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10" r:id="rId3"/>
  </p:sldMasterIdLst>
  <p:notesMasterIdLst>
    <p:notesMasterId r:id="rId127"/>
  </p:notesMasterIdLst>
  <p:sldIdLst>
    <p:sldId id="257" r:id="rId4"/>
    <p:sldId id="920" r:id="rId5"/>
    <p:sldId id="694" r:id="rId6"/>
    <p:sldId id="683" r:id="rId7"/>
    <p:sldId id="1008" r:id="rId8"/>
    <p:sldId id="1007" r:id="rId9"/>
    <p:sldId id="1012" r:id="rId10"/>
    <p:sldId id="685" r:id="rId11"/>
    <p:sldId id="686" r:id="rId12"/>
    <p:sldId id="687" r:id="rId13"/>
    <p:sldId id="688" r:id="rId14"/>
    <p:sldId id="690" r:id="rId15"/>
    <p:sldId id="691" r:id="rId16"/>
    <p:sldId id="693" r:id="rId17"/>
    <p:sldId id="704" r:id="rId18"/>
    <p:sldId id="333" r:id="rId19"/>
    <p:sldId id="324" r:id="rId20"/>
    <p:sldId id="325" r:id="rId21"/>
    <p:sldId id="568" r:id="rId22"/>
    <p:sldId id="570" r:id="rId23"/>
    <p:sldId id="571" r:id="rId24"/>
    <p:sldId id="1000" r:id="rId25"/>
    <p:sldId id="551" r:id="rId26"/>
    <p:sldId id="572" r:id="rId27"/>
    <p:sldId id="1010" r:id="rId28"/>
    <p:sldId id="1013" r:id="rId29"/>
    <p:sldId id="1014" r:id="rId30"/>
    <p:sldId id="1011" r:id="rId31"/>
    <p:sldId id="569" r:id="rId32"/>
    <p:sldId id="552" r:id="rId33"/>
    <p:sldId id="553" r:id="rId34"/>
    <p:sldId id="559" r:id="rId35"/>
    <p:sldId id="555" r:id="rId36"/>
    <p:sldId id="556" r:id="rId37"/>
    <p:sldId id="557" r:id="rId38"/>
    <p:sldId id="558" r:id="rId39"/>
    <p:sldId id="554" r:id="rId40"/>
    <p:sldId id="560" r:id="rId41"/>
    <p:sldId id="737" r:id="rId42"/>
    <p:sldId id="983" r:id="rId43"/>
    <p:sldId id="574" r:id="rId44"/>
    <p:sldId id="398" r:id="rId45"/>
    <p:sldId id="900" r:id="rId46"/>
    <p:sldId id="341" r:id="rId47"/>
    <p:sldId id="580" r:id="rId48"/>
    <p:sldId id="582" r:id="rId49"/>
    <p:sldId id="599" r:id="rId50"/>
    <p:sldId id="1015" r:id="rId51"/>
    <p:sldId id="1016" r:id="rId52"/>
    <p:sldId id="1017" r:id="rId53"/>
    <p:sldId id="583" r:id="rId54"/>
    <p:sldId id="347" r:id="rId55"/>
    <p:sldId id="713" r:id="rId56"/>
    <p:sldId id="346" r:id="rId57"/>
    <p:sldId id="855" r:id="rId58"/>
    <p:sldId id="856" r:id="rId59"/>
    <p:sldId id="857" r:id="rId60"/>
    <p:sldId id="858" r:id="rId61"/>
    <p:sldId id="859" r:id="rId62"/>
    <p:sldId id="860" r:id="rId63"/>
    <p:sldId id="861" r:id="rId64"/>
    <p:sldId id="862" r:id="rId65"/>
    <p:sldId id="863" r:id="rId66"/>
    <p:sldId id="864" r:id="rId67"/>
    <p:sldId id="865" r:id="rId68"/>
    <p:sldId id="957" r:id="rId69"/>
    <p:sldId id="955" r:id="rId70"/>
    <p:sldId id="956" r:id="rId71"/>
    <p:sldId id="871" r:id="rId72"/>
    <p:sldId id="872" r:id="rId73"/>
    <p:sldId id="1018" r:id="rId74"/>
    <p:sldId id="873" r:id="rId75"/>
    <p:sldId id="875" r:id="rId76"/>
    <p:sldId id="876" r:id="rId77"/>
    <p:sldId id="877" r:id="rId78"/>
    <p:sldId id="402" r:id="rId79"/>
    <p:sldId id="401" r:id="rId80"/>
    <p:sldId id="422" r:id="rId81"/>
    <p:sldId id="901" r:id="rId82"/>
    <p:sldId id="382" r:id="rId83"/>
    <p:sldId id="373" r:id="rId84"/>
    <p:sldId id="374" r:id="rId85"/>
    <p:sldId id="387" r:id="rId86"/>
    <p:sldId id="388" r:id="rId87"/>
    <p:sldId id="903" r:id="rId88"/>
    <p:sldId id="904" r:id="rId89"/>
    <p:sldId id="417" r:id="rId90"/>
    <p:sldId id="419" r:id="rId91"/>
    <p:sldId id="497" r:id="rId92"/>
    <p:sldId id="521" r:id="rId93"/>
    <p:sldId id="567" r:id="rId94"/>
    <p:sldId id="992" r:id="rId95"/>
    <p:sldId id="515" r:id="rId96"/>
    <p:sldId id="523" r:id="rId97"/>
    <p:sldId id="499" r:id="rId98"/>
    <p:sldId id="524" r:id="rId99"/>
    <p:sldId id="525" r:id="rId100"/>
    <p:sldId id="475" r:id="rId101"/>
    <p:sldId id="526" r:id="rId102"/>
    <p:sldId id="511" r:id="rId103"/>
    <p:sldId id="527" r:id="rId104"/>
    <p:sldId id="500" r:id="rId105"/>
    <p:sldId id="509" r:id="rId106"/>
    <p:sldId id="510" r:id="rId107"/>
    <p:sldId id="528" r:id="rId108"/>
    <p:sldId id="942" r:id="rId109"/>
    <p:sldId id="948" r:id="rId110"/>
    <p:sldId id="943" r:id="rId111"/>
    <p:sldId id="944" r:id="rId112"/>
    <p:sldId id="997" r:id="rId113"/>
    <p:sldId id="993" r:id="rId114"/>
    <p:sldId id="995" r:id="rId115"/>
    <p:sldId id="999" r:id="rId116"/>
    <p:sldId id="935" r:id="rId117"/>
    <p:sldId id="936" r:id="rId118"/>
    <p:sldId id="985" r:id="rId119"/>
    <p:sldId id="986" r:id="rId120"/>
    <p:sldId id="987" r:id="rId121"/>
    <p:sldId id="988" r:id="rId122"/>
    <p:sldId id="989" r:id="rId123"/>
    <p:sldId id="990" r:id="rId124"/>
    <p:sldId id="991" r:id="rId125"/>
    <p:sldId id="1009" r:id="rId1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E45481-59B3-4A19-9A27-A4A9B912B312}">
          <p14:sldIdLst>
            <p14:sldId id="257"/>
            <p14:sldId id="920"/>
            <p14:sldId id="694"/>
            <p14:sldId id="683"/>
            <p14:sldId id="1008"/>
            <p14:sldId id="1007"/>
            <p14:sldId id="1012"/>
            <p14:sldId id="685"/>
            <p14:sldId id="686"/>
            <p14:sldId id="687"/>
            <p14:sldId id="688"/>
            <p14:sldId id="690"/>
            <p14:sldId id="691"/>
            <p14:sldId id="693"/>
            <p14:sldId id="704"/>
            <p14:sldId id="333"/>
            <p14:sldId id="324"/>
            <p14:sldId id="325"/>
            <p14:sldId id="568"/>
            <p14:sldId id="570"/>
            <p14:sldId id="571"/>
            <p14:sldId id="1000"/>
            <p14:sldId id="551"/>
            <p14:sldId id="572"/>
            <p14:sldId id="1010"/>
            <p14:sldId id="1013"/>
            <p14:sldId id="1014"/>
            <p14:sldId id="1011"/>
            <p14:sldId id="569"/>
            <p14:sldId id="552"/>
            <p14:sldId id="553"/>
            <p14:sldId id="559"/>
            <p14:sldId id="555"/>
            <p14:sldId id="556"/>
            <p14:sldId id="557"/>
            <p14:sldId id="558"/>
            <p14:sldId id="554"/>
            <p14:sldId id="560"/>
            <p14:sldId id="737"/>
            <p14:sldId id="983"/>
            <p14:sldId id="574"/>
            <p14:sldId id="398"/>
            <p14:sldId id="900"/>
            <p14:sldId id="341"/>
            <p14:sldId id="580"/>
            <p14:sldId id="582"/>
            <p14:sldId id="599"/>
            <p14:sldId id="1015"/>
            <p14:sldId id="1016"/>
            <p14:sldId id="1017"/>
            <p14:sldId id="583"/>
            <p14:sldId id="347"/>
            <p14:sldId id="713"/>
            <p14:sldId id="346"/>
            <p14:sldId id="855"/>
            <p14:sldId id="856"/>
            <p14:sldId id="857"/>
            <p14:sldId id="858"/>
            <p14:sldId id="859"/>
            <p14:sldId id="860"/>
            <p14:sldId id="861"/>
            <p14:sldId id="862"/>
            <p14:sldId id="863"/>
            <p14:sldId id="864"/>
            <p14:sldId id="865"/>
            <p14:sldId id="957"/>
            <p14:sldId id="955"/>
            <p14:sldId id="956"/>
            <p14:sldId id="871"/>
            <p14:sldId id="872"/>
            <p14:sldId id="1018"/>
            <p14:sldId id="873"/>
            <p14:sldId id="875"/>
            <p14:sldId id="876"/>
            <p14:sldId id="877"/>
            <p14:sldId id="402"/>
            <p14:sldId id="401"/>
            <p14:sldId id="422"/>
            <p14:sldId id="901"/>
            <p14:sldId id="382"/>
            <p14:sldId id="373"/>
            <p14:sldId id="374"/>
            <p14:sldId id="387"/>
            <p14:sldId id="388"/>
            <p14:sldId id="903"/>
            <p14:sldId id="904"/>
            <p14:sldId id="417"/>
            <p14:sldId id="419"/>
            <p14:sldId id="497"/>
            <p14:sldId id="521"/>
            <p14:sldId id="567"/>
            <p14:sldId id="992"/>
            <p14:sldId id="515"/>
            <p14:sldId id="523"/>
            <p14:sldId id="499"/>
            <p14:sldId id="524"/>
            <p14:sldId id="525"/>
            <p14:sldId id="475"/>
            <p14:sldId id="526"/>
            <p14:sldId id="511"/>
            <p14:sldId id="527"/>
            <p14:sldId id="500"/>
            <p14:sldId id="509"/>
            <p14:sldId id="510"/>
            <p14:sldId id="528"/>
          </p14:sldIdLst>
        </p14:section>
        <p14:section name="Untitled Section" id="{C8A7CC67-AFB7-4316-945C-6C76E1BA0144}">
          <p14:sldIdLst>
            <p14:sldId id="942"/>
            <p14:sldId id="948"/>
            <p14:sldId id="943"/>
            <p14:sldId id="944"/>
            <p14:sldId id="997"/>
            <p14:sldId id="993"/>
            <p14:sldId id="995"/>
            <p14:sldId id="999"/>
            <p14:sldId id="935"/>
            <p14:sldId id="936"/>
            <p14:sldId id="985"/>
            <p14:sldId id="986"/>
            <p14:sldId id="987"/>
            <p14:sldId id="988"/>
            <p14:sldId id="989"/>
            <p14:sldId id="990"/>
            <p14:sldId id="991"/>
            <p14:sldId id="1009"/>
          </p14:sldIdLst>
        </p14:section>
      </p14:sectionLst>
    </p:ext>
    <p:ext uri="{EFAFB233-063F-42B5-8137-9DF3F51BA10A}">
      <p15:sldGuideLst xmlns:p15="http://schemas.microsoft.com/office/powerpoint/2012/main">
        <p15:guide id="1" orient="horz" pos="3838" userDrawn="1">
          <p15:clr>
            <a:srgbClr val="A4A3A4"/>
          </p15:clr>
        </p15:guide>
        <p15:guide id="2" pos="5261" userDrawn="1">
          <p15:clr>
            <a:srgbClr val="A4A3A4"/>
          </p15:clr>
        </p15:guide>
        <p15:guide id="3" orient="horz" pos="459" userDrawn="1">
          <p15:clr>
            <a:srgbClr val="A4A3A4"/>
          </p15:clr>
        </p15:guide>
        <p15:guide id="4" orient="horz" pos="278" userDrawn="1">
          <p15:clr>
            <a:srgbClr val="A4A3A4"/>
          </p15:clr>
        </p15:guide>
        <p15:guide id="5" pos="317" userDrawn="1">
          <p15:clr>
            <a:srgbClr val="A4A3A4"/>
          </p15:clr>
        </p15:guide>
        <p15:guide id="6" pos="90" userDrawn="1">
          <p15:clr>
            <a:srgbClr val="A4A3A4"/>
          </p15:clr>
        </p15:guide>
        <p15:guide id="7" pos="771" userDrawn="1">
          <p15:clr>
            <a:srgbClr val="A4A3A4"/>
          </p15:clr>
        </p15:guide>
        <p15:guide id="8" orient="horz" pos="3589" userDrawn="1">
          <p15:clr>
            <a:srgbClr val="A4A3A4"/>
          </p15:clr>
        </p15:guide>
        <p15:guide id="9" pos="2767" userDrawn="1">
          <p15:clr>
            <a:srgbClr val="A4A3A4"/>
          </p15:clr>
        </p15:guide>
        <p15:guide id="10" pos="4762" userDrawn="1">
          <p15:clr>
            <a:srgbClr val="A4A3A4"/>
          </p15:clr>
        </p15:guide>
        <p15:guide id="11" pos="5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C1FF"/>
    <a:srgbClr val="F2B800"/>
    <a:srgbClr val="FFFFFF"/>
    <a:srgbClr val="FF5D5D"/>
    <a:srgbClr val="ECECEC"/>
    <a:srgbClr val="E6E6E6"/>
    <a:srgbClr val="FF0000"/>
    <a:srgbClr val="FFFA00"/>
    <a:srgbClr val="FFFF00"/>
    <a:srgbClr val="E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05" autoAdjust="0"/>
    <p:restoredTop sz="94660"/>
  </p:normalViewPr>
  <p:slideViewPr>
    <p:cSldViewPr snapToGrid="0" showGuides="1">
      <p:cViewPr varScale="1">
        <p:scale>
          <a:sx n="61" d="100"/>
          <a:sy n="61" d="100"/>
        </p:scale>
        <p:origin x="576" y="52"/>
      </p:cViewPr>
      <p:guideLst>
        <p:guide orient="horz" pos="3838"/>
        <p:guide pos="5261"/>
        <p:guide orient="horz" pos="459"/>
        <p:guide orient="horz" pos="278"/>
        <p:guide pos="317"/>
        <p:guide pos="90"/>
        <p:guide pos="771"/>
        <p:guide orient="horz" pos="3589"/>
        <p:guide pos="2767"/>
        <p:guide pos="4762"/>
        <p:guide pos="521"/>
      </p:guideLst>
    </p:cSldViewPr>
  </p:slideViewPr>
  <p:notesTextViewPr>
    <p:cViewPr>
      <p:scale>
        <a:sx n="1" d="1"/>
        <a:sy n="1" d="1"/>
      </p:scale>
      <p:origin x="0" y="0"/>
    </p:cViewPr>
  </p:notesTextViewPr>
  <p:sorterViewPr>
    <p:cViewPr>
      <p:scale>
        <a:sx n="100" d="100"/>
        <a:sy n="100" d="100"/>
      </p:scale>
      <p:origin x="0" y="-5863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FCF538-EA95-466D-82BC-CC88E0225620}" type="datetimeFigureOut">
              <a:rPr lang="en-US" smtClean="0"/>
              <a:t>12/6/2021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C1E6BD3-ADFD-4EF5-95FF-EF955481E916}" type="slidenum">
              <a:rPr lang="en-US" smtClean="0"/>
              <a:t>‹#›</a:t>
            </a:fld>
            <a:endParaRPr lang="en-US"/>
          </a:p>
        </p:txBody>
      </p:sp>
    </p:spTree>
    <p:extLst>
      <p:ext uri="{BB962C8B-B14F-4D97-AF65-F5344CB8AC3E}">
        <p14:creationId xmlns:p14="http://schemas.microsoft.com/office/powerpoint/2010/main" val="197307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28270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391991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176434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86901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253125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220828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382119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111294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733C6A-FD1D-4AAC-B268-62456FAF654B}"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1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49152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189989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BC637-69F9-4534-A63D-DC1CF2521307}" type="slidenum">
              <a:rPr kumimoji="0" lang="hu-H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hu-H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61922" name="Rectangle 7"/>
          <p:cNvSpPr txBox="1">
            <a:spLocks noGrp="1" noChangeArrowheads="1"/>
          </p:cNvSpPr>
          <p:nvPr/>
        </p:nvSpPr>
        <p:spPr bwMode="auto">
          <a:xfrm>
            <a:off x="3816743" y="10236958"/>
            <a:ext cx="2919980" cy="53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9" tIns="47194" rIns="94389" bIns="47194" anchor="b"/>
          <a:lstStyle>
            <a:lvl1pPr defTabSz="923925">
              <a:defRPr>
                <a:solidFill>
                  <a:schemeClr val="tx1"/>
                </a:solidFill>
                <a:latin typeface="Arial" pitchFamily="34" charset="0"/>
              </a:defRPr>
            </a:lvl1pPr>
            <a:lvl2pPr marL="742950" indent="-285750" defTabSz="923925">
              <a:defRPr>
                <a:solidFill>
                  <a:schemeClr val="tx1"/>
                </a:solidFill>
                <a:latin typeface="Arial" pitchFamily="34" charset="0"/>
              </a:defRPr>
            </a:lvl2pPr>
            <a:lvl3pPr marL="1143000" indent="-228600" defTabSz="923925">
              <a:defRPr>
                <a:solidFill>
                  <a:schemeClr val="tx1"/>
                </a:solidFill>
                <a:latin typeface="Arial" pitchFamily="34" charset="0"/>
              </a:defRPr>
            </a:lvl3pPr>
            <a:lvl4pPr marL="1600200" indent="-228600" defTabSz="923925">
              <a:defRPr>
                <a:solidFill>
                  <a:schemeClr val="tx1"/>
                </a:solidFill>
                <a:latin typeface="Arial" pitchFamily="34" charset="0"/>
              </a:defRPr>
            </a:lvl4pPr>
            <a:lvl5pPr marL="2057400" indent="-228600" defTabSz="923925">
              <a:defRPr>
                <a:solidFill>
                  <a:schemeClr val="tx1"/>
                </a:solidFill>
                <a:latin typeface="Arial" pitchFamily="34" charset="0"/>
              </a:defRPr>
            </a:lvl5pPr>
            <a:lvl6pPr marL="2514600" indent="-228600" defTabSz="923925" fontAlgn="base">
              <a:spcBef>
                <a:spcPct val="0"/>
              </a:spcBef>
              <a:spcAft>
                <a:spcPct val="0"/>
              </a:spcAft>
              <a:defRPr>
                <a:solidFill>
                  <a:schemeClr val="tx1"/>
                </a:solidFill>
                <a:latin typeface="Arial" pitchFamily="34" charset="0"/>
              </a:defRPr>
            </a:lvl6pPr>
            <a:lvl7pPr marL="2971800" indent="-228600" defTabSz="923925" fontAlgn="base">
              <a:spcBef>
                <a:spcPct val="0"/>
              </a:spcBef>
              <a:spcAft>
                <a:spcPct val="0"/>
              </a:spcAft>
              <a:defRPr>
                <a:solidFill>
                  <a:schemeClr val="tx1"/>
                </a:solidFill>
                <a:latin typeface="Arial" pitchFamily="34" charset="0"/>
              </a:defRPr>
            </a:lvl7pPr>
            <a:lvl8pPr marL="3429000" indent="-228600" defTabSz="923925" fontAlgn="base">
              <a:spcBef>
                <a:spcPct val="0"/>
              </a:spcBef>
              <a:spcAft>
                <a:spcPct val="0"/>
              </a:spcAft>
              <a:defRPr>
                <a:solidFill>
                  <a:schemeClr val="tx1"/>
                </a:solidFill>
                <a:latin typeface="Arial" pitchFamily="34" charset="0"/>
              </a:defRPr>
            </a:lvl8pPr>
            <a:lvl9pPr marL="3886200" indent="-228600" defTabSz="923925" fontAlgn="base">
              <a:spcBef>
                <a:spcPct val="0"/>
              </a:spcBef>
              <a:spcAft>
                <a:spcPct val="0"/>
              </a:spcAft>
              <a:defRPr>
                <a:solidFill>
                  <a:schemeClr val="tx1"/>
                </a:solidFill>
                <a:latin typeface="Arial"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F953D18-1896-42D7-AD52-CCA9BA5B2F30}"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rPr>
              <a:pPr marL="0" marR="0" lvl="0" indent="0" algn="r" defTabSz="923925"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
        <p:nvSpPr>
          <p:cNvPr id="1361923" name="Rectangle 2"/>
          <p:cNvSpPr>
            <a:spLocks noGrp="1" noRot="1" noChangeAspect="1" noChangeArrowheads="1" noTextEdit="1"/>
          </p:cNvSpPr>
          <p:nvPr>
            <p:ph type="sldImg"/>
          </p:nvPr>
        </p:nvSpPr>
        <p:spPr>
          <a:xfrm>
            <a:off x="677863" y="809625"/>
            <a:ext cx="5387975" cy="4041775"/>
          </a:xfrm>
          <a:ln/>
        </p:spPr>
      </p:sp>
      <p:sp>
        <p:nvSpPr>
          <p:cNvPr id="1361924" name="Rectangle 3"/>
          <p:cNvSpPr>
            <a:spLocks noGrp="1" noChangeArrowheads="1"/>
          </p:cNvSpPr>
          <p:nvPr>
            <p:ph type="body" idx="1"/>
          </p:nvPr>
        </p:nvSpPr>
        <p:spPr>
          <a:xfrm>
            <a:off x="672865" y="5117255"/>
            <a:ext cx="5392160" cy="4848825"/>
          </a:xfrm>
        </p:spPr>
        <p:txBody>
          <a:bodyPr lIns="94389" tIns="47194" rIns="94389" bIns="47194"/>
          <a:lstStyle/>
          <a:p>
            <a:endParaRPr lang="hu-HU" altLang="en-US"/>
          </a:p>
        </p:txBody>
      </p:sp>
    </p:spTree>
    <p:extLst>
      <p:ext uri="{BB962C8B-B14F-4D97-AF65-F5344CB8AC3E}">
        <p14:creationId xmlns:p14="http://schemas.microsoft.com/office/powerpoint/2010/main" val="184102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3F8872-0256-484B-A85D-1BD136EA6FD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223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DE5CDF-8177-4685-B783-D7E5093D590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1392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CD7F51-F2C9-45C9-9599-E9E9C76E7C2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1979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3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8356600" y="25400"/>
            <a:ext cx="762000" cy="273050"/>
          </a:xfrm>
        </p:spPr>
        <p:txBody>
          <a:bodyPr/>
          <a:lstStyle>
            <a:lvl1pPr>
              <a:defRPr/>
            </a:lvl1pPr>
          </a:lstStyle>
          <a:p>
            <a:fld id="{C8E3A120-C7BB-4AC0-B283-ECCB026497D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2063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28465EF-CBAB-4A18-A239-993B68240D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301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6496F52-205A-4042-B85D-3D5648D312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654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D28E821-C7A2-4578-A682-F7A1AEB5FE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2391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AA2D6BD-8426-4E55-9B0F-76BFBEA3BF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0427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1A595DB4-43A7-4DC6-A213-2F6D3F9210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562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12357F94-F0C1-43CE-A15D-ED3F35F10E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2695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ED5E4176-95EE-40F1-822C-21D6F3EB39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155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4BDC8-DD8A-43D2-9D37-2E180AC9038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92240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175A3E-D9E2-4737-B719-1E71B4A810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975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93E33233-5455-4312-9894-3036B28C20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7941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16DF01E-987C-42D0-9BD5-F458AB8D61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9462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1FA3AE49-CCE7-4107-943E-433C092CBE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2310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014010-7D04-460C-83FC-3A7611F4E7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90605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C37957-C16B-47EF-8A9F-692B49F4B6C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31393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62490-2C48-40A6-A110-3AD1FF49267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62185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DBAA26-B39C-46AB-A1AC-B59107E2FD3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50999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5D9449-B38A-4A0A-87EC-20F10DE710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67792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63F40F-7EEA-4792-AE7F-68DB37DC9FC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7224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800B28-53B2-4806-B163-B0C4C1FA4FA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42420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CB3F3C-562B-47BC-8B39-8F1AE524824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27508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DA180-57BD-4B41-8A1C-923958312AF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19060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7C58FA-81D0-4FA0-BCD2-07BED637452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77890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0A376-3A21-4A30-B0A7-0C9CFE122B7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99876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AD66EC-0FC4-44FB-B6E1-2D3AF79354B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58175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37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A62CD-57D9-4141-810A-22A4778647D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00446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464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19D98A-794E-42B2-B1F5-F79D650647B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4560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95588FC-61DC-4DE1-AB32-27ABEF52F81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5589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37FDEF4-083C-46A6-A850-E9B7B221E7B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5807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26E25B8-5B5C-4601-9512-432D95714E6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6449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4E1E03-D6D4-42B5-8EB6-403AD3F1B28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5440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B245B6-838F-4931-B1BA-CED29D3EA8F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2953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39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atin typeface="+mn-lt"/>
              </a:defRPr>
            </a:lvl1pPr>
          </a:lstStyle>
          <a:p>
            <a:pPr fontAlgn="base">
              <a:spcBef>
                <a:spcPct val="0"/>
              </a:spcBef>
              <a:spcAft>
                <a:spcPct val="0"/>
              </a:spcAft>
            </a:pPr>
            <a:endParaRPr lang="en-US" altLang="en-US" sz="1400">
              <a:solidFill>
                <a:srgbClr val="000000"/>
              </a:solidFill>
              <a:cs typeface="Times New Roman" pitchFamily="18" charset="0"/>
            </a:endParaRPr>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atin typeface="+mn-lt"/>
              </a:defRPr>
            </a:lvl1pPr>
          </a:lstStyle>
          <a:p>
            <a:pPr fontAlgn="base">
              <a:spcBef>
                <a:spcPct val="0"/>
              </a:spcBef>
              <a:spcAft>
                <a:spcPct val="0"/>
              </a:spcAft>
            </a:pPr>
            <a:endParaRPr lang="en-US" altLang="en-US" sz="1400">
              <a:solidFill>
                <a:srgbClr val="000000"/>
              </a:solidFill>
              <a:cs typeface="Times New Roman" pitchFamily="18" charset="0"/>
            </a:endParaRPr>
          </a:p>
        </p:txBody>
      </p:sp>
      <p:sp>
        <p:nvSpPr>
          <p:cNvPr id="83974"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bg1"/>
                </a:solidFill>
                <a:latin typeface="+mn-lt"/>
              </a:defRPr>
            </a:lvl1pPr>
          </a:lstStyle>
          <a:p>
            <a:pPr fontAlgn="base">
              <a:spcBef>
                <a:spcPct val="0"/>
              </a:spcBef>
              <a:spcAft>
                <a:spcPct val="0"/>
              </a:spcAft>
            </a:pPr>
            <a:fld id="{4E41E916-4547-4E16-952B-66DBBCA38FB3}" type="slidenum">
              <a:rPr lang="en-US" altLang="en-US" sz="1400">
                <a:solidFill>
                  <a:srgbClr val="FFFFFF"/>
                </a:solidFill>
                <a:cs typeface="Times New Roman" pitchFamily="18" charset="0"/>
              </a:rPr>
              <a:pPr fontAlgn="base">
                <a:spcBef>
                  <a:spcPct val="0"/>
                </a:spcBef>
                <a:spcAft>
                  <a:spcPct val="0"/>
                </a:spcAft>
              </a:pPr>
              <a:t>‹#›</a:t>
            </a:fld>
            <a:endParaRPr lang="en-US" altLang="en-US" sz="1400">
              <a:solidFill>
                <a:srgbClr val="FFFFFF"/>
              </a:solidFill>
              <a:cs typeface="Times New Roman" pitchFamily="18" charset="0"/>
            </a:endParaRPr>
          </a:p>
        </p:txBody>
      </p:sp>
    </p:spTree>
    <p:extLst>
      <p:ext uri="{BB962C8B-B14F-4D97-AF65-F5344CB8AC3E}">
        <p14:creationId xmlns:p14="http://schemas.microsoft.com/office/powerpoint/2010/main" val="4002995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a:solidFill>
            <a:schemeClr val="bg1"/>
          </a:solidFill>
          <a:latin typeface="+mj-lt"/>
          <a:ea typeface="+mj-ea"/>
          <a:cs typeface="+mj-cs"/>
        </a:defRPr>
      </a:lvl1pPr>
      <a:lvl2pPr algn="ctr" rtl="0" fontAlgn="base">
        <a:spcBef>
          <a:spcPct val="0"/>
        </a:spcBef>
        <a:spcAft>
          <a:spcPct val="0"/>
        </a:spcAft>
        <a:defRPr>
          <a:solidFill>
            <a:schemeClr val="bg1"/>
          </a:solidFill>
          <a:latin typeface="Verdana" pitchFamily="34" charset="0"/>
        </a:defRPr>
      </a:lvl2pPr>
      <a:lvl3pPr algn="ctr" rtl="0" fontAlgn="base">
        <a:spcBef>
          <a:spcPct val="0"/>
        </a:spcBef>
        <a:spcAft>
          <a:spcPct val="0"/>
        </a:spcAft>
        <a:defRPr>
          <a:solidFill>
            <a:schemeClr val="bg1"/>
          </a:solidFill>
          <a:latin typeface="Verdana" pitchFamily="34" charset="0"/>
        </a:defRPr>
      </a:lvl3pPr>
      <a:lvl4pPr algn="ctr" rtl="0" fontAlgn="base">
        <a:spcBef>
          <a:spcPct val="0"/>
        </a:spcBef>
        <a:spcAft>
          <a:spcPct val="0"/>
        </a:spcAft>
        <a:defRPr>
          <a:solidFill>
            <a:schemeClr val="bg1"/>
          </a:solidFill>
          <a:latin typeface="Verdana" pitchFamily="34" charset="0"/>
        </a:defRPr>
      </a:lvl4pPr>
      <a:lvl5pPr algn="ctr" rtl="0" fontAlgn="base">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598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mtClean="0">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solidFill>
                  <a:schemeClr val="bg1"/>
                </a:solidFill>
                <a:latin typeface="+mn-lt"/>
                <a:cs typeface="+mn-cs"/>
              </a:defRPr>
            </a:lvl1pPr>
          </a:lstStyle>
          <a:p>
            <a:pPr fontAlgn="base">
              <a:spcBef>
                <a:spcPct val="0"/>
              </a:spcBef>
              <a:spcAft>
                <a:spcPct val="0"/>
              </a:spcAft>
              <a:defRPr/>
            </a:pPr>
            <a:fld id="{4FBD708D-CF58-4B6D-B96E-3D374CC0C5E4}" type="slidenum">
              <a:rPr lang="en-US" sz="1400">
                <a:solidFill>
                  <a:srgbClr val="FFFFFF"/>
                </a:solidFill>
              </a:rPr>
              <a:pPr fontAlgn="base">
                <a:spcBef>
                  <a:spcPct val="0"/>
                </a:spcBef>
                <a:spcAft>
                  <a:spcPct val="0"/>
                </a:spcAft>
                <a:defRPr/>
              </a:pPr>
              <a:t>‹#›</a:t>
            </a:fld>
            <a:endParaRPr lang="en-US" sz="1400">
              <a:solidFill>
                <a:srgbClr val="FFFFFF"/>
              </a:solidFill>
            </a:endParaRPr>
          </a:p>
        </p:txBody>
      </p:sp>
    </p:spTree>
    <p:extLst>
      <p:ext uri="{BB962C8B-B14F-4D97-AF65-F5344CB8AC3E}">
        <p14:creationId xmlns:p14="http://schemas.microsoft.com/office/powerpoint/2010/main" val="25679155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a:solidFill>
            <a:schemeClr val="bg1"/>
          </a:solidFill>
          <a:latin typeface="+mj-lt"/>
          <a:ea typeface="+mj-ea"/>
          <a:cs typeface="+mj-cs"/>
        </a:defRPr>
      </a:lvl1pPr>
      <a:lvl2pPr algn="ctr" rtl="0" fontAlgn="base">
        <a:spcBef>
          <a:spcPct val="0"/>
        </a:spcBef>
        <a:spcAft>
          <a:spcPct val="0"/>
        </a:spcAft>
        <a:defRPr>
          <a:solidFill>
            <a:schemeClr val="bg1"/>
          </a:solidFill>
          <a:latin typeface="Verdana" pitchFamily="34" charset="0"/>
        </a:defRPr>
      </a:lvl2pPr>
      <a:lvl3pPr algn="ctr" rtl="0" fontAlgn="base">
        <a:spcBef>
          <a:spcPct val="0"/>
        </a:spcBef>
        <a:spcAft>
          <a:spcPct val="0"/>
        </a:spcAft>
        <a:defRPr>
          <a:solidFill>
            <a:schemeClr val="bg1"/>
          </a:solidFill>
          <a:latin typeface="Verdana" pitchFamily="34" charset="0"/>
        </a:defRPr>
      </a:lvl3pPr>
      <a:lvl4pPr algn="ctr" rtl="0" fontAlgn="base">
        <a:spcBef>
          <a:spcPct val="0"/>
        </a:spcBef>
        <a:spcAft>
          <a:spcPct val="0"/>
        </a:spcAft>
        <a:defRPr>
          <a:solidFill>
            <a:schemeClr val="bg1"/>
          </a:solidFill>
          <a:latin typeface="Verdana" pitchFamily="34" charset="0"/>
        </a:defRPr>
      </a:lvl4pPr>
      <a:lvl5pPr algn="ctr" rtl="0" fontAlgn="base">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atin typeface="+mn-lt"/>
              </a:defRPr>
            </a:lvl1pPr>
          </a:lstStyle>
          <a:p>
            <a:pPr defTabSz="457200" fontAlgn="base">
              <a:spcBef>
                <a:spcPct val="0"/>
              </a:spcBef>
              <a:spcAft>
                <a:spcPct val="0"/>
              </a:spcAft>
              <a:defRPr/>
            </a:pPr>
            <a:endParaRPr lang="en-US" altLang="en-US" sz="1400">
              <a:solidFill>
                <a:srgbClr val="000000"/>
              </a:solidFill>
              <a:cs typeface="Times New Roman" pitchFamily="18" charset="0"/>
            </a:endParaRPr>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atin typeface="+mn-lt"/>
              </a:defRPr>
            </a:lvl1pPr>
          </a:lstStyle>
          <a:p>
            <a:pPr defTabSz="457200" fontAlgn="base">
              <a:spcBef>
                <a:spcPct val="0"/>
              </a:spcBef>
              <a:spcAft>
                <a:spcPct val="0"/>
              </a:spcAft>
              <a:defRPr/>
            </a:pPr>
            <a:endParaRPr lang="en-US" altLang="en-US" sz="1400">
              <a:solidFill>
                <a:srgbClr val="000000"/>
              </a:solidFill>
              <a:cs typeface="Times New Roman" pitchFamily="18" charset="0"/>
            </a:endParaRPr>
          </a:p>
        </p:txBody>
      </p:sp>
      <p:sp>
        <p:nvSpPr>
          <p:cNvPr id="83974"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bg1"/>
                </a:solidFill>
                <a:latin typeface="+mn-lt"/>
              </a:defRPr>
            </a:lvl1pPr>
          </a:lstStyle>
          <a:p>
            <a:pPr defTabSz="457200" fontAlgn="base">
              <a:spcBef>
                <a:spcPct val="0"/>
              </a:spcBef>
              <a:spcAft>
                <a:spcPct val="0"/>
              </a:spcAft>
              <a:defRPr/>
            </a:pPr>
            <a:fld id="{CF4EBC40-5D11-414E-958E-8FFB8B8F5D2A}" type="slidenum">
              <a:rPr lang="en-US" altLang="en-US" sz="1400">
                <a:solidFill>
                  <a:srgbClr val="FFFFFF"/>
                </a:solidFill>
                <a:cs typeface="Times New Roman" pitchFamily="18" charset="0"/>
              </a:rPr>
              <a:pPr defTabSz="457200" fontAlgn="base">
                <a:spcBef>
                  <a:spcPct val="0"/>
                </a:spcBef>
                <a:spcAft>
                  <a:spcPct val="0"/>
                </a:spcAft>
                <a:defRPr/>
              </a:pPr>
              <a:t>‹#›</a:t>
            </a:fld>
            <a:endParaRPr lang="en-US" altLang="en-US" sz="1400">
              <a:solidFill>
                <a:srgbClr val="FFFFFF"/>
              </a:solidFill>
              <a:cs typeface="Times New Roman" pitchFamily="18" charset="0"/>
            </a:endParaRPr>
          </a:p>
        </p:txBody>
      </p:sp>
    </p:spTree>
    <p:extLst>
      <p:ext uri="{BB962C8B-B14F-4D97-AF65-F5344CB8AC3E}">
        <p14:creationId xmlns:p14="http://schemas.microsoft.com/office/powerpoint/2010/main" val="313280912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100000">
              <a:srgbClr val="3366FF"/>
            </a:gs>
          </a:gsLst>
          <a:lin ang="0" scaled="1"/>
        </a:gra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subTitle" idx="1"/>
          </p:nvPr>
        </p:nvSpPr>
        <p:spPr>
          <a:xfrm>
            <a:off x="1187450" y="2708920"/>
            <a:ext cx="6705600" cy="3268663"/>
          </a:xfrm>
        </p:spPr>
        <p:txBody>
          <a:bodyPr/>
          <a:lstStyle/>
          <a:p>
            <a:pPr>
              <a:spcAft>
                <a:spcPts val="3000"/>
              </a:spcAft>
            </a:pPr>
            <a:endParaRPr lang="en-US" altLang="en-US" dirty="0" smtClean="0">
              <a:solidFill>
                <a:schemeClr val="bg1"/>
              </a:solidFill>
              <a:latin typeface="Verdana" pitchFamily="34" charset="0"/>
            </a:endParaRPr>
          </a:p>
          <a:p>
            <a:pPr>
              <a:spcAft>
                <a:spcPct val="50000"/>
              </a:spcAft>
            </a:pPr>
            <a:r>
              <a:rPr lang="en-US" altLang="en-US" dirty="0" err="1" smtClean="0">
                <a:solidFill>
                  <a:schemeClr val="bg1"/>
                </a:solidFill>
                <a:latin typeface="Verdana" pitchFamily="34" charset="0"/>
              </a:rPr>
              <a:t>Dezső</a:t>
            </a:r>
            <a:r>
              <a:rPr lang="hu-HU" altLang="en-US" dirty="0" smtClean="0">
                <a:solidFill>
                  <a:schemeClr val="bg1"/>
                </a:solidFill>
                <a:latin typeface="Verdana" pitchFamily="34" charset="0"/>
              </a:rPr>
              <a:t> </a:t>
            </a:r>
            <a:r>
              <a:rPr lang="hu-HU" altLang="en-US" dirty="0">
                <a:solidFill>
                  <a:schemeClr val="bg1"/>
                </a:solidFill>
                <a:latin typeface="Verdana" pitchFamily="34" charset="0"/>
              </a:rPr>
              <a:t>Sima</a:t>
            </a:r>
          </a:p>
          <a:p>
            <a:pPr>
              <a:spcAft>
                <a:spcPts val="3600"/>
              </a:spcAft>
            </a:pPr>
            <a:endParaRPr lang="hu-HU" altLang="en-US" dirty="0">
              <a:solidFill>
                <a:schemeClr val="accent2"/>
              </a:solidFill>
              <a:latin typeface="Verdana" pitchFamily="34" charset="0"/>
            </a:endParaRPr>
          </a:p>
          <a:p>
            <a:pPr>
              <a:spcAft>
                <a:spcPct val="25000"/>
              </a:spcAft>
            </a:pPr>
            <a:r>
              <a:rPr lang="en-GB" altLang="en-US" dirty="0" smtClean="0">
                <a:solidFill>
                  <a:schemeClr val="bg1"/>
                </a:solidFill>
                <a:latin typeface="Verdana" pitchFamily="34" charset="0"/>
              </a:rPr>
              <a:t>Dec. </a:t>
            </a:r>
            <a:r>
              <a:rPr lang="hu-HU" altLang="en-US" dirty="0" smtClean="0">
                <a:solidFill>
                  <a:schemeClr val="bg1"/>
                </a:solidFill>
                <a:latin typeface="Verdana" pitchFamily="34" charset="0"/>
              </a:rPr>
              <a:t>20</a:t>
            </a:r>
            <a:r>
              <a:rPr lang="en-US" altLang="en-US" dirty="0" smtClean="0">
                <a:solidFill>
                  <a:schemeClr val="bg1"/>
                </a:solidFill>
                <a:latin typeface="Verdana" pitchFamily="34" charset="0"/>
              </a:rPr>
              <a:t>21</a:t>
            </a:r>
            <a:endParaRPr lang="hu-HU" altLang="en-US" dirty="0">
              <a:solidFill>
                <a:schemeClr val="bg1"/>
              </a:solidFill>
              <a:latin typeface="Verdana" pitchFamily="34" charset="0"/>
            </a:endParaRPr>
          </a:p>
        </p:txBody>
      </p:sp>
      <p:sp>
        <p:nvSpPr>
          <p:cNvPr id="84995" name="Text Box 3"/>
          <p:cNvSpPr txBox="1">
            <a:spLocks noChangeArrowheads="1"/>
          </p:cNvSpPr>
          <p:nvPr/>
        </p:nvSpPr>
        <p:spPr bwMode="auto">
          <a:xfrm>
            <a:off x="4011553" y="6357938"/>
            <a:ext cx="951030" cy="30777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type="none" w="med"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4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rPr>
              <a:t>(Ver. </a:t>
            </a:r>
            <a:r>
              <a:rPr lang="en-GB" altLang="en-US" sz="1400" dirty="0">
                <a:solidFill>
                  <a:srgbClr val="FFFFFF"/>
                </a:solidFill>
                <a:latin typeface="Verdana" pitchFamily="34" charset="0"/>
                <a:cs typeface="Times New Roman" pitchFamily="18" charset="0"/>
              </a:rPr>
              <a:t>1</a:t>
            </a:r>
            <a:r>
              <a:rPr kumimoji="0" lang="hu-HU" altLang="en-US" sz="14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a:t>
            </a:r>
            <a:r>
              <a:rPr kumimoji="0" lang="en-GB" altLang="en-US" sz="1400" b="0" i="0" u="none" strike="noStrike" kern="1200" cap="none" spc="0" normalizeH="0" baseline="0" noProof="0" smtClean="0">
                <a:ln>
                  <a:noFill/>
                </a:ln>
                <a:solidFill>
                  <a:srgbClr val="FFFFFF"/>
                </a:solidFill>
                <a:effectLst/>
                <a:uLnTx/>
                <a:uFillTx/>
                <a:latin typeface="Verdana" pitchFamily="34" charset="0"/>
                <a:ea typeface="+mn-ea"/>
                <a:cs typeface="Times New Roman" pitchFamily="18" charset="0"/>
              </a:rPr>
              <a:t>1</a:t>
            </a:r>
            <a:r>
              <a:rPr kumimoji="0" lang="hu-HU" altLang="en-US" sz="1400" b="0" i="0" u="none" strike="noStrike" kern="1200" cap="none" spc="0" normalizeH="0" baseline="0" noProof="0" smtClean="0">
                <a:ln>
                  <a:noFill/>
                </a:ln>
                <a:solidFill>
                  <a:srgbClr val="FFFFFF"/>
                </a:solidFill>
                <a:effectLst/>
                <a:uLnTx/>
                <a:uFillTx/>
                <a:latin typeface="Verdana" pitchFamily="34" charset="0"/>
                <a:ea typeface="+mn-ea"/>
                <a:cs typeface="Times New Roman" pitchFamily="18" charset="0"/>
              </a:rPr>
              <a:t>)</a:t>
            </a:r>
            <a:endParaRPr kumimoji="0" lang="en-US" altLang="en-US" sz="14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
        <p:nvSpPr>
          <p:cNvPr id="84996" name="Text Box 4"/>
          <p:cNvSpPr txBox="1">
            <a:spLocks noChangeArrowheads="1"/>
          </p:cNvSpPr>
          <p:nvPr/>
        </p:nvSpPr>
        <p:spPr bwMode="auto">
          <a:xfrm>
            <a:off x="7082305" y="6372225"/>
            <a:ext cx="1938992" cy="30777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type="none" w="med"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4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sym typeface="Symbol" pitchFamily="18" charset="2"/>
              </a:rPr>
              <a:t> </a:t>
            </a:r>
            <a:r>
              <a:rPr kumimoji="0" lang="hu-HU" altLang="en-US" sz="14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rPr>
              <a:t>Sima</a:t>
            </a:r>
            <a:r>
              <a:rPr kumimoji="0" lang="hu-HU" altLang="en-US" sz="14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sym typeface="Symbol" pitchFamily="18" charset="2"/>
              </a:rPr>
              <a:t> </a:t>
            </a:r>
            <a:r>
              <a:rPr kumimoji="0" lang="hu-HU" altLang="en-US" sz="14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rPr>
              <a:t>Dezső, </a:t>
            </a:r>
            <a:r>
              <a:rPr kumimoji="0" lang="hu-HU" altLang="en-US" sz="14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20</a:t>
            </a:r>
            <a:r>
              <a:rPr kumimoji="0" lang="en-US" altLang="en-US" sz="14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21</a:t>
            </a:r>
            <a:endParaRPr kumimoji="0" lang="en-US" altLang="en-US" sz="14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
        <p:nvSpPr>
          <p:cNvPr id="84997" name="Rectangle 5"/>
          <p:cNvSpPr>
            <a:spLocks noChangeArrowheads="1"/>
          </p:cNvSpPr>
          <p:nvPr/>
        </p:nvSpPr>
        <p:spPr bwMode="auto">
          <a:xfrm>
            <a:off x="504825" y="1388985"/>
            <a:ext cx="81343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bg1"/>
                </a:solidFill>
                <a:latin typeface="Verdana" pitchFamily="34" charset="0"/>
              </a:defRPr>
            </a:lvl1pPr>
            <a:lvl2pPr algn="ctr">
              <a:defRPr>
                <a:solidFill>
                  <a:schemeClr val="bg1"/>
                </a:solidFill>
                <a:latin typeface="Verdana" pitchFamily="34" charset="0"/>
              </a:defRPr>
            </a:lvl2pPr>
            <a:lvl3pPr algn="ctr">
              <a:defRPr>
                <a:solidFill>
                  <a:schemeClr val="bg1"/>
                </a:solidFill>
                <a:latin typeface="Verdana" pitchFamily="34" charset="0"/>
              </a:defRPr>
            </a:lvl3pPr>
            <a:lvl4pPr algn="ctr">
              <a:defRPr>
                <a:solidFill>
                  <a:schemeClr val="bg1"/>
                </a:solidFill>
                <a:latin typeface="Verdana" pitchFamily="34" charset="0"/>
              </a:defRPr>
            </a:lvl4pPr>
            <a:lvl5pPr algn="ctr">
              <a:defRPr>
                <a:solidFill>
                  <a:schemeClr val="bg1"/>
                </a:solidFill>
                <a:latin typeface="Verdana" pitchFamily="34" charset="0"/>
              </a:defRPr>
            </a:lvl5pPr>
            <a:lvl6pPr marL="457200" algn="ctr" fontAlgn="base">
              <a:spcBef>
                <a:spcPct val="0"/>
              </a:spcBef>
              <a:spcAft>
                <a:spcPct val="0"/>
              </a:spcAft>
              <a:defRPr>
                <a:solidFill>
                  <a:schemeClr val="bg1"/>
                </a:solidFill>
                <a:latin typeface="Verdana" pitchFamily="34" charset="0"/>
              </a:defRPr>
            </a:lvl6pPr>
            <a:lvl7pPr marL="914400" algn="ctr" fontAlgn="base">
              <a:spcBef>
                <a:spcPct val="0"/>
              </a:spcBef>
              <a:spcAft>
                <a:spcPct val="0"/>
              </a:spcAft>
              <a:defRPr>
                <a:solidFill>
                  <a:schemeClr val="bg1"/>
                </a:solidFill>
                <a:latin typeface="Verdana" pitchFamily="34" charset="0"/>
              </a:defRPr>
            </a:lvl7pPr>
            <a:lvl8pPr marL="1371600" algn="ctr" fontAlgn="base">
              <a:spcBef>
                <a:spcPct val="0"/>
              </a:spcBef>
              <a:spcAft>
                <a:spcPct val="0"/>
              </a:spcAft>
              <a:defRPr>
                <a:solidFill>
                  <a:schemeClr val="bg1"/>
                </a:solidFill>
                <a:latin typeface="Verdana" pitchFamily="34" charset="0"/>
              </a:defRPr>
            </a:lvl8pPr>
            <a:lvl9pPr marL="1828800" algn="ctr" fontAlgn="base">
              <a:spcBef>
                <a:spcPct val="0"/>
              </a:spcBef>
              <a:spcAft>
                <a:spcPct val="0"/>
              </a:spcAft>
              <a:defRPr>
                <a:solidFill>
                  <a:schemeClr val="bg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smtClean="0">
                <a:ln>
                  <a:noFill/>
                </a:ln>
                <a:solidFill>
                  <a:srgbClr val="FF0000"/>
                </a:solidFill>
                <a:effectLst/>
                <a:uLnTx/>
                <a:uFillTx/>
                <a:latin typeface="Verdana" pitchFamily="34" charset="0"/>
                <a:ea typeface="+mn-ea"/>
                <a:cs typeface="Times New Roman" pitchFamily="18" charset="0"/>
              </a:rPr>
              <a:t>ARM-ISA-based </a:t>
            </a:r>
            <a:r>
              <a:rPr kumimoji="0" lang="en-US" altLang="en-US" sz="4000" b="0" i="0" u="none" strike="noStrike" kern="1200" cap="none" spc="0" normalizeH="0" baseline="0" noProof="0" dirty="0">
                <a:ln>
                  <a:noFill/>
                </a:ln>
                <a:solidFill>
                  <a:srgbClr val="FF0000"/>
                </a:solidFill>
                <a:effectLst/>
                <a:uLnTx/>
                <a:uFillTx/>
                <a:latin typeface="Verdana" pitchFamily="34" charset="0"/>
                <a:ea typeface="+mn-ea"/>
                <a:cs typeface="Times New Roman" pitchFamily="18" charset="0"/>
              </a:rPr>
              <a:t/>
            </a:r>
            <a:br>
              <a:rPr kumimoji="0" lang="en-US" altLang="en-US" sz="4000" b="0" i="0" u="none" strike="noStrike" kern="1200" cap="none" spc="0" normalizeH="0" baseline="0" noProof="0" dirty="0">
                <a:ln>
                  <a:noFill/>
                </a:ln>
                <a:solidFill>
                  <a:srgbClr val="FF0000"/>
                </a:solidFill>
                <a:effectLst/>
                <a:uLnTx/>
                <a:uFillTx/>
                <a:latin typeface="Verdana" pitchFamily="34" charset="0"/>
                <a:ea typeface="+mn-ea"/>
                <a:cs typeface="Times New Roman" pitchFamily="18" charset="0"/>
              </a:rPr>
            </a:br>
            <a:r>
              <a:rPr kumimoji="0" lang="en-US" altLang="en-US" sz="4000" b="0" i="0" u="none" strike="noStrike" kern="1200" cap="none" spc="0" normalizeH="0" baseline="0" noProof="0" dirty="0" smtClean="0">
                <a:ln>
                  <a:noFill/>
                </a:ln>
                <a:solidFill>
                  <a:srgbClr val="FF0000"/>
                </a:solidFill>
                <a:effectLst/>
                <a:uLnTx/>
                <a:uFillTx/>
                <a:latin typeface="Verdana" pitchFamily="34" charset="0"/>
                <a:ea typeface="+mn-ea"/>
                <a:cs typeface="Times New Roman" pitchFamily="18" charset="0"/>
              </a:rPr>
              <a:t>server processors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smtClean="0">
                <a:solidFill>
                  <a:srgbClr val="FF0000"/>
                </a:solidFill>
                <a:cs typeface="Times New Roman" pitchFamily="18" charset="0"/>
              </a:rPr>
              <a:t>Lecture</a:t>
            </a:r>
            <a:r>
              <a:rPr kumimoji="0" lang="en-US" altLang="en-US" sz="4000" b="0" i="0" u="none" strike="noStrike" kern="1200" cap="none" spc="0" normalizeH="0" baseline="0" noProof="0" dirty="0" smtClean="0">
                <a:ln>
                  <a:noFill/>
                </a:ln>
                <a:solidFill>
                  <a:srgbClr val="FF0000"/>
                </a:solidFill>
                <a:effectLst/>
                <a:uLnTx/>
                <a:uFillTx/>
                <a:latin typeface="Verdana" pitchFamily="34" charset="0"/>
                <a:ea typeface="+mn-ea"/>
                <a:cs typeface="Times New Roman" pitchFamily="18" charset="0"/>
              </a:rPr>
              <a:t> </a:t>
            </a:r>
          </a:p>
        </p:txBody>
      </p:sp>
    </p:spTree>
    <p:extLst>
      <p:ext uri="{BB962C8B-B14F-4D97-AF65-F5344CB8AC3E}">
        <p14:creationId xmlns:p14="http://schemas.microsoft.com/office/powerpoint/2010/main" val="375992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6</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42875" y="452905"/>
            <a:ext cx="816153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Example of a tier 1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hyperscaler</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AWS (Amazon Web Services)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4</a:t>
            </a:r>
            <a:r>
              <a:rPr kumimoji="0" lang="en-US" sz="1800" b="0" i="0" u="none" strike="noStrike" kern="1200" cap="none" spc="0" normalizeH="0" baseline="0" noProof="0" dirty="0" smtClean="0">
                <a:ln>
                  <a:noFill/>
                </a:ln>
                <a:effectLst/>
                <a:uLnTx/>
                <a:uFillTx/>
                <a:latin typeface="Verdana"/>
                <a:ea typeface="+mn-ea"/>
                <a:cs typeface="+mn-cs"/>
              </a:rPr>
              <a:t>]</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-1</a:t>
            </a:r>
          </a:p>
        </p:txBody>
      </p:sp>
      <p:sp>
        <p:nvSpPr>
          <p:cNvPr id="5" name="TextBox 4"/>
          <p:cNvSpPr txBox="1"/>
          <p:nvPr/>
        </p:nvSpPr>
        <p:spPr>
          <a:xfrm>
            <a:off x="142875" y="848308"/>
            <a:ext cx="9001125" cy="5221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AWS </a:t>
            </a:r>
            <a:r>
              <a:rPr kumimoji="0" lang="en-US" sz="1600" b="0" i="0" u="none" strike="noStrike" kern="1200" cap="none" spc="0" normalizeH="0" baseline="0" noProof="0" dirty="0">
                <a:ln>
                  <a:noFill/>
                </a:ln>
                <a:solidFill>
                  <a:srgbClr val="000000"/>
                </a:solidFill>
                <a:effectLst/>
                <a:uLnTx/>
                <a:uFillTx/>
                <a:latin typeface="Verdana"/>
                <a:ea typeface="+mn-ea"/>
                <a:cs typeface="+mn-cs"/>
              </a:rPr>
              <a:t>have been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pioneering </a:t>
            </a: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hyperscale</a:t>
            </a:r>
            <a:r>
              <a:rPr kumimoji="0" lang="en-US" sz="1600" b="0" i="0" u="none" strike="noStrike" kern="1200" cap="none" spc="0" normalizeH="0" baseline="0" noProof="0" dirty="0">
                <a:ln>
                  <a:noFill/>
                </a:ln>
                <a:solidFill>
                  <a:srgbClr val="000000"/>
                </a:solidFill>
                <a:effectLst/>
                <a:uLnTx/>
                <a:uFillTx/>
                <a:latin typeface="Verdana"/>
                <a:ea typeface="+mn-ea"/>
                <a:cs typeface="+mn-cs"/>
              </a:rPr>
              <a:t> field, opening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first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hyperscale</a:t>
            </a:r>
            <a:r>
              <a:rPr kumimoji="0" lang="en-US" sz="1600" b="0" i="0" u="none" strike="noStrike" kern="1200" cap="none" spc="0" normalizeH="0" baseline="0" noProof="0" dirty="0">
                <a:ln>
                  <a:noFill/>
                </a:ln>
                <a:solidFill>
                  <a:srgbClr val="0070C0"/>
                </a:solidFill>
                <a:effectLst/>
                <a:uLnTx/>
                <a:uFillTx/>
                <a:latin typeface="Verdana"/>
                <a:ea typeface="+mn-ea"/>
                <a:cs typeface="+mn-cs"/>
              </a:rPr>
              <a:t> data center</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 2006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based </a:t>
            </a:r>
            <a:r>
              <a:rPr kumimoji="0" lang="en-US" sz="1600" b="0" i="0" u="none" strike="noStrike" kern="1200" cap="none" spc="0" normalizeH="0" baseline="0" noProof="0" dirty="0">
                <a:ln>
                  <a:noFill/>
                </a:ln>
                <a:solidFill>
                  <a:srgbClr val="000000"/>
                </a:solidFill>
                <a:effectLst/>
                <a:uLnTx/>
                <a:uFillTx/>
                <a:latin typeface="Verdana"/>
                <a:ea typeface="+mn-ea"/>
                <a:cs typeface="+mn-cs"/>
              </a:rPr>
              <a:t>on Jeff Bezos’s (CEO of Amazon) vision to transform Amazon from a retail business into a technology powerhouse that also happens to also offer retail services. It has always been about scale but also about serving the customer better, faster and cheaper, whether they’re buying the latest bestselling novel or purchasing AWS cloud computing services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In the late 90s, Amazon looked </a:t>
            </a:r>
            <a:r>
              <a:rPr kumimoji="0" lang="en-US" sz="1600" b="0" i="0" u="none" strike="noStrike" kern="1200" cap="none" spc="0" normalizeH="0" baseline="0" noProof="0" dirty="0">
                <a:ln>
                  <a:noFill/>
                </a:ln>
                <a:solidFill>
                  <a:srgbClr val="0070C0"/>
                </a:solidFill>
                <a:effectLst/>
                <a:uLnTx/>
                <a:uFillTx/>
                <a:latin typeface="Verdana"/>
                <a:ea typeface="+mn-ea"/>
                <a:cs typeface="+mn-cs"/>
              </a:rPr>
              <a:t>to offer its own e-commerce functionality to large retailers,</a:t>
            </a:r>
            <a:r>
              <a:rPr kumimoji="0" lang="en-US" sz="1600" b="0" i="0" u="none" strike="noStrike" kern="1200" cap="none" spc="0" normalizeH="0" baseline="0" noProof="0" dirty="0">
                <a:ln>
                  <a:noFill/>
                </a:ln>
                <a:solidFill>
                  <a:srgbClr val="000000"/>
                </a:solidFill>
                <a:effectLst/>
                <a:uLnTx/>
                <a:uFillTx/>
                <a:latin typeface="Verdana"/>
                <a:ea typeface="+mn-ea"/>
                <a:cs typeface="+mn-cs"/>
              </a:rPr>
              <a:t> quickly realizing that, although the idea was sound, the software itself would require development. Amazon started hiring people from Microsoft and IBM to expand its technological capabilities to achieve its aim to be the frontrunner in cloud computing services. The fact that Amazon itself had become very good at fulfilling and shipping orders as well as running its own compute, storage and database services meant they found that they were now highly skilled at running reliable, scalable cost-effective data centers outside of their own commercial need</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From </a:t>
            </a: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0070C0"/>
                </a:solidFill>
                <a:effectLst/>
                <a:uLnTx/>
                <a:uFillTx/>
                <a:latin typeface="Verdana"/>
                <a:ea typeface="+mn-ea"/>
                <a:cs typeface="+mn-cs"/>
              </a:rPr>
              <a:t>first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hyperscale</a:t>
            </a:r>
            <a:r>
              <a:rPr kumimoji="0" lang="en-US" sz="1600" b="0" i="0" u="none" strike="noStrike" kern="1200" cap="none" spc="0" normalizeH="0" baseline="0" noProof="0" dirty="0">
                <a:ln>
                  <a:noFill/>
                </a:ln>
                <a:solidFill>
                  <a:srgbClr val="0070C0"/>
                </a:solidFill>
                <a:effectLst/>
                <a:uLnTx/>
                <a:uFillTx/>
                <a:latin typeface="Verdana"/>
                <a:ea typeface="+mn-ea"/>
                <a:cs typeface="+mn-cs"/>
              </a:rPr>
              <a:t> data center in 2006 </a:t>
            </a:r>
            <a:r>
              <a:rPr kumimoji="0" lang="en-US" sz="1600" b="0" i="0" u="none" strike="noStrike" kern="1200" cap="none" spc="0" normalizeH="0" baseline="0" noProof="0" dirty="0">
                <a:ln>
                  <a:noFill/>
                </a:ln>
                <a:solidFill>
                  <a:srgbClr val="000000"/>
                </a:solidFill>
                <a:effectLst/>
                <a:uLnTx/>
                <a:uFillTx/>
                <a:latin typeface="Verdana"/>
                <a:ea typeface="+mn-ea"/>
                <a:cs typeface="+mn-cs"/>
              </a:rPr>
              <a:t>to date, AWS now offer </a:t>
            </a:r>
            <a:r>
              <a:rPr kumimoji="0" lang="en-US" sz="1600" b="0" i="0" u="none" strike="noStrike" kern="1200" cap="none" spc="0" normalizeH="0" baseline="0" noProof="0" dirty="0">
                <a:ln>
                  <a:noFill/>
                </a:ln>
                <a:solidFill>
                  <a:srgbClr val="0070C0"/>
                </a:solidFill>
                <a:effectLst/>
                <a:uLnTx/>
                <a:uFillTx/>
                <a:latin typeface="Verdana"/>
                <a:ea typeface="+mn-ea"/>
                <a:cs typeface="+mn-cs"/>
              </a:rPr>
              <a:t>165 fully-featured cloud computing services</a:t>
            </a:r>
            <a:r>
              <a:rPr kumimoji="0" lang="en-US" sz="1600" b="0" i="0" u="none" strike="noStrike" kern="1200" cap="none" spc="0" normalizeH="0" baseline="0" noProof="0" dirty="0">
                <a:ln>
                  <a:noFill/>
                </a:ln>
                <a:solidFill>
                  <a:srgbClr val="000000"/>
                </a:solidFill>
                <a:effectLst/>
                <a:uLnTx/>
                <a:uFillTx/>
                <a:latin typeface="Verdana"/>
                <a:ea typeface="+mn-ea"/>
                <a:cs typeface="+mn-cs"/>
              </a:rPr>
              <a:t>, varying from hiring a web server or supercomputer, to AI, voice processors, and large-scale media streaming servers. This is available across 69 availability zones within 22 geographic regions with 9 new availability zones and 22 new regions announced. </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Today</a:t>
            </a:r>
            <a:r>
              <a:rPr kumimoji="0" lang="en-US" sz="1600" b="0" i="0" u="none" strike="noStrike" kern="1200" cap="none" spc="0" normalizeH="0" baseline="0" noProof="0" dirty="0">
                <a:ln>
                  <a:noFill/>
                </a:ln>
                <a:solidFill>
                  <a:srgbClr val="000000"/>
                </a:solidFill>
                <a:effectLst/>
                <a:uLnTx/>
                <a:uFillTx/>
                <a:latin typeface="Verdana"/>
                <a:ea typeface="+mn-ea"/>
                <a:cs typeface="+mn-cs"/>
              </a:rPr>
              <a:t>, it is estimated that a third of all Internet users visit an AWS-hosted site daily</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p:txBody>
      </p:sp>
    </p:spTree>
    <p:extLst>
      <p:ext uri="{BB962C8B-B14F-4D97-AF65-F5344CB8AC3E}">
        <p14:creationId xmlns:p14="http://schemas.microsoft.com/office/powerpoint/2010/main" val="41496608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(6)</a:t>
            </a:r>
            <a:endParaRPr lang="en-US" sz="1500" dirty="0"/>
          </a:p>
        </p:txBody>
      </p:sp>
      <p:graphicFrame>
        <p:nvGraphicFramePr>
          <p:cNvPr id="3" name="Table 2"/>
          <p:cNvGraphicFramePr>
            <a:graphicFrameLocks noGrp="1"/>
          </p:cNvGraphicFramePr>
          <p:nvPr>
            <p:extLst>
              <p:ext uri="{D42A27DB-BD31-4B8C-83A1-F6EECF244321}">
                <p14:modId xmlns:p14="http://schemas.microsoft.com/office/powerpoint/2010/main" val="1396256478"/>
              </p:ext>
            </p:extLst>
          </p:nvPr>
        </p:nvGraphicFramePr>
        <p:xfrm>
          <a:off x="836587" y="1351986"/>
          <a:ext cx="7335813" cy="4938084"/>
        </p:xfrm>
        <a:graphic>
          <a:graphicData uri="http://schemas.openxmlformats.org/drawingml/2006/table">
            <a:tbl>
              <a:tblPr/>
              <a:tblGrid>
                <a:gridCol w="1478649">
                  <a:extLst>
                    <a:ext uri="{9D8B030D-6E8A-4147-A177-3AD203B41FA5}">
                      <a16:colId xmlns:a16="http://schemas.microsoft.com/office/drawing/2014/main" val="41661775"/>
                    </a:ext>
                  </a:extLst>
                </a:gridCol>
                <a:gridCol w="1464291">
                  <a:extLst>
                    <a:ext uri="{9D8B030D-6E8A-4147-A177-3AD203B41FA5}">
                      <a16:colId xmlns:a16="http://schemas.microsoft.com/office/drawing/2014/main" val="1853348025"/>
                    </a:ext>
                  </a:extLst>
                </a:gridCol>
                <a:gridCol w="1464291">
                  <a:extLst>
                    <a:ext uri="{9D8B030D-6E8A-4147-A177-3AD203B41FA5}">
                      <a16:colId xmlns:a16="http://schemas.microsoft.com/office/drawing/2014/main" val="23797769"/>
                    </a:ext>
                  </a:extLst>
                </a:gridCol>
                <a:gridCol w="1464291">
                  <a:extLst>
                    <a:ext uri="{9D8B030D-6E8A-4147-A177-3AD203B41FA5}">
                      <a16:colId xmlns:a16="http://schemas.microsoft.com/office/drawing/2014/main" val="2984145249"/>
                    </a:ext>
                  </a:extLst>
                </a:gridCol>
                <a:gridCol w="1464291">
                  <a:extLst>
                    <a:ext uri="{9D8B030D-6E8A-4147-A177-3AD203B41FA5}">
                      <a16:colId xmlns:a16="http://schemas.microsoft.com/office/drawing/2014/main" val="1633944058"/>
                    </a:ext>
                  </a:extLst>
                </a:gridCol>
              </a:tblGrid>
              <a:tr h="339412">
                <a:tc gridSpan="5">
                  <a:txBody>
                    <a:bodyPr/>
                    <a:lstStyle/>
                    <a:p>
                      <a:pPr algn="ctr" fontAlgn="t"/>
                      <a:r>
                        <a:rPr lang="en-US" sz="1400" dirty="0">
                          <a:solidFill>
                            <a:srgbClr val="FFFFFF"/>
                          </a:solidFill>
                          <a:effectLst/>
                          <a:latin typeface="Rokkitt"/>
                        </a:rPr>
                        <a:t>Top-of-Stack Competition</a:t>
                      </a:r>
                    </a:p>
                  </a:txBody>
                  <a:tcPr marL="32438" marR="32438" marT="18021" marB="18021" anchor="ctr">
                    <a:lnL w="6350" cap="flat" cmpd="sng" algn="ctr">
                      <a:solidFill>
                        <a:srgbClr val="FFFFFF"/>
                      </a:solidFill>
                      <a:prstDash val="solid"/>
                      <a:round/>
                      <a:headEnd type="none" w="med" len="med"/>
                      <a:tailEnd type="none" w="med" len="med"/>
                    </a:lnL>
                    <a:lnR>
                      <a:noFill/>
                    </a:lnR>
                    <a:lnT>
                      <a:noFill/>
                    </a:lnT>
                    <a:lnB w="6350" cap="flat" cmpd="sng" algn="ctr">
                      <a:solidFill>
                        <a:srgbClr val="D6D6D6"/>
                      </a:solidFill>
                      <a:prstDash val="solid"/>
                      <a:round/>
                      <a:headEnd type="none" w="med" len="med"/>
                      <a:tailEnd type="none" w="med" len="med"/>
                    </a:lnB>
                    <a:solidFill>
                      <a:srgbClr val="8484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4343040"/>
                  </a:ext>
                </a:extLst>
              </a:tr>
              <a:tr h="416284">
                <a:tc>
                  <a:txBody>
                    <a:bodyPr/>
                    <a:lstStyle/>
                    <a:p>
                      <a:pPr algn="ctr" fontAlgn="t"/>
                      <a:endParaRPr lang="en-US" sz="1400" dirty="0">
                        <a:solidFill>
                          <a:srgbClr val="FFFFFF"/>
                        </a:solidFill>
                        <a:effectLst/>
                        <a:latin typeface="Rokkitt"/>
                      </a:endParaRPr>
                    </a:p>
                  </a:txBody>
                  <a:tcPr marL="13516" marR="13516" marT="13516" marB="1351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400">
                          <a:solidFill>
                            <a:srgbClr val="FFFFFF"/>
                          </a:solidFill>
                          <a:effectLst/>
                          <a:latin typeface="Rokkitt"/>
                        </a:rPr>
                        <a:t>EPYC</a:t>
                      </a:r>
                      <a:br>
                        <a:rPr lang="en-US" sz="1400">
                          <a:solidFill>
                            <a:srgbClr val="FFFFFF"/>
                          </a:solidFill>
                          <a:effectLst/>
                          <a:latin typeface="Rokkitt"/>
                        </a:rPr>
                      </a:br>
                      <a:r>
                        <a:rPr lang="en-US" sz="1400">
                          <a:solidFill>
                            <a:srgbClr val="FFFFFF"/>
                          </a:solidFill>
                          <a:effectLst/>
                          <a:latin typeface="Rokkitt"/>
                        </a:rPr>
                        <a:t>7003</a:t>
                      </a:r>
                    </a:p>
                  </a:txBody>
                  <a:tcPr marL="13516" marR="13516" marT="13516" marB="1351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400" dirty="0">
                          <a:solidFill>
                            <a:srgbClr val="FFFFFF"/>
                          </a:solidFill>
                          <a:effectLst/>
                          <a:latin typeface="Rokkitt"/>
                        </a:rPr>
                        <a:t>Amazon</a:t>
                      </a:r>
                      <a:br>
                        <a:rPr lang="en-US" sz="1400" dirty="0">
                          <a:solidFill>
                            <a:srgbClr val="FFFFFF"/>
                          </a:solidFill>
                          <a:effectLst/>
                          <a:latin typeface="Rokkitt"/>
                        </a:rPr>
                      </a:br>
                      <a:r>
                        <a:rPr lang="en-US" sz="1400" dirty="0">
                          <a:solidFill>
                            <a:srgbClr val="FFFFFF"/>
                          </a:solidFill>
                          <a:effectLst/>
                          <a:latin typeface="Rokkitt"/>
                        </a:rPr>
                        <a:t>Graviton2</a:t>
                      </a:r>
                    </a:p>
                  </a:txBody>
                  <a:tcPr marL="13516" marR="13516" marT="13516" marB="1351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400">
                          <a:solidFill>
                            <a:srgbClr val="FFFFFF"/>
                          </a:solidFill>
                          <a:effectLst/>
                          <a:latin typeface="Rokkitt"/>
                        </a:rPr>
                        <a:t>Ampere</a:t>
                      </a:r>
                      <a:br>
                        <a:rPr lang="en-US" sz="1400">
                          <a:solidFill>
                            <a:srgbClr val="FFFFFF"/>
                          </a:solidFill>
                          <a:effectLst/>
                          <a:latin typeface="Rokkitt"/>
                        </a:rPr>
                      </a:br>
                      <a:r>
                        <a:rPr lang="en-US" sz="1400">
                          <a:solidFill>
                            <a:srgbClr val="FFFFFF"/>
                          </a:solidFill>
                          <a:effectLst/>
                          <a:latin typeface="Rokkitt"/>
                        </a:rPr>
                        <a:t>Altra</a:t>
                      </a:r>
                    </a:p>
                  </a:txBody>
                  <a:tcPr marL="13516" marR="13516" marT="13516" marB="1351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400">
                          <a:solidFill>
                            <a:srgbClr val="FFFFFF"/>
                          </a:solidFill>
                          <a:effectLst/>
                          <a:latin typeface="Rokkitt"/>
                        </a:rPr>
                        <a:t>Intel</a:t>
                      </a:r>
                      <a:br>
                        <a:rPr lang="en-US" sz="1400">
                          <a:solidFill>
                            <a:srgbClr val="FFFFFF"/>
                          </a:solidFill>
                          <a:effectLst/>
                          <a:latin typeface="Rokkitt"/>
                        </a:rPr>
                      </a:br>
                      <a:r>
                        <a:rPr lang="en-US" sz="1400">
                          <a:solidFill>
                            <a:srgbClr val="FFFFFF"/>
                          </a:solidFill>
                          <a:effectLst/>
                          <a:latin typeface="Rokkitt"/>
                        </a:rPr>
                        <a:t>Xeon</a:t>
                      </a:r>
                    </a:p>
                  </a:txBody>
                  <a:tcPr marL="13516" marR="13516" marT="13516" marB="13516" anchor="ctr">
                    <a:lnL w="6350" cap="flat" cmpd="sng" algn="ctr">
                      <a:solidFill>
                        <a:srgbClr val="FFFFFF"/>
                      </a:solidFill>
                      <a:prstDash val="solid"/>
                      <a:round/>
                      <a:headEnd type="none" w="med" len="med"/>
                      <a:tailEnd type="none" w="med" len="med"/>
                    </a:lnL>
                    <a:lnR>
                      <a:noFill/>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extLst>
                  <a:ext uri="{0D108BD9-81ED-4DB2-BD59-A6C34878D82A}">
                    <a16:rowId xmlns:a16="http://schemas.microsoft.com/office/drawing/2014/main" val="1926784331"/>
                  </a:ext>
                </a:extLst>
              </a:tr>
              <a:tr h="323476">
                <a:tc>
                  <a:txBody>
                    <a:bodyPr/>
                    <a:lstStyle/>
                    <a:p>
                      <a:pPr algn="ctr" fontAlgn="t"/>
                      <a:r>
                        <a:rPr lang="en-US" sz="1400" b="1" dirty="0">
                          <a:solidFill>
                            <a:srgbClr val="000000"/>
                          </a:solidFill>
                          <a:effectLst/>
                          <a:latin typeface="inherit"/>
                        </a:rPr>
                        <a:t>Platform</a:t>
                      </a:r>
                      <a:endParaRPr lang="en-US" sz="1400" b="1" dirty="0">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Milan</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dirty="0">
                          <a:solidFill>
                            <a:srgbClr val="444444"/>
                          </a:solidFill>
                          <a:effectLst/>
                          <a:latin typeface="inherit"/>
                        </a:rPr>
                        <a:t>Graviton2</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QuickSilver</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Ice Lake</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581007285"/>
                  </a:ext>
                </a:extLst>
              </a:tr>
              <a:tr h="323476">
                <a:tc>
                  <a:txBody>
                    <a:bodyPr/>
                    <a:lstStyle/>
                    <a:p>
                      <a:pPr algn="ctr" fontAlgn="t"/>
                      <a:r>
                        <a:rPr lang="en-US" sz="1400" b="1" dirty="0">
                          <a:solidFill>
                            <a:srgbClr val="000000"/>
                          </a:solidFill>
                          <a:effectLst/>
                          <a:latin typeface="inherit"/>
                        </a:rPr>
                        <a:t>Processor</a:t>
                      </a:r>
                      <a:endParaRPr lang="en-US" sz="1400" b="1" dirty="0">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7763</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dirty="0">
                          <a:solidFill>
                            <a:srgbClr val="444444"/>
                          </a:solidFill>
                          <a:effectLst/>
                          <a:latin typeface="inherit"/>
                        </a:rPr>
                        <a:t>Graviton2</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Q80-33</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8380</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555691454"/>
                  </a:ext>
                </a:extLst>
              </a:tr>
              <a:tr h="323476">
                <a:tc>
                  <a:txBody>
                    <a:bodyPr/>
                    <a:lstStyle/>
                    <a:p>
                      <a:pPr algn="ctr" fontAlgn="t"/>
                      <a:r>
                        <a:rPr lang="en-US" sz="1400" b="1" dirty="0" err="1">
                          <a:solidFill>
                            <a:srgbClr val="000000"/>
                          </a:solidFill>
                          <a:effectLst/>
                          <a:latin typeface="inherit"/>
                        </a:rPr>
                        <a:t>uArch</a:t>
                      </a:r>
                      <a:endParaRPr lang="en-US" sz="1400" b="1" dirty="0">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Zen 3</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dirty="0" err="1" smtClean="0">
                          <a:solidFill>
                            <a:srgbClr val="444444"/>
                          </a:solidFill>
                          <a:effectLst/>
                          <a:latin typeface="inherit"/>
                        </a:rPr>
                        <a:t>Neoverse</a:t>
                      </a:r>
                      <a:r>
                        <a:rPr lang="en-US" sz="1400" dirty="0" smtClean="0">
                          <a:solidFill>
                            <a:srgbClr val="444444"/>
                          </a:solidFill>
                          <a:effectLst/>
                          <a:latin typeface="inherit"/>
                        </a:rPr>
                        <a:t> N1</a:t>
                      </a:r>
                      <a:endParaRPr lang="en-US" sz="1400" dirty="0">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dirty="0" err="1" smtClean="0">
                          <a:solidFill>
                            <a:srgbClr val="444444"/>
                          </a:solidFill>
                          <a:effectLst/>
                          <a:latin typeface="inherit"/>
                        </a:rPr>
                        <a:t>Neoverse</a:t>
                      </a:r>
                      <a:r>
                        <a:rPr lang="en-US" sz="1400" smtClean="0">
                          <a:solidFill>
                            <a:srgbClr val="444444"/>
                          </a:solidFill>
                          <a:effectLst/>
                          <a:latin typeface="inherit"/>
                        </a:rPr>
                        <a:t> N1</a:t>
                      </a:r>
                      <a:endParaRPr lang="en-US" sz="1400">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Sunny Cove</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782112683"/>
                  </a:ext>
                </a:extLst>
              </a:tr>
              <a:tr h="226163">
                <a:tc>
                  <a:txBody>
                    <a:bodyPr/>
                    <a:lstStyle/>
                    <a:p>
                      <a:pPr algn="ctr" fontAlgn="t"/>
                      <a:r>
                        <a:rPr lang="en-US" sz="1400" b="1" dirty="0">
                          <a:solidFill>
                            <a:srgbClr val="000000"/>
                          </a:solidFill>
                          <a:effectLst/>
                          <a:latin typeface="inherit"/>
                        </a:rPr>
                        <a:t>Cores</a:t>
                      </a:r>
                      <a:endParaRPr lang="en-US" sz="1400" b="1" dirty="0">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64</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64</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80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40</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770762962"/>
                  </a:ext>
                </a:extLst>
              </a:tr>
              <a:tr h="226163">
                <a:tc>
                  <a:txBody>
                    <a:bodyPr/>
                    <a:lstStyle/>
                    <a:p>
                      <a:pPr algn="ctr" fontAlgn="t"/>
                      <a:r>
                        <a:rPr lang="en-US" sz="1400" b="1" dirty="0">
                          <a:solidFill>
                            <a:srgbClr val="000000"/>
                          </a:solidFill>
                          <a:effectLst/>
                          <a:latin typeface="inherit"/>
                        </a:rPr>
                        <a:t>TDP</a:t>
                      </a:r>
                      <a:endParaRPr lang="en-US" sz="1400" b="1" dirty="0">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280 W</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250 W</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270 W</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735437546"/>
                  </a:ext>
                </a:extLst>
              </a:tr>
              <a:tr h="226163">
                <a:tc>
                  <a:txBody>
                    <a:bodyPr/>
                    <a:lstStyle/>
                    <a:p>
                      <a:pPr algn="ctr" fontAlgn="t"/>
                      <a:r>
                        <a:rPr lang="en-US" sz="1400" b="1" dirty="0">
                          <a:solidFill>
                            <a:srgbClr val="000000"/>
                          </a:solidFill>
                          <a:effectLst/>
                          <a:latin typeface="inherit"/>
                        </a:rPr>
                        <a:t>Base </a:t>
                      </a:r>
                      <a:r>
                        <a:rPr lang="en-US" sz="1400" b="1" dirty="0" err="1">
                          <a:solidFill>
                            <a:srgbClr val="000000"/>
                          </a:solidFill>
                          <a:effectLst/>
                          <a:latin typeface="inherit"/>
                        </a:rPr>
                        <a:t>Freq</a:t>
                      </a:r>
                      <a:endParaRPr lang="en-US" sz="1400" b="1" dirty="0">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2450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2500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3300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2300</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227766063"/>
                  </a:ext>
                </a:extLst>
              </a:tr>
              <a:tr h="323476">
                <a:tc>
                  <a:txBody>
                    <a:bodyPr/>
                    <a:lstStyle/>
                    <a:p>
                      <a:pPr algn="ctr" fontAlgn="t"/>
                      <a:r>
                        <a:rPr lang="en-US" sz="1400" b="1">
                          <a:solidFill>
                            <a:srgbClr val="000000"/>
                          </a:solidFill>
                          <a:effectLst/>
                          <a:latin typeface="inherit"/>
                        </a:rPr>
                        <a:t>Turbo Freq</a:t>
                      </a:r>
                      <a:endParaRPr lang="en-US" sz="1400" b="1">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3500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2500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3300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3400</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098071624"/>
                  </a:ext>
                </a:extLst>
              </a:tr>
              <a:tr h="226163">
                <a:tc>
                  <a:txBody>
                    <a:bodyPr/>
                    <a:lstStyle/>
                    <a:p>
                      <a:pPr algn="ctr" fontAlgn="t"/>
                      <a:r>
                        <a:rPr lang="en-US" sz="1400" b="1">
                          <a:solidFill>
                            <a:srgbClr val="000000"/>
                          </a:solidFill>
                          <a:effectLst/>
                          <a:latin typeface="inherit"/>
                        </a:rPr>
                        <a:t>All-Core</a:t>
                      </a:r>
                      <a:endParaRPr lang="en-US" sz="1400" b="1">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~3200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2500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3300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3000</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298569172"/>
                  </a:ext>
                </a:extLst>
              </a:tr>
              <a:tr h="323476">
                <a:tc>
                  <a:txBody>
                    <a:bodyPr/>
                    <a:lstStyle/>
                    <a:p>
                      <a:pPr algn="ctr" fontAlgn="t"/>
                      <a:r>
                        <a:rPr lang="en-US" sz="1400" b="1">
                          <a:solidFill>
                            <a:srgbClr val="000000"/>
                          </a:solidFill>
                          <a:effectLst/>
                          <a:latin typeface="inherit"/>
                        </a:rPr>
                        <a:t>L3 Cache</a:t>
                      </a:r>
                      <a:endParaRPr lang="en-US" sz="1400" b="1">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256 MB</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32 MB</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32 MB</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60 MB</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64851346"/>
                  </a:ext>
                </a:extLst>
              </a:tr>
              <a:tr h="226163">
                <a:tc>
                  <a:txBody>
                    <a:bodyPr/>
                    <a:lstStyle/>
                    <a:p>
                      <a:pPr algn="ctr" fontAlgn="t"/>
                      <a:r>
                        <a:rPr lang="en-US" sz="1400" b="1">
                          <a:solidFill>
                            <a:srgbClr val="000000"/>
                          </a:solidFill>
                          <a:effectLst/>
                          <a:latin typeface="inherit"/>
                        </a:rPr>
                        <a:t>PCIe</a:t>
                      </a:r>
                      <a:endParaRPr lang="en-US" sz="1400" b="1">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4.0 x128</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4.0 x128</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4.0 x64</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2129615923"/>
                  </a:ext>
                </a:extLst>
              </a:tr>
              <a:tr h="226163">
                <a:tc>
                  <a:txBody>
                    <a:bodyPr/>
                    <a:lstStyle/>
                    <a:p>
                      <a:pPr algn="ctr" fontAlgn="t"/>
                      <a:r>
                        <a:rPr lang="en-US" sz="1400" b="1">
                          <a:solidFill>
                            <a:srgbClr val="000000"/>
                          </a:solidFill>
                          <a:effectLst/>
                          <a:latin typeface="inherit"/>
                        </a:rPr>
                        <a:t>Chipset</a:t>
                      </a:r>
                      <a:endParaRPr lang="en-US" sz="1400" b="1">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On CPU</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On CPU</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External</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4185325492"/>
                  </a:ext>
                </a:extLst>
              </a:tr>
              <a:tr h="226163">
                <a:tc>
                  <a:txBody>
                    <a:bodyPr/>
                    <a:lstStyle/>
                    <a:p>
                      <a:pPr algn="ctr" fontAlgn="t"/>
                      <a:r>
                        <a:rPr lang="en-US" sz="1400" b="1">
                          <a:solidFill>
                            <a:srgbClr val="000000"/>
                          </a:solidFill>
                          <a:effectLst/>
                          <a:latin typeface="inherit"/>
                        </a:rPr>
                        <a:t>DDR4</a:t>
                      </a:r>
                      <a:endParaRPr lang="en-US" sz="1400" b="1">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8 x 3200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8 x 3200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8 x 3200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8 x 3200</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2300270000"/>
                  </a:ext>
                </a:extLst>
              </a:tr>
              <a:tr h="323476">
                <a:tc>
                  <a:txBody>
                    <a:bodyPr/>
                    <a:lstStyle/>
                    <a:p>
                      <a:pPr algn="ctr" fontAlgn="t"/>
                      <a:r>
                        <a:rPr lang="en-US" sz="1400" b="1">
                          <a:solidFill>
                            <a:srgbClr val="000000"/>
                          </a:solidFill>
                          <a:effectLst/>
                          <a:latin typeface="inherit"/>
                        </a:rPr>
                        <a:t>DRAM Cap</a:t>
                      </a:r>
                      <a:endParaRPr lang="en-US" sz="1400" b="1">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4 TB</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4 TB</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4 TB</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2626325501"/>
                  </a:ext>
                </a:extLst>
              </a:tr>
              <a:tr h="226163">
                <a:tc>
                  <a:txBody>
                    <a:bodyPr/>
                    <a:lstStyle/>
                    <a:p>
                      <a:pPr algn="ctr" fontAlgn="t"/>
                      <a:r>
                        <a:rPr lang="en-US" sz="1400" b="1">
                          <a:solidFill>
                            <a:srgbClr val="000000"/>
                          </a:solidFill>
                          <a:effectLst/>
                          <a:latin typeface="inherit"/>
                        </a:rPr>
                        <a:t>Optane</a:t>
                      </a:r>
                      <a:endParaRPr lang="en-US" sz="1400" b="1">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No</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No</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No</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Yes</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2669421179"/>
                  </a:ext>
                </a:extLst>
              </a:tr>
              <a:tr h="226163">
                <a:tc>
                  <a:txBody>
                    <a:bodyPr/>
                    <a:lstStyle/>
                    <a:p>
                      <a:pPr algn="ctr" fontAlgn="t"/>
                      <a:r>
                        <a:rPr lang="en-US" sz="1400" b="1" dirty="0">
                          <a:solidFill>
                            <a:srgbClr val="000000"/>
                          </a:solidFill>
                          <a:effectLst/>
                          <a:latin typeface="inherit"/>
                        </a:rPr>
                        <a:t>Price</a:t>
                      </a:r>
                      <a:endParaRPr lang="en-US" sz="1400" b="1" dirty="0">
                        <a:solidFill>
                          <a:srgbClr val="444444"/>
                        </a:solidFill>
                        <a:effectLst/>
                        <a:latin typeface="inherit"/>
                      </a:endParaRP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$7890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N/A</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a:solidFill>
                            <a:srgbClr val="444444"/>
                          </a:solidFill>
                          <a:effectLst/>
                          <a:latin typeface="inherit"/>
                        </a:rPr>
                        <a:t>$4050</a:t>
                      </a:r>
                    </a:p>
                  </a:txBody>
                  <a:tcPr marL="15768" marR="15768" marT="15768" marB="1576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algn="ctr" fontAlgn="t"/>
                      <a:r>
                        <a:rPr lang="en-US" sz="1400" dirty="0">
                          <a:solidFill>
                            <a:srgbClr val="444444"/>
                          </a:solidFill>
                          <a:effectLst/>
                          <a:latin typeface="inherit"/>
                        </a:rPr>
                        <a:t>$8099</a:t>
                      </a:r>
                    </a:p>
                  </a:txBody>
                  <a:tcPr marL="15768" marR="15768" marT="15768" marB="15768"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517328623"/>
                  </a:ext>
                </a:extLst>
              </a:tr>
            </a:tbl>
          </a:graphicData>
        </a:graphic>
      </p:graphicFrame>
      <p:sp>
        <p:nvSpPr>
          <p:cNvPr id="4" name="TextBox 3"/>
          <p:cNvSpPr txBox="1"/>
          <p:nvPr/>
        </p:nvSpPr>
        <p:spPr>
          <a:xfrm>
            <a:off x="115888" y="455813"/>
            <a:ext cx="8326542" cy="369332"/>
          </a:xfrm>
          <a:prstGeom prst="rect">
            <a:avLst/>
          </a:prstGeom>
          <a:noFill/>
        </p:spPr>
        <p:txBody>
          <a:bodyPr wrap="square" rtlCol="0">
            <a:spAutoFit/>
          </a:bodyPr>
          <a:lstStyle/>
          <a:p>
            <a:r>
              <a:rPr lang="en-US" dirty="0" smtClean="0">
                <a:solidFill>
                  <a:schemeClr val="accent6"/>
                </a:solidFill>
                <a:latin typeface="+mj-lt"/>
              </a:rPr>
              <a:t>Comparing x86 and ARM ISA-based 2S server processors [63] -1</a:t>
            </a:r>
          </a:p>
        </p:txBody>
      </p:sp>
      <p:sp>
        <p:nvSpPr>
          <p:cNvPr id="5" name="Rectangle 4"/>
          <p:cNvSpPr/>
          <p:nvPr/>
        </p:nvSpPr>
        <p:spPr bwMode="auto">
          <a:xfrm>
            <a:off x="5236143" y="1703672"/>
            <a:ext cx="1472665" cy="4605648"/>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25617533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(7)</a:t>
            </a:r>
            <a:endParaRPr lang="en-US" sz="1600" dirty="0"/>
          </a:p>
        </p:txBody>
      </p:sp>
      <p:sp>
        <p:nvSpPr>
          <p:cNvPr id="3" name="TextBox 2"/>
          <p:cNvSpPr txBox="1"/>
          <p:nvPr/>
        </p:nvSpPr>
        <p:spPr>
          <a:xfrm>
            <a:off x="115888" y="455813"/>
            <a:ext cx="8326542" cy="369332"/>
          </a:xfrm>
          <a:prstGeom prst="rect">
            <a:avLst/>
          </a:prstGeom>
          <a:noFill/>
        </p:spPr>
        <p:txBody>
          <a:bodyPr wrap="square" rtlCol="0">
            <a:spAutoFit/>
          </a:bodyPr>
          <a:lstStyle/>
          <a:p>
            <a:r>
              <a:rPr lang="en-US" dirty="0" smtClean="0">
                <a:solidFill>
                  <a:schemeClr val="accent6"/>
                </a:solidFill>
                <a:latin typeface="+mj-lt"/>
              </a:rPr>
              <a:t>Comparing x86 and ARM ISA-based 2S server processors [63] -2</a:t>
            </a:r>
          </a:p>
        </p:txBody>
      </p:sp>
      <p:sp>
        <p:nvSpPr>
          <p:cNvPr id="4" name="TextBox 3"/>
          <p:cNvSpPr txBox="1"/>
          <p:nvPr/>
        </p:nvSpPr>
        <p:spPr>
          <a:xfrm>
            <a:off x="134756" y="809855"/>
            <a:ext cx="8250207" cy="830997"/>
          </a:xfrm>
          <a:prstGeom prst="rect">
            <a:avLst/>
          </a:prstGeom>
          <a:noFill/>
        </p:spPr>
        <p:txBody>
          <a:bodyPr wrap="none" rtlCol="0">
            <a:spAutoFit/>
          </a:bodyPr>
          <a:lstStyle/>
          <a:p>
            <a:r>
              <a:rPr lang="en-US" sz="1600" dirty="0" smtClean="0">
                <a:latin typeface="+mj-lt"/>
              </a:rPr>
              <a:t>As data shows </a:t>
            </a:r>
            <a:r>
              <a:rPr lang="en-US" sz="1600" dirty="0" err="1" smtClean="0">
                <a:latin typeface="+mj-lt"/>
              </a:rPr>
              <a:t>Altra</a:t>
            </a:r>
            <a:r>
              <a:rPr lang="en-US" sz="1600" dirty="0" smtClean="0">
                <a:latin typeface="+mj-lt"/>
              </a:rPr>
              <a:t> processors with 80 cores have </a:t>
            </a:r>
            <a:r>
              <a:rPr lang="en-US" sz="1600" dirty="0" smtClean="0">
                <a:solidFill>
                  <a:srgbClr val="FF0000"/>
                </a:solidFill>
                <a:latin typeface="+mj-lt"/>
              </a:rPr>
              <a:t>impressive features </a:t>
            </a:r>
            <a:r>
              <a:rPr lang="en-US" sz="1600" dirty="0" smtClean="0">
                <a:latin typeface="+mj-lt"/>
              </a:rPr>
              <a:t>that is</a:t>
            </a:r>
          </a:p>
          <a:p>
            <a:r>
              <a:rPr lang="en-US" sz="1600" dirty="0" smtClean="0">
                <a:latin typeface="+mj-lt"/>
              </a:rPr>
              <a:t>  low TDP values and high base and all core turbo frequencies compared to</a:t>
            </a:r>
          </a:p>
          <a:p>
            <a:r>
              <a:rPr lang="en-US" sz="1600" dirty="0" smtClean="0">
                <a:latin typeface="+mj-lt"/>
              </a:rPr>
              <a:t>  AMD’s 64-core 3. gen. EPYC and Intel’s 40-core Ice Lake processors. </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0888033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(8)</a:t>
            </a:r>
            <a:endParaRPr lang="en-US" sz="1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933"/>
          <a:stretch/>
        </p:blipFill>
        <p:spPr>
          <a:xfrm>
            <a:off x="0" y="1386035"/>
            <a:ext cx="9144000" cy="3391170"/>
          </a:xfrm>
          <a:prstGeom prst="rect">
            <a:avLst/>
          </a:prstGeom>
        </p:spPr>
      </p:pic>
      <p:sp>
        <p:nvSpPr>
          <p:cNvPr id="6" name="TextBox 5"/>
          <p:cNvSpPr txBox="1"/>
          <p:nvPr/>
        </p:nvSpPr>
        <p:spPr>
          <a:xfrm>
            <a:off x="895149" y="5496027"/>
            <a:ext cx="2382191" cy="338554"/>
          </a:xfrm>
          <a:prstGeom prst="rect">
            <a:avLst/>
          </a:prstGeom>
          <a:noFill/>
        </p:spPr>
        <p:txBody>
          <a:bodyPr wrap="none" rtlCol="0">
            <a:spAutoFit/>
          </a:bodyPr>
          <a:lstStyle/>
          <a:p>
            <a:r>
              <a:rPr lang="en-US" sz="1600" dirty="0" smtClean="0">
                <a:latin typeface="+mj-lt"/>
              </a:rPr>
              <a:t>Quicksilver processor</a:t>
            </a:r>
          </a:p>
        </p:txBody>
      </p:sp>
      <p:sp>
        <p:nvSpPr>
          <p:cNvPr id="5" name="TextBox 4"/>
          <p:cNvSpPr txBox="1"/>
          <p:nvPr/>
        </p:nvSpPr>
        <p:spPr>
          <a:xfrm>
            <a:off x="114000" y="452389"/>
            <a:ext cx="6688819" cy="369332"/>
          </a:xfrm>
          <a:prstGeom prst="rect">
            <a:avLst/>
          </a:prstGeom>
          <a:noFill/>
        </p:spPr>
        <p:txBody>
          <a:bodyPr wrap="none" rtlCol="0">
            <a:spAutoFit/>
          </a:bodyPr>
          <a:lstStyle/>
          <a:p>
            <a:r>
              <a:rPr lang="en-US" dirty="0" smtClean="0">
                <a:solidFill>
                  <a:schemeClr val="accent6"/>
                </a:solidFill>
                <a:latin typeface="+mj-lt"/>
              </a:rPr>
              <a:t>1S and 2S platforms based on the </a:t>
            </a:r>
            <a:r>
              <a:rPr lang="en-US" dirty="0" err="1" smtClean="0">
                <a:solidFill>
                  <a:schemeClr val="accent6"/>
                </a:solidFill>
                <a:latin typeface="+mj-lt"/>
              </a:rPr>
              <a:t>Altra</a:t>
            </a:r>
            <a:r>
              <a:rPr lang="en-US" dirty="0" smtClean="0">
                <a:solidFill>
                  <a:schemeClr val="accent6"/>
                </a:solidFill>
                <a:latin typeface="+mj-lt"/>
              </a:rPr>
              <a:t> processors </a:t>
            </a:r>
            <a:r>
              <a:rPr lang="en-US" dirty="0" smtClean="0">
                <a:latin typeface="+mj-lt"/>
              </a:rPr>
              <a:t>[</a:t>
            </a:r>
            <a:r>
              <a:rPr lang="hu-HU" dirty="0" smtClean="0">
                <a:latin typeface="+mj-lt"/>
              </a:rPr>
              <a:t>54</a:t>
            </a:r>
            <a:r>
              <a:rPr lang="en-US" dirty="0" smtClean="0">
                <a:latin typeface="+mj-lt"/>
              </a:rPr>
              <a:t>]</a:t>
            </a:r>
          </a:p>
        </p:txBody>
      </p:sp>
      <p:sp>
        <p:nvSpPr>
          <p:cNvPr id="7" name="TextBox 6"/>
          <p:cNvSpPr txBox="1"/>
          <p:nvPr/>
        </p:nvSpPr>
        <p:spPr>
          <a:xfrm>
            <a:off x="1309035" y="1155034"/>
            <a:ext cx="1067921" cy="307777"/>
          </a:xfrm>
          <a:prstGeom prst="rect">
            <a:avLst/>
          </a:prstGeom>
          <a:noFill/>
        </p:spPr>
        <p:txBody>
          <a:bodyPr wrap="none" rtlCol="0">
            <a:spAutoFit/>
          </a:bodyPr>
          <a:lstStyle/>
          <a:p>
            <a:r>
              <a:rPr lang="en-US" sz="1400" dirty="0" smtClean="0">
                <a:latin typeface="+mj-lt"/>
              </a:rPr>
              <a:t>160 cores</a:t>
            </a:r>
          </a:p>
        </p:txBody>
      </p:sp>
      <p:sp>
        <p:nvSpPr>
          <p:cNvPr id="8" name="TextBox 7"/>
          <p:cNvSpPr txBox="1"/>
          <p:nvPr/>
        </p:nvSpPr>
        <p:spPr>
          <a:xfrm>
            <a:off x="6428085" y="1153429"/>
            <a:ext cx="954107" cy="307777"/>
          </a:xfrm>
          <a:prstGeom prst="rect">
            <a:avLst/>
          </a:prstGeom>
          <a:noFill/>
        </p:spPr>
        <p:txBody>
          <a:bodyPr wrap="none" rtlCol="0">
            <a:spAutoFit/>
          </a:bodyPr>
          <a:lstStyle/>
          <a:p>
            <a:r>
              <a:rPr lang="en-US" sz="1400" dirty="0" smtClean="0">
                <a:latin typeface="+mj-lt"/>
              </a:rPr>
              <a:t>80 cores</a:t>
            </a:r>
          </a:p>
        </p:txBody>
      </p:sp>
    </p:spTree>
    <p:extLst>
      <p:ext uri="{BB962C8B-B14F-4D97-AF65-F5344CB8AC3E}">
        <p14:creationId xmlns:p14="http://schemas.microsoft.com/office/powerpoint/2010/main" val="5481881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(9)</a:t>
            </a:r>
            <a:endParaRPr lang="en-US" sz="1600" dirty="0"/>
          </a:p>
        </p:txBody>
      </p:sp>
      <p:grpSp>
        <p:nvGrpSpPr>
          <p:cNvPr id="6" name="Group 5"/>
          <p:cNvGrpSpPr/>
          <p:nvPr/>
        </p:nvGrpSpPr>
        <p:grpSpPr>
          <a:xfrm>
            <a:off x="1736685" y="1178750"/>
            <a:ext cx="6390710" cy="5625625"/>
            <a:chOff x="1736685" y="1673804"/>
            <a:chExt cx="6101867" cy="5130571"/>
          </a:xfrm>
        </p:grpSpPr>
        <p:pic>
          <p:nvPicPr>
            <p:cNvPr id="32770" name="Picture 2" descr="SPECint2017 Base Rate-N Estimated Performance"/>
            <p:cNvPicPr>
              <a:picLocks noChangeAspect="1" noChangeArrowheads="1"/>
            </p:cNvPicPr>
            <p:nvPr/>
          </p:nvPicPr>
          <p:blipFill rotWithShape="1">
            <a:blip r:embed="rId2">
              <a:extLst>
                <a:ext uri="{28A0092B-C50C-407E-A947-70E740481C1C}">
                  <a14:useLocalDpi xmlns:a14="http://schemas.microsoft.com/office/drawing/2010/main" val="0"/>
                </a:ext>
              </a:extLst>
            </a:blip>
            <a:srcRect t="5850" b="45248"/>
            <a:stretch/>
          </p:blipFill>
          <p:spPr bwMode="auto">
            <a:xfrm>
              <a:off x="1736685" y="1673804"/>
              <a:ext cx="6101867" cy="47699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PECint2017 Base Rate-N Estimated Performance"/>
            <p:cNvPicPr>
              <a:picLocks noChangeAspect="1" noChangeArrowheads="1"/>
            </p:cNvPicPr>
            <p:nvPr/>
          </p:nvPicPr>
          <p:blipFill rotWithShape="1">
            <a:blip r:embed="rId2">
              <a:extLst>
                <a:ext uri="{28A0092B-C50C-407E-A947-70E740481C1C}">
                  <a14:useLocalDpi xmlns:a14="http://schemas.microsoft.com/office/drawing/2010/main" val="0"/>
                </a:ext>
              </a:extLst>
            </a:blip>
            <a:srcRect t="96242"/>
            <a:stretch/>
          </p:blipFill>
          <p:spPr bwMode="auto">
            <a:xfrm>
              <a:off x="1736685" y="6437793"/>
              <a:ext cx="6101867" cy="36658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15888" y="455813"/>
            <a:ext cx="88167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smtClean="0">
                <a:ln>
                  <a:noFill/>
                </a:ln>
                <a:solidFill>
                  <a:srgbClr val="2D2D8A"/>
                </a:solidFill>
                <a:effectLst/>
                <a:uLnTx/>
                <a:uFillTx/>
                <a:latin typeface="Verdana"/>
                <a:ea typeface="+mn-ea"/>
                <a:cs typeface="+mn-cs"/>
              </a:rPr>
              <a:t>Comparing of SPECint2017 Base Rate MT scores of server processors [63]</a:t>
            </a:r>
          </a:p>
        </p:txBody>
      </p:sp>
      <p:sp>
        <p:nvSpPr>
          <p:cNvPr id="5" name="TextBox 4"/>
          <p:cNvSpPr txBox="1"/>
          <p:nvPr/>
        </p:nvSpPr>
        <p:spPr>
          <a:xfrm>
            <a:off x="6747310" y="5584817"/>
            <a:ext cx="1922321" cy="692497"/>
          </a:xfrm>
          <a:prstGeom prst="rect">
            <a:avLst/>
          </a:prstGeom>
          <a:noFill/>
        </p:spPr>
        <p:txBody>
          <a:bodyPr wrap="none" rtlCol="0">
            <a:spAutoFit/>
          </a:bodyPr>
          <a:lstStyle/>
          <a:p>
            <a:pPr algn="ctr"/>
            <a:r>
              <a:rPr lang="en-US" sz="1300" dirty="0" smtClean="0">
                <a:latin typeface="+mj-lt"/>
              </a:rPr>
              <a:t>NPS4 and SNC1 are</a:t>
            </a:r>
          </a:p>
          <a:p>
            <a:pPr algn="ctr"/>
            <a:r>
              <a:rPr lang="en-US" sz="1300" dirty="0" smtClean="0">
                <a:latin typeface="+mj-lt"/>
              </a:rPr>
              <a:t>specific BIOS setting</a:t>
            </a:r>
          </a:p>
          <a:p>
            <a:pPr algn="ctr"/>
            <a:r>
              <a:rPr lang="en-US" sz="1300" dirty="0" smtClean="0">
                <a:latin typeface="+mj-lt"/>
              </a:rPr>
              <a:t>not discussed here)</a:t>
            </a:r>
          </a:p>
        </p:txBody>
      </p:sp>
      <p:sp>
        <p:nvSpPr>
          <p:cNvPr id="3" name="Rectangle 2"/>
          <p:cNvSpPr/>
          <p:nvPr/>
        </p:nvSpPr>
        <p:spPr bwMode="auto">
          <a:xfrm>
            <a:off x="1723699" y="1566041"/>
            <a:ext cx="6484880" cy="294288"/>
          </a:xfrm>
          <a:prstGeom prst="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168218394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(10)</a:t>
            </a:r>
            <a:endParaRPr lang="en-US" sz="1600" dirty="0"/>
          </a:p>
        </p:txBody>
      </p:sp>
      <p:grpSp>
        <p:nvGrpSpPr>
          <p:cNvPr id="6" name="Group 5"/>
          <p:cNvGrpSpPr/>
          <p:nvPr/>
        </p:nvGrpSpPr>
        <p:grpSpPr>
          <a:xfrm>
            <a:off x="1826695" y="1159500"/>
            <a:ext cx="5806005" cy="5580620"/>
            <a:chOff x="1961709" y="1178750"/>
            <a:chExt cx="5265585" cy="5115488"/>
          </a:xfrm>
        </p:grpSpPr>
        <p:pic>
          <p:nvPicPr>
            <p:cNvPr id="33794" name="Picture 2" descr="SPECfp2017 Base Rate-N Estimated Performance"/>
            <p:cNvPicPr>
              <a:picLocks noChangeAspect="1" noChangeArrowheads="1"/>
            </p:cNvPicPr>
            <p:nvPr/>
          </p:nvPicPr>
          <p:blipFill rotWithShape="1">
            <a:blip r:embed="rId2">
              <a:extLst>
                <a:ext uri="{28A0092B-C50C-407E-A947-70E740481C1C}">
                  <a14:useLocalDpi xmlns:a14="http://schemas.microsoft.com/office/drawing/2010/main" val="0"/>
                </a:ext>
              </a:extLst>
            </a:blip>
            <a:srcRect t="5840" b="45300"/>
            <a:stretch/>
          </p:blipFill>
          <p:spPr bwMode="auto">
            <a:xfrm>
              <a:off x="1961709" y="1178750"/>
              <a:ext cx="5265585" cy="47705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PECfp2017 Base Rate-N Estimated Performance"/>
            <p:cNvPicPr>
              <a:picLocks noChangeAspect="1" noChangeArrowheads="1"/>
            </p:cNvPicPr>
            <p:nvPr/>
          </p:nvPicPr>
          <p:blipFill rotWithShape="1">
            <a:blip r:embed="rId2">
              <a:extLst>
                <a:ext uri="{28A0092B-C50C-407E-A947-70E740481C1C}">
                  <a14:useLocalDpi xmlns:a14="http://schemas.microsoft.com/office/drawing/2010/main" val="0"/>
                </a:ext>
              </a:extLst>
            </a:blip>
            <a:srcRect t="95943"/>
            <a:stretch/>
          </p:blipFill>
          <p:spPr bwMode="auto">
            <a:xfrm>
              <a:off x="1961709" y="5898110"/>
              <a:ext cx="5265585" cy="39612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15888" y="455813"/>
            <a:ext cx="87413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smtClean="0">
                <a:ln>
                  <a:noFill/>
                </a:ln>
                <a:solidFill>
                  <a:srgbClr val="2D2D8A"/>
                </a:solidFill>
                <a:effectLst/>
                <a:uLnTx/>
                <a:uFillTx/>
                <a:latin typeface="Verdana"/>
                <a:ea typeface="+mn-ea"/>
                <a:cs typeface="+mn-cs"/>
              </a:rPr>
              <a:t>Comparing of SPECfp2017 Base Rate MT scores of server processors [63]</a:t>
            </a:r>
          </a:p>
        </p:txBody>
      </p:sp>
      <p:sp>
        <p:nvSpPr>
          <p:cNvPr id="7" name="Rectangle 6"/>
          <p:cNvSpPr/>
          <p:nvPr/>
        </p:nvSpPr>
        <p:spPr bwMode="auto">
          <a:xfrm>
            <a:off x="2102070" y="2648605"/>
            <a:ext cx="5112000" cy="294288"/>
          </a:xfrm>
          <a:prstGeom prst="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40469548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(11)</a:t>
            </a:r>
            <a:endParaRPr lang="en-US" sz="1600" dirty="0"/>
          </a:p>
        </p:txBody>
      </p:sp>
      <p:sp>
        <p:nvSpPr>
          <p:cNvPr id="3" name="TextBox 2"/>
          <p:cNvSpPr txBox="1"/>
          <p:nvPr/>
        </p:nvSpPr>
        <p:spPr>
          <a:xfrm>
            <a:off x="142875" y="452391"/>
            <a:ext cx="5850448" cy="369332"/>
          </a:xfrm>
          <a:prstGeom prst="rect">
            <a:avLst/>
          </a:prstGeom>
          <a:noFill/>
        </p:spPr>
        <p:txBody>
          <a:bodyPr wrap="none" rtlCol="0">
            <a:spAutoFit/>
          </a:bodyPr>
          <a:lstStyle/>
          <a:p>
            <a:r>
              <a:rPr lang="en-US" dirty="0" smtClean="0">
                <a:solidFill>
                  <a:schemeClr val="accent6"/>
                </a:solidFill>
                <a:latin typeface="+mj-lt"/>
              </a:rPr>
              <a:t>Assessing performance results of Ampere </a:t>
            </a:r>
            <a:r>
              <a:rPr lang="en-US" dirty="0" err="1" smtClean="0">
                <a:solidFill>
                  <a:schemeClr val="accent6"/>
                </a:solidFill>
                <a:latin typeface="+mj-lt"/>
              </a:rPr>
              <a:t>Altra</a:t>
            </a:r>
            <a:endParaRPr lang="en-US" dirty="0" smtClean="0">
              <a:solidFill>
                <a:schemeClr val="accent6"/>
              </a:solidFill>
              <a:latin typeface="+mj-lt"/>
            </a:endParaRPr>
          </a:p>
        </p:txBody>
      </p:sp>
      <p:sp>
        <p:nvSpPr>
          <p:cNvPr id="4" name="TextBox 3"/>
          <p:cNvSpPr txBox="1"/>
          <p:nvPr/>
        </p:nvSpPr>
        <p:spPr>
          <a:xfrm>
            <a:off x="154005" y="810715"/>
            <a:ext cx="8873968" cy="1077218"/>
          </a:xfrm>
          <a:prstGeom prst="rect">
            <a:avLst/>
          </a:prstGeom>
          <a:noFill/>
        </p:spPr>
        <p:txBody>
          <a:bodyPr wrap="none" rtlCol="0">
            <a:spAutoFit/>
          </a:bodyPr>
          <a:lstStyle/>
          <a:p>
            <a:r>
              <a:rPr lang="en-US" sz="1600" dirty="0" smtClean="0">
                <a:latin typeface="+mj-lt"/>
              </a:rPr>
              <a:t>As above data indicate</a:t>
            </a:r>
            <a:r>
              <a:rPr lang="hu-HU" sz="1600" dirty="0" smtClean="0">
                <a:latin typeface="+mj-lt"/>
              </a:rPr>
              <a:t>s</a:t>
            </a:r>
            <a:r>
              <a:rPr lang="en-US" sz="1600" dirty="0" smtClean="0">
                <a:latin typeface="+mj-lt"/>
              </a:rPr>
              <a:t> the 2S Ampere </a:t>
            </a:r>
            <a:r>
              <a:rPr lang="en-US" sz="1600" dirty="0" err="1" smtClean="0">
                <a:latin typeface="+mj-lt"/>
              </a:rPr>
              <a:t>Altra</a:t>
            </a:r>
            <a:r>
              <a:rPr lang="en-US" sz="1600" dirty="0" smtClean="0">
                <a:latin typeface="+mj-lt"/>
              </a:rPr>
              <a:t> with 2x80 cores has a </a:t>
            </a:r>
            <a:r>
              <a:rPr lang="en-US" sz="1600" dirty="0" smtClean="0">
                <a:solidFill>
                  <a:srgbClr val="0070C0"/>
                </a:solidFill>
                <a:latin typeface="+mj-lt"/>
              </a:rPr>
              <a:t>respectable </a:t>
            </a:r>
          </a:p>
          <a:p>
            <a:r>
              <a:rPr lang="en-US" sz="1600" dirty="0">
                <a:solidFill>
                  <a:srgbClr val="0070C0"/>
                </a:solidFill>
                <a:latin typeface="+mj-lt"/>
              </a:rPr>
              <a:t> </a:t>
            </a:r>
            <a:r>
              <a:rPr lang="en-US" sz="1600" dirty="0" smtClean="0">
                <a:solidFill>
                  <a:srgbClr val="0070C0"/>
                </a:solidFill>
                <a:latin typeface="+mj-lt"/>
              </a:rPr>
              <a:t> performance </a:t>
            </a:r>
            <a:r>
              <a:rPr lang="en-US" sz="1600" dirty="0" smtClean="0">
                <a:latin typeface="+mj-lt"/>
              </a:rPr>
              <a:t>compared to AMD’s 3. gen. 2S (2x64 core, two-way multithreaded) </a:t>
            </a:r>
          </a:p>
          <a:p>
            <a:r>
              <a:rPr lang="en-US" sz="1600" dirty="0" smtClean="0">
                <a:latin typeface="+mj-lt"/>
              </a:rPr>
              <a:t>  EPYC </a:t>
            </a:r>
            <a:r>
              <a:rPr lang="en-US" sz="1600" dirty="0">
                <a:latin typeface="+mj-lt"/>
              </a:rPr>
              <a:t>and Intel’s </a:t>
            </a:r>
            <a:r>
              <a:rPr lang="en-US" sz="1600" dirty="0" smtClean="0">
                <a:latin typeface="+mj-lt"/>
              </a:rPr>
              <a:t>3. gen. scalable 2S Xeon </a:t>
            </a:r>
            <a:r>
              <a:rPr lang="en-US" sz="1600" dirty="0">
                <a:latin typeface="+mj-lt"/>
              </a:rPr>
              <a:t>(2x40 core, two-way multithreaded) </a:t>
            </a:r>
            <a:endParaRPr lang="en-US" sz="1600" dirty="0" smtClean="0">
              <a:latin typeface="+mj-lt"/>
            </a:endParaRPr>
          </a:p>
          <a:p>
            <a:r>
              <a:rPr lang="en-US" sz="1600" dirty="0" smtClean="0">
                <a:latin typeface="+mj-lt"/>
              </a:rPr>
              <a:t>  Ice </a:t>
            </a:r>
            <a:r>
              <a:rPr lang="en-US" sz="1600" dirty="0">
                <a:latin typeface="+mj-lt"/>
              </a:rPr>
              <a:t>Lake processors. </a:t>
            </a:r>
            <a:endParaRPr lang="en-US" sz="1600" dirty="0" smtClean="0">
              <a:latin typeface="+mj-lt"/>
            </a:endParaRPr>
          </a:p>
        </p:txBody>
      </p:sp>
    </p:spTree>
    <p:extLst>
      <p:ext uri="{BB962C8B-B14F-4D97-AF65-F5344CB8AC3E}">
        <p14:creationId xmlns:p14="http://schemas.microsoft.com/office/powerpoint/2010/main" val="9779112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961925" y="1914694"/>
            <a:ext cx="7404100"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4.3 The Ampere </a:t>
            </a:r>
            <a:r>
              <a:rPr kumimoji="0" lang="en-US" altLang="en-US" sz="1800" b="0" i="0" u="none" strike="noStrike" kern="1200" cap="none" spc="0" normalizeH="0" baseline="0" noProof="0" dirty="0" err="1" smtClean="0">
                <a:ln>
                  <a:noFill/>
                </a:ln>
                <a:solidFill>
                  <a:srgbClr val="FFFFFF"/>
                </a:solidFill>
                <a:effectLst/>
                <a:uLnTx/>
                <a:uFillTx/>
                <a:latin typeface="Verdana" pitchFamily="34" charset="0"/>
                <a:ea typeface="+mn-ea"/>
                <a:cs typeface="Times New Roman" pitchFamily="18" charset="0"/>
              </a:rPr>
              <a:t>Altra</a:t>
            </a: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a:t>
            </a:r>
            <a:r>
              <a:rPr kumimoji="0" lang="hu-HU"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Max</a:t>
            </a: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(Mystique) processor</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Tree>
    <p:extLst>
      <p:ext uri="{BB962C8B-B14F-4D97-AF65-F5344CB8AC3E}">
        <p14:creationId xmlns:p14="http://schemas.microsoft.com/office/powerpoint/2010/main" val="55338612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defRPr/>
            </a:pPr>
            <a:r>
              <a:rPr lang="en-US" altLang="en-US" sz="1600" kern="1200" dirty="0" smtClean="0">
                <a:solidFill>
                  <a:srgbClr val="FFFFFF"/>
                </a:solidFill>
                <a:latin typeface="Verdana" pitchFamily="34" charset="0"/>
                <a:cs typeface="Times New Roman" pitchFamily="18" charset="0"/>
              </a:rPr>
              <a:t>4.3 </a:t>
            </a:r>
            <a:r>
              <a:rPr lang="en-US" altLang="en-US" sz="1600" kern="1200" dirty="0">
                <a:solidFill>
                  <a:srgbClr val="FFFFFF"/>
                </a:solidFill>
                <a:latin typeface="Verdana" pitchFamily="34" charset="0"/>
                <a:cs typeface="Times New Roman" pitchFamily="18" charset="0"/>
              </a:rPr>
              <a:t>The  </a:t>
            </a:r>
            <a:r>
              <a:rPr lang="en-US" altLang="en-US" sz="1600" kern="1200" dirty="0" smtClean="0">
                <a:solidFill>
                  <a:srgbClr val="FFFFFF"/>
                </a:solidFill>
                <a:latin typeface="Verdana" pitchFamily="34" charset="0"/>
                <a:cs typeface="Times New Roman" pitchFamily="18" charset="0"/>
              </a:rPr>
              <a:t>Ampere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a:t>
            </a:r>
            <a:r>
              <a:rPr lang="hu-HU" altLang="en-US" sz="1600" kern="1200" dirty="0">
                <a:solidFill>
                  <a:srgbClr val="FFFFFF"/>
                </a:solidFill>
                <a:latin typeface="Verdana" pitchFamily="34" charset="0"/>
                <a:cs typeface="Times New Roman" pitchFamily="18" charset="0"/>
              </a:rPr>
              <a:t>Max</a:t>
            </a:r>
            <a:r>
              <a:rPr lang="en-US" altLang="en-US" sz="1600" kern="1200" dirty="0">
                <a:solidFill>
                  <a:srgbClr val="FFFFFF"/>
                </a:solidFill>
                <a:latin typeface="Verdana" pitchFamily="34" charset="0"/>
                <a:cs typeface="Times New Roman" pitchFamily="18" charset="0"/>
              </a:rPr>
              <a:t> </a:t>
            </a:r>
            <a:r>
              <a:rPr lang="en-US" altLang="en-US" sz="1600" kern="1200" dirty="0" smtClean="0">
                <a:solidFill>
                  <a:srgbClr val="FFFFFF"/>
                </a:solidFill>
                <a:latin typeface="Verdana" pitchFamily="34" charset="0"/>
                <a:cs typeface="Times New Roman" pitchFamily="18" charset="0"/>
              </a:rPr>
              <a:t>(Mystique) processor</a:t>
            </a:r>
            <a:r>
              <a:rPr lang="hu-HU" altLang="en-US" sz="1600" kern="1200" dirty="0" smtClean="0">
                <a:solidFill>
                  <a:srgbClr val="FFFFFF"/>
                </a:solidFill>
                <a:latin typeface="Verdana" pitchFamily="34" charset="0"/>
                <a:cs typeface="Times New Roman" pitchFamily="18" charset="0"/>
              </a:rPr>
              <a:t> (1)</a:t>
            </a:r>
            <a:endParaRPr lang="en-US" altLang="en-US" sz="1600" kern="1200" dirty="0">
              <a:solidFill>
                <a:srgbClr val="FFFFFF"/>
              </a:solidFill>
              <a:latin typeface="Verdana" pitchFamily="34" charset="0"/>
              <a:cs typeface="Times New Roman" pitchFamily="18" charset="0"/>
            </a:endParaRPr>
          </a:p>
        </p:txBody>
      </p:sp>
      <p:sp>
        <p:nvSpPr>
          <p:cNvPr id="3" name="Szövegdoboz 2"/>
          <p:cNvSpPr txBox="1"/>
          <p:nvPr/>
        </p:nvSpPr>
        <p:spPr>
          <a:xfrm>
            <a:off x="117575" y="450950"/>
            <a:ext cx="7322753" cy="369332"/>
          </a:xfrm>
          <a:prstGeom prst="rect">
            <a:avLst/>
          </a:prstGeom>
          <a:noFill/>
        </p:spPr>
        <p:txBody>
          <a:bodyPr wrap="square" rtlCol="0">
            <a:spAutoFit/>
          </a:bodyPr>
          <a:lstStyle/>
          <a:p>
            <a:r>
              <a:rPr lang="it-IT" dirty="0" smtClean="0">
                <a:solidFill>
                  <a:schemeClr val="accent6"/>
                </a:solidFill>
                <a:latin typeface="+mj-lt"/>
              </a:rPr>
              <a:t>4.3 </a:t>
            </a:r>
            <a:r>
              <a:rPr lang="it-IT" dirty="0">
                <a:solidFill>
                  <a:schemeClr val="accent6"/>
                </a:solidFill>
                <a:latin typeface="+mj-lt"/>
              </a:rPr>
              <a:t>The  </a:t>
            </a:r>
            <a:r>
              <a:rPr lang="it-IT" dirty="0" smtClean="0">
                <a:solidFill>
                  <a:schemeClr val="accent6"/>
                </a:solidFill>
                <a:latin typeface="+mj-lt"/>
              </a:rPr>
              <a:t>Ampere </a:t>
            </a:r>
            <a:r>
              <a:rPr lang="it-IT" dirty="0">
                <a:solidFill>
                  <a:schemeClr val="accent6"/>
                </a:solidFill>
                <a:latin typeface="+mj-lt"/>
              </a:rPr>
              <a:t>Altra Max </a:t>
            </a:r>
            <a:r>
              <a:rPr lang="it-IT" dirty="0" smtClean="0">
                <a:solidFill>
                  <a:schemeClr val="accent6"/>
                </a:solidFill>
                <a:latin typeface="+mj-lt"/>
              </a:rPr>
              <a:t>(Mystique) processor</a:t>
            </a:r>
            <a:r>
              <a:rPr lang="hu-HU" dirty="0" smtClean="0">
                <a:solidFill>
                  <a:schemeClr val="accent6"/>
                </a:solidFill>
                <a:latin typeface="+mj-lt"/>
              </a:rPr>
              <a:t> [</a:t>
            </a:r>
            <a:r>
              <a:rPr lang="en-GB" dirty="0" smtClean="0">
                <a:solidFill>
                  <a:schemeClr val="accent6"/>
                </a:solidFill>
                <a:latin typeface="+mj-lt"/>
              </a:rPr>
              <a:t>64</a:t>
            </a:r>
            <a:r>
              <a:rPr lang="hu-HU" dirty="0" smtClean="0">
                <a:solidFill>
                  <a:schemeClr val="accent6"/>
                </a:solidFill>
                <a:latin typeface="+mj-lt"/>
              </a:rPr>
              <a:t>]</a:t>
            </a:r>
            <a:endParaRPr lang="it-IT" dirty="0">
              <a:solidFill>
                <a:schemeClr val="accent6"/>
              </a:solidFill>
              <a:latin typeface="+mj-lt"/>
            </a:endParaRPr>
          </a:p>
        </p:txBody>
      </p:sp>
      <p:sp>
        <p:nvSpPr>
          <p:cNvPr id="6" name="Szövegdoboz 5"/>
          <p:cNvSpPr txBox="1"/>
          <p:nvPr/>
        </p:nvSpPr>
        <p:spPr>
          <a:xfrm>
            <a:off x="261955" y="818145"/>
            <a:ext cx="8337539" cy="190821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hu-HU" sz="1600" dirty="0" err="1" smtClean="0">
                <a:latin typeface="+mj-lt"/>
              </a:rPr>
              <a:t>Launched</a:t>
            </a:r>
            <a:r>
              <a:rPr lang="hu-HU" sz="1600" dirty="0" smtClean="0">
                <a:latin typeface="+mj-lt"/>
              </a:rPr>
              <a:t> in 05/2021.</a:t>
            </a:r>
          </a:p>
          <a:p>
            <a:pPr marL="285750" indent="-285750">
              <a:spcAft>
                <a:spcPts val="600"/>
              </a:spcAft>
              <a:buFont typeface="Arial" panose="020B0604020202020204" pitchFamily="34" charset="0"/>
              <a:buChar char="•"/>
            </a:pPr>
            <a:r>
              <a:rPr lang="hu-HU" sz="1600" dirty="0" smtClean="0">
                <a:solidFill>
                  <a:srgbClr val="0070C0"/>
                </a:solidFill>
                <a:latin typeface="+mj-lt"/>
              </a:rPr>
              <a:t>7 nm te</a:t>
            </a:r>
            <a:r>
              <a:rPr lang="hu-HU" sz="1600" dirty="0" smtClean="0">
                <a:latin typeface="+mj-lt"/>
              </a:rPr>
              <a:t>chnology.</a:t>
            </a:r>
          </a:p>
          <a:p>
            <a:pPr marL="285750" indent="-285750">
              <a:spcAft>
                <a:spcPts val="600"/>
              </a:spcAft>
              <a:buFont typeface="Arial" panose="020B0604020202020204" pitchFamily="34" charset="0"/>
              <a:buChar char="•"/>
            </a:pPr>
            <a:r>
              <a:rPr lang="hu-HU" sz="1600" dirty="0" err="1" smtClean="0">
                <a:latin typeface="+mj-lt"/>
              </a:rPr>
              <a:t>Core</a:t>
            </a:r>
            <a:r>
              <a:rPr lang="hu-HU" sz="1600" dirty="0" smtClean="0">
                <a:latin typeface="+mj-lt"/>
              </a:rPr>
              <a:t> </a:t>
            </a:r>
            <a:r>
              <a:rPr lang="hu-HU" sz="1600" dirty="0" err="1" smtClean="0">
                <a:latin typeface="+mj-lt"/>
              </a:rPr>
              <a:t>count</a:t>
            </a:r>
            <a:r>
              <a:rPr lang="hu-HU" sz="1600" dirty="0" smtClean="0">
                <a:latin typeface="+mj-lt"/>
              </a:rPr>
              <a:t>: </a:t>
            </a:r>
            <a:r>
              <a:rPr lang="hu-HU" sz="1600" dirty="0" smtClean="0">
                <a:solidFill>
                  <a:srgbClr val="0070C0"/>
                </a:solidFill>
                <a:latin typeface="+mj-lt"/>
              </a:rPr>
              <a:t>128 </a:t>
            </a:r>
            <a:r>
              <a:rPr lang="hu-HU" sz="1600" dirty="0" err="1" smtClean="0">
                <a:solidFill>
                  <a:srgbClr val="0070C0"/>
                </a:solidFill>
                <a:latin typeface="+mj-lt"/>
              </a:rPr>
              <a:t>cores</a:t>
            </a:r>
            <a:r>
              <a:rPr lang="hu-HU" sz="1600" dirty="0" smtClean="0">
                <a:latin typeface="+mj-lt"/>
              </a:rPr>
              <a:t>.</a:t>
            </a:r>
          </a:p>
          <a:p>
            <a:pPr marL="285750" indent="-285750">
              <a:spcAft>
                <a:spcPts val="600"/>
              </a:spcAft>
              <a:buFont typeface="Arial" panose="020B0604020202020204" pitchFamily="34" charset="0"/>
              <a:buChar char="•"/>
            </a:pPr>
            <a:r>
              <a:rPr lang="hu-HU" dirty="0" smtClean="0"/>
              <a:t>S</a:t>
            </a:r>
            <a:r>
              <a:rPr lang="en-US" dirty="0" err="1" smtClean="0">
                <a:latin typeface="+mj-lt"/>
              </a:rPr>
              <a:t>ocket</a:t>
            </a:r>
            <a:r>
              <a:rPr lang="en-US" dirty="0" smtClean="0">
                <a:latin typeface="+mj-lt"/>
              </a:rPr>
              <a:t> </a:t>
            </a:r>
            <a:r>
              <a:rPr lang="en-US" dirty="0">
                <a:latin typeface="+mj-lt"/>
              </a:rPr>
              <a:t>and pin-compatible with </a:t>
            </a:r>
            <a:r>
              <a:rPr lang="en-US" dirty="0" err="1" smtClean="0">
                <a:latin typeface="+mj-lt"/>
              </a:rPr>
              <a:t>Altra</a:t>
            </a:r>
            <a:r>
              <a:rPr lang="hu-HU" dirty="0" smtClean="0">
                <a:latin typeface="+mj-lt"/>
              </a:rPr>
              <a:t>.</a:t>
            </a:r>
            <a:endParaRPr lang="hu-HU" sz="1600" dirty="0" smtClean="0">
              <a:latin typeface="+mj-lt"/>
            </a:endParaRPr>
          </a:p>
          <a:p>
            <a:pPr marL="285750" indent="-285750">
              <a:buFont typeface="Arial" panose="020B0604020202020204" pitchFamily="34" charset="0"/>
              <a:buChar char="•"/>
            </a:pPr>
            <a:r>
              <a:rPr lang="hu-HU" sz="1600" dirty="0" smtClean="0">
                <a:latin typeface="+mj-lt"/>
              </a:rPr>
              <a:t>Ampere </a:t>
            </a:r>
            <a:r>
              <a:rPr lang="hu-HU" sz="1600" dirty="0" err="1" smtClean="0">
                <a:latin typeface="+mj-lt"/>
              </a:rPr>
              <a:t>promises</a:t>
            </a:r>
            <a:r>
              <a:rPr lang="hu-HU" sz="1600" dirty="0" smtClean="0">
                <a:latin typeface="+mj-lt"/>
              </a:rPr>
              <a:t> </a:t>
            </a:r>
            <a:r>
              <a:rPr lang="hu-HU" sz="1600" dirty="0" smtClean="0">
                <a:solidFill>
                  <a:srgbClr val="0070C0"/>
                </a:solidFill>
                <a:latin typeface="+mj-lt"/>
              </a:rPr>
              <a:t>50 % less </a:t>
            </a:r>
            <a:r>
              <a:rPr lang="hu-HU" sz="1600" dirty="0" err="1" smtClean="0">
                <a:solidFill>
                  <a:srgbClr val="0070C0"/>
                </a:solidFill>
                <a:latin typeface="+mj-lt"/>
              </a:rPr>
              <a:t>power</a:t>
            </a:r>
            <a:r>
              <a:rPr lang="hu-HU" sz="1600" dirty="0" smtClean="0">
                <a:solidFill>
                  <a:srgbClr val="0070C0"/>
                </a:solidFill>
                <a:latin typeface="+mj-lt"/>
              </a:rPr>
              <a:t> </a:t>
            </a:r>
            <a:r>
              <a:rPr lang="hu-HU" sz="1600" dirty="0" err="1" smtClean="0">
                <a:solidFill>
                  <a:srgbClr val="0070C0"/>
                </a:solidFill>
                <a:latin typeface="+mj-lt"/>
              </a:rPr>
              <a:t>consumption</a:t>
            </a:r>
            <a:r>
              <a:rPr lang="hu-HU" sz="1600" dirty="0" smtClean="0">
                <a:solidFill>
                  <a:srgbClr val="0070C0"/>
                </a:solidFill>
                <a:latin typeface="+mj-lt"/>
              </a:rPr>
              <a:t> and 1.6x performance </a:t>
            </a:r>
            <a:r>
              <a:rPr lang="hu-HU" sz="1600" dirty="0" err="1" smtClean="0">
                <a:solidFill>
                  <a:srgbClr val="0070C0"/>
                </a:solidFill>
                <a:latin typeface="+mj-lt"/>
              </a:rPr>
              <a:t>gain</a:t>
            </a:r>
            <a:endParaRPr lang="hu-HU" sz="1600" dirty="0" smtClean="0">
              <a:solidFill>
                <a:srgbClr val="0070C0"/>
              </a:solidFill>
              <a:latin typeface="+mj-lt"/>
            </a:endParaRPr>
          </a:p>
          <a:p>
            <a:r>
              <a:rPr lang="hu-HU" sz="1600" dirty="0" smtClean="0">
                <a:solidFill>
                  <a:srgbClr val="0070C0"/>
                </a:solidFill>
                <a:latin typeface="+mj-lt"/>
              </a:rPr>
              <a:t>      per </a:t>
            </a:r>
            <a:r>
              <a:rPr lang="hu-HU" sz="1600" dirty="0" err="1">
                <a:solidFill>
                  <a:srgbClr val="0070C0"/>
                </a:solidFill>
                <a:latin typeface="+mj-lt"/>
              </a:rPr>
              <a:t>core</a:t>
            </a:r>
            <a:r>
              <a:rPr lang="hu-HU" sz="1600" dirty="0">
                <a:solidFill>
                  <a:srgbClr val="0070C0"/>
                </a:solidFill>
                <a:latin typeface="+mj-lt"/>
              </a:rPr>
              <a:t> </a:t>
            </a:r>
            <a:r>
              <a:rPr lang="hu-HU" sz="1600" dirty="0" smtClean="0">
                <a:solidFill>
                  <a:srgbClr val="0070C0"/>
                </a:solidFill>
                <a:latin typeface="+mj-lt"/>
              </a:rPr>
              <a:t>vs. AMD </a:t>
            </a:r>
            <a:r>
              <a:rPr lang="hu-HU" sz="1600" dirty="0" err="1" smtClean="0">
                <a:solidFill>
                  <a:srgbClr val="0070C0"/>
                </a:solidFill>
                <a:latin typeface="+mj-lt"/>
              </a:rPr>
              <a:t>Rome</a:t>
            </a:r>
            <a:r>
              <a:rPr lang="hu-HU" sz="1600" dirty="0" smtClean="0">
                <a:solidFill>
                  <a:srgbClr val="0070C0"/>
                </a:solidFill>
                <a:latin typeface="+mj-lt"/>
              </a:rPr>
              <a:t>.</a:t>
            </a:r>
            <a:endParaRPr lang="en-GB" sz="1600" dirty="0" smtClean="0">
              <a:solidFill>
                <a:srgbClr val="0070C0"/>
              </a:solidFill>
              <a:latin typeface="+mj-lt"/>
            </a:endParaRPr>
          </a:p>
        </p:txBody>
      </p:sp>
      <p:sp>
        <p:nvSpPr>
          <p:cNvPr id="7" name="Szövegdoboz 6"/>
          <p:cNvSpPr txBox="1"/>
          <p:nvPr/>
        </p:nvSpPr>
        <p:spPr>
          <a:xfrm>
            <a:off x="394636" y="5053263"/>
            <a:ext cx="184731" cy="338554"/>
          </a:xfrm>
          <a:prstGeom prst="rect">
            <a:avLst/>
          </a:prstGeom>
          <a:noFill/>
        </p:spPr>
        <p:txBody>
          <a:bodyPr wrap="none" rtlCol="0">
            <a:spAutoFit/>
          </a:bodyPr>
          <a:lstStyle/>
          <a:p>
            <a:endParaRPr lang="en-GB" sz="1600" dirty="0" smtClean="0">
              <a:latin typeface="+mj-lt"/>
            </a:endParaRPr>
          </a:p>
        </p:txBody>
      </p:sp>
      <p:sp>
        <p:nvSpPr>
          <p:cNvPr id="8"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155991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4.3 </a:t>
            </a:r>
            <a:r>
              <a:rPr lang="en-US" altLang="en-US" sz="1600" kern="1200" dirty="0">
                <a:solidFill>
                  <a:srgbClr val="FFFFFF"/>
                </a:solidFill>
                <a:latin typeface="Verdana" pitchFamily="34" charset="0"/>
                <a:cs typeface="Times New Roman" pitchFamily="18" charset="0"/>
              </a:rPr>
              <a:t>The  </a:t>
            </a:r>
            <a:r>
              <a:rPr lang="en-US" altLang="en-US" sz="1600" kern="1200" dirty="0" smtClean="0">
                <a:solidFill>
                  <a:srgbClr val="FFFFFF"/>
                </a:solidFill>
                <a:latin typeface="Verdana" pitchFamily="34" charset="0"/>
                <a:cs typeface="Times New Roman" pitchFamily="18" charset="0"/>
              </a:rPr>
              <a:t>Ampere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a:t>
            </a:r>
            <a:r>
              <a:rPr lang="hu-HU" altLang="en-US" sz="1600" kern="1200" dirty="0">
                <a:solidFill>
                  <a:srgbClr val="FFFFFF"/>
                </a:solidFill>
                <a:latin typeface="Verdana" pitchFamily="34" charset="0"/>
                <a:cs typeface="Times New Roman" pitchFamily="18" charset="0"/>
              </a:rPr>
              <a:t>Max</a:t>
            </a:r>
            <a:r>
              <a:rPr lang="en-US" altLang="en-US" sz="1600" kern="1200" dirty="0">
                <a:solidFill>
                  <a:srgbClr val="FFFFFF"/>
                </a:solidFill>
                <a:latin typeface="Verdana" pitchFamily="34" charset="0"/>
                <a:cs typeface="Times New Roman" pitchFamily="18" charset="0"/>
              </a:rPr>
              <a:t> </a:t>
            </a:r>
            <a:r>
              <a:rPr lang="en-US" altLang="en-US" sz="1600" kern="1200" dirty="0" smtClean="0">
                <a:solidFill>
                  <a:srgbClr val="FFFFFF"/>
                </a:solidFill>
                <a:latin typeface="Verdana" pitchFamily="34" charset="0"/>
                <a:cs typeface="Times New Roman" pitchFamily="18" charset="0"/>
              </a:rPr>
              <a:t>(Mystique) processor</a:t>
            </a:r>
            <a:r>
              <a:rPr lang="hu-HU" altLang="en-US" sz="1600" kern="1200" dirty="0" smtClean="0">
                <a:solidFill>
                  <a:srgbClr val="FFFFFF"/>
                </a:solidFill>
                <a:latin typeface="Verdana" pitchFamily="34" charset="0"/>
                <a:cs typeface="Times New Roman" pitchFamily="18" charset="0"/>
              </a:rPr>
              <a:t> (2)</a:t>
            </a:r>
            <a:endParaRPr lang="en-GB" sz="1600" dirty="0"/>
          </a:p>
        </p:txBody>
      </p:sp>
      <p:pic>
        <p:nvPicPr>
          <p:cNvPr id="3" name="Kép 2"/>
          <p:cNvPicPr>
            <a:picLocks noChangeAspect="1"/>
          </p:cNvPicPr>
          <p:nvPr/>
        </p:nvPicPr>
        <p:blipFill rotWithShape="1">
          <a:blip r:embed="rId2"/>
          <a:srcRect l="20713" t="38227" r="22510" b="14870"/>
          <a:stretch/>
        </p:blipFill>
        <p:spPr>
          <a:xfrm>
            <a:off x="192505" y="1014226"/>
            <a:ext cx="8749364" cy="4385547"/>
          </a:xfrm>
          <a:prstGeom prst="rect">
            <a:avLst/>
          </a:prstGeom>
        </p:spPr>
      </p:pic>
      <p:sp>
        <p:nvSpPr>
          <p:cNvPr id="4" name="Szövegdoboz 3"/>
          <p:cNvSpPr txBox="1"/>
          <p:nvPr/>
        </p:nvSpPr>
        <p:spPr>
          <a:xfrm>
            <a:off x="117574" y="452389"/>
            <a:ext cx="8381533" cy="369332"/>
          </a:xfrm>
          <a:prstGeom prst="rect">
            <a:avLst/>
          </a:prstGeom>
          <a:noFill/>
        </p:spPr>
        <p:txBody>
          <a:bodyPr wrap="square" rtlCol="0">
            <a:spAutoFit/>
          </a:bodyPr>
          <a:lstStyle/>
          <a:p>
            <a:r>
              <a:rPr lang="hu-HU" dirty="0" smtClean="0">
                <a:solidFill>
                  <a:schemeClr val="accent6"/>
                </a:solidFill>
                <a:latin typeface="+mj-lt"/>
              </a:rPr>
              <a:t>Main features of the Altra Max [</a:t>
            </a:r>
            <a:r>
              <a:rPr lang="en-GB" dirty="0" smtClean="0">
                <a:solidFill>
                  <a:schemeClr val="accent6"/>
                </a:solidFill>
                <a:latin typeface="+mj-lt"/>
              </a:rPr>
              <a:t>64</a:t>
            </a:r>
            <a:r>
              <a:rPr lang="hu-HU" dirty="0" smtClean="0">
                <a:solidFill>
                  <a:schemeClr val="accent6"/>
                </a:solidFill>
                <a:latin typeface="+mj-lt"/>
              </a:rPr>
              <a:t>]</a:t>
            </a:r>
            <a:endParaRPr lang="en-GB" dirty="0" smtClean="0">
              <a:solidFill>
                <a:schemeClr val="accent6"/>
              </a:solidFill>
              <a:latin typeface="+mj-lt"/>
            </a:endParaRPr>
          </a:p>
        </p:txBody>
      </p:sp>
    </p:spTree>
    <p:extLst>
      <p:ext uri="{BB962C8B-B14F-4D97-AF65-F5344CB8AC3E}">
        <p14:creationId xmlns:p14="http://schemas.microsoft.com/office/powerpoint/2010/main" val="26485726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4.3 </a:t>
            </a:r>
            <a:r>
              <a:rPr lang="en-US" altLang="en-US" sz="1600" kern="1200" dirty="0">
                <a:solidFill>
                  <a:srgbClr val="FFFFFF"/>
                </a:solidFill>
                <a:latin typeface="Verdana" pitchFamily="34" charset="0"/>
                <a:cs typeface="Times New Roman" pitchFamily="18" charset="0"/>
              </a:rPr>
              <a:t>The  </a:t>
            </a:r>
            <a:r>
              <a:rPr lang="en-US" altLang="en-US" sz="1600" kern="1200" dirty="0" smtClean="0">
                <a:solidFill>
                  <a:srgbClr val="FFFFFF"/>
                </a:solidFill>
                <a:latin typeface="Verdana" pitchFamily="34" charset="0"/>
                <a:cs typeface="Times New Roman" pitchFamily="18" charset="0"/>
              </a:rPr>
              <a:t>Ampere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a:t>
            </a:r>
            <a:r>
              <a:rPr lang="hu-HU" altLang="en-US" sz="1600" kern="1200" dirty="0">
                <a:solidFill>
                  <a:srgbClr val="FFFFFF"/>
                </a:solidFill>
                <a:latin typeface="Verdana" pitchFamily="34" charset="0"/>
                <a:cs typeface="Times New Roman" pitchFamily="18" charset="0"/>
              </a:rPr>
              <a:t>Max</a:t>
            </a:r>
            <a:r>
              <a:rPr lang="en-US" altLang="en-US" sz="1600" kern="1200" dirty="0">
                <a:solidFill>
                  <a:srgbClr val="FFFFFF"/>
                </a:solidFill>
                <a:latin typeface="Verdana" pitchFamily="34" charset="0"/>
                <a:cs typeface="Times New Roman" pitchFamily="18" charset="0"/>
              </a:rPr>
              <a:t> (Mystique) processor</a:t>
            </a:r>
            <a:r>
              <a:rPr lang="hu-HU" altLang="en-US" sz="1600" kern="1200" dirty="0" smtClean="0">
                <a:solidFill>
                  <a:srgbClr val="FFFFFF"/>
                </a:solidFill>
                <a:latin typeface="Verdana" pitchFamily="34" charset="0"/>
                <a:cs typeface="Times New Roman" pitchFamily="18" charset="0"/>
              </a:rPr>
              <a:t> (3)</a:t>
            </a:r>
            <a:endParaRPr lang="en-GB" sz="1600" dirty="0"/>
          </a:p>
        </p:txBody>
      </p:sp>
      <p:sp>
        <p:nvSpPr>
          <p:cNvPr id="5" name="TextBox 4"/>
          <p:cNvSpPr txBox="1"/>
          <p:nvPr/>
        </p:nvSpPr>
        <p:spPr>
          <a:xfrm>
            <a:off x="107950" y="452389"/>
            <a:ext cx="8420033" cy="369332"/>
          </a:xfrm>
          <a:prstGeom prst="rect">
            <a:avLst/>
          </a:prstGeom>
          <a:noFill/>
        </p:spPr>
        <p:txBody>
          <a:bodyPr wrap="square" rtlCol="0">
            <a:spAutoFit/>
          </a:bodyPr>
          <a:lstStyle/>
          <a:p>
            <a:r>
              <a:rPr lang="en-US" dirty="0" smtClean="0">
                <a:solidFill>
                  <a:schemeClr val="accent6"/>
                </a:solidFill>
                <a:latin typeface="+mj-lt"/>
              </a:rPr>
              <a:t>Block diagram of Ampere’s </a:t>
            </a:r>
            <a:r>
              <a:rPr lang="hu-HU" dirty="0" smtClean="0">
                <a:solidFill>
                  <a:schemeClr val="accent6"/>
                </a:solidFill>
                <a:latin typeface="+mj-lt"/>
              </a:rPr>
              <a:t>128</a:t>
            </a:r>
            <a:r>
              <a:rPr lang="en-US" dirty="0" smtClean="0">
                <a:solidFill>
                  <a:schemeClr val="accent6"/>
                </a:solidFill>
                <a:latin typeface="+mj-lt"/>
              </a:rPr>
              <a:t>-core Alt</a:t>
            </a:r>
            <a:r>
              <a:rPr lang="hu-HU" dirty="0" smtClean="0">
                <a:solidFill>
                  <a:schemeClr val="accent6"/>
                </a:solidFill>
                <a:latin typeface="+mj-lt"/>
              </a:rPr>
              <a:t>r</a:t>
            </a:r>
            <a:r>
              <a:rPr lang="en-US" dirty="0" smtClean="0">
                <a:solidFill>
                  <a:schemeClr val="accent6"/>
                </a:solidFill>
                <a:latin typeface="+mj-lt"/>
              </a:rPr>
              <a:t>a </a:t>
            </a:r>
            <a:r>
              <a:rPr lang="hu-HU" dirty="0" smtClean="0">
                <a:solidFill>
                  <a:schemeClr val="accent6"/>
                </a:solidFill>
                <a:latin typeface="+mj-lt"/>
              </a:rPr>
              <a:t>Max </a:t>
            </a:r>
            <a:r>
              <a:rPr lang="en-US" dirty="0" smtClean="0">
                <a:solidFill>
                  <a:schemeClr val="accent6"/>
                </a:solidFill>
                <a:latin typeface="+mj-lt"/>
              </a:rPr>
              <a:t>server processor [64]</a:t>
            </a:r>
          </a:p>
        </p:txBody>
      </p:sp>
      <p:pic>
        <p:nvPicPr>
          <p:cNvPr id="6" name="Picture 2" descr="https://allinfo.space/wp-content/uploads/2021/05/1768b8f40dc3dd703efb0f849e34266d.png"/>
          <p:cNvPicPr>
            <a:picLocks noChangeAspect="1" noChangeArrowheads="1"/>
          </p:cNvPicPr>
          <p:nvPr/>
        </p:nvPicPr>
        <p:blipFill rotWithShape="1">
          <a:blip r:embed="rId2">
            <a:extLst>
              <a:ext uri="{28A0092B-C50C-407E-A947-70E740481C1C}">
                <a14:useLocalDpi xmlns:a14="http://schemas.microsoft.com/office/drawing/2010/main" val="0"/>
              </a:ext>
            </a:extLst>
          </a:blip>
          <a:srcRect t="5836"/>
          <a:stretch/>
        </p:blipFill>
        <p:spPr bwMode="auto">
          <a:xfrm>
            <a:off x="29455" y="1072057"/>
            <a:ext cx="9152610" cy="50659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0543" y="1198179"/>
            <a:ext cx="1597572" cy="276999"/>
          </a:xfrm>
          <a:prstGeom prst="rect">
            <a:avLst/>
          </a:prstGeom>
          <a:noFill/>
        </p:spPr>
        <p:txBody>
          <a:bodyPr wrap="square" rtlCol="0">
            <a:spAutoFit/>
          </a:bodyPr>
          <a:lstStyle/>
          <a:p>
            <a:r>
              <a:rPr lang="en-GB" sz="1200" dirty="0" smtClean="0">
                <a:latin typeface="+mj-lt"/>
              </a:rPr>
              <a:t>(8x4x4)</a:t>
            </a:r>
          </a:p>
        </p:txBody>
      </p:sp>
    </p:spTree>
    <p:extLst>
      <p:ext uri="{BB962C8B-B14F-4D97-AF65-F5344CB8AC3E}">
        <p14:creationId xmlns:p14="http://schemas.microsoft.com/office/powerpoint/2010/main" val="3634725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7</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329688" y="812820"/>
            <a:ext cx="8814312" cy="115416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Amazon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rents their computing services in form of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instances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that are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virtual</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platforms to be rent</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their use is metered.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E.g. EC2 </a:t>
            </a:r>
            <a:r>
              <a:rPr kumimoji="0" lang="en-US" sz="1600" b="0" i="0" u="none" strike="noStrike" kern="1200" cap="none" spc="0" normalizeH="0" baseline="0" noProof="0" dirty="0">
                <a:ln>
                  <a:noFill/>
                </a:ln>
                <a:solidFill>
                  <a:srgbClr val="000000"/>
                </a:solidFill>
                <a:effectLst/>
                <a:uLnTx/>
                <a:uFillTx/>
                <a:latin typeface="Verdana"/>
                <a:ea typeface="+mn-ea"/>
                <a:cs typeface="+mn-cs"/>
              </a:rPr>
              <a:t>C6gn instances are powered by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ARM-based </a:t>
            </a:r>
            <a:r>
              <a:rPr kumimoji="0" lang="en-US" sz="1600" b="0" i="0" u="none" strike="noStrike" kern="1200" cap="none" spc="0" normalizeH="0" baseline="0" noProof="0" dirty="0">
                <a:ln>
                  <a:noFill/>
                </a:ln>
                <a:solidFill>
                  <a:srgbClr val="0070C0"/>
                </a:solidFill>
                <a:effectLst/>
                <a:uLnTx/>
                <a:uFillTx/>
                <a:latin typeface="Verdana"/>
                <a:ea typeface="+mn-ea"/>
                <a:cs typeface="+mn-cs"/>
              </a:rPr>
              <a:t>AWS Graviton2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processors, and instances with the following features can be rented. </a:t>
            </a:r>
          </a:p>
        </p:txBody>
      </p:sp>
      <p:sp>
        <p:nvSpPr>
          <p:cNvPr id="4" name="TextBox 3"/>
          <p:cNvSpPr txBox="1"/>
          <p:nvPr/>
        </p:nvSpPr>
        <p:spPr>
          <a:xfrm>
            <a:off x="142875" y="453113"/>
            <a:ext cx="762612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Example of a tier 1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hyperscale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AWS (Amazon Web Services</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-2</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graphicFrame>
        <p:nvGraphicFramePr>
          <p:cNvPr id="6" name="Table 5"/>
          <p:cNvGraphicFramePr>
            <a:graphicFrameLocks noGrp="1"/>
          </p:cNvGraphicFramePr>
          <p:nvPr/>
        </p:nvGraphicFramePr>
        <p:xfrm>
          <a:off x="294966" y="2362779"/>
          <a:ext cx="8662221" cy="3171136"/>
        </p:xfrm>
        <a:graphic>
          <a:graphicData uri="http://schemas.openxmlformats.org/drawingml/2006/table">
            <a:tbl>
              <a:tblPr/>
              <a:tblGrid>
                <a:gridCol w="1403645">
                  <a:extLst>
                    <a:ext uri="{9D8B030D-6E8A-4147-A177-3AD203B41FA5}">
                      <a16:colId xmlns:a16="http://schemas.microsoft.com/office/drawing/2014/main" val="4088294961"/>
                    </a:ext>
                  </a:extLst>
                </a:gridCol>
                <a:gridCol w="1403645">
                  <a:extLst>
                    <a:ext uri="{9D8B030D-6E8A-4147-A177-3AD203B41FA5}">
                      <a16:colId xmlns:a16="http://schemas.microsoft.com/office/drawing/2014/main" val="3040736228"/>
                    </a:ext>
                  </a:extLst>
                </a:gridCol>
                <a:gridCol w="1403645">
                  <a:extLst>
                    <a:ext uri="{9D8B030D-6E8A-4147-A177-3AD203B41FA5}">
                      <a16:colId xmlns:a16="http://schemas.microsoft.com/office/drawing/2014/main" val="2334349682"/>
                    </a:ext>
                  </a:extLst>
                </a:gridCol>
                <a:gridCol w="1403645">
                  <a:extLst>
                    <a:ext uri="{9D8B030D-6E8A-4147-A177-3AD203B41FA5}">
                      <a16:colId xmlns:a16="http://schemas.microsoft.com/office/drawing/2014/main" val="2487441173"/>
                    </a:ext>
                  </a:extLst>
                </a:gridCol>
                <a:gridCol w="1547856">
                  <a:extLst>
                    <a:ext uri="{9D8B030D-6E8A-4147-A177-3AD203B41FA5}">
                      <a16:colId xmlns:a16="http://schemas.microsoft.com/office/drawing/2014/main" val="1682116247"/>
                    </a:ext>
                  </a:extLst>
                </a:gridCol>
                <a:gridCol w="1499785">
                  <a:extLst>
                    <a:ext uri="{9D8B030D-6E8A-4147-A177-3AD203B41FA5}">
                      <a16:colId xmlns:a16="http://schemas.microsoft.com/office/drawing/2014/main" val="3757743309"/>
                    </a:ext>
                  </a:extLst>
                </a:gridCol>
              </a:tblGrid>
              <a:tr h="474574">
                <a:tc>
                  <a:txBody>
                    <a:bodyPr/>
                    <a:lstStyle/>
                    <a:p>
                      <a:pPr algn="ctr"/>
                      <a:r>
                        <a:rPr lang="en-US" sz="1400" dirty="0">
                          <a:effectLst/>
                          <a:latin typeface="+mj-lt"/>
                        </a:rPr>
                        <a:t>Instance Size</a:t>
                      </a:r>
                    </a:p>
                  </a:txBody>
                  <a:tcPr marL="0" marR="0" marT="0" marB="0" anchor="ctr">
                    <a:lnL>
                      <a:noFill/>
                    </a:lnL>
                    <a:lnR>
                      <a:noFill/>
                    </a:lnR>
                    <a:lnT>
                      <a:noFill/>
                    </a:lnT>
                    <a:lnB>
                      <a:noFill/>
                    </a:lnB>
                    <a:solidFill>
                      <a:schemeClr val="accent5">
                        <a:lumMod val="90000"/>
                      </a:schemeClr>
                    </a:solidFill>
                  </a:tcPr>
                </a:tc>
                <a:tc>
                  <a:txBody>
                    <a:bodyPr/>
                    <a:lstStyle/>
                    <a:p>
                      <a:pPr algn="ctr"/>
                      <a:r>
                        <a:rPr lang="en-US" sz="1400" dirty="0" smtClean="0">
                          <a:effectLst/>
                          <a:latin typeface="+mj-lt"/>
                        </a:rPr>
                        <a:t>Virtual</a:t>
                      </a:r>
                    </a:p>
                    <a:p>
                      <a:pPr algn="ctr"/>
                      <a:r>
                        <a:rPr lang="en-US" sz="1400" dirty="0" smtClean="0">
                          <a:effectLst/>
                          <a:latin typeface="+mj-lt"/>
                        </a:rPr>
                        <a:t>CPUs</a:t>
                      </a:r>
                      <a:endParaRPr lang="en-US" sz="1400" dirty="0">
                        <a:effectLst/>
                        <a:latin typeface="+mj-lt"/>
                      </a:endParaRPr>
                    </a:p>
                  </a:txBody>
                  <a:tcPr marL="0" marR="0" marT="0" marB="0" anchor="ctr">
                    <a:lnL>
                      <a:noFill/>
                    </a:lnL>
                    <a:lnR>
                      <a:noFill/>
                    </a:lnR>
                    <a:lnT>
                      <a:noFill/>
                    </a:lnT>
                    <a:lnB>
                      <a:noFill/>
                    </a:lnB>
                    <a:solidFill>
                      <a:schemeClr val="accent5">
                        <a:lumMod val="90000"/>
                      </a:schemeClr>
                    </a:solidFill>
                  </a:tcPr>
                </a:tc>
                <a:tc>
                  <a:txBody>
                    <a:bodyPr/>
                    <a:lstStyle/>
                    <a:p>
                      <a:pPr algn="ctr"/>
                      <a:r>
                        <a:rPr lang="en-US" sz="1400" dirty="0" smtClean="0">
                          <a:effectLst/>
                          <a:latin typeface="+mj-lt"/>
                        </a:rPr>
                        <a:t>Memory</a:t>
                      </a:r>
                    </a:p>
                    <a:p>
                      <a:pPr algn="ctr"/>
                      <a:r>
                        <a:rPr lang="en-US" sz="1400" dirty="0" smtClean="0">
                          <a:effectLst/>
                          <a:latin typeface="+mj-lt"/>
                        </a:rPr>
                        <a:t> </a:t>
                      </a:r>
                      <a:r>
                        <a:rPr lang="en-US" sz="1400" dirty="0">
                          <a:effectLst/>
                          <a:latin typeface="+mj-lt"/>
                        </a:rPr>
                        <a:t>(</a:t>
                      </a:r>
                      <a:r>
                        <a:rPr lang="en-US" sz="1400" dirty="0" err="1">
                          <a:effectLst/>
                          <a:latin typeface="+mj-lt"/>
                        </a:rPr>
                        <a:t>GiB</a:t>
                      </a:r>
                      <a:r>
                        <a:rPr lang="en-US" sz="1400" dirty="0">
                          <a:effectLst/>
                          <a:latin typeface="+mj-lt"/>
                        </a:rPr>
                        <a:t>)</a:t>
                      </a:r>
                    </a:p>
                  </a:txBody>
                  <a:tcPr marL="0" marR="0" marT="0" marB="0" anchor="ctr">
                    <a:lnL>
                      <a:noFill/>
                    </a:lnL>
                    <a:lnR>
                      <a:noFill/>
                    </a:lnR>
                    <a:lnT>
                      <a:noFill/>
                    </a:lnT>
                    <a:lnB>
                      <a:noFill/>
                    </a:lnB>
                    <a:solidFill>
                      <a:schemeClr val="accent5">
                        <a:lumMod val="90000"/>
                      </a:schemeClr>
                    </a:solidFill>
                  </a:tcPr>
                </a:tc>
                <a:tc>
                  <a:txBody>
                    <a:bodyPr/>
                    <a:lstStyle/>
                    <a:p>
                      <a:pPr algn="ctr"/>
                      <a:r>
                        <a:rPr lang="en-US" sz="1400" dirty="0">
                          <a:effectLst/>
                          <a:latin typeface="+mj-lt"/>
                        </a:rPr>
                        <a:t>Instance </a:t>
                      </a:r>
                      <a:r>
                        <a:rPr lang="en-US" sz="1400" dirty="0" smtClean="0">
                          <a:effectLst/>
                          <a:latin typeface="+mj-lt"/>
                        </a:rPr>
                        <a:t>storage </a:t>
                      </a:r>
                      <a:r>
                        <a:rPr lang="en-US" sz="1400" dirty="0">
                          <a:effectLst/>
                          <a:latin typeface="+mj-lt"/>
                        </a:rPr>
                        <a:t>(</a:t>
                      </a:r>
                      <a:r>
                        <a:rPr lang="en-US" sz="1400" dirty="0" err="1">
                          <a:effectLst/>
                          <a:latin typeface="+mj-lt"/>
                        </a:rPr>
                        <a:t>GiB</a:t>
                      </a:r>
                      <a:r>
                        <a:rPr lang="en-US" sz="1400" dirty="0">
                          <a:effectLst/>
                          <a:latin typeface="+mj-lt"/>
                        </a:rPr>
                        <a:t>)</a:t>
                      </a:r>
                    </a:p>
                  </a:txBody>
                  <a:tcPr marL="0" marR="0" marT="0" marB="0" anchor="ctr">
                    <a:lnL>
                      <a:noFill/>
                    </a:lnL>
                    <a:lnR>
                      <a:noFill/>
                    </a:lnR>
                    <a:lnT>
                      <a:noFill/>
                    </a:lnT>
                    <a:lnB>
                      <a:noFill/>
                    </a:lnB>
                    <a:solidFill>
                      <a:schemeClr val="accent5">
                        <a:lumMod val="90000"/>
                      </a:schemeClr>
                    </a:solidFill>
                  </a:tcPr>
                </a:tc>
                <a:tc>
                  <a:txBody>
                    <a:bodyPr/>
                    <a:lstStyle/>
                    <a:p>
                      <a:pPr algn="ctr"/>
                      <a:r>
                        <a:rPr lang="en-US" sz="1400" dirty="0">
                          <a:effectLst/>
                          <a:latin typeface="+mj-lt"/>
                        </a:rPr>
                        <a:t>Network Bandwidth (</a:t>
                      </a:r>
                      <a:r>
                        <a:rPr lang="en-US" sz="1400" dirty="0" err="1">
                          <a:effectLst/>
                          <a:latin typeface="+mj-lt"/>
                        </a:rPr>
                        <a:t>Gbps</a:t>
                      </a:r>
                      <a:r>
                        <a:rPr lang="en-US" sz="1400" dirty="0">
                          <a:effectLst/>
                          <a:latin typeface="+mj-lt"/>
                        </a:rPr>
                        <a:t>)</a:t>
                      </a:r>
                    </a:p>
                  </a:txBody>
                  <a:tcPr marL="0" marR="0" marT="0" marB="0" anchor="ctr">
                    <a:lnL>
                      <a:noFill/>
                    </a:lnL>
                    <a:lnR>
                      <a:noFill/>
                    </a:lnR>
                    <a:lnT>
                      <a:noFill/>
                    </a:lnT>
                    <a:lnB>
                      <a:noFill/>
                    </a:lnB>
                    <a:solidFill>
                      <a:schemeClr val="accent5">
                        <a:lumMod val="90000"/>
                      </a:schemeClr>
                    </a:solidFill>
                  </a:tcPr>
                </a:tc>
                <a:tc>
                  <a:txBody>
                    <a:bodyPr/>
                    <a:lstStyle/>
                    <a:p>
                      <a:pPr algn="ctr"/>
                      <a:r>
                        <a:rPr lang="en-US" sz="1400" dirty="0">
                          <a:effectLst/>
                          <a:latin typeface="+mj-lt"/>
                        </a:rPr>
                        <a:t>EBS Bandwidth (</a:t>
                      </a:r>
                      <a:r>
                        <a:rPr lang="en-US" sz="1400" dirty="0" err="1">
                          <a:effectLst/>
                          <a:latin typeface="+mj-lt"/>
                        </a:rPr>
                        <a:t>Gbps</a:t>
                      </a:r>
                      <a:r>
                        <a:rPr lang="en-US" sz="1400" dirty="0">
                          <a:effectLst/>
                          <a:latin typeface="+mj-lt"/>
                        </a:rPr>
                        <a:t>)</a:t>
                      </a:r>
                    </a:p>
                  </a:txBody>
                  <a:tcPr marL="0" marR="0" marT="0" marB="0" anchor="ctr">
                    <a:lnL>
                      <a:noFill/>
                    </a:lnL>
                    <a:lnR>
                      <a:noFill/>
                    </a:lnR>
                    <a:lnT>
                      <a:noFill/>
                    </a:lnT>
                    <a:lnB>
                      <a:noFill/>
                    </a:lnB>
                    <a:solidFill>
                      <a:schemeClr val="accent5">
                        <a:lumMod val="90000"/>
                      </a:schemeClr>
                    </a:solidFill>
                  </a:tcPr>
                </a:tc>
                <a:extLst>
                  <a:ext uri="{0D108BD9-81ED-4DB2-BD59-A6C34878D82A}">
                    <a16:rowId xmlns:a16="http://schemas.microsoft.com/office/drawing/2014/main" val="1764614916"/>
                  </a:ext>
                </a:extLst>
              </a:tr>
              <a:tr h="316382">
                <a:tc>
                  <a:txBody>
                    <a:bodyPr/>
                    <a:lstStyle/>
                    <a:p>
                      <a:pPr algn="ctr"/>
                      <a:r>
                        <a:rPr lang="en-US" sz="1400">
                          <a:effectLst/>
                          <a:latin typeface="+mj-lt"/>
                        </a:rPr>
                        <a:t>c6gn.medium</a:t>
                      </a:r>
                    </a:p>
                  </a:txBody>
                  <a:tcPr marL="0" marR="0" marT="0" marB="0" anchor="ctr">
                    <a:lnL>
                      <a:noFill/>
                    </a:lnL>
                    <a:lnR>
                      <a:noFill/>
                    </a:lnR>
                    <a:lnT>
                      <a:noFill/>
                    </a:lnT>
                    <a:lnB>
                      <a:noFill/>
                    </a:lnB>
                  </a:tcPr>
                </a:tc>
                <a:tc>
                  <a:txBody>
                    <a:bodyPr/>
                    <a:lstStyle/>
                    <a:p>
                      <a:pPr algn="ctr"/>
                      <a:r>
                        <a:rPr lang="en-US" sz="1400">
                          <a:effectLst/>
                          <a:latin typeface="+mj-lt"/>
                        </a:rPr>
                        <a:t>1</a:t>
                      </a:r>
                    </a:p>
                  </a:txBody>
                  <a:tcPr marL="0" marR="0" marT="0" marB="0" anchor="ctr">
                    <a:lnL>
                      <a:noFill/>
                    </a:lnL>
                    <a:lnR>
                      <a:noFill/>
                    </a:lnR>
                    <a:lnT>
                      <a:noFill/>
                    </a:lnT>
                    <a:lnB>
                      <a:noFill/>
                    </a:lnB>
                  </a:tcPr>
                </a:tc>
                <a:tc>
                  <a:txBody>
                    <a:bodyPr/>
                    <a:lstStyle/>
                    <a:p>
                      <a:pPr algn="ctr"/>
                      <a:r>
                        <a:rPr lang="en-US" sz="1400">
                          <a:effectLst/>
                          <a:latin typeface="+mj-lt"/>
                        </a:rPr>
                        <a:t>2</a:t>
                      </a:r>
                    </a:p>
                  </a:txBody>
                  <a:tcPr marL="0" marR="0" marT="0" marB="0" anchor="ctr">
                    <a:lnL>
                      <a:noFill/>
                    </a:lnL>
                    <a:lnR>
                      <a:noFill/>
                    </a:lnR>
                    <a:lnT>
                      <a:noFill/>
                    </a:lnT>
                    <a:lnB>
                      <a:noFill/>
                    </a:lnB>
                  </a:tcPr>
                </a:tc>
                <a:tc>
                  <a:txBody>
                    <a:bodyPr/>
                    <a:lstStyle/>
                    <a:p>
                      <a:pPr algn="ctr"/>
                      <a:r>
                        <a:rPr lang="en-US" sz="1400">
                          <a:effectLst/>
                          <a:latin typeface="+mj-lt"/>
                        </a:rPr>
                        <a:t>EBS-Only</a:t>
                      </a:r>
                    </a:p>
                  </a:txBody>
                  <a:tcPr marL="0" marR="0" marT="0" marB="0" anchor="ctr">
                    <a:lnL>
                      <a:noFill/>
                    </a:lnL>
                    <a:lnR>
                      <a:noFill/>
                    </a:lnR>
                    <a:lnT>
                      <a:noFill/>
                    </a:lnT>
                    <a:lnB>
                      <a:noFill/>
                    </a:lnB>
                  </a:tcPr>
                </a:tc>
                <a:tc>
                  <a:txBody>
                    <a:bodyPr/>
                    <a:lstStyle/>
                    <a:p>
                      <a:pPr algn="ctr"/>
                      <a:r>
                        <a:rPr lang="en-US" sz="1400">
                          <a:effectLst/>
                          <a:latin typeface="+mj-lt"/>
                        </a:rPr>
                        <a:t>Up to 25</a:t>
                      </a:r>
                    </a:p>
                  </a:txBody>
                  <a:tcPr marL="0" marR="0" marT="0" marB="0" anchor="ctr">
                    <a:lnL>
                      <a:noFill/>
                    </a:lnL>
                    <a:lnR>
                      <a:noFill/>
                    </a:lnR>
                    <a:lnT>
                      <a:noFill/>
                    </a:lnT>
                    <a:lnB>
                      <a:noFill/>
                    </a:lnB>
                  </a:tcPr>
                </a:tc>
                <a:tc>
                  <a:txBody>
                    <a:bodyPr/>
                    <a:lstStyle/>
                    <a:p>
                      <a:pPr algn="ctr"/>
                      <a:r>
                        <a:rPr lang="en-US" sz="1400">
                          <a:effectLst/>
                          <a:latin typeface="+mj-lt"/>
                        </a:rPr>
                        <a:t>Up to 9.5</a:t>
                      </a:r>
                    </a:p>
                  </a:txBody>
                  <a:tcPr marL="0" marR="0" marT="0" marB="0" anchor="ctr">
                    <a:lnL>
                      <a:noFill/>
                    </a:lnL>
                    <a:lnR>
                      <a:noFill/>
                    </a:lnR>
                    <a:lnT>
                      <a:noFill/>
                    </a:lnT>
                    <a:lnB>
                      <a:noFill/>
                    </a:lnB>
                  </a:tcPr>
                </a:tc>
                <a:extLst>
                  <a:ext uri="{0D108BD9-81ED-4DB2-BD59-A6C34878D82A}">
                    <a16:rowId xmlns:a16="http://schemas.microsoft.com/office/drawing/2014/main" val="1526631243"/>
                  </a:ext>
                </a:extLst>
              </a:tr>
              <a:tr h="316382">
                <a:tc>
                  <a:txBody>
                    <a:bodyPr/>
                    <a:lstStyle/>
                    <a:p>
                      <a:pPr algn="ctr"/>
                      <a:r>
                        <a:rPr lang="en-US" sz="1400">
                          <a:effectLst/>
                          <a:latin typeface="+mj-lt"/>
                        </a:rPr>
                        <a:t>c6gn.large</a:t>
                      </a:r>
                    </a:p>
                  </a:txBody>
                  <a:tcPr marL="0" marR="0" marT="0" marB="0" anchor="ctr">
                    <a:lnL>
                      <a:noFill/>
                    </a:lnL>
                    <a:lnR>
                      <a:noFill/>
                    </a:lnR>
                    <a:lnT>
                      <a:noFill/>
                    </a:lnT>
                    <a:lnB>
                      <a:noFill/>
                    </a:lnB>
                  </a:tcPr>
                </a:tc>
                <a:tc>
                  <a:txBody>
                    <a:bodyPr/>
                    <a:lstStyle/>
                    <a:p>
                      <a:pPr algn="ctr"/>
                      <a:r>
                        <a:rPr lang="en-US" sz="1400">
                          <a:effectLst/>
                          <a:latin typeface="+mj-lt"/>
                        </a:rPr>
                        <a:t>2</a:t>
                      </a:r>
                    </a:p>
                  </a:txBody>
                  <a:tcPr marL="0" marR="0" marT="0" marB="0" anchor="ctr">
                    <a:lnL>
                      <a:noFill/>
                    </a:lnL>
                    <a:lnR>
                      <a:noFill/>
                    </a:lnR>
                    <a:lnT>
                      <a:noFill/>
                    </a:lnT>
                    <a:lnB>
                      <a:noFill/>
                    </a:lnB>
                  </a:tcPr>
                </a:tc>
                <a:tc>
                  <a:txBody>
                    <a:bodyPr/>
                    <a:lstStyle/>
                    <a:p>
                      <a:pPr algn="ctr"/>
                      <a:r>
                        <a:rPr lang="en-US" sz="1400">
                          <a:effectLst/>
                          <a:latin typeface="+mj-lt"/>
                        </a:rPr>
                        <a:t>4</a:t>
                      </a:r>
                    </a:p>
                  </a:txBody>
                  <a:tcPr marL="0" marR="0" marT="0" marB="0" anchor="ctr">
                    <a:lnL>
                      <a:noFill/>
                    </a:lnL>
                    <a:lnR>
                      <a:noFill/>
                    </a:lnR>
                    <a:lnT>
                      <a:noFill/>
                    </a:lnT>
                    <a:lnB>
                      <a:noFill/>
                    </a:lnB>
                  </a:tcPr>
                </a:tc>
                <a:tc>
                  <a:txBody>
                    <a:bodyPr/>
                    <a:lstStyle/>
                    <a:p>
                      <a:pPr algn="ctr"/>
                      <a:r>
                        <a:rPr lang="en-US" sz="1400">
                          <a:effectLst/>
                          <a:latin typeface="+mj-lt"/>
                        </a:rPr>
                        <a:t>EBS-Only</a:t>
                      </a:r>
                    </a:p>
                  </a:txBody>
                  <a:tcPr marL="0" marR="0" marT="0" marB="0" anchor="ctr">
                    <a:lnL>
                      <a:noFill/>
                    </a:lnL>
                    <a:lnR>
                      <a:noFill/>
                    </a:lnR>
                    <a:lnT>
                      <a:noFill/>
                    </a:lnT>
                    <a:lnB>
                      <a:noFill/>
                    </a:lnB>
                  </a:tcPr>
                </a:tc>
                <a:tc>
                  <a:txBody>
                    <a:bodyPr/>
                    <a:lstStyle/>
                    <a:p>
                      <a:pPr algn="ctr"/>
                      <a:r>
                        <a:rPr lang="en-US" sz="1400">
                          <a:effectLst/>
                          <a:latin typeface="+mj-lt"/>
                        </a:rPr>
                        <a:t>Up to 25</a:t>
                      </a:r>
                    </a:p>
                  </a:txBody>
                  <a:tcPr marL="0" marR="0" marT="0" marB="0" anchor="ctr">
                    <a:lnL>
                      <a:noFill/>
                    </a:lnL>
                    <a:lnR>
                      <a:noFill/>
                    </a:lnR>
                    <a:lnT>
                      <a:noFill/>
                    </a:lnT>
                    <a:lnB>
                      <a:noFill/>
                    </a:lnB>
                  </a:tcPr>
                </a:tc>
                <a:tc>
                  <a:txBody>
                    <a:bodyPr/>
                    <a:lstStyle/>
                    <a:p>
                      <a:pPr algn="ctr"/>
                      <a:r>
                        <a:rPr lang="en-US" sz="1400">
                          <a:effectLst/>
                          <a:latin typeface="+mj-lt"/>
                        </a:rPr>
                        <a:t>Up to 9.5</a:t>
                      </a:r>
                    </a:p>
                  </a:txBody>
                  <a:tcPr marL="0" marR="0" marT="0" marB="0" anchor="ctr">
                    <a:lnL>
                      <a:noFill/>
                    </a:lnL>
                    <a:lnR>
                      <a:noFill/>
                    </a:lnR>
                    <a:lnT>
                      <a:noFill/>
                    </a:lnT>
                    <a:lnB>
                      <a:noFill/>
                    </a:lnB>
                  </a:tcPr>
                </a:tc>
                <a:extLst>
                  <a:ext uri="{0D108BD9-81ED-4DB2-BD59-A6C34878D82A}">
                    <a16:rowId xmlns:a16="http://schemas.microsoft.com/office/drawing/2014/main" val="3653836895"/>
                  </a:ext>
                </a:extLst>
              </a:tr>
              <a:tr h="316382">
                <a:tc>
                  <a:txBody>
                    <a:bodyPr/>
                    <a:lstStyle/>
                    <a:p>
                      <a:pPr algn="ctr"/>
                      <a:r>
                        <a:rPr lang="en-US" sz="1400">
                          <a:effectLst/>
                          <a:latin typeface="+mj-lt"/>
                        </a:rPr>
                        <a:t>c6gn.xlarge</a:t>
                      </a:r>
                    </a:p>
                  </a:txBody>
                  <a:tcPr marL="0" marR="0" marT="0" marB="0" anchor="ctr">
                    <a:lnL>
                      <a:noFill/>
                    </a:lnL>
                    <a:lnR>
                      <a:noFill/>
                    </a:lnR>
                    <a:lnT>
                      <a:noFill/>
                    </a:lnT>
                    <a:lnB>
                      <a:noFill/>
                    </a:lnB>
                  </a:tcPr>
                </a:tc>
                <a:tc>
                  <a:txBody>
                    <a:bodyPr/>
                    <a:lstStyle/>
                    <a:p>
                      <a:pPr algn="ctr"/>
                      <a:r>
                        <a:rPr lang="en-US" sz="1400">
                          <a:effectLst/>
                          <a:latin typeface="+mj-lt"/>
                        </a:rPr>
                        <a:t>4</a:t>
                      </a:r>
                    </a:p>
                  </a:txBody>
                  <a:tcPr marL="0" marR="0" marT="0" marB="0" anchor="ctr">
                    <a:lnL>
                      <a:noFill/>
                    </a:lnL>
                    <a:lnR>
                      <a:noFill/>
                    </a:lnR>
                    <a:lnT>
                      <a:noFill/>
                    </a:lnT>
                    <a:lnB>
                      <a:noFill/>
                    </a:lnB>
                  </a:tcPr>
                </a:tc>
                <a:tc>
                  <a:txBody>
                    <a:bodyPr/>
                    <a:lstStyle/>
                    <a:p>
                      <a:pPr algn="ctr"/>
                      <a:r>
                        <a:rPr lang="en-US" sz="1400">
                          <a:effectLst/>
                          <a:latin typeface="+mj-lt"/>
                        </a:rPr>
                        <a:t>8</a:t>
                      </a:r>
                    </a:p>
                  </a:txBody>
                  <a:tcPr marL="0" marR="0" marT="0" marB="0" anchor="ctr">
                    <a:lnL>
                      <a:noFill/>
                    </a:lnL>
                    <a:lnR>
                      <a:noFill/>
                    </a:lnR>
                    <a:lnT>
                      <a:noFill/>
                    </a:lnT>
                    <a:lnB>
                      <a:noFill/>
                    </a:lnB>
                  </a:tcPr>
                </a:tc>
                <a:tc>
                  <a:txBody>
                    <a:bodyPr/>
                    <a:lstStyle/>
                    <a:p>
                      <a:pPr algn="ctr"/>
                      <a:r>
                        <a:rPr lang="en-US" sz="1400">
                          <a:effectLst/>
                          <a:latin typeface="+mj-lt"/>
                        </a:rPr>
                        <a:t>EBS-Only</a:t>
                      </a:r>
                    </a:p>
                  </a:txBody>
                  <a:tcPr marL="0" marR="0" marT="0" marB="0" anchor="ctr">
                    <a:lnL>
                      <a:noFill/>
                    </a:lnL>
                    <a:lnR>
                      <a:noFill/>
                    </a:lnR>
                    <a:lnT>
                      <a:noFill/>
                    </a:lnT>
                    <a:lnB>
                      <a:noFill/>
                    </a:lnB>
                  </a:tcPr>
                </a:tc>
                <a:tc>
                  <a:txBody>
                    <a:bodyPr/>
                    <a:lstStyle/>
                    <a:p>
                      <a:pPr algn="ctr"/>
                      <a:r>
                        <a:rPr lang="en-US" sz="1400">
                          <a:effectLst/>
                          <a:latin typeface="+mj-lt"/>
                        </a:rPr>
                        <a:t>Up to 25</a:t>
                      </a:r>
                    </a:p>
                  </a:txBody>
                  <a:tcPr marL="0" marR="0" marT="0" marB="0" anchor="ctr">
                    <a:lnL>
                      <a:noFill/>
                    </a:lnL>
                    <a:lnR>
                      <a:noFill/>
                    </a:lnR>
                    <a:lnT>
                      <a:noFill/>
                    </a:lnT>
                    <a:lnB>
                      <a:noFill/>
                    </a:lnB>
                  </a:tcPr>
                </a:tc>
                <a:tc>
                  <a:txBody>
                    <a:bodyPr/>
                    <a:lstStyle/>
                    <a:p>
                      <a:pPr algn="ctr"/>
                      <a:r>
                        <a:rPr lang="en-US" sz="1400">
                          <a:effectLst/>
                          <a:latin typeface="+mj-lt"/>
                        </a:rPr>
                        <a:t>Up to 9.5</a:t>
                      </a:r>
                    </a:p>
                  </a:txBody>
                  <a:tcPr marL="0" marR="0" marT="0" marB="0" anchor="ctr">
                    <a:lnL>
                      <a:noFill/>
                    </a:lnL>
                    <a:lnR>
                      <a:noFill/>
                    </a:lnR>
                    <a:lnT>
                      <a:noFill/>
                    </a:lnT>
                    <a:lnB>
                      <a:noFill/>
                    </a:lnB>
                  </a:tcPr>
                </a:tc>
                <a:extLst>
                  <a:ext uri="{0D108BD9-81ED-4DB2-BD59-A6C34878D82A}">
                    <a16:rowId xmlns:a16="http://schemas.microsoft.com/office/drawing/2014/main" val="653951752"/>
                  </a:ext>
                </a:extLst>
              </a:tr>
              <a:tr h="316382">
                <a:tc>
                  <a:txBody>
                    <a:bodyPr/>
                    <a:lstStyle/>
                    <a:p>
                      <a:pPr algn="ctr"/>
                      <a:r>
                        <a:rPr lang="en-US" sz="1400">
                          <a:effectLst/>
                          <a:latin typeface="+mj-lt"/>
                        </a:rPr>
                        <a:t>c6gn.2xlarge</a:t>
                      </a:r>
                    </a:p>
                  </a:txBody>
                  <a:tcPr marL="0" marR="0" marT="0" marB="0" anchor="ctr">
                    <a:lnL>
                      <a:noFill/>
                    </a:lnL>
                    <a:lnR>
                      <a:noFill/>
                    </a:lnR>
                    <a:lnT>
                      <a:noFill/>
                    </a:lnT>
                    <a:lnB>
                      <a:noFill/>
                    </a:lnB>
                  </a:tcPr>
                </a:tc>
                <a:tc>
                  <a:txBody>
                    <a:bodyPr/>
                    <a:lstStyle/>
                    <a:p>
                      <a:pPr algn="ctr"/>
                      <a:r>
                        <a:rPr lang="en-US" sz="1400">
                          <a:effectLst/>
                          <a:latin typeface="+mj-lt"/>
                        </a:rPr>
                        <a:t>8</a:t>
                      </a:r>
                    </a:p>
                  </a:txBody>
                  <a:tcPr marL="0" marR="0" marT="0" marB="0" anchor="ctr">
                    <a:lnL>
                      <a:noFill/>
                    </a:lnL>
                    <a:lnR>
                      <a:noFill/>
                    </a:lnR>
                    <a:lnT>
                      <a:noFill/>
                    </a:lnT>
                    <a:lnB>
                      <a:noFill/>
                    </a:lnB>
                  </a:tcPr>
                </a:tc>
                <a:tc>
                  <a:txBody>
                    <a:bodyPr/>
                    <a:lstStyle/>
                    <a:p>
                      <a:pPr algn="ctr"/>
                      <a:r>
                        <a:rPr lang="en-US" sz="1400">
                          <a:effectLst/>
                          <a:latin typeface="+mj-lt"/>
                        </a:rPr>
                        <a:t>16</a:t>
                      </a:r>
                    </a:p>
                  </a:txBody>
                  <a:tcPr marL="0" marR="0" marT="0" marB="0" anchor="ctr">
                    <a:lnL>
                      <a:noFill/>
                    </a:lnL>
                    <a:lnR>
                      <a:noFill/>
                    </a:lnR>
                    <a:lnT>
                      <a:noFill/>
                    </a:lnT>
                    <a:lnB>
                      <a:noFill/>
                    </a:lnB>
                  </a:tcPr>
                </a:tc>
                <a:tc>
                  <a:txBody>
                    <a:bodyPr/>
                    <a:lstStyle/>
                    <a:p>
                      <a:pPr algn="ctr"/>
                      <a:r>
                        <a:rPr lang="en-US" sz="1400">
                          <a:effectLst/>
                          <a:latin typeface="+mj-lt"/>
                        </a:rPr>
                        <a:t>EBS-Only</a:t>
                      </a:r>
                    </a:p>
                  </a:txBody>
                  <a:tcPr marL="0" marR="0" marT="0" marB="0" anchor="ctr">
                    <a:lnL>
                      <a:noFill/>
                    </a:lnL>
                    <a:lnR>
                      <a:noFill/>
                    </a:lnR>
                    <a:lnT>
                      <a:noFill/>
                    </a:lnT>
                    <a:lnB>
                      <a:noFill/>
                    </a:lnB>
                  </a:tcPr>
                </a:tc>
                <a:tc>
                  <a:txBody>
                    <a:bodyPr/>
                    <a:lstStyle/>
                    <a:p>
                      <a:pPr algn="ctr"/>
                      <a:r>
                        <a:rPr lang="en-US" sz="1400">
                          <a:effectLst/>
                          <a:latin typeface="+mj-lt"/>
                        </a:rPr>
                        <a:t>Up to 25</a:t>
                      </a:r>
                    </a:p>
                  </a:txBody>
                  <a:tcPr marL="0" marR="0" marT="0" marB="0" anchor="ctr">
                    <a:lnL>
                      <a:noFill/>
                    </a:lnL>
                    <a:lnR>
                      <a:noFill/>
                    </a:lnR>
                    <a:lnT>
                      <a:noFill/>
                    </a:lnT>
                    <a:lnB>
                      <a:noFill/>
                    </a:lnB>
                  </a:tcPr>
                </a:tc>
                <a:tc>
                  <a:txBody>
                    <a:bodyPr/>
                    <a:lstStyle/>
                    <a:p>
                      <a:pPr algn="ctr"/>
                      <a:r>
                        <a:rPr lang="en-US" sz="1400">
                          <a:effectLst/>
                          <a:latin typeface="+mj-lt"/>
                        </a:rPr>
                        <a:t>Up to 9.5</a:t>
                      </a:r>
                    </a:p>
                  </a:txBody>
                  <a:tcPr marL="0" marR="0" marT="0" marB="0" anchor="ctr">
                    <a:lnL>
                      <a:noFill/>
                    </a:lnL>
                    <a:lnR>
                      <a:noFill/>
                    </a:lnR>
                    <a:lnT>
                      <a:noFill/>
                    </a:lnT>
                    <a:lnB>
                      <a:noFill/>
                    </a:lnB>
                  </a:tcPr>
                </a:tc>
                <a:extLst>
                  <a:ext uri="{0D108BD9-81ED-4DB2-BD59-A6C34878D82A}">
                    <a16:rowId xmlns:a16="http://schemas.microsoft.com/office/drawing/2014/main" val="2836095810"/>
                  </a:ext>
                </a:extLst>
              </a:tr>
              <a:tr h="316382">
                <a:tc>
                  <a:txBody>
                    <a:bodyPr/>
                    <a:lstStyle/>
                    <a:p>
                      <a:pPr algn="ctr"/>
                      <a:r>
                        <a:rPr lang="en-US" sz="1400">
                          <a:effectLst/>
                          <a:latin typeface="+mj-lt"/>
                        </a:rPr>
                        <a:t>c6gn.4xlarge</a:t>
                      </a:r>
                    </a:p>
                  </a:txBody>
                  <a:tcPr marL="0" marR="0" marT="0" marB="0" anchor="ctr">
                    <a:lnL>
                      <a:noFill/>
                    </a:lnL>
                    <a:lnR>
                      <a:noFill/>
                    </a:lnR>
                    <a:lnT>
                      <a:noFill/>
                    </a:lnT>
                    <a:lnB>
                      <a:noFill/>
                    </a:lnB>
                  </a:tcPr>
                </a:tc>
                <a:tc>
                  <a:txBody>
                    <a:bodyPr/>
                    <a:lstStyle/>
                    <a:p>
                      <a:pPr algn="ctr"/>
                      <a:r>
                        <a:rPr lang="en-US" sz="1400" dirty="0">
                          <a:effectLst/>
                          <a:latin typeface="+mj-lt"/>
                        </a:rPr>
                        <a:t>16</a:t>
                      </a:r>
                    </a:p>
                  </a:txBody>
                  <a:tcPr marL="0" marR="0" marT="0" marB="0" anchor="ctr">
                    <a:lnL>
                      <a:noFill/>
                    </a:lnL>
                    <a:lnR>
                      <a:noFill/>
                    </a:lnR>
                    <a:lnT>
                      <a:noFill/>
                    </a:lnT>
                    <a:lnB>
                      <a:noFill/>
                    </a:lnB>
                  </a:tcPr>
                </a:tc>
                <a:tc>
                  <a:txBody>
                    <a:bodyPr/>
                    <a:lstStyle/>
                    <a:p>
                      <a:pPr algn="ctr"/>
                      <a:r>
                        <a:rPr lang="en-US" sz="1400">
                          <a:effectLst/>
                          <a:latin typeface="+mj-lt"/>
                        </a:rPr>
                        <a:t>32</a:t>
                      </a:r>
                    </a:p>
                  </a:txBody>
                  <a:tcPr marL="0" marR="0" marT="0" marB="0" anchor="ctr">
                    <a:lnL>
                      <a:noFill/>
                    </a:lnL>
                    <a:lnR>
                      <a:noFill/>
                    </a:lnR>
                    <a:lnT>
                      <a:noFill/>
                    </a:lnT>
                    <a:lnB>
                      <a:noFill/>
                    </a:lnB>
                  </a:tcPr>
                </a:tc>
                <a:tc>
                  <a:txBody>
                    <a:bodyPr/>
                    <a:lstStyle/>
                    <a:p>
                      <a:pPr algn="ctr"/>
                      <a:r>
                        <a:rPr lang="en-US" sz="1400">
                          <a:effectLst/>
                          <a:latin typeface="+mj-lt"/>
                        </a:rPr>
                        <a:t>EBS-Only</a:t>
                      </a:r>
                    </a:p>
                  </a:txBody>
                  <a:tcPr marL="0" marR="0" marT="0" marB="0" anchor="ctr">
                    <a:lnL>
                      <a:noFill/>
                    </a:lnL>
                    <a:lnR>
                      <a:noFill/>
                    </a:lnR>
                    <a:lnT>
                      <a:noFill/>
                    </a:lnT>
                    <a:lnB>
                      <a:noFill/>
                    </a:lnB>
                  </a:tcPr>
                </a:tc>
                <a:tc>
                  <a:txBody>
                    <a:bodyPr/>
                    <a:lstStyle/>
                    <a:p>
                      <a:pPr algn="ctr"/>
                      <a:r>
                        <a:rPr lang="en-US" sz="1400">
                          <a:effectLst/>
                          <a:latin typeface="+mj-lt"/>
                        </a:rPr>
                        <a:t>25</a:t>
                      </a:r>
                    </a:p>
                  </a:txBody>
                  <a:tcPr marL="0" marR="0" marT="0" marB="0" anchor="ctr">
                    <a:lnL>
                      <a:noFill/>
                    </a:lnL>
                    <a:lnR>
                      <a:noFill/>
                    </a:lnR>
                    <a:lnT>
                      <a:noFill/>
                    </a:lnT>
                    <a:lnB>
                      <a:noFill/>
                    </a:lnB>
                  </a:tcPr>
                </a:tc>
                <a:tc>
                  <a:txBody>
                    <a:bodyPr/>
                    <a:lstStyle/>
                    <a:p>
                      <a:pPr algn="ctr"/>
                      <a:r>
                        <a:rPr lang="en-US" sz="1400">
                          <a:effectLst/>
                          <a:latin typeface="+mj-lt"/>
                        </a:rPr>
                        <a:t>9.5</a:t>
                      </a:r>
                    </a:p>
                  </a:txBody>
                  <a:tcPr marL="0" marR="0" marT="0" marB="0" anchor="ctr">
                    <a:lnL>
                      <a:noFill/>
                    </a:lnL>
                    <a:lnR>
                      <a:noFill/>
                    </a:lnR>
                    <a:lnT>
                      <a:noFill/>
                    </a:lnT>
                    <a:lnB>
                      <a:noFill/>
                    </a:lnB>
                  </a:tcPr>
                </a:tc>
                <a:extLst>
                  <a:ext uri="{0D108BD9-81ED-4DB2-BD59-A6C34878D82A}">
                    <a16:rowId xmlns:a16="http://schemas.microsoft.com/office/drawing/2014/main" val="2294173202"/>
                  </a:ext>
                </a:extLst>
              </a:tr>
              <a:tr h="316382">
                <a:tc>
                  <a:txBody>
                    <a:bodyPr/>
                    <a:lstStyle/>
                    <a:p>
                      <a:pPr algn="ctr"/>
                      <a:r>
                        <a:rPr lang="en-US" sz="1400">
                          <a:effectLst/>
                          <a:latin typeface="+mj-lt"/>
                        </a:rPr>
                        <a:t>c6gn.8xlarge</a:t>
                      </a:r>
                    </a:p>
                  </a:txBody>
                  <a:tcPr marL="0" marR="0" marT="0" marB="0" anchor="ctr">
                    <a:lnL>
                      <a:noFill/>
                    </a:lnL>
                    <a:lnR>
                      <a:noFill/>
                    </a:lnR>
                    <a:lnT>
                      <a:noFill/>
                    </a:lnT>
                    <a:lnB>
                      <a:noFill/>
                    </a:lnB>
                  </a:tcPr>
                </a:tc>
                <a:tc>
                  <a:txBody>
                    <a:bodyPr/>
                    <a:lstStyle/>
                    <a:p>
                      <a:pPr algn="ctr"/>
                      <a:r>
                        <a:rPr lang="en-US" sz="1400">
                          <a:effectLst/>
                          <a:latin typeface="+mj-lt"/>
                        </a:rPr>
                        <a:t>32</a:t>
                      </a:r>
                    </a:p>
                  </a:txBody>
                  <a:tcPr marL="0" marR="0" marT="0" marB="0" anchor="ctr">
                    <a:lnL>
                      <a:noFill/>
                    </a:lnL>
                    <a:lnR>
                      <a:noFill/>
                    </a:lnR>
                    <a:lnT>
                      <a:noFill/>
                    </a:lnT>
                    <a:lnB>
                      <a:noFill/>
                    </a:lnB>
                  </a:tcPr>
                </a:tc>
                <a:tc>
                  <a:txBody>
                    <a:bodyPr/>
                    <a:lstStyle/>
                    <a:p>
                      <a:pPr algn="ctr"/>
                      <a:r>
                        <a:rPr lang="en-US" sz="1400">
                          <a:effectLst/>
                          <a:latin typeface="+mj-lt"/>
                        </a:rPr>
                        <a:t>64</a:t>
                      </a:r>
                    </a:p>
                  </a:txBody>
                  <a:tcPr marL="0" marR="0" marT="0" marB="0" anchor="ctr">
                    <a:lnL>
                      <a:noFill/>
                    </a:lnL>
                    <a:lnR>
                      <a:noFill/>
                    </a:lnR>
                    <a:lnT>
                      <a:noFill/>
                    </a:lnT>
                    <a:lnB>
                      <a:noFill/>
                    </a:lnB>
                  </a:tcPr>
                </a:tc>
                <a:tc>
                  <a:txBody>
                    <a:bodyPr/>
                    <a:lstStyle/>
                    <a:p>
                      <a:pPr algn="ctr"/>
                      <a:r>
                        <a:rPr lang="en-US" sz="1400">
                          <a:effectLst/>
                          <a:latin typeface="+mj-lt"/>
                        </a:rPr>
                        <a:t>EBS-Only</a:t>
                      </a:r>
                    </a:p>
                  </a:txBody>
                  <a:tcPr marL="0" marR="0" marT="0" marB="0" anchor="ctr">
                    <a:lnL>
                      <a:noFill/>
                    </a:lnL>
                    <a:lnR>
                      <a:noFill/>
                    </a:lnR>
                    <a:lnT>
                      <a:noFill/>
                    </a:lnT>
                    <a:lnB>
                      <a:noFill/>
                    </a:lnB>
                  </a:tcPr>
                </a:tc>
                <a:tc>
                  <a:txBody>
                    <a:bodyPr/>
                    <a:lstStyle/>
                    <a:p>
                      <a:pPr algn="ctr"/>
                      <a:r>
                        <a:rPr lang="en-US" sz="1400">
                          <a:effectLst/>
                          <a:latin typeface="+mj-lt"/>
                        </a:rPr>
                        <a:t>50</a:t>
                      </a:r>
                    </a:p>
                  </a:txBody>
                  <a:tcPr marL="0" marR="0" marT="0" marB="0" anchor="ctr">
                    <a:lnL>
                      <a:noFill/>
                    </a:lnL>
                    <a:lnR>
                      <a:noFill/>
                    </a:lnR>
                    <a:lnT>
                      <a:noFill/>
                    </a:lnT>
                    <a:lnB>
                      <a:noFill/>
                    </a:lnB>
                  </a:tcPr>
                </a:tc>
                <a:tc>
                  <a:txBody>
                    <a:bodyPr/>
                    <a:lstStyle/>
                    <a:p>
                      <a:pPr algn="ctr"/>
                      <a:r>
                        <a:rPr lang="en-US" sz="1400">
                          <a:effectLst/>
                          <a:latin typeface="+mj-lt"/>
                        </a:rPr>
                        <a:t>19</a:t>
                      </a:r>
                    </a:p>
                  </a:txBody>
                  <a:tcPr marL="0" marR="0" marT="0" marB="0" anchor="ctr">
                    <a:lnL>
                      <a:noFill/>
                    </a:lnL>
                    <a:lnR>
                      <a:noFill/>
                    </a:lnR>
                    <a:lnT>
                      <a:noFill/>
                    </a:lnT>
                    <a:lnB>
                      <a:noFill/>
                    </a:lnB>
                  </a:tcPr>
                </a:tc>
                <a:extLst>
                  <a:ext uri="{0D108BD9-81ED-4DB2-BD59-A6C34878D82A}">
                    <a16:rowId xmlns:a16="http://schemas.microsoft.com/office/drawing/2014/main" val="1435939712"/>
                  </a:ext>
                </a:extLst>
              </a:tr>
              <a:tr h="316382">
                <a:tc>
                  <a:txBody>
                    <a:bodyPr/>
                    <a:lstStyle/>
                    <a:p>
                      <a:pPr algn="ctr"/>
                      <a:r>
                        <a:rPr lang="en-US" sz="1400">
                          <a:effectLst/>
                          <a:latin typeface="+mj-lt"/>
                        </a:rPr>
                        <a:t>c6gn.12xlarge</a:t>
                      </a:r>
                    </a:p>
                  </a:txBody>
                  <a:tcPr marL="0" marR="0" marT="0" marB="0" anchor="ctr">
                    <a:lnL>
                      <a:noFill/>
                    </a:lnL>
                    <a:lnR>
                      <a:noFill/>
                    </a:lnR>
                    <a:lnT>
                      <a:noFill/>
                    </a:lnT>
                    <a:lnB>
                      <a:noFill/>
                    </a:lnB>
                  </a:tcPr>
                </a:tc>
                <a:tc>
                  <a:txBody>
                    <a:bodyPr/>
                    <a:lstStyle/>
                    <a:p>
                      <a:pPr algn="ctr"/>
                      <a:r>
                        <a:rPr lang="en-US" sz="1400">
                          <a:effectLst/>
                          <a:latin typeface="+mj-lt"/>
                        </a:rPr>
                        <a:t>48</a:t>
                      </a:r>
                    </a:p>
                  </a:txBody>
                  <a:tcPr marL="0" marR="0" marT="0" marB="0" anchor="ctr">
                    <a:lnL>
                      <a:noFill/>
                    </a:lnL>
                    <a:lnR>
                      <a:noFill/>
                    </a:lnR>
                    <a:lnT>
                      <a:noFill/>
                    </a:lnT>
                    <a:lnB>
                      <a:noFill/>
                    </a:lnB>
                  </a:tcPr>
                </a:tc>
                <a:tc>
                  <a:txBody>
                    <a:bodyPr/>
                    <a:lstStyle/>
                    <a:p>
                      <a:pPr algn="ctr"/>
                      <a:r>
                        <a:rPr lang="en-US" sz="1400">
                          <a:effectLst/>
                          <a:latin typeface="+mj-lt"/>
                        </a:rPr>
                        <a:t>96</a:t>
                      </a:r>
                    </a:p>
                  </a:txBody>
                  <a:tcPr marL="0" marR="0" marT="0" marB="0" anchor="ctr">
                    <a:lnL>
                      <a:noFill/>
                    </a:lnL>
                    <a:lnR>
                      <a:noFill/>
                    </a:lnR>
                    <a:lnT>
                      <a:noFill/>
                    </a:lnT>
                    <a:lnB>
                      <a:noFill/>
                    </a:lnB>
                  </a:tcPr>
                </a:tc>
                <a:tc>
                  <a:txBody>
                    <a:bodyPr/>
                    <a:lstStyle/>
                    <a:p>
                      <a:pPr algn="ctr"/>
                      <a:r>
                        <a:rPr lang="en-US" sz="1400">
                          <a:effectLst/>
                          <a:latin typeface="+mj-lt"/>
                        </a:rPr>
                        <a:t>EBS-Only</a:t>
                      </a:r>
                    </a:p>
                  </a:txBody>
                  <a:tcPr marL="0" marR="0" marT="0" marB="0" anchor="ctr">
                    <a:lnL>
                      <a:noFill/>
                    </a:lnL>
                    <a:lnR>
                      <a:noFill/>
                    </a:lnR>
                    <a:lnT>
                      <a:noFill/>
                    </a:lnT>
                    <a:lnB>
                      <a:noFill/>
                    </a:lnB>
                  </a:tcPr>
                </a:tc>
                <a:tc>
                  <a:txBody>
                    <a:bodyPr/>
                    <a:lstStyle/>
                    <a:p>
                      <a:pPr algn="ctr"/>
                      <a:r>
                        <a:rPr lang="en-US" sz="1400">
                          <a:effectLst/>
                          <a:latin typeface="+mj-lt"/>
                        </a:rPr>
                        <a:t>75</a:t>
                      </a:r>
                    </a:p>
                  </a:txBody>
                  <a:tcPr marL="0" marR="0" marT="0" marB="0" anchor="ctr">
                    <a:lnL>
                      <a:noFill/>
                    </a:lnL>
                    <a:lnR>
                      <a:noFill/>
                    </a:lnR>
                    <a:lnT>
                      <a:noFill/>
                    </a:lnT>
                    <a:lnB>
                      <a:noFill/>
                    </a:lnB>
                  </a:tcPr>
                </a:tc>
                <a:tc>
                  <a:txBody>
                    <a:bodyPr/>
                    <a:lstStyle/>
                    <a:p>
                      <a:pPr algn="ctr"/>
                      <a:r>
                        <a:rPr lang="en-US" sz="1400">
                          <a:effectLst/>
                          <a:latin typeface="+mj-lt"/>
                        </a:rPr>
                        <a:t>28.5</a:t>
                      </a:r>
                    </a:p>
                  </a:txBody>
                  <a:tcPr marL="0" marR="0" marT="0" marB="0" anchor="ctr">
                    <a:lnL>
                      <a:noFill/>
                    </a:lnL>
                    <a:lnR>
                      <a:noFill/>
                    </a:lnR>
                    <a:lnT>
                      <a:noFill/>
                    </a:lnT>
                    <a:lnB>
                      <a:noFill/>
                    </a:lnB>
                  </a:tcPr>
                </a:tc>
                <a:extLst>
                  <a:ext uri="{0D108BD9-81ED-4DB2-BD59-A6C34878D82A}">
                    <a16:rowId xmlns:a16="http://schemas.microsoft.com/office/drawing/2014/main" val="3053634514"/>
                  </a:ext>
                </a:extLst>
              </a:tr>
              <a:tr h="316382">
                <a:tc>
                  <a:txBody>
                    <a:bodyPr/>
                    <a:lstStyle/>
                    <a:p>
                      <a:pPr algn="ctr"/>
                      <a:r>
                        <a:rPr lang="en-US" sz="1400">
                          <a:effectLst/>
                          <a:latin typeface="+mj-lt"/>
                        </a:rPr>
                        <a:t>c6gn.16xlarge</a:t>
                      </a:r>
                    </a:p>
                  </a:txBody>
                  <a:tcPr marL="0" marR="0" marT="0" marB="0" anchor="ctr">
                    <a:lnL>
                      <a:noFill/>
                    </a:lnL>
                    <a:lnR>
                      <a:noFill/>
                    </a:lnR>
                    <a:lnT>
                      <a:noFill/>
                    </a:lnT>
                    <a:lnB>
                      <a:noFill/>
                    </a:lnB>
                  </a:tcPr>
                </a:tc>
                <a:tc>
                  <a:txBody>
                    <a:bodyPr/>
                    <a:lstStyle/>
                    <a:p>
                      <a:pPr algn="ctr"/>
                      <a:r>
                        <a:rPr lang="en-US" sz="1400">
                          <a:effectLst/>
                          <a:latin typeface="+mj-lt"/>
                        </a:rPr>
                        <a:t>64</a:t>
                      </a:r>
                    </a:p>
                  </a:txBody>
                  <a:tcPr marL="0" marR="0" marT="0" marB="0" anchor="ctr">
                    <a:lnL>
                      <a:noFill/>
                    </a:lnL>
                    <a:lnR>
                      <a:noFill/>
                    </a:lnR>
                    <a:lnT>
                      <a:noFill/>
                    </a:lnT>
                    <a:lnB>
                      <a:noFill/>
                    </a:lnB>
                  </a:tcPr>
                </a:tc>
                <a:tc>
                  <a:txBody>
                    <a:bodyPr/>
                    <a:lstStyle/>
                    <a:p>
                      <a:pPr algn="ctr"/>
                      <a:r>
                        <a:rPr lang="en-US" sz="1400">
                          <a:effectLst/>
                          <a:latin typeface="+mj-lt"/>
                        </a:rPr>
                        <a:t>128</a:t>
                      </a:r>
                    </a:p>
                  </a:txBody>
                  <a:tcPr marL="0" marR="0" marT="0" marB="0" anchor="ctr">
                    <a:lnL>
                      <a:noFill/>
                    </a:lnL>
                    <a:lnR>
                      <a:noFill/>
                    </a:lnR>
                    <a:lnT>
                      <a:noFill/>
                    </a:lnT>
                    <a:lnB>
                      <a:noFill/>
                    </a:lnB>
                  </a:tcPr>
                </a:tc>
                <a:tc>
                  <a:txBody>
                    <a:bodyPr/>
                    <a:lstStyle/>
                    <a:p>
                      <a:pPr algn="ctr"/>
                      <a:r>
                        <a:rPr lang="en-US" sz="1400">
                          <a:effectLst/>
                          <a:latin typeface="+mj-lt"/>
                        </a:rPr>
                        <a:t>EBS-Only</a:t>
                      </a:r>
                    </a:p>
                  </a:txBody>
                  <a:tcPr marL="0" marR="0" marT="0" marB="0" anchor="ctr">
                    <a:lnL>
                      <a:noFill/>
                    </a:lnL>
                    <a:lnR>
                      <a:noFill/>
                    </a:lnR>
                    <a:lnT>
                      <a:noFill/>
                    </a:lnT>
                    <a:lnB>
                      <a:noFill/>
                    </a:lnB>
                  </a:tcPr>
                </a:tc>
                <a:tc>
                  <a:txBody>
                    <a:bodyPr/>
                    <a:lstStyle/>
                    <a:p>
                      <a:pPr algn="ctr"/>
                      <a:r>
                        <a:rPr lang="en-US" sz="1400">
                          <a:effectLst/>
                          <a:latin typeface="+mj-lt"/>
                        </a:rPr>
                        <a:t>100</a:t>
                      </a:r>
                    </a:p>
                  </a:txBody>
                  <a:tcPr marL="0" marR="0" marT="0" marB="0" anchor="ctr">
                    <a:lnL>
                      <a:noFill/>
                    </a:lnL>
                    <a:lnR>
                      <a:noFill/>
                    </a:lnR>
                    <a:lnT>
                      <a:noFill/>
                    </a:lnT>
                    <a:lnB>
                      <a:noFill/>
                    </a:lnB>
                  </a:tcPr>
                </a:tc>
                <a:tc>
                  <a:txBody>
                    <a:bodyPr/>
                    <a:lstStyle/>
                    <a:p>
                      <a:pPr algn="ctr"/>
                      <a:r>
                        <a:rPr lang="en-US" sz="1400" dirty="0">
                          <a:effectLst/>
                          <a:latin typeface="+mj-lt"/>
                        </a:rPr>
                        <a:t>38</a:t>
                      </a:r>
                    </a:p>
                  </a:txBody>
                  <a:tcPr marL="0" marR="0" marT="0" marB="0" anchor="ctr">
                    <a:lnL>
                      <a:noFill/>
                    </a:lnL>
                    <a:lnR>
                      <a:noFill/>
                    </a:lnR>
                    <a:lnT>
                      <a:noFill/>
                    </a:lnT>
                    <a:lnB>
                      <a:noFill/>
                    </a:lnB>
                  </a:tcPr>
                </a:tc>
                <a:extLst>
                  <a:ext uri="{0D108BD9-81ED-4DB2-BD59-A6C34878D82A}">
                    <a16:rowId xmlns:a16="http://schemas.microsoft.com/office/drawing/2014/main" val="1924940197"/>
                  </a:ext>
                </a:extLst>
              </a:tr>
            </a:tbl>
          </a:graphicData>
        </a:graphic>
      </p:graphicFrame>
      <p:sp>
        <p:nvSpPr>
          <p:cNvPr id="8" name="Rectangle 1"/>
          <p:cNvSpPr>
            <a:spLocks noChangeArrowheads="1"/>
          </p:cNvSpPr>
          <p:nvPr/>
        </p:nvSpPr>
        <p:spPr bwMode="auto">
          <a:xfrm>
            <a:off x="157314" y="6469882"/>
            <a:ext cx="90653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Verdana"/>
                <a:ea typeface="+mn-ea"/>
                <a:cs typeface="+mn-cs"/>
              </a:rPr>
              <a:t>EBS: Amazon Elastic Block Store</a:t>
            </a:r>
            <a:r>
              <a:rPr kumimoji="0" lang="en-US" altLang="en-US" sz="1400" b="0" i="0" u="none" strike="noStrike" kern="1200" cap="none" spc="0" normalizeH="0" baseline="0" noProof="0" dirty="0" smtClean="0">
                <a:ln>
                  <a:noFill/>
                </a:ln>
                <a:solidFill>
                  <a:srgbClr val="000000"/>
                </a:solidFill>
                <a:effectLst/>
                <a:uLnTx/>
                <a:uFillTx/>
                <a:latin typeface="Verdana"/>
                <a:ea typeface="+mn-ea"/>
                <a:cs typeface="+mn-cs"/>
              </a:rPr>
              <a:t> is an easy to use, high-performance, block-storage service. </a:t>
            </a:r>
          </a:p>
        </p:txBody>
      </p:sp>
      <p:sp>
        <p:nvSpPr>
          <p:cNvPr id="13" name="TextBox 12"/>
          <p:cNvSpPr txBox="1"/>
          <p:nvPr/>
        </p:nvSpPr>
        <p:spPr>
          <a:xfrm>
            <a:off x="503238" y="5702710"/>
            <a:ext cx="782970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Table: Virtual</a:t>
            </a:r>
            <a:r>
              <a:rPr kumimoji="0" lang="en-US" sz="1600" b="0" i="0" u="none" strike="noStrike" kern="1200" cap="none" spc="0" normalizeH="0" baseline="0" noProof="0" dirty="0">
                <a:ln>
                  <a:noFill/>
                </a:ln>
                <a:solidFill>
                  <a:srgbClr val="000000"/>
                </a:solidFill>
                <a:effectLst/>
                <a:uLnTx/>
                <a:uFillTx/>
                <a:latin typeface="Verdana"/>
                <a:ea typeface="+mn-ea"/>
                <a:cs typeface="+mn-cs"/>
              </a:rPr>
              <a:t>, ARM-based AWS Graviton2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platforms offered by AWS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5</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p>
        </p:txBody>
      </p:sp>
    </p:spTree>
    <p:extLst>
      <p:ext uri="{BB962C8B-B14F-4D97-AF65-F5344CB8AC3E}">
        <p14:creationId xmlns:p14="http://schemas.microsoft.com/office/powerpoint/2010/main" val="6507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srcRect l="13805" t="26715" r="40108" b="25942"/>
          <a:stretch/>
        </p:blipFill>
        <p:spPr>
          <a:xfrm>
            <a:off x="320336" y="1134658"/>
            <a:ext cx="8428384" cy="4870173"/>
          </a:xfrm>
          <a:prstGeom prst="rect">
            <a:avLst/>
          </a:prstGeom>
        </p:spPr>
      </p:pic>
      <p:sp>
        <p:nvSpPr>
          <p:cNvPr id="4" name="TextBox 3"/>
          <p:cNvSpPr txBox="1"/>
          <p:nvPr/>
        </p:nvSpPr>
        <p:spPr>
          <a:xfrm>
            <a:off x="142875" y="451945"/>
            <a:ext cx="5742918" cy="369332"/>
          </a:xfrm>
          <a:prstGeom prst="rect">
            <a:avLst/>
          </a:prstGeom>
          <a:noFill/>
        </p:spPr>
        <p:txBody>
          <a:bodyPr wrap="square" rtlCol="0">
            <a:spAutoFit/>
          </a:bodyPr>
          <a:lstStyle/>
          <a:p>
            <a:r>
              <a:rPr lang="en-GB" dirty="0" smtClean="0">
                <a:solidFill>
                  <a:schemeClr val="accent6"/>
                </a:solidFill>
                <a:latin typeface="+mj-lt"/>
              </a:rPr>
              <a:t>Main features of Ampere </a:t>
            </a:r>
            <a:r>
              <a:rPr lang="en-GB" dirty="0" err="1" smtClean="0">
                <a:solidFill>
                  <a:schemeClr val="accent6"/>
                </a:solidFill>
                <a:latin typeface="+mj-lt"/>
              </a:rPr>
              <a:t>Altra</a:t>
            </a:r>
            <a:r>
              <a:rPr lang="en-GB" dirty="0" smtClean="0">
                <a:solidFill>
                  <a:schemeClr val="accent6"/>
                </a:solidFill>
                <a:latin typeface="+mj-lt"/>
              </a:rPr>
              <a:t> Max models [65]</a:t>
            </a:r>
          </a:p>
        </p:txBody>
      </p:sp>
      <p:sp>
        <p:nvSpPr>
          <p:cNvPr id="5" name="Rectangle 4"/>
          <p:cNvSpPr/>
          <p:nvPr/>
        </p:nvSpPr>
        <p:spPr bwMode="auto">
          <a:xfrm>
            <a:off x="4392613" y="1933903"/>
            <a:ext cx="915111" cy="4070928"/>
          </a:xfrm>
          <a:prstGeom prst="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6362015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pSp>
        <p:nvGrpSpPr>
          <p:cNvPr id="6" name="Group 5"/>
          <p:cNvGrpSpPr/>
          <p:nvPr/>
        </p:nvGrpSpPr>
        <p:grpSpPr>
          <a:xfrm>
            <a:off x="772018" y="1187670"/>
            <a:ext cx="7127875" cy="5428590"/>
            <a:chOff x="1223963" y="1923393"/>
            <a:chExt cx="6762473" cy="4797969"/>
          </a:xfrm>
        </p:grpSpPr>
        <p:pic>
          <p:nvPicPr>
            <p:cNvPr id="1026" name="Picture 2" descr="SPECint2017 Base Rate-N Estimated Performance"/>
            <p:cNvPicPr>
              <a:picLocks noChangeAspect="1" noChangeArrowheads="1"/>
            </p:cNvPicPr>
            <p:nvPr/>
          </p:nvPicPr>
          <p:blipFill rotWithShape="1">
            <a:blip r:embed="rId2">
              <a:extLst>
                <a:ext uri="{28A0092B-C50C-407E-A947-70E740481C1C}">
                  <a14:useLocalDpi xmlns:a14="http://schemas.microsoft.com/office/drawing/2010/main" val="0"/>
                </a:ext>
              </a:extLst>
            </a:blip>
            <a:srcRect t="5280" b="60000"/>
            <a:stretch/>
          </p:blipFill>
          <p:spPr bwMode="auto">
            <a:xfrm>
              <a:off x="1223963" y="1923393"/>
              <a:ext cx="6762473" cy="43540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PECint2017 Base Rate-N Estimated Performance"/>
            <p:cNvPicPr>
              <a:picLocks noChangeAspect="1" noChangeArrowheads="1"/>
            </p:cNvPicPr>
            <p:nvPr/>
          </p:nvPicPr>
          <p:blipFill rotWithShape="1">
            <a:blip r:embed="rId2">
              <a:extLst>
                <a:ext uri="{28A0092B-C50C-407E-A947-70E740481C1C}">
                  <a14:useLocalDpi xmlns:a14="http://schemas.microsoft.com/office/drawing/2010/main" val="0"/>
                </a:ext>
              </a:extLst>
            </a:blip>
            <a:srcRect t="97217"/>
            <a:stretch/>
          </p:blipFill>
          <p:spPr bwMode="auto">
            <a:xfrm>
              <a:off x="1223963" y="6372413"/>
              <a:ext cx="6762473" cy="34894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42875" y="451948"/>
            <a:ext cx="8759387" cy="369332"/>
          </a:xfrm>
          <a:prstGeom prst="rect">
            <a:avLst/>
          </a:prstGeom>
          <a:noFill/>
        </p:spPr>
        <p:txBody>
          <a:bodyPr wrap="square" rtlCol="0">
            <a:spAutoFit/>
          </a:bodyPr>
          <a:lstStyle/>
          <a:p>
            <a:r>
              <a:rPr lang="en-GB" dirty="0" smtClean="0">
                <a:solidFill>
                  <a:schemeClr val="accent6"/>
                </a:solidFill>
                <a:latin typeface="+mj-lt"/>
              </a:rPr>
              <a:t>SPECint2017 Base Rate MT performance scores of server processors [65] </a:t>
            </a:r>
          </a:p>
        </p:txBody>
      </p:sp>
      <p:sp>
        <p:nvSpPr>
          <p:cNvPr id="9"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
        <p:nvSpPr>
          <p:cNvPr id="3" name="Rectangle 2"/>
          <p:cNvSpPr/>
          <p:nvPr/>
        </p:nvSpPr>
        <p:spPr bwMode="auto">
          <a:xfrm>
            <a:off x="772018" y="1271752"/>
            <a:ext cx="7247375" cy="294289"/>
          </a:xfrm>
          <a:prstGeom prst="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3367760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
            <a:ext cx="9144000" cy="393700"/>
          </a:xfrm>
        </p:spPr>
        <p:txBody>
          <a:bodyPr/>
          <a:lstStyle/>
          <a:p>
            <a:endParaRPr lang="en-GB" dirty="0"/>
          </a:p>
        </p:txBody>
      </p:sp>
      <p:grpSp>
        <p:nvGrpSpPr>
          <p:cNvPr id="8" name="Group 7"/>
          <p:cNvGrpSpPr/>
          <p:nvPr/>
        </p:nvGrpSpPr>
        <p:grpSpPr>
          <a:xfrm>
            <a:off x="1040524" y="1082564"/>
            <a:ext cx="6519151" cy="5654566"/>
            <a:chOff x="1133035" y="1492469"/>
            <a:chExt cx="6191250" cy="5281446"/>
          </a:xfrm>
        </p:grpSpPr>
        <p:pic>
          <p:nvPicPr>
            <p:cNvPr id="4098" name="Picture 2" descr="SPECfp2017 Base Rate-N Estimated Performance"/>
            <p:cNvPicPr>
              <a:picLocks noChangeAspect="1" noChangeArrowheads="1"/>
            </p:cNvPicPr>
            <p:nvPr/>
          </p:nvPicPr>
          <p:blipFill rotWithShape="1">
            <a:blip r:embed="rId2">
              <a:extLst>
                <a:ext uri="{28A0092B-C50C-407E-A947-70E740481C1C}">
                  <a14:useLocalDpi xmlns:a14="http://schemas.microsoft.com/office/drawing/2010/main" val="0"/>
                </a:ext>
              </a:extLst>
            </a:blip>
            <a:srcRect t="5100" b="52233"/>
            <a:stretch/>
          </p:blipFill>
          <p:spPr bwMode="auto">
            <a:xfrm>
              <a:off x="1133035" y="1492469"/>
              <a:ext cx="6191250" cy="48767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PECfp2017 Base Rate-N Estimated Performance"/>
            <p:cNvPicPr>
              <a:picLocks noChangeAspect="1" noChangeArrowheads="1"/>
            </p:cNvPicPr>
            <p:nvPr/>
          </p:nvPicPr>
          <p:blipFill rotWithShape="1">
            <a:blip r:embed="rId2">
              <a:extLst>
                <a:ext uri="{28A0092B-C50C-407E-A947-70E740481C1C}">
                  <a14:useLocalDpi xmlns:a14="http://schemas.microsoft.com/office/drawing/2010/main" val="0"/>
                </a:ext>
              </a:extLst>
            </a:blip>
            <a:srcRect t="96865"/>
            <a:stretch/>
          </p:blipFill>
          <p:spPr bwMode="auto">
            <a:xfrm>
              <a:off x="1133035" y="6415569"/>
              <a:ext cx="6191250" cy="35834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42875" y="451948"/>
            <a:ext cx="8759387" cy="369332"/>
          </a:xfrm>
          <a:prstGeom prst="rect">
            <a:avLst/>
          </a:prstGeom>
          <a:noFill/>
        </p:spPr>
        <p:txBody>
          <a:bodyPr wrap="square" rtlCol="0">
            <a:spAutoFit/>
          </a:bodyPr>
          <a:lstStyle/>
          <a:p>
            <a:r>
              <a:rPr lang="en-GB" dirty="0" smtClean="0">
                <a:solidFill>
                  <a:schemeClr val="accent6"/>
                </a:solidFill>
                <a:latin typeface="+mj-lt"/>
              </a:rPr>
              <a:t>SPECfp2017 Base Rate MT performance scores of server processors [65] </a:t>
            </a:r>
          </a:p>
        </p:txBody>
      </p:sp>
      <p:sp>
        <p:nvSpPr>
          <p:cNvPr id="10"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
        <p:nvSpPr>
          <p:cNvPr id="9" name="Rectangle 8"/>
          <p:cNvSpPr/>
          <p:nvPr/>
        </p:nvSpPr>
        <p:spPr bwMode="auto">
          <a:xfrm>
            <a:off x="929671" y="1860331"/>
            <a:ext cx="7247375" cy="294289"/>
          </a:xfrm>
          <a:prstGeom prst="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32416775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207794" cy="393705"/>
          </a:xfrm>
        </p:spPr>
        <p:txBody>
          <a:bodyPr/>
          <a:lstStyle/>
          <a:p>
            <a:endParaRPr lang="en-GB" dirty="0"/>
          </a:p>
        </p:txBody>
      </p:sp>
      <p:grpSp>
        <p:nvGrpSpPr>
          <p:cNvPr id="23" name="Group 22"/>
          <p:cNvGrpSpPr/>
          <p:nvPr/>
        </p:nvGrpSpPr>
        <p:grpSpPr>
          <a:xfrm>
            <a:off x="1828802" y="1397875"/>
            <a:ext cx="5483938" cy="5370783"/>
            <a:chOff x="630621" y="420414"/>
            <a:chExt cx="6062009" cy="5906814"/>
          </a:xfrm>
        </p:grpSpPr>
        <p:pic>
          <p:nvPicPr>
            <p:cNvPr id="6146" name="Picture 2" descr="https://allinfo.space/wp-content/uploads/2021/05/df8377b9946331b4df43f1b1a43634fc.png"/>
            <p:cNvPicPr>
              <a:picLocks noChangeAspect="1" noChangeArrowheads="1"/>
            </p:cNvPicPr>
            <p:nvPr/>
          </p:nvPicPr>
          <p:blipFill rotWithShape="1">
            <a:blip r:embed="rId2">
              <a:extLst>
                <a:ext uri="{28A0092B-C50C-407E-A947-70E740481C1C}">
                  <a14:useLocalDpi xmlns:a14="http://schemas.microsoft.com/office/drawing/2010/main" val="0"/>
                </a:ext>
              </a:extLst>
            </a:blip>
            <a:srcRect l="21074" r="27521" b="10765"/>
            <a:stretch/>
          </p:blipFill>
          <p:spPr bwMode="auto">
            <a:xfrm>
              <a:off x="630621" y="420414"/>
              <a:ext cx="6062009" cy="590681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116295" y="1313796"/>
              <a:ext cx="4765237" cy="4758055"/>
              <a:chOff x="-731520" y="2633224"/>
              <a:chExt cx="6336453" cy="5342373"/>
            </a:xfrm>
          </p:grpSpPr>
          <p:pic>
            <p:nvPicPr>
              <p:cNvPr id="14" name="Picture 13" descr="https://allinfo.space/wp-content/uploads/2021/05/df8377b9946331b4df43f1b1a43634fc.png"/>
              <p:cNvPicPr>
                <a:picLocks noChangeAspect="1" noChangeArrowheads="1"/>
              </p:cNvPicPr>
              <p:nvPr/>
            </p:nvPicPr>
            <p:blipFill rotWithShape="1">
              <a:blip r:embed="rId2">
                <a:extLst>
                  <a:ext uri="{28A0092B-C50C-407E-A947-70E740481C1C}">
                    <a14:useLocalDpi xmlns:a14="http://schemas.microsoft.com/office/drawing/2010/main" val="0"/>
                  </a:ext>
                </a:extLst>
              </a:blip>
              <a:srcRect l="25097" t="10366" r="61626" b="66049"/>
              <a:stretch/>
            </p:blipFill>
            <p:spPr bwMode="auto">
              <a:xfrm>
                <a:off x="-731520" y="5875020"/>
                <a:ext cx="2080260" cy="208026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27968" y="2633224"/>
                <a:ext cx="678598" cy="5292540"/>
              </a:xfrm>
              <a:prstGeom prst="rect">
                <a:avLst/>
              </a:prstGeom>
              <a:noFill/>
            </p:spPr>
            <p:txBody>
              <a:bodyPr vert="vert270" wrap="none" rtlCol="0">
                <a:spAutoFit/>
              </a:bodyPr>
              <a:lstStyle/>
              <a:p>
                <a:r>
                  <a:rPr lang="en-GB" dirty="0" smtClean="0">
                    <a:latin typeface="+mj-lt"/>
                  </a:rPr>
                  <a:t>Intel Cascade Lake Refresh (14 nm)</a:t>
                </a:r>
              </a:p>
            </p:txBody>
          </p:sp>
          <p:sp>
            <p:nvSpPr>
              <p:cNvPr id="16" name="TextBox 15"/>
              <p:cNvSpPr txBox="1"/>
              <p:nvPr/>
            </p:nvSpPr>
            <p:spPr>
              <a:xfrm>
                <a:off x="360556" y="4689679"/>
                <a:ext cx="678598" cy="3234894"/>
              </a:xfrm>
              <a:prstGeom prst="rect">
                <a:avLst/>
              </a:prstGeom>
              <a:noFill/>
            </p:spPr>
            <p:txBody>
              <a:bodyPr vert="vert270" wrap="none" rtlCol="0">
                <a:spAutoFit/>
              </a:bodyPr>
              <a:lstStyle/>
              <a:p>
                <a:r>
                  <a:rPr lang="en-GB" dirty="0" smtClean="0">
                    <a:latin typeface="+mj-lt"/>
                  </a:rPr>
                  <a:t>Intel Ice Lake (10 nm</a:t>
                </a:r>
              </a:p>
            </p:txBody>
          </p:sp>
          <p:pic>
            <p:nvPicPr>
              <p:cNvPr id="17" name="Picture 2" descr="https://allinfo.space/wp-content/uploads/2021/05/df8377b9946331b4df43f1b1a43634fc.png"/>
              <p:cNvPicPr>
                <a:picLocks noChangeAspect="1" noChangeArrowheads="1"/>
              </p:cNvPicPr>
              <p:nvPr/>
            </p:nvPicPr>
            <p:blipFill rotWithShape="1">
              <a:blip r:embed="rId2">
                <a:extLst>
                  <a:ext uri="{28A0092B-C50C-407E-A947-70E740481C1C}">
                    <a14:useLocalDpi xmlns:a14="http://schemas.microsoft.com/office/drawing/2010/main" val="0"/>
                  </a:ext>
                </a:extLst>
              </a:blip>
              <a:srcRect l="40187" t="45893" r="48072" b="25309"/>
              <a:stretch/>
            </p:blipFill>
            <p:spPr bwMode="auto">
              <a:xfrm>
                <a:off x="1628405" y="5435597"/>
                <a:ext cx="1839687" cy="254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07669" y="5135065"/>
                <a:ext cx="678598" cy="2795841"/>
              </a:xfrm>
              <a:prstGeom prst="rect">
                <a:avLst/>
              </a:prstGeom>
              <a:noFill/>
            </p:spPr>
            <p:txBody>
              <a:bodyPr vert="vert270" wrap="none" rtlCol="0">
                <a:spAutoFit/>
              </a:bodyPr>
              <a:lstStyle/>
              <a:p>
                <a:r>
                  <a:rPr lang="en-GB" dirty="0" smtClean="0">
                    <a:latin typeface="+mj-lt"/>
                  </a:rPr>
                  <a:t>AMD Milan (Zen 3)</a:t>
                </a:r>
              </a:p>
            </p:txBody>
          </p:sp>
          <p:sp>
            <p:nvSpPr>
              <p:cNvPr id="19" name="TextBox 18"/>
              <p:cNvSpPr txBox="1"/>
              <p:nvPr/>
            </p:nvSpPr>
            <p:spPr>
              <a:xfrm>
                <a:off x="2512049" y="5082739"/>
                <a:ext cx="678598" cy="2858156"/>
              </a:xfrm>
              <a:prstGeom prst="rect">
                <a:avLst/>
              </a:prstGeom>
              <a:noFill/>
            </p:spPr>
            <p:txBody>
              <a:bodyPr vert="vert270" wrap="none" rtlCol="0">
                <a:spAutoFit/>
              </a:bodyPr>
              <a:lstStyle/>
              <a:p>
                <a:r>
                  <a:rPr lang="en-GB" dirty="0" smtClean="0">
                    <a:latin typeface="+mj-lt"/>
                  </a:rPr>
                  <a:t>AMD Rome (Zen 2)</a:t>
                </a:r>
              </a:p>
            </p:txBody>
          </p:sp>
          <p:pic>
            <p:nvPicPr>
              <p:cNvPr id="20" name="Picture 2" descr="https://allinfo.space/wp-content/uploads/2021/05/df8377b9946331b4df43f1b1a43634fc.png"/>
              <p:cNvPicPr>
                <a:picLocks noChangeAspect="1" noChangeArrowheads="1"/>
              </p:cNvPicPr>
              <p:nvPr/>
            </p:nvPicPr>
            <p:blipFill rotWithShape="1">
              <a:blip r:embed="rId2">
                <a:extLst>
                  <a:ext uri="{28A0092B-C50C-407E-A947-70E740481C1C}">
                    <a14:useLocalDpi xmlns:a14="http://schemas.microsoft.com/office/drawing/2010/main" val="0"/>
                  </a:ext>
                </a:extLst>
              </a:blip>
              <a:srcRect l="53974" t="64132" r="34462" b="29532"/>
              <a:stretch/>
            </p:blipFill>
            <p:spPr bwMode="auto">
              <a:xfrm>
                <a:off x="3793066" y="6147842"/>
                <a:ext cx="1811867" cy="18277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876837" y="6307015"/>
                <a:ext cx="461665" cy="1617559"/>
              </a:xfrm>
              <a:prstGeom prst="rect">
                <a:avLst/>
              </a:prstGeom>
              <a:noFill/>
            </p:spPr>
            <p:txBody>
              <a:bodyPr vert="vert270" wrap="none" rtlCol="0">
                <a:spAutoFit/>
              </a:bodyPr>
              <a:lstStyle/>
              <a:p>
                <a:r>
                  <a:rPr lang="en-GB" dirty="0" smtClean="0">
                    <a:latin typeface="+mj-lt"/>
                  </a:rPr>
                  <a:t>Ampere </a:t>
                </a:r>
                <a:r>
                  <a:rPr lang="en-GB" dirty="0" err="1" smtClean="0">
                    <a:latin typeface="+mj-lt"/>
                  </a:rPr>
                  <a:t>Altra</a:t>
                </a:r>
                <a:endParaRPr lang="en-GB" dirty="0" smtClean="0">
                  <a:latin typeface="+mj-lt"/>
                </a:endParaRPr>
              </a:p>
            </p:txBody>
          </p:sp>
          <p:sp>
            <p:nvSpPr>
              <p:cNvPr id="22" name="TextBox 21"/>
              <p:cNvSpPr txBox="1"/>
              <p:nvPr/>
            </p:nvSpPr>
            <p:spPr>
              <a:xfrm>
                <a:off x="4734523" y="6745307"/>
                <a:ext cx="461665" cy="1186350"/>
              </a:xfrm>
              <a:prstGeom prst="rect">
                <a:avLst/>
              </a:prstGeom>
              <a:noFill/>
            </p:spPr>
            <p:txBody>
              <a:bodyPr vert="vert270" wrap="none" rtlCol="0">
                <a:spAutoFit/>
              </a:bodyPr>
              <a:lstStyle/>
              <a:p>
                <a:r>
                  <a:rPr lang="en-GB" dirty="0" err="1">
                    <a:latin typeface="+mj-lt"/>
                  </a:rPr>
                  <a:t>A</a:t>
                </a:r>
                <a:r>
                  <a:rPr lang="en-GB" dirty="0" err="1" smtClean="0">
                    <a:latin typeface="+mj-lt"/>
                  </a:rPr>
                  <a:t>ltra</a:t>
                </a:r>
                <a:r>
                  <a:rPr lang="en-GB" dirty="0" smtClean="0">
                    <a:latin typeface="+mj-lt"/>
                  </a:rPr>
                  <a:t> Max</a:t>
                </a:r>
              </a:p>
            </p:txBody>
          </p:sp>
        </p:grpSp>
      </p:grpSp>
      <p:sp>
        <p:nvSpPr>
          <p:cNvPr id="24" name="TextBox 23"/>
          <p:cNvSpPr txBox="1"/>
          <p:nvPr/>
        </p:nvSpPr>
        <p:spPr>
          <a:xfrm>
            <a:off x="142875" y="449050"/>
            <a:ext cx="8402035" cy="369332"/>
          </a:xfrm>
          <a:prstGeom prst="rect">
            <a:avLst/>
          </a:prstGeom>
          <a:noFill/>
        </p:spPr>
        <p:txBody>
          <a:bodyPr wrap="square" rtlCol="0">
            <a:spAutoFit/>
          </a:bodyPr>
          <a:lstStyle/>
          <a:p>
            <a:r>
              <a:rPr lang="en-GB" dirty="0" smtClean="0">
                <a:solidFill>
                  <a:schemeClr val="accent6"/>
                </a:solidFill>
                <a:latin typeface="+mj-lt"/>
              </a:rPr>
              <a:t>Power efficiency (power/core) of selected server processors [66] </a:t>
            </a:r>
          </a:p>
        </p:txBody>
      </p:sp>
      <p:sp>
        <p:nvSpPr>
          <p:cNvPr id="26"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7196032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961925" y="1818440"/>
            <a:ext cx="7248424"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5</a:t>
            </a:r>
            <a:r>
              <a:rPr kumimoji="0" lang="hu-HU"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a:t>
            </a:r>
            <a:r>
              <a:rPr kumimoji="0" lang="hu-HU" altLang="en-US" sz="1800" b="0" i="0" u="none" strike="noStrike" kern="1200" cap="none" spc="0" normalizeH="0" baseline="0" noProof="0" dirty="0" err="1" smtClean="0">
                <a:ln>
                  <a:noFill/>
                </a:ln>
                <a:solidFill>
                  <a:srgbClr val="FFFFFF"/>
                </a:solidFill>
                <a:effectLst/>
                <a:uLnTx/>
                <a:uFillTx/>
                <a:latin typeface="Verdana" pitchFamily="34" charset="0"/>
                <a:ea typeface="+mn-ea"/>
                <a:cs typeface="Times New Roman" pitchFamily="18" charset="0"/>
              </a:rPr>
              <a:t>References</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Tree>
    <p:extLst>
      <p:ext uri="{BB962C8B-B14F-4D97-AF65-F5344CB8AC3E}">
        <p14:creationId xmlns:p14="http://schemas.microsoft.com/office/powerpoint/2010/main" val="15466284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defRPr/>
            </a:pPr>
            <a:r>
              <a:rPr lang="hu-HU" altLang="en-US" sz="1600" kern="1200" dirty="0" smtClean="0">
                <a:solidFill>
                  <a:srgbClr val="FFFFFF"/>
                </a:solidFill>
                <a:latin typeface="Verdana" pitchFamily="34" charset="0"/>
                <a:cs typeface="Times New Roman" pitchFamily="18" charset="0"/>
              </a:rPr>
              <a:t>5.</a:t>
            </a:r>
            <a:r>
              <a:rPr lang="en-GB" altLang="en-US" sz="1600" kern="1200" dirty="0" smtClean="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References (1)</a:t>
            </a:r>
            <a:endParaRPr lang="en-US" altLang="en-US" sz="1600" kern="1200" dirty="0">
              <a:solidFill>
                <a:srgbClr val="FFFFFF"/>
              </a:solidFill>
              <a:latin typeface="Verdana" pitchFamily="34" charset="0"/>
              <a:cs typeface="Times New Roman" pitchFamily="18" charset="0"/>
            </a:endParaRPr>
          </a:p>
        </p:txBody>
      </p:sp>
      <p:sp>
        <p:nvSpPr>
          <p:cNvPr id="3" name="Text Box 3"/>
          <p:cNvSpPr txBox="1">
            <a:spLocks noChangeArrowheads="1"/>
          </p:cNvSpPr>
          <p:nvPr/>
        </p:nvSpPr>
        <p:spPr bwMode="auto">
          <a:xfrm>
            <a:off x="49213" y="638175"/>
            <a:ext cx="86614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FontTx/>
              <a:buNone/>
            </a:pPr>
            <a:r>
              <a:rPr lang="en-US" altLang="en-US" sz="1400" dirty="0">
                <a:cs typeface="Times New Roman" pitchFamily="18" charset="0"/>
              </a:rPr>
              <a:t>[1]: </a:t>
            </a:r>
            <a:r>
              <a:rPr lang="hu-HU" altLang="en-US" sz="1400" dirty="0" smtClean="0">
                <a:cs typeface="Times New Roman" pitchFamily="18" charset="0"/>
              </a:rPr>
              <a:t>AFL </a:t>
            </a:r>
            <a:r>
              <a:rPr lang="hu-HU" altLang="en-US" sz="1400" dirty="0" err="1" smtClean="0">
                <a:cs typeface="Times New Roman" pitchFamily="18" charset="0"/>
              </a:rPr>
              <a:t>Hyperscale</a:t>
            </a:r>
            <a:r>
              <a:rPr lang="hu-HU" altLang="en-US" sz="1400" dirty="0" smtClean="0">
                <a:cs typeface="Times New Roman" pitchFamily="18" charset="0"/>
              </a:rPr>
              <a:t>, </a:t>
            </a:r>
            <a:r>
              <a:rPr lang="hu-HU" altLang="en-US" sz="1400" dirty="0" err="1" smtClean="0">
                <a:cs typeface="Times New Roman" pitchFamily="18" charset="0"/>
              </a:rPr>
              <a:t>What</a:t>
            </a:r>
            <a:r>
              <a:rPr lang="hu-HU" altLang="en-US" sz="1400" dirty="0" smtClean="0">
                <a:cs typeface="Times New Roman" pitchFamily="18" charset="0"/>
              </a:rPr>
              <a:t> is </a:t>
            </a:r>
            <a:r>
              <a:rPr lang="hu-HU" altLang="en-US" sz="1400" dirty="0" err="1" smtClean="0">
                <a:cs typeface="Times New Roman" pitchFamily="18" charset="0"/>
              </a:rPr>
              <a:t>Hyperscale</a:t>
            </a:r>
            <a:r>
              <a:rPr lang="hu-HU" altLang="en-US" sz="1400" dirty="0">
                <a:cs typeface="Times New Roman" pitchFamily="18" charset="0"/>
              </a:rPr>
              <a:t>?, 2019, https://www.aflhyperscale.com/wp-content</a:t>
            </a:r>
            <a:r>
              <a:rPr lang="hu-HU" altLang="en-US" sz="1400" dirty="0" smtClean="0">
                <a:cs typeface="Times New Roman" pitchFamily="18" charset="0"/>
              </a:rPr>
              <a:t>/</a:t>
            </a:r>
          </a:p>
          <a:p>
            <a:pPr eaLnBrk="1" fontAlgn="base" hangingPunct="1">
              <a:spcBef>
                <a:spcPct val="0"/>
              </a:spcBef>
              <a:spcAft>
                <a:spcPct val="0"/>
              </a:spcAft>
              <a:buFontTx/>
              <a:buNone/>
            </a:pPr>
            <a:r>
              <a:rPr lang="hu-HU" altLang="en-US" sz="1400" dirty="0">
                <a:cs typeface="Times New Roman" pitchFamily="18" charset="0"/>
              </a:rPr>
              <a:t> </a:t>
            </a:r>
            <a:r>
              <a:rPr lang="hu-HU" altLang="en-US" sz="1400" dirty="0" smtClean="0">
                <a:cs typeface="Times New Roman" pitchFamily="18" charset="0"/>
              </a:rPr>
              <a:t>          </a:t>
            </a:r>
            <a:r>
              <a:rPr lang="hu-HU" altLang="en-US" sz="1400" dirty="0" err="1" smtClean="0">
                <a:cs typeface="Times New Roman" pitchFamily="18" charset="0"/>
              </a:rPr>
              <a:t>uploads</a:t>
            </a:r>
            <a:r>
              <a:rPr lang="hu-HU" altLang="en-US" sz="1400" dirty="0" smtClean="0">
                <a:cs typeface="Times New Roman" pitchFamily="18" charset="0"/>
              </a:rPr>
              <a:t>/2020/06/AFLHS-What-is-Hyperscale-1.2-WQ-1.pdf</a:t>
            </a:r>
            <a:endParaRPr lang="en-US" altLang="en-US" sz="1400" dirty="0">
              <a:cs typeface="Times New Roman" pitchFamily="18" charset="0"/>
            </a:endParaRPr>
          </a:p>
        </p:txBody>
      </p:sp>
      <p:sp>
        <p:nvSpPr>
          <p:cNvPr id="4" name="Text Box 4"/>
          <p:cNvSpPr txBox="1">
            <a:spLocks noChangeArrowheads="1"/>
          </p:cNvSpPr>
          <p:nvPr/>
        </p:nvSpPr>
        <p:spPr bwMode="auto">
          <a:xfrm>
            <a:off x="49213" y="1230313"/>
            <a:ext cx="789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FontTx/>
              <a:buNone/>
            </a:pPr>
            <a:r>
              <a:rPr lang="en-US" altLang="en-US" sz="1400" dirty="0" smtClean="0">
                <a:cs typeface="Times New Roman" pitchFamily="18" charset="0"/>
              </a:rPr>
              <a:t>[2]: </a:t>
            </a:r>
            <a:r>
              <a:rPr lang="hu-HU" altLang="en-US" sz="1400" dirty="0" smtClean="0">
                <a:cs typeface="Times New Roman" pitchFamily="18" charset="0"/>
              </a:rPr>
              <a:t>AFL </a:t>
            </a:r>
            <a:r>
              <a:rPr lang="hu-HU" altLang="en-US" sz="1400" dirty="0" err="1" smtClean="0">
                <a:cs typeface="Times New Roman" pitchFamily="18" charset="0"/>
              </a:rPr>
              <a:t>Hyperscale</a:t>
            </a:r>
            <a:r>
              <a:rPr lang="hu-HU" altLang="en-US" sz="1400" dirty="0" smtClean="0">
                <a:cs typeface="Times New Roman" pitchFamily="18" charset="0"/>
              </a:rPr>
              <a:t>, </a:t>
            </a:r>
            <a:r>
              <a:rPr lang="en-US" altLang="en-US" sz="1400" dirty="0">
                <a:cs typeface="Times New Roman" pitchFamily="18" charset="0"/>
              </a:rPr>
              <a:t>Understanding Different Types of Data </a:t>
            </a:r>
            <a:r>
              <a:rPr lang="en-US" altLang="en-US" sz="1400" dirty="0" smtClean="0">
                <a:cs typeface="Times New Roman" pitchFamily="18" charset="0"/>
              </a:rPr>
              <a:t>Center</a:t>
            </a:r>
            <a:r>
              <a:rPr lang="hu-HU" altLang="en-US" sz="1400" dirty="0" smtClean="0">
                <a:cs typeface="Times New Roman" pitchFamily="18" charset="0"/>
              </a:rPr>
              <a:t>, May 11 2020, </a:t>
            </a:r>
          </a:p>
          <a:p>
            <a:pPr eaLnBrk="1" fontAlgn="base" hangingPunct="1">
              <a:spcBef>
                <a:spcPct val="0"/>
              </a:spcBef>
              <a:spcAft>
                <a:spcPct val="0"/>
              </a:spcAft>
              <a:buFontTx/>
              <a:buNone/>
            </a:pPr>
            <a:r>
              <a:rPr lang="hu-HU" altLang="en-US" sz="1400" dirty="0" smtClean="0">
                <a:cs typeface="Times New Roman" pitchFamily="18" charset="0"/>
              </a:rPr>
              <a:t>           </a:t>
            </a:r>
            <a:r>
              <a:rPr lang="en-US" altLang="en-US" sz="1400" dirty="0" smtClean="0">
                <a:cs typeface="Times New Roman" pitchFamily="18" charset="0"/>
              </a:rPr>
              <a:t>https</a:t>
            </a:r>
            <a:r>
              <a:rPr lang="en-US" altLang="en-US" sz="1400" dirty="0">
                <a:cs typeface="Times New Roman" pitchFamily="18" charset="0"/>
              </a:rPr>
              <a:t>://www.aflhyperscale.com/understanding-different-types-of-data-center/</a:t>
            </a:r>
          </a:p>
        </p:txBody>
      </p:sp>
      <p:sp>
        <p:nvSpPr>
          <p:cNvPr id="5" name="Text Box 5"/>
          <p:cNvSpPr txBox="1">
            <a:spLocks noChangeArrowheads="1"/>
          </p:cNvSpPr>
          <p:nvPr/>
        </p:nvSpPr>
        <p:spPr bwMode="auto">
          <a:xfrm>
            <a:off x="53975" y="1828800"/>
            <a:ext cx="8902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FontTx/>
              <a:buNone/>
            </a:pPr>
            <a:r>
              <a:rPr lang="en-US" altLang="en-US" sz="1400" dirty="0">
                <a:cs typeface="Arial" charset="0"/>
              </a:rPr>
              <a:t>[3]: Intel Secretly Firefighting a Major CPU Bug Affecting Datacenters?, </a:t>
            </a:r>
            <a:r>
              <a:rPr lang="en-US" altLang="en-US" sz="1400" dirty="0" err="1">
                <a:cs typeface="Arial" charset="0"/>
              </a:rPr>
              <a:t>TechPowerUp</a:t>
            </a:r>
            <a:r>
              <a:rPr lang="en-US" altLang="en-US" sz="1400" dirty="0">
                <a:cs typeface="Arial" charset="0"/>
              </a:rPr>
              <a:t>,</a:t>
            </a:r>
          </a:p>
          <a:p>
            <a:pPr eaLnBrk="1" fontAlgn="base" hangingPunct="1">
              <a:spcBef>
                <a:spcPct val="0"/>
              </a:spcBef>
              <a:spcAft>
                <a:spcPct val="0"/>
              </a:spcAft>
              <a:buFontTx/>
              <a:buNone/>
            </a:pPr>
            <a:r>
              <a:rPr lang="en-US" altLang="en-US" sz="1400" dirty="0">
                <a:cs typeface="Arial" charset="0"/>
              </a:rPr>
              <a:t>           </a:t>
            </a:r>
            <a:r>
              <a:rPr lang="en-US" altLang="en-US" sz="1400" dirty="0" smtClean="0">
                <a:cs typeface="Arial" charset="0"/>
              </a:rPr>
              <a:t>Jan</a:t>
            </a:r>
            <a:r>
              <a:rPr lang="en-US" altLang="en-US" sz="1400" dirty="0">
                <a:cs typeface="Arial" charset="0"/>
              </a:rPr>
              <a:t>. 3, 2018, </a:t>
            </a:r>
            <a:r>
              <a:rPr lang="en-US" altLang="en-US" sz="1400" dirty="0" smtClean="0">
                <a:cs typeface="Arial" charset="0"/>
              </a:rPr>
              <a:t>https</a:t>
            </a:r>
            <a:r>
              <a:rPr lang="en-US" altLang="en-US" sz="1400" dirty="0">
                <a:cs typeface="Arial" charset="0"/>
              </a:rPr>
              <a:t>://</a:t>
            </a:r>
            <a:r>
              <a:rPr lang="en-US" altLang="en-US" sz="1400" dirty="0" smtClean="0">
                <a:cs typeface="Arial" charset="0"/>
              </a:rPr>
              <a:t>www.techpowerup.com/240174/intel-secretly-firefighting-a-major-</a:t>
            </a:r>
            <a:endParaRPr lang="hu-HU" altLang="en-US" sz="1400" dirty="0" smtClean="0">
              <a:cs typeface="Arial" charset="0"/>
            </a:endParaRPr>
          </a:p>
          <a:p>
            <a:pPr eaLnBrk="1" fontAlgn="base" hangingPunct="1">
              <a:spcBef>
                <a:spcPct val="0"/>
              </a:spcBef>
              <a:spcAft>
                <a:spcPct val="0"/>
              </a:spcAft>
              <a:buFontTx/>
              <a:buNone/>
            </a:pPr>
            <a:r>
              <a:rPr lang="hu-HU" altLang="en-US" sz="1400" dirty="0">
                <a:cs typeface="Arial" charset="0"/>
              </a:rPr>
              <a:t> </a:t>
            </a:r>
            <a:r>
              <a:rPr lang="hu-HU" altLang="en-US" sz="1400" dirty="0" smtClean="0">
                <a:cs typeface="Arial" charset="0"/>
              </a:rPr>
              <a:t>          </a:t>
            </a:r>
            <a:r>
              <a:rPr lang="en-US" altLang="en-US" sz="1400" dirty="0" smtClean="0">
                <a:cs typeface="Arial" charset="0"/>
              </a:rPr>
              <a:t>cpu-bug-affecting-datacenters#g240174</a:t>
            </a:r>
            <a:endParaRPr lang="en-US" altLang="en-US" sz="1400" dirty="0">
              <a:cs typeface="Arial" charset="0"/>
            </a:endParaRPr>
          </a:p>
        </p:txBody>
      </p:sp>
      <p:sp>
        <p:nvSpPr>
          <p:cNvPr id="6" name="Text Box 13"/>
          <p:cNvSpPr txBox="1">
            <a:spLocks noChangeArrowheads="1"/>
          </p:cNvSpPr>
          <p:nvPr/>
        </p:nvSpPr>
        <p:spPr bwMode="auto">
          <a:xfrm>
            <a:off x="49213" y="2627313"/>
            <a:ext cx="56401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FontTx/>
              <a:buNone/>
            </a:pPr>
            <a:r>
              <a:rPr lang="en-US" altLang="en-US" sz="1400" dirty="0" smtClean="0">
                <a:cs typeface="Arial" charset="0"/>
              </a:rPr>
              <a:t>[4]: </a:t>
            </a:r>
            <a:r>
              <a:rPr lang="hu-HU" altLang="en-US" sz="1400" dirty="0">
                <a:cs typeface="Arial" charset="0"/>
              </a:rPr>
              <a:t>AFL </a:t>
            </a:r>
            <a:r>
              <a:rPr lang="hu-HU" altLang="en-US" sz="1400" dirty="0" err="1">
                <a:cs typeface="Arial" charset="0"/>
              </a:rPr>
              <a:t>Hyperscale</a:t>
            </a:r>
            <a:r>
              <a:rPr lang="hu-HU" altLang="en-US" sz="1400" dirty="0">
                <a:cs typeface="Arial" charset="0"/>
              </a:rPr>
              <a:t>, </a:t>
            </a:r>
            <a:r>
              <a:rPr lang="hu-HU" altLang="en-US" sz="1400" dirty="0" err="1">
                <a:cs typeface="Arial" charset="0"/>
              </a:rPr>
              <a:t>Tiers</a:t>
            </a:r>
            <a:r>
              <a:rPr lang="hu-HU" altLang="en-US" sz="1400" dirty="0">
                <a:cs typeface="Arial" charset="0"/>
              </a:rPr>
              <a:t> of </a:t>
            </a:r>
            <a:r>
              <a:rPr lang="hu-HU" altLang="en-US" sz="1400" dirty="0" err="1" smtClean="0">
                <a:cs typeface="Arial" charset="0"/>
              </a:rPr>
              <a:t>Hyperscaler</a:t>
            </a:r>
            <a:r>
              <a:rPr lang="hu-HU" altLang="en-US" sz="1400" dirty="0">
                <a:cs typeface="Arial" charset="0"/>
              </a:rPr>
              <a:t>, May 14 2020, </a:t>
            </a:r>
            <a:endParaRPr lang="hu-HU" altLang="en-US" sz="1400" dirty="0" smtClean="0">
              <a:cs typeface="Arial" charset="0"/>
            </a:endParaRPr>
          </a:p>
          <a:p>
            <a:pPr eaLnBrk="1" fontAlgn="base" hangingPunct="1">
              <a:spcBef>
                <a:spcPct val="0"/>
              </a:spcBef>
              <a:spcAft>
                <a:spcPct val="0"/>
              </a:spcAft>
              <a:buFontTx/>
              <a:buNone/>
            </a:pPr>
            <a:r>
              <a:rPr lang="hu-HU" altLang="en-US" sz="1400" dirty="0">
                <a:cs typeface="Arial" charset="0"/>
              </a:rPr>
              <a:t> </a:t>
            </a:r>
            <a:r>
              <a:rPr lang="hu-HU" altLang="en-US" sz="1400" dirty="0" smtClean="0">
                <a:cs typeface="Arial" charset="0"/>
              </a:rPr>
              <a:t>          https</a:t>
            </a:r>
            <a:r>
              <a:rPr lang="hu-HU" altLang="en-US" sz="1400" dirty="0">
                <a:cs typeface="Arial" charset="0"/>
              </a:rPr>
              <a:t>://www.aflhyperscale.com/tiers-of-hyperscaler/</a:t>
            </a:r>
            <a:endParaRPr lang="en-US" altLang="en-US" sz="1400" dirty="0">
              <a:cs typeface="Arial" charset="0"/>
            </a:endParaRPr>
          </a:p>
        </p:txBody>
      </p:sp>
      <p:sp>
        <p:nvSpPr>
          <p:cNvPr id="7" name="Text Box 14"/>
          <p:cNvSpPr txBox="1">
            <a:spLocks noChangeArrowheads="1"/>
          </p:cNvSpPr>
          <p:nvPr/>
        </p:nvSpPr>
        <p:spPr bwMode="auto">
          <a:xfrm>
            <a:off x="53975" y="3219076"/>
            <a:ext cx="7426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FontTx/>
              <a:buNone/>
            </a:pPr>
            <a:r>
              <a:rPr lang="en-US" altLang="en-US" sz="1400" dirty="0">
                <a:cs typeface="Arial" charset="0"/>
              </a:rPr>
              <a:t>[5]: Amazon EC2 Instance </a:t>
            </a:r>
            <a:r>
              <a:rPr lang="en-US" altLang="en-US" sz="1400" dirty="0" smtClean="0">
                <a:cs typeface="Arial" charset="0"/>
              </a:rPr>
              <a:t>Types</a:t>
            </a:r>
            <a:r>
              <a:rPr lang="hu-HU" altLang="en-US" sz="1400" dirty="0">
                <a:cs typeface="Arial" charset="0"/>
              </a:rPr>
              <a:t>, https://aws.amazon.com/ec2/instance-types/</a:t>
            </a:r>
            <a:endParaRPr lang="en-US" altLang="en-US" sz="1400" dirty="0">
              <a:cs typeface="Arial" charset="0"/>
            </a:endParaRPr>
          </a:p>
        </p:txBody>
      </p:sp>
      <p:sp>
        <p:nvSpPr>
          <p:cNvPr id="8" name="Text Box 15"/>
          <p:cNvSpPr txBox="1">
            <a:spLocks noChangeArrowheads="1"/>
          </p:cNvSpPr>
          <p:nvPr/>
        </p:nvSpPr>
        <p:spPr bwMode="auto">
          <a:xfrm>
            <a:off x="49213" y="3587376"/>
            <a:ext cx="9245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FontTx/>
              <a:buNone/>
            </a:pPr>
            <a:r>
              <a:rPr lang="en-US" altLang="en-US" sz="1400" dirty="0" smtClean="0">
                <a:cs typeface="Arial" charset="0"/>
              </a:rPr>
              <a:t>[6]: </a:t>
            </a:r>
            <a:r>
              <a:rPr lang="hu-HU" altLang="en-US" sz="1400" dirty="0" err="1" smtClean="0">
                <a:cs typeface="Arial" charset="0"/>
              </a:rPr>
              <a:t>Krass</a:t>
            </a:r>
            <a:r>
              <a:rPr lang="hu-HU" altLang="en-US" sz="1400" dirty="0" smtClean="0">
                <a:cs typeface="Arial" charset="0"/>
              </a:rPr>
              <a:t> P., </a:t>
            </a:r>
            <a:r>
              <a:rPr lang="en-US" altLang="en-US" sz="1400" dirty="0">
                <a:cs typeface="Arial" charset="0"/>
              </a:rPr>
              <a:t>Meet Intel's new processors for edge </a:t>
            </a:r>
            <a:r>
              <a:rPr lang="en-US" altLang="en-US" sz="1400" dirty="0" smtClean="0">
                <a:cs typeface="Arial" charset="0"/>
              </a:rPr>
              <a:t>computing</a:t>
            </a:r>
            <a:r>
              <a:rPr lang="hu-HU" altLang="en-US" sz="1400" dirty="0" smtClean="0">
                <a:cs typeface="Arial" charset="0"/>
              </a:rPr>
              <a:t>, </a:t>
            </a:r>
            <a:r>
              <a:rPr lang="hu-HU" altLang="en-US" sz="1400" dirty="0" err="1" smtClean="0">
                <a:cs typeface="Arial" charset="0"/>
              </a:rPr>
              <a:t>Tech</a:t>
            </a:r>
            <a:r>
              <a:rPr lang="hu-HU" altLang="en-US" sz="1400" dirty="0" smtClean="0">
                <a:cs typeface="Arial" charset="0"/>
              </a:rPr>
              <a:t> </a:t>
            </a:r>
            <a:r>
              <a:rPr lang="hu-HU" altLang="en-US" sz="1400" dirty="0" err="1" smtClean="0">
                <a:cs typeface="Arial" charset="0"/>
              </a:rPr>
              <a:t>Provider</a:t>
            </a:r>
            <a:r>
              <a:rPr lang="hu-HU" altLang="en-US" sz="1400" dirty="0" smtClean="0">
                <a:cs typeface="Arial" charset="0"/>
              </a:rPr>
              <a:t> </a:t>
            </a:r>
            <a:r>
              <a:rPr lang="hu-HU" altLang="en-US" sz="1400" dirty="0" err="1" smtClean="0">
                <a:cs typeface="Arial" charset="0"/>
              </a:rPr>
              <a:t>Zone</a:t>
            </a:r>
            <a:r>
              <a:rPr lang="hu-HU" altLang="en-US" sz="1400" dirty="0" smtClean="0">
                <a:cs typeface="Arial" charset="0"/>
              </a:rPr>
              <a:t>, </a:t>
            </a:r>
            <a:r>
              <a:rPr lang="hu-HU" altLang="en-US" sz="1400" dirty="0" err="1" smtClean="0">
                <a:cs typeface="Arial" charset="0"/>
              </a:rPr>
              <a:t>Sept</a:t>
            </a:r>
            <a:r>
              <a:rPr lang="hu-HU" altLang="en-US" sz="1400" dirty="0" smtClean="0">
                <a:cs typeface="Arial" charset="0"/>
              </a:rPr>
              <a:t>. 23 2020,</a:t>
            </a:r>
          </a:p>
          <a:p>
            <a:pPr eaLnBrk="1" fontAlgn="base" hangingPunct="1">
              <a:spcBef>
                <a:spcPct val="0"/>
              </a:spcBef>
              <a:spcAft>
                <a:spcPct val="0"/>
              </a:spcAft>
              <a:buFontTx/>
              <a:buNone/>
            </a:pPr>
            <a:r>
              <a:rPr lang="hu-HU" altLang="en-US" sz="1400" dirty="0" smtClean="0">
                <a:cs typeface="Arial" charset="0"/>
              </a:rPr>
              <a:t>           </a:t>
            </a:r>
            <a:r>
              <a:rPr lang="en-US" altLang="en-US" sz="1400" dirty="0" smtClean="0">
                <a:cs typeface="Arial" charset="0"/>
              </a:rPr>
              <a:t>https</a:t>
            </a:r>
            <a:r>
              <a:rPr lang="en-US" altLang="en-US" sz="1400" dirty="0">
                <a:cs typeface="Arial" charset="0"/>
              </a:rPr>
              <a:t>://www.techproviderzone.com/devices/meet-intels-new-processors-for-edge-computing</a:t>
            </a:r>
          </a:p>
        </p:txBody>
      </p:sp>
      <p:sp>
        <p:nvSpPr>
          <p:cNvPr id="9" name="Text Box 16"/>
          <p:cNvSpPr txBox="1">
            <a:spLocks noChangeArrowheads="1"/>
          </p:cNvSpPr>
          <p:nvPr/>
        </p:nvSpPr>
        <p:spPr bwMode="auto">
          <a:xfrm>
            <a:off x="47625" y="4189039"/>
            <a:ext cx="7313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FontTx/>
              <a:buNone/>
            </a:pPr>
            <a:r>
              <a:rPr lang="en-US" altLang="en-US" sz="1400" dirty="0">
                <a:cs typeface="Arial" charset="0"/>
              </a:rPr>
              <a:t>[7]: Real-Life Use Cases for Edge </a:t>
            </a:r>
            <a:r>
              <a:rPr lang="en-US" altLang="en-US" sz="1400" dirty="0" smtClean="0">
                <a:cs typeface="Arial" charset="0"/>
              </a:rPr>
              <a:t>Computing</a:t>
            </a:r>
            <a:r>
              <a:rPr lang="hu-HU" altLang="en-US" sz="1400" dirty="0" smtClean="0">
                <a:cs typeface="Arial" charset="0"/>
              </a:rPr>
              <a:t>, IEEE </a:t>
            </a:r>
            <a:r>
              <a:rPr lang="hu-HU" altLang="en-US" sz="1400" dirty="0" err="1" smtClean="0">
                <a:cs typeface="Arial" charset="0"/>
              </a:rPr>
              <a:t>Innovation</a:t>
            </a:r>
            <a:r>
              <a:rPr lang="hu-HU" altLang="en-US" sz="1400" dirty="0" smtClean="0">
                <a:cs typeface="Arial" charset="0"/>
              </a:rPr>
              <a:t> </a:t>
            </a:r>
            <a:r>
              <a:rPr lang="hu-HU" altLang="en-US" sz="1400" dirty="0" err="1" smtClean="0">
                <a:cs typeface="Arial" charset="0"/>
              </a:rPr>
              <a:t>at</a:t>
            </a:r>
            <a:r>
              <a:rPr lang="hu-HU" altLang="en-US" sz="1400" dirty="0" smtClean="0">
                <a:cs typeface="Arial" charset="0"/>
              </a:rPr>
              <a:t> </a:t>
            </a:r>
            <a:r>
              <a:rPr lang="hu-HU" altLang="en-US" sz="1400" dirty="0" err="1" smtClean="0">
                <a:cs typeface="Arial" charset="0"/>
              </a:rPr>
              <a:t>work</a:t>
            </a:r>
            <a:r>
              <a:rPr lang="hu-HU" altLang="en-US" sz="1400" dirty="0" smtClean="0">
                <a:cs typeface="Arial" charset="0"/>
              </a:rPr>
              <a:t>,</a:t>
            </a:r>
          </a:p>
          <a:p>
            <a:pPr eaLnBrk="1" fontAlgn="base" hangingPunct="1">
              <a:spcBef>
                <a:spcPct val="0"/>
              </a:spcBef>
              <a:spcAft>
                <a:spcPct val="0"/>
              </a:spcAft>
              <a:buFontTx/>
              <a:buNone/>
            </a:pPr>
            <a:r>
              <a:rPr lang="hu-HU" altLang="en-US" sz="1400" dirty="0" smtClean="0">
                <a:cs typeface="Arial" charset="0"/>
              </a:rPr>
              <a:t>           </a:t>
            </a:r>
            <a:r>
              <a:rPr lang="en-US" altLang="en-US" sz="1400" dirty="0" smtClean="0">
                <a:cs typeface="Arial" charset="0"/>
              </a:rPr>
              <a:t>https</a:t>
            </a:r>
            <a:r>
              <a:rPr lang="en-US" altLang="en-US" sz="1400" dirty="0">
                <a:cs typeface="Arial" charset="0"/>
              </a:rPr>
              <a:t>://innovationatwork.ieee.org/real-life-edge-computing-use-cases/</a:t>
            </a:r>
          </a:p>
        </p:txBody>
      </p:sp>
      <p:sp>
        <p:nvSpPr>
          <p:cNvPr id="10" name="Text Box 17"/>
          <p:cNvSpPr txBox="1">
            <a:spLocks noChangeArrowheads="1"/>
          </p:cNvSpPr>
          <p:nvPr/>
        </p:nvSpPr>
        <p:spPr bwMode="auto">
          <a:xfrm>
            <a:off x="49212" y="4797051"/>
            <a:ext cx="9094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FontTx/>
              <a:buNone/>
            </a:pPr>
            <a:r>
              <a:rPr lang="en-US" altLang="en-US" sz="1400" dirty="0" smtClean="0">
                <a:cs typeface="Arial" charset="0"/>
              </a:rPr>
              <a:t>[8]: </a:t>
            </a:r>
            <a:r>
              <a:rPr lang="hu-HU" altLang="en-US" sz="1400" dirty="0" smtClean="0">
                <a:cs typeface="Arial" charset="0"/>
              </a:rPr>
              <a:t>Morgan T.P., </a:t>
            </a:r>
            <a:r>
              <a:rPr lang="en-US" altLang="en-US" sz="1400" dirty="0" smtClean="0">
                <a:cs typeface="Arial" charset="0"/>
              </a:rPr>
              <a:t>T</a:t>
            </a:r>
            <a:r>
              <a:rPr lang="hu-HU" altLang="en-US" sz="1400" dirty="0" smtClean="0">
                <a:cs typeface="Arial" charset="0"/>
              </a:rPr>
              <a:t>he </a:t>
            </a:r>
            <a:r>
              <a:rPr lang="hu-HU" altLang="en-US" sz="1400" dirty="0" err="1" smtClean="0">
                <a:cs typeface="Arial" charset="0"/>
              </a:rPr>
              <a:t>Prospects</a:t>
            </a:r>
            <a:r>
              <a:rPr lang="hu-HU" altLang="en-US" sz="1400" dirty="0" smtClean="0">
                <a:cs typeface="Arial" charset="0"/>
              </a:rPr>
              <a:t> </a:t>
            </a:r>
            <a:r>
              <a:rPr lang="hu-HU" altLang="en-US" sz="1400" dirty="0" err="1" smtClean="0">
                <a:cs typeface="Arial" charset="0"/>
              </a:rPr>
              <a:t>for</a:t>
            </a:r>
            <a:r>
              <a:rPr lang="hu-HU" altLang="en-US" sz="1400" dirty="0" smtClean="0">
                <a:cs typeface="Arial" charset="0"/>
              </a:rPr>
              <a:t> an ARM</a:t>
            </a:r>
            <a:r>
              <a:rPr lang="en-US" altLang="en-US" sz="1400" dirty="0" smtClean="0">
                <a:cs typeface="Arial" charset="0"/>
              </a:rPr>
              <a:t> </a:t>
            </a:r>
            <a:r>
              <a:rPr lang="hu-HU" altLang="en-US" sz="1400" dirty="0" smtClean="0">
                <a:cs typeface="Arial" charset="0"/>
              </a:rPr>
              <a:t>Server </a:t>
            </a:r>
            <a:r>
              <a:rPr lang="hu-HU" altLang="en-US" sz="1400" dirty="0" err="1" smtClean="0">
                <a:cs typeface="Arial" charset="0"/>
              </a:rPr>
              <a:t>Insurrection</a:t>
            </a:r>
            <a:r>
              <a:rPr lang="hu-HU" altLang="en-US" sz="1400" dirty="0" smtClean="0">
                <a:cs typeface="Arial" charset="0"/>
              </a:rPr>
              <a:t>, The </a:t>
            </a:r>
            <a:r>
              <a:rPr lang="hu-HU" altLang="en-US" sz="1400" dirty="0" err="1" smtClean="0">
                <a:cs typeface="Arial" charset="0"/>
              </a:rPr>
              <a:t>Next</a:t>
            </a:r>
            <a:r>
              <a:rPr lang="hu-HU" altLang="en-US" sz="1400" dirty="0" smtClean="0">
                <a:cs typeface="Arial" charset="0"/>
              </a:rPr>
              <a:t> Platform, May 3 2021,</a:t>
            </a:r>
          </a:p>
          <a:p>
            <a:pPr eaLnBrk="1" fontAlgn="base" hangingPunct="1">
              <a:spcBef>
                <a:spcPct val="0"/>
              </a:spcBef>
              <a:spcAft>
                <a:spcPct val="0"/>
              </a:spcAft>
              <a:buFontTx/>
              <a:buNone/>
            </a:pPr>
            <a:r>
              <a:rPr lang="hu-HU" altLang="en-US" sz="1400" dirty="0" smtClean="0">
                <a:cs typeface="Arial" charset="0"/>
              </a:rPr>
              <a:t>           </a:t>
            </a:r>
            <a:r>
              <a:rPr lang="en-US" altLang="en-US" sz="1400" dirty="0" smtClean="0">
                <a:cs typeface="Arial" charset="0"/>
              </a:rPr>
              <a:t>https</a:t>
            </a:r>
            <a:r>
              <a:rPr lang="en-US" altLang="en-US" sz="1400" dirty="0">
                <a:cs typeface="Arial" charset="0"/>
              </a:rPr>
              <a:t>://www.nextplatform.com/2021/05/03/the-prospects-for-an-arm-server-insurrection/</a:t>
            </a:r>
          </a:p>
        </p:txBody>
      </p:sp>
      <p:sp>
        <p:nvSpPr>
          <p:cNvPr id="11" name="Text Box 17"/>
          <p:cNvSpPr txBox="1">
            <a:spLocks noChangeArrowheads="1"/>
          </p:cNvSpPr>
          <p:nvPr/>
        </p:nvSpPr>
        <p:spPr bwMode="auto">
          <a:xfrm>
            <a:off x="49213" y="5406651"/>
            <a:ext cx="8582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fontAlgn="base">
              <a:spcBef>
                <a:spcPts val="0"/>
              </a:spcBef>
              <a:buNone/>
            </a:pPr>
            <a:r>
              <a:rPr lang="en-US" altLang="en-US" sz="1400" dirty="0" smtClean="0">
                <a:cs typeface="Arial" charset="0"/>
              </a:rPr>
              <a:t>[</a:t>
            </a:r>
            <a:r>
              <a:rPr lang="hu-HU" altLang="en-US" sz="1400" dirty="0" smtClean="0">
                <a:cs typeface="Arial" charset="0"/>
              </a:rPr>
              <a:t>9</a:t>
            </a:r>
            <a:r>
              <a:rPr lang="en-US" altLang="en-US" sz="1400" dirty="0" smtClean="0">
                <a:cs typeface="Arial" charset="0"/>
              </a:rPr>
              <a:t>]: </a:t>
            </a:r>
            <a:r>
              <a:rPr lang="hu-HU" altLang="en-US" sz="1400" dirty="0" err="1" smtClean="0">
                <a:cs typeface="Arial" charset="0"/>
              </a:rPr>
              <a:t>Frumusanu</a:t>
            </a:r>
            <a:r>
              <a:rPr lang="hu-HU" altLang="en-US" sz="1400" dirty="0" smtClean="0">
                <a:cs typeface="Arial" charset="0"/>
              </a:rPr>
              <a:t> A., </a:t>
            </a:r>
            <a:r>
              <a:rPr lang="en-US" altLang="en-US" sz="1400" dirty="0">
                <a:cs typeface="Arial" charset="0"/>
              </a:rPr>
              <a:t>Arm Announces </a:t>
            </a:r>
            <a:r>
              <a:rPr lang="en-US" altLang="en-US" sz="1400" dirty="0" err="1">
                <a:cs typeface="Arial" charset="0"/>
              </a:rPr>
              <a:t>Neoverse</a:t>
            </a:r>
            <a:r>
              <a:rPr lang="en-US" altLang="en-US" sz="1400" dirty="0">
                <a:cs typeface="Arial" charset="0"/>
              </a:rPr>
              <a:t> Infrastructure IP Branding &amp; Future </a:t>
            </a:r>
            <a:r>
              <a:rPr lang="en-US" altLang="en-US" sz="1400" dirty="0" smtClean="0">
                <a:cs typeface="Arial" charset="0"/>
              </a:rPr>
              <a:t>Roadmap</a:t>
            </a:r>
            <a:r>
              <a:rPr lang="hu-HU" altLang="en-US" sz="1400" dirty="0" smtClean="0">
                <a:cs typeface="Arial" charset="0"/>
              </a:rPr>
              <a:t>,</a:t>
            </a:r>
          </a:p>
          <a:p>
            <a:pPr fontAlgn="base">
              <a:spcBef>
                <a:spcPts val="0"/>
              </a:spcBef>
              <a:buNone/>
            </a:pPr>
            <a:r>
              <a:rPr lang="hu-HU" altLang="en-US" sz="1400" dirty="0" smtClean="0">
                <a:cs typeface="Arial" charset="0"/>
              </a:rPr>
              <a:t>           </a:t>
            </a:r>
            <a:r>
              <a:rPr lang="hu-HU" altLang="en-US" sz="1400" dirty="0" err="1" smtClean="0">
                <a:cs typeface="Arial" charset="0"/>
              </a:rPr>
              <a:t>AnandTech</a:t>
            </a:r>
            <a:r>
              <a:rPr lang="hu-HU" altLang="en-US" sz="1400" dirty="0" smtClean="0">
                <a:cs typeface="Arial" charset="0"/>
              </a:rPr>
              <a:t>, </a:t>
            </a:r>
            <a:r>
              <a:rPr lang="hu-HU" altLang="en-US" sz="1400" dirty="0" err="1" smtClean="0">
                <a:cs typeface="Arial" charset="0"/>
              </a:rPr>
              <a:t>Oct</a:t>
            </a:r>
            <a:r>
              <a:rPr lang="hu-HU" altLang="en-US" sz="1400" dirty="0" smtClean="0">
                <a:cs typeface="Arial" charset="0"/>
              </a:rPr>
              <a:t>. 16 2018</a:t>
            </a:r>
            <a:r>
              <a:rPr lang="hu-HU" altLang="en-US" sz="1400" dirty="0">
                <a:cs typeface="Arial" charset="0"/>
              </a:rPr>
              <a:t>, https://</a:t>
            </a:r>
            <a:r>
              <a:rPr lang="hu-HU" altLang="en-US" sz="1400" dirty="0" smtClean="0">
                <a:cs typeface="Arial" charset="0"/>
              </a:rPr>
              <a:t>www.anandtech.com/show/13475/arm-announces-</a:t>
            </a:r>
          </a:p>
          <a:p>
            <a:pPr fontAlgn="base">
              <a:spcBef>
                <a:spcPts val="0"/>
              </a:spcBef>
              <a:buNone/>
            </a:pPr>
            <a:r>
              <a:rPr lang="hu-HU" altLang="en-US" sz="1400" dirty="0">
                <a:cs typeface="Arial" charset="0"/>
              </a:rPr>
              <a:t> </a:t>
            </a:r>
            <a:r>
              <a:rPr lang="hu-HU" altLang="en-US" sz="1400" dirty="0" smtClean="0">
                <a:cs typeface="Arial" charset="0"/>
              </a:rPr>
              <a:t>          </a:t>
            </a:r>
            <a:r>
              <a:rPr lang="hu-HU" altLang="en-US" sz="1400" dirty="0" err="1" smtClean="0">
                <a:cs typeface="Arial" charset="0"/>
              </a:rPr>
              <a:t>neoverse-infrastructure-ip-branding-future-roadmap</a:t>
            </a:r>
            <a:endParaRPr lang="en-US" altLang="en-US" sz="1400" dirty="0">
              <a:cs typeface="Arial" charset="0"/>
            </a:endParaRPr>
          </a:p>
        </p:txBody>
      </p:sp>
    </p:spTree>
    <p:extLst>
      <p:ext uri="{BB962C8B-B14F-4D97-AF65-F5344CB8AC3E}">
        <p14:creationId xmlns:p14="http://schemas.microsoft.com/office/powerpoint/2010/main" val="12636309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defRPr/>
            </a:pPr>
            <a:r>
              <a:rPr lang="hu-HU" altLang="en-US" sz="1600" kern="1200" dirty="0" smtClean="0">
                <a:solidFill>
                  <a:srgbClr val="FFFFFF"/>
                </a:solidFill>
                <a:latin typeface="Verdana" pitchFamily="34" charset="0"/>
                <a:cs typeface="Times New Roman" pitchFamily="18" charset="0"/>
              </a:rPr>
              <a:t>5.</a:t>
            </a:r>
            <a:r>
              <a:rPr lang="en-GB" altLang="en-US" sz="1600" kern="1200" dirty="0" smtClean="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References (2)</a:t>
            </a:r>
            <a:endParaRPr lang="en-US" altLang="en-US" sz="1600" kern="1200" dirty="0">
              <a:solidFill>
                <a:srgbClr val="FFFFFF"/>
              </a:solidFill>
              <a:latin typeface="Verdana" pitchFamily="34" charset="0"/>
              <a:cs typeface="Times New Roman" pitchFamily="18" charset="0"/>
            </a:endParaRPr>
          </a:p>
        </p:txBody>
      </p:sp>
      <p:sp>
        <p:nvSpPr>
          <p:cNvPr id="3" name="Text Box 3"/>
          <p:cNvSpPr txBox="1">
            <a:spLocks noChangeArrowheads="1"/>
          </p:cNvSpPr>
          <p:nvPr/>
        </p:nvSpPr>
        <p:spPr bwMode="auto">
          <a:xfrm>
            <a:off x="49213" y="638175"/>
            <a:ext cx="87417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n-ea"/>
                <a:cs typeface="Times New Roman" pitchFamily="18" charset="0"/>
              </a:rPr>
              <a:t>[1</a:t>
            </a:r>
            <a:r>
              <a:rPr kumimoji="0" lang="hu-HU" altLang="en-US" sz="1400" b="0" i="0" u="none" strike="noStrike" kern="1200" cap="none" spc="0" normalizeH="0" baseline="0" noProof="0" dirty="0" smtClean="0">
                <a:ln>
                  <a:noFill/>
                </a:ln>
                <a:solidFill>
                  <a:srgbClr val="000000"/>
                </a:solidFill>
                <a:effectLst/>
                <a:uLnTx/>
                <a:uFillTx/>
                <a:latin typeface="Verdana" pitchFamily="34" charset="0"/>
                <a:ea typeface="+mn-ea"/>
                <a:cs typeface="Times New Roman" pitchFamily="18" charset="0"/>
              </a:rPr>
              <a:t>0</a:t>
            </a:r>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smtClean="0">
                <a:ln>
                  <a:noFill/>
                </a:ln>
                <a:solidFill>
                  <a:srgbClr val="000000"/>
                </a:solidFill>
                <a:effectLst/>
                <a:uLnTx/>
                <a:uFillTx/>
                <a:latin typeface="Verdana" pitchFamily="34" charset="0"/>
                <a:ea typeface="+mn-ea"/>
                <a:cs typeface="Times New Roman" pitchFamily="18" charset="0"/>
              </a:rPr>
              <a:t>Morgan T.P., </a:t>
            </a:r>
            <a:r>
              <a:rPr lang="en-US" altLang="en-US" sz="1400" dirty="0">
                <a:solidFill>
                  <a:srgbClr val="000000"/>
                </a:solidFill>
                <a:cs typeface="Times New Roman" pitchFamily="18" charset="0"/>
              </a:rPr>
              <a:t>ARM </a:t>
            </a:r>
            <a:r>
              <a:rPr lang="hu-HU" altLang="en-US" sz="1400" dirty="0" err="1" smtClean="0">
                <a:solidFill>
                  <a:srgbClr val="000000"/>
                </a:solidFill>
                <a:cs typeface="Times New Roman" pitchFamily="18" charset="0"/>
              </a:rPr>
              <a:t>Goes</a:t>
            </a:r>
            <a:r>
              <a:rPr lang="hu-HU" altLang="en-US" sz="1400" dirty="0" smtClean="0">
                <a:solidFill>
                  <a:srgbClr val="000000"/>
                </a:solidFill>
                <a:cs typeface="Times New Roman" pitchFamily="18" charset="0"/>
              </a:rPr>
              <a:t> </a:t>
            </a:r>
            <a:r>
              <a:rPr lang="hu-HU" altLang="en-US" sz="1400" dirty="0" err="1" smtClean="0">
                <a:solidFill>
                  <a:srgbClr val="000000"/>
                </a:solidFill>
                <a:cs typeface="Times New Roman" pitchFamily="18" charset="0"/>
              </a:rPr>
              <a:t>to</a:t>
            </a:r>
            <a:r>
              <a:rPr lang="hu-HU" altLang="en-US" sz="1400" dirty="0" smtClean="0">
                <a:solidFill>
                  <a:srgbClr val="000000"/>
                </a:solidFill>
                <a:cs typeface="Times New Roman" pitchFamily="18" charset="0"/>
              </a:rPr>
              <a:t> </a:t>
            </a:r>
            <a:r>
              <a:rPr lang="hu-HU" altLang="en-US" sz="1400" dirty="0" err="1" smtClean="0">
                <a:solidFill>
                  <a:srgbClr val="000000"/>
                </a:solidFill>
                <a:cs typeface="Times New Roman" pitchFamily="18" charset="0"/>
              </a:rPr>
              <a:t>War</a:t>
            </a:r>
            <a:r>
              <a:rPr lang="hu-HU" altLang="en-US" sz="1400" dirty="0" smtClean="0">
                <a:solidFill>
                  <a:srgbClr val="000000"/>
                </a:solidFill>
                <a:cs typeface="Times New Roman" pitchFamily="18" charset="0"/>
              </a:rPr>
              <a:t> in </a:t>
            </a:r>
            <a:r>
              <a:rPr lang="hu-HU" altLang="en-US" sz="1400" dirty="0" err="1" smtClean="0">
                <a:solidFill>
                  <a:srgbClr val="000000"/>
                </a:solidFill>
                <a:cs typeface="Times New Roman" pitchFamily="18" charset="0"/>
              </a:rPr>
              <a:t>the</a:t>
            </a:r>
            <a:r>
              <a:rPr lang="hu-HU" altLang="en-US" sz="1400" dirty="0" smtClean="0">
                <a:solidFill>
                  <a:srgbClr val="000000"/>
                </a:solidFill>
                <a:cs typeface="Times New Roman" pitchFamily="18" charset="0"/>
              </a:rPr>
              <a:t> Datacenter </a:t>
            </a:r>
            <a:r>
              <a:rPr lang="hu-HU" altLang="en-US" sz="1400" dirty="0" err="1" smtClean="0">
                <a:solidFill>
                  <a:srgbClr val="000000"/>
                </a:solidFill>
                <a:cs typeface="Times New Roman" pitchFamily="18" charset="0"/>
              </a:rPr>
              <a:t>with</a:t>
            </a:r>
            <a:r>
              <a:rPr lang="hu-HU" altLang="en-US" sz="1400" dirty="0" smtClean="0">
                <a:solidFill>
                  <a:srgbClr val="000000"/>
                </a:solidFill>
                <a:cs typeface="Times New Roman" pitchFamily="18" charset="0"/>
              </a:rPr>
              <a:t> „</a:t>
            </a:r>
            <a:r>
              <a:rPr lang="hu-HU" altLang="en-US" sz="1400" dirty="0" err="1" smtClean="0">
                <a:solidFill>
                  <a:srgbClr val="000000"/>
                </a:solidFill>
                <a:cs typeface="Times New Roman" pitchFamily="18" charset="0"/>
              </a:rPr>
              <a:t>Ares</a:t>
            </a:r>
            <a:r>
              <a:rPr lang="hu-HU" altLang="en-US" sz="1400" dirty="0" smtClean="0">
                <a:solidFill>
                  <a:srgbClr val="000000"/>
                </a:solidFill>
                <a:cs typeface="Times New Roman" pitchFamily="18" charset="0"/>
              </a:rPr>
              <a:t>” </a:t>
            </a:r>
            <a:r>
              <a:rPr lang="hu-HU" altLang="en-US" sz="1400" dirty="0" err="1" smtClean="0">
                <a:solidFill>
                  <a:srgbClr val="000000"/>
                </a:solidFill>
                <a:cs typeface="Times New Roman" pitchFamily="18" charset="0"/>
              </a:rPr>
              <a:t>Designs</a:t>
            </a:r>
            <a:r>
              <a:rPr lang="hu-HU" altLang="en-US" sz="1400" dirty="0" smtClean="0">
                <a:solidFill>
                  <a:srgbClr val="000000"/>
                </a:solidFill>
                <a:cs typeface="Times New Roman" pitchFamily="18" charset="0"/>
              </a:rPr>
              <a:t>, The </a:t>
            </a:r>
            <a:r>
              <a:rPr lang="hu-HU" altLang="en-US" sz="1400" dirty="0" err="1" smtClean="0">
                <a:solidFill>
                  <a:srgbClr val="000000"/>
                </a:solidFill>
                <a:cs typeface="Times New Roman" pitchFamily="18" charset="0"/>
              </a:rPr>
              <a:t>Next</a:t>
            </a:r>
            <a:r>
              <a:rPr lang="hu-HU" altLang="en-US" sz="1400" dirty="0" smtClean="0">
                <a:solidFill>
                  <a:srgbClr val="000000"/>
                </a:solidFill>
                <a:cs typeface="Times New Roman" pitchFamily="18" charset="0"/>
              </a:rPr>
              <a:t> Platform,</a:t>
            </a:r>
          </a:p>
          <a:p>
            <a:pPr lvl="0" eaLnBrk="1" fontAlgn="base" hangingPunct="1">
              <a:spcBef>
                <a:spcPct val="0"/>
              </a:spcBef>
              <a:spcAft>
                <a:spcPct val="0"/>
              </a:spcAft>
              <a:buNone/>
            </a:pPr>
            <a:r>
              <a:rPr kumimoji="0" lang="hu-HU" altLang="en-US" sz="1400" b="0" i="0" u="none" strike="noStrike" kern="1200" cap="none" spc="0" normalizeH="0" baseline="0" noProof="0" dirty="0">
                <a:ln>
                  <a:noFill/>
                </a:ln>
                <a:solidFill>
                  <a:srgbClr val="000000"/>
                </a:solidFill>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smtClean="0">
                <a:ln>
                  <a:noFill/>
                </a:ln>
                <a:solidFill>
                  <a:srgbClr val="000000"/>
                </a:solidFill>
                <a:effectLst/>
                <a:uLnTx/>
                <a:uFillTx/>
                <a:latin typeface="Verdana" pitchFamily="34" charset="0"/>
                <a:ea typeface="+mn-ea"/>
                <a:cs typeface="Times New Roman" pitchFamily="18" charset="0"/>
              </a:rPr>
              <a:t>          Febr. </a:t>
            </a:r>
            <a:r>
              <a:rPr lang="hu-HU" altLang="en-US" sz="1400" dirty="0">
                <a:solidFill>
                  <a:srgbClr val="000000"/>
                </a:solidFill>
                <a:cs typeface="Times New Roman" pitchFamily="18" charset="0"/>
              </a:rPr>
              <a:t>20 2019, https://</a:t>
            </a:r>
            <a:r>
              <a:rPr lang="hu-HU" altLang="en-US" sz="1400" dirty="0" smtClean="0">
                <a:solidFill>
                  <a:srgbClr val="000000"/>
                </a:solidFill>
                <a:cs typeface="Times New Roman" pitchFamily="18" charset="0"/>
              </a:rPr>
              <a:t>www.nextplatform.com/2019/02/20/arm-goes-to-war-in-the-</a:t>
            </a:r>
          </a:p>
          <a:p>
            <a:pPr lvl="0" eaLnBrk="1" fontAlgn="base" hangingPunct="1">
              <a:spcBef>
                <a:spcPct val="0"/>
              </a:spcBef>
              <a:spcAft>
                <a:spcPct val="0"/>
              </a:spcAft>
              <a:buNone/>
            </a:pPr>
            <a:r>
              <a:rPr lang="hu-HU" altLang="en-US" sz="1400" dirty="0">
                <a:solidFill>
                  <a:srgbClr val="000000"/>
                </a:solidFill>
                <a:cs typeface="Times New Roman" pitchFamily="18" charset="0"/>
              </a:rPr>
              <a:t> </a:t>
            </a:r>
            <a:r>
              <a:rPr lang="hu-HU" altLang="en-US" sz="1400" dirty="0" smtClean="0">
                <a:solidFill>
                  <a:srgbClr val="000000"/>
                </a:solidFill>
                <a:cs typeface="Times New Roman" pitchFamily="18" charset="0"/>
              </a:rPr>
              <a:t>          </a:t>
            </a:r>
            <a:r>
              <a:rPr lang="hu-HU" altLang="en-US" sz="1400" dirty="0" err="1" smtClean="0">
                <a:solidFill>
                  <a:srgbClr val="000000"/>
                </a:solidFill>
                <a:cs typeface="Times New Roman" pitchFamily="18" charset="0"/>
              </a:rPr>
              <a:t>datacenter-with-aries-designs</a:t>
            </a:r>
            <a:r>
              <a:rPr lang="hu-HU" altLang="en-US" sz="1400" dirty="0">
                <a:solidFill>
                  <a:srgbClr val="000000"/>
                </a:solidFill>
                <a:cs typeface="Times New Roman" pitchFamily="18" charset="0"/>
              </a:rPr>
              <a:t>/</a:t>
            </a:r>
            <a:endParaRPr kumimoji="0" lang="en-US" altLang="en-US" sz="1400" b="0" i="0" u="none" strike="noStrike" kern="1200" cap="none" spc="0" normalizeH="0" baseline="0" noProof="0" dirty="0">
              <a:ln>
                <a:noFill/>
              </a:ln>
              <a:solidFill>
                <a:srgbClr val="000000"/>
              </a:solidFill>
              <a:effectLst/>
              <a:uLnTx/>
              <a:uFillTx/>
              <a:latin typeface="Verdana" pitchFamily="34" charset="0"/>
              <a:ea typeface="+mn-ea"/>
              <a:cs typeface="Times New Roman" pitchFamily="18" charset="0"/>
            </a:endParaRPr>
          </a:p>
        </p:txBody>
      </p:sp>
      <p:sp>
        <p:nvSpPr>
          <p:cNvPr id="4" name="Text Box 4"/>
          <p:cNvSpPr txBox="1">
            <a:spLocks noChangeArrowheads="1"/>
          </p:cNvSpPr>
          <p:nvPr/>
        </p:nvSpPr>
        <p:spPr bwMode="auto">
          <a:xfrm>
            <a:off x="49213" y="1449388"/>
            <a:ext cx="9123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11</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lang="hu-HU" altLang="en-US" sz="1400" dirty="0" err="1">
                <a:cs typeface="Times New Roman" pitchFamily="18" charset="0"/>
              </a:rPr>
              <a:t>Frumusanu</a:t>
            </a:r>
            <a:r>
              <a:rPr lang="hu-HU" altLang="en-US" sz="1400" dirty="0">
                <a:cs typeface="Times New Roman" pitchFamily="18" charset="0"/>
              </a:rPr>
              <a:t> A., </a:t>
            </a:r>
            <a:r>
              <a:rPr lang="hu-HU" altLang="en-US" sz="1400" dirty="0" err="1">
                <a:cs typeface="Times New Roman" pitchFamily="18" charset="0"/>
              </a:rPr>
              <a:t>Arm</a:t>
            </a:r>
            <a:r>
              <a:rPr lang="hu-HU" altLang="en-US" sz="1400" dirty="0">
                <a:cs typeface="Times New Roman" pitchFamily="18" charset="0"/>
              </a:rPr>
              <a:t> </a:t>
            </a:r>
            <a:r>
              <a:rPr lang="hu-HU" altLang="en-US" sz="1400" dirty="0" err="1">
                <a:cs typeface="Times New Roman" pitchFamily="18" charset="0"/>
              </a:rPr>
              <a:t>Announces</a:t>
            </a:r>
            <a:r>
              <a:rPr lang="hu-HU" altLang="en-US" sz="1400" dirty="0">
                <a:cs typeface="Times New Roman" pitchFamily="18" charset="0"/>
              </a:rPr>
              <a:t> </a:t>
            </a:r>
            <a:r>
              <a:rPr lang="hu-HU" altLang="en-US" sz="1400" dirty="0" err="1">
                <a:cs typeface="Times New Roman" pitchFamily="18" charset="0"/>
              </a:rPr>
              <a:t>Neoverse</a:t>
            </a:r>
            <a:r>
              <a:rPr lang="hu-HU" altLang="en-US" sz="1400" dirty="0">
                <a:cs typeface="Times New Roman" pitchFamily="18" charset="0"/>
              </a:rPr>
              <a:t> V1, N2 </a:t>
            </a:r>
            <a:r>
              <a:rPr lang="hu-HU" altLang="en-US" sz="1400" dirty="0" err="1">
                <a:cs typeface="Times New Roman" pitchFamily="18" charset="0"/>
              </a:rPr>
              <a:t>Platforms</a:t>
            </a:r>
            <a:r>
              <a:rPr lang="hu-HU" altLang="en-US" sz="1400" dirty="0">
                <a:cs typeface="Times New Roman" pitchFamily="18" charset="0"/>
              </a:rPr>
              <a:t> &amp; </a:t>
            </a:r>
            <a:r>
              <a:rPr lang="hu-HU" altLang="en-US" sz="1400" dirty="0" err="1">
                <a:cs typeface="Times New Roman" pitchFamily="18" charset="0"/>
              </a:rPr>
              <a:t>CPUs</a:t>
            </a:r>
            <a:r>
              <a:rPr lang="hu-HU" altLang="en-US" sz="1400" dirty="0">
                <a:cs typeface="Times New Roman" pitchFamily="18" charset="0"/>
              </a:rPr>
              <a:t>, CMN-700 </a:t>
            </a:r>
            <a:r>
              <a:rPr lang="hu-HU" altLang="en-US" sz="1400" dirty="0" err="1">
                <a:cs typeface="Times New Roman" pitchFamily="18" charset="0"/>
              </a:rPr>
              <a:t>Mesh</a:t>
            </a:r>
            <a:r>
              <a:rPr lang="hu-HU" altLang="en-US" sz="1400" dirty="0">
                <a:cs typeface="Times New Roman" pitchFamily="18" charset="0"/>
              </a:rPr>
              <a:t>: More </a:t>
            </a:r>
            <a:endParaRPr lang="hu-HU" altLang="en-US" sz="1400" dirty="0" smtClean="0">
              <a:cs typeface="Times New Roman" pitchFamily="18" charset="0"/>
            </a:endParaRP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Performance</a:t>
            </a:r>
            <a:r>
              <a:rPr lang="hu-HU" altLang="en-US" sz="1400" dirty="0">
                <a:cs typeface="Times New Roman" pitchFamily="18" charset="0"/>
              </a:rPr>
              <a:t>, More </a:t>
            </a:r>
            <a:r>
              <a:rPr lang="hu-HU" altLang="en-US" sz="1400" dirty="0" err="1">
                <a:cs typeface="Times New Roman" pitchFamily="18" charset="0"/>
              </a:rPr>
              <a:t>Cores</a:t>
            </a:r>
            <a:r>
              <a:rPr lang="hu-HU" altLang="en-US" sz="1400" dirty="0">
                <a:cs typeface="Times New Roman" pitchFamily="18" charset="0"/>
              </a:rPr>
              <a:t>, More </a:t>
            </a:r>
            <a:r>
              <a:rPr lang="hu-HU" altLang="en-US" sz="1400" dirty="0" err="1" smtClean="0">
                <a:cs typeface="Times New Roman" pitchFamily="18" charset="0"/>
              </a:rPr>
              <a:t>Flexibility</a:t>
            </a:r>
            <a:r>
              <a:rPr lang="hu-HU" altLang="en-US" sz="1400" dirty="0" smtClean="0">
                <a:cs typeface="Times New Roman" pitchFamily="18" charset="0"/>
              </a:rPr>
              <a:t>, </a:t>
            </a:r>
            <a:r>
              <a:rPr lang="hu-HU" altLang="en-US" sz="1400" dirty="0" err="1" smtClean="0">
                <a:cs typeface="Times New Roman" pitchFamily="18" charset="0"/>
              </a:rPr>
              <a:t>AnandTech</a:t>
            </a:r>
            <a:r>
              <a:rPr lang="hu-HU" altLang="en-US" sz="1400" dirty="0" smtClean="0">
                <a:cs typeface="Times New Roman" pitchFamily="18" charset="0"/>
              </a:rPr>
              <a:t>, </a:t>
            </a:r>
            <a:r>
              <a:rPr lang="hu-HU" altLang="en-US" sz="1400" dirty="0" err="1" smtClean="0">
                <a:cs typeface="Times New Roman" pitchFamily="18" charset="0"/>
              </a:rPr>
              <a:t>April</a:t>
            </a:r>
            <a:r>
              <a:rPr lang="hu-HU" altLang="en-US" sz="1400" dirty="0" smtClean="0">
                <a:cs typeface="Times New Roman" pitchFamily="18" charset="0"/>
              </a:rPr>
              <a:t> 27 2021,</a:t>
            </a: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https</a:t>
            </a:r>
            <a:r>
              <a:rPr lang="hu-HU" altLang="en-US" sz="1400" dirty="0">
                <a:cs typeface="Times New Roman" pitchFamily="18" charset="0"/>
              </a:rPr>
              <a:t>://</a:t>
            </a:r>
            <a:r>
              <a:rPr lang="hu-HU" altLang="en-US" sz="1400" dirty="0" smtClean="0">
                <a:cs typeface="Times New Roman" pitchFamily="18" charset="0"/>
              </a:rPr>
              <a:t>www.anandtech.com/print/16640/arm-announces-neoverse-v1-n2-platforms-cpus-</a:t>
            </a: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cmn700-mesh</a:t>
            </a:r>
            <a:endParaRPr lang="hu-HU" altLang="en-US" sz="1400" dirty="0">
              <a:cs typeface="Times New Roman" pitchFamily="18" charset="0"/>
            </a:endParaRPr>
          </a:p>
        </p:txBody>
      </p:sp>
      <p:sp>
        <p:nvSpPr>
          <p:cNvPr id="5" name="Text Box 5"/>
          <p:cNvSpPr txBox="1">
            <a:spLocks noChangeArrowheads="1"/>
          </p:cNvSpPr>
          <p:nvPr/>
        </p:nvSpPr>
        <p:spPr bwMode="auto">
          <a:xfrm>
            <a:off x="53975" y="2466975"/>
            <a:ext cx="93491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12</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Frumusanu</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a:t>
            </a:r>
            <a:r>
              <a:rPr lang="hu-HU" altLang="en-US" sz="1400" dirty="0">
                <a:cs typeface="Arial" charset="0"/>
              </a:rPr>
              <a:t> </a:t>
            </a:r>
            <a:r>
              <a:rPr lang="hu-HU" altLang="en-US" sz="1400" dirty="0" err="1">
                <a:cs typeface="Arial" charset="0"/>
              </a:rPr>
              <a:t>Arm</a:t>
            </a:r>
            <a:r>
              <a:rPr lang="hu-HU" altLang="en-US" sz="1400" dirty="0">
                <a:cs typeface="Arial" charset="0"/>
              </a:rPr>
              <a:t> </a:t>
            </a:r>
            <a:r>
              <a:rPr lang="hu-HU" altLang="en-US" sz="1400" dirty="0" err="1">
                <a:cs typeface="Arial" charset="0"/>
              </a:rPr>
              <a:t>Announces</a:t>
            </a:r>
            <a:r>
              <a:rPr lang="hu-HU" altLang="en-US" sz="1400" dirty="0">
                <a:cs typeface="Arial" charset="0"/>
              </a:rPr>
              <a:t> </a:t>
            </a:r>
            <a:r>
              <a:rPr lang="hu-HU" altLang="en-US" sz="1400" dirty="0" err="1">
                <a:cs typeface="Arial" charset="0"/>
              </a:rPr>
              <a:t>Neoverse</a:t>
            </a:r>
            <a:r>
              <a:rPr lang="hu-HU" altLang="en-US" sz="1400" dirty="0">
                <a:cs typeface="Arial" charset="0"/>
              </a:rPr>
              <a:t> V1 &amp; N2 </a:t>
            </a:r>
            <a:r>
              <a:rPr lang="hu-HU" altLang="en-US" sz="1400" dirty="0" err="1">
                <a:cs typeface="Arial" charset="0"/>
              </a:rPr>
              <a:t>Infrastructure</a:t>
            </a:r>
            <a:r>
              <a:rPr lang="hu-HU" altLang="en-US" sz="1400" dirty="0">
                <a:cs typeface="Arial" charset="0"/>
              </a:rPr>
              <a:t> </a:t>
            </a:r>
            <a:r>
              <a:rPr lang="hu-HU" altLang="en-US" sz="1400" dirty="0" err="1">
                <a:cs typeface="Arial" charset="0"/>
              </a:rPr>
              <a:t>CPUs</a:t>
            </a:r>
            <a:r>
              <a:rPr lang="hu-HU" altLang="en-US" sz="1400" dirty="0">
                <a:cs typeface="Arial" charset="0"/>
              </a:rPr>
              <a:t>: +50% IPC, SVE Server </a:t>
            </a:r>
            <a:endParaRPr lang="hu-HU" altLang="en-US" sz="1400" dirty="0" smtClean="0">
              <a:cs typeface="Arial" charset="0"/>
            </a:endParaRP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a:t>
            </a:r>
            <a:r>
              <a:rPr lang="hu-HU" altLang="en-US" sz="1400" dirty="0" err="1" smtClean="0">
                <a:cs typeface="Arial" charset="0"/>
              </a:rPr>
              <a:t>Cores</a:t>
            </a:r>
            <a:r>
              <a:rPr lang="hu-HU" altLang="en-US" sz="1400" dirty="0" smtClean="0">
                <a:cs typeface="Arial" charset="0"/>
              </a:rPr>
              <a:t>, </a:t>
            </a:r>
            <a:r>
              <a:rPr lang="hu-HU" altLang="en-US" sz="1400" dirty="0" err="1" smtClean="0">
                <a:cs typeface="Arial" charset="0"/>
              </a:rPr>
              <a:t>AnandTech</a:t>
            </a:r>
            <a:r>
              <a:rPr lang="hu-HU" altLang="en-US" sz="1400" dirty="0" smtClean="0">
                <a:cs typeface="Arial" charset="0"/>
              </a:rPr>
              <a:t>, </a:t>
            </a:r>
            <a:r>
              <a:rPr lang="hu-HU" altLang="en-US" sz="1400" dirty="0" err="1" smtClean="0">
                <a:cs typeface="Arial" charset="0"/>
              </a:rPr>
              <a:t>Sept</a:t>
            </a:r>
            <a:r>
              <a:rPr lang="hu-HU" altLang="en-US" sz="1400" dirty="0" smtClean="0">
                <a:cs typeface="Arial" charset="0"/>
              </a:rPr>
              <a:t>. 22 2020, </a:t>
            </a:r>
          </a:p>
          <a:p>
            <a:pPr lvl="0" eaLnBrk="1" fontAlgn="base" hangingPunct="1">
              <a:spcBef>
                <a:spcPct val="0"/>
              </a:spcBef>
              <a:spcAft>
                <a:spcPct val="0"/>
              </a:spcAft>
              <a:buNone/>
              <a:defRPr/>
            </a:pPr>
            <a:r>
              <a:rPr lang="hu-HU" altLang="en-US" sz="1400" dirty="0" smtClean="0">
                <a:cs typeface="Arial" charset="0"/>
              </a:rPr>
              <a:t>           https</a:t>
            </a:r>
            <a:r>
              <a:rPr lang="hu-HU" altLang="en-US" sz="1400" dirty="0">
                <a:cs typeface="Arial" charset="0"/>
              </a:rPr>
              <a:t>://www.anandtech.com/show/16073/arm-announces-neoverse-v1-n2</a:t>
            </a:r>
          </a:p>
        </p:txBody>
      </p:sp>
      <p:sp>
        <p:nvSpPr>
          <p:cNvPr id="6" name="Text Box 13"/>
          <p:cNvSpPr txBox="1">
            <a:spLocks noChangeArrowheads="1"/>
          </p:cNvSpPr>
          <p:nvPr/>
        </p:nvSpPr>
        <p:spPr bwMode="auto">
          <a:xfrm>
            <a:off x="49213" y="3265488"/>
            <a:ext cx="87776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13</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en-US" sz="1400" dirty="0">
                <a:latin typeface="Verdana"/>
              </a:rPr>
              <a:t>Parris N., Boost </a:t>
            </a:r>
            <a:r>
              <a:rPr lang="en-US" sz="1400" dirty="0" err="1">
                <a:latin typeface="Verdana"/>
              </a:rPr>
              <a:t>SoC</a:t>
            </a:r>
            <a:r>
              <a:rPr lang="en-US" sz="1400" dirty="0">
                <a:latin typeface="Verdana"/>
              </a:rPr>
              <a:t> performance from edge to cloud ARM </a:t>
            </a:r>
            <a:r>
              <a:rPr lang="en-US" sz="1400" dirty="0" err="1">
                <a:latin typeface="Verdana"/>
              </a:rPr>
              <a:t>CoreLink</a:t>
            </a:r>
            <a:r>
              <a:rPr lang="en-US" sz="1400" dirty="0">
                <a:latin typeface="Verdana"/>
              </a:rPr>
              <a:t> System IP, ARM,</a:t>
            </a:r>
          </a:p>
          <a:p>
            <a:pPr lvl="0" defTabSz="914400" eaLnBrk="1" hangingPunct="1">
              <a:spcBef>
                <a:spcPts val="0"/>
              </a:spcBef>
              <a:buNone/>
              <a:defRPr/>
            </a:pPr>
            <a:r>
              <a:rPr lang="en-US" sz="1400" dirty="0">
                <a:latin typeface="Verdana"/>
              </a:rPr>
              <a:t>           </a:t>
            </a:r>
            <a:r>
              <a:rPr lang="en-US" sz="1400" dirty="0" smtClean="0">
                <a:latin typeface="Verdana"/>
              </a:rPr>
              <a:t>Nov</a:t>
            </a:r>
            <a:r>
              <a:rPr lang="en-US" sz="1400" dirty="0">
                <a:latin typeface="Verdana"/>
              </a:rPr>
              <a:t>. </a:t>
            </a:r>
            <a:r>
              <a:rPr lang="en-US" sz="1400" dirty="0" smtClean="0">
                <a:latin typeface="Verdana"/>
              </a:rPr>
              <a:t>2016,</a:t>
            </a:r>
            <a:r>
              <a:rPr lang="hu-HU" sz="1400" dirty="0" smtClean="0">
                <a:latin typeface="Verdana"/>
              </a:rPr>
              <a:t> </a:t>
            </a:r>
            <a:r>
              <a:rPr lang="en-US" sz="1400" dirty="0" smtClean="0">
                <a:latin typeface="Verdana"/>
              </a:rPr>
              <a:t>http</a:t>
            </a:r>
            <a:r>
              <a:rPr lang="en-US" sz="1400" dirty="0">
                <a:latin typeface="Verdana"/>
              </a:rPr>
              <a:t>://www.armtechforum.com.cn/attached/article/2016ATS_C1_Neil_Parris</a:t>
            </a:r>
          </a:p>
          <a:p>
            <a:pPr lvl="0" defTabSz="914400" eaLnBrk="1" hangingPunct="1">
              <a:spcBef>
                <a:spcPts val="0"/>
              </a:spcBef>
              <a:buNone/>
              <a:defRPr/>
            </a:pPr>
            <a:r>
              <a:rPr lang="en-US" sz="1400" dirty="0">
                <a:latin typeface="Verdana"/>
              </a:rPr>
              <a:t>           </a:t>
            </a:r>
            <a:r>
              <a:rPr lang="en-US" sz="1400" dirty="0" smtClean="0">
                <a:latin typeface="Verdana"/>
              </a:rPr>
              <a:t>20161206151154.pdf</a:t>
            </a:r>
            <a:endParaRPr lang="en-US" sz="1600" dirty="0">
              <a:latin typeface="Verdana"/>
            </a:endParaRPr>
          </a:p>
        </p:txBody>
      </p:sp>
      <p:sp>
        <p:nvSpPr>
          <p:cNvPr id="8" name="Text Box 15"/>
          <p:cNvSpPr txBox="1">
            <a:spLocks noChangeArrowheads="1"/>
          </p:cNvSpPr>
          <p:nvPr/>
        </p:nvSpPr>
        <p:spPr bwMode="auto">
          <a:xfrm>
            <a:off x="49213" y="4044576"/>
            <a:ext cx="7837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14</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Kennedy</a:t>
            </a:r>
            <a:r>
              <a:rPr kumimoji="0" lang="hu-HU" altLang="en-US" sz="1400" b="0" i="0" u="none" strike="noStrike" kern="1200" cap="none" spc="0" normalizeH="0" noProof="0" dirty="0" smtClean="0">
                <a:ln>
                  <a:noFill/>
                </a:ln>
                <a:effectLst/>
                <a:uLnTx/>
                <a:uFillTx/>
                <a:latin typeface="Verdana" pitchFamily="34" charset="0"/>
                <a:ea typeface="+mn-ea"/>
                <a:cs typeface="Arial" charset="0"/>
              </a:rPr>
              <a:t> P., </a:t>
            </a:r>
            <a:r>
              <a:rPr lang="en-US" altLang="en-US" sz="1400" dirty="0">
                <a:cs typeface="Arial" charset="0"/>
              </a:rPr>
              <a:t>Arm </a:t>
            </a:r>
            <a:r>
              <a:rPr lang="en-US" altLang="en-US" sz="1400" dirty="0" err="1">
                <a:cs typeface="Arial" charset="0"/>
              </a:rPr>
              <a:t>Neoverse</a:t>
            </a:r>
            <a:r>
              <a:rPr lang="en-US" altLang="en-US" sz="1400" dirty="0">
                <a:cs typeface="Arial" charset="0"/>
              </a:rPr>
              <a:t> V1 and N2 Roadmap </a:t>
            </a:r>
            <a:r>
              <a:rPr lang="en-US" altLang="en-US" sz="1400" dirty="0" smtClean="0">
                <a:cs typeface="Arial" charset="0"/>
              </a:rPr>
              <a:t>Update</a:t>
            </a:r>
            <a:r>
              <a:rPr lang="hu-HU" altLang="en-US" sz="1400" dirty="0" smtClean="0">
                <a:cs typeface="Arial" charset="0"/>
              </a:rPr>
              <a:t>, STH, </a:t>
            </a:r>
            <a:r>
              <a:rPr lang="hu-HU" altLang="en-US" sz="1400" dirty="0" err="1" smtClean="0">
                <a:cs typeface="Arial" charset="0"/>
              </a:rPr>
              <a:t>Sept</a:t>
            </a:r>
            <a:r>
              <a:rPr lang="hu-HU" altLang="en-US" sz="1400" dirty="0" smtClean="0">
                <a:cs typeface="Arial" charset="0"/>
              </a:rPr>
              <a:t>. 22 2020, </a:t>
            </a:r>
          </a:p>
          <a:p>
            <a:pPr lvl="0" eaLnBrk="1" fontAlgn="base" hangingPunct="1">
              <a:spcBef>
                <a:spcPct val="0"/>
              </a:spcBef>
              <a:spcAft>
                <a:spcPct val="0"/>
              </a:spcAft>
              <a:buNone/>
              <a:defRPr/>
            </a:pPr>
            <a:r>
              <a:rPr lang="hu-HU" altLang="en-US" sz="1400" dirty="0" smtClean="0">
                <a:cs typeface="Arial" charset="0"/>
              </a:rPr>
              <a:t>           </a:t>
            </a:r>
            <a:r>
              <a:rPr lang="en-US" altLang="en-US" sz="1400" dirty="0" smtClean="0">
                <a:cs typeface="Arial" charset="0"/>
              </a:rPr>
              <a:t>https</a:t>
            </a:r>
            <a:r>
              <a:rPr lang="en-US" altLang="en-US" sz="1400" dirty="0">
                <a:cs typeface="Arial" charset="0"/>
              </a:rPr>
              <a:t>://www.servethehome.com/arm-neoverse-v1-and-n2-roadmap-update/</a:t>
            </a:r>
            <a:endParaRPr kumimoji="0" lang="en-US" altLang="en-US" sz="1400" b="0" i="0" u="none" strike="noStrike" kern="1200" cap="none" spc="0" normalizeH="0" baseline="0" noProof="0" dirty="0">
              <a:ln>
                <a:noFill/>
              </a:ln>
              <a:effectLst/>
              <a:uLnTx/>
              <a:uFillTx/>
              <a:cs typeface="Arial" charset="0"/>
            </a:endParaRPr>
          </a:p>
        </p:txBody>
      </p:sp>
      <p:sp>
        <p:nvSpPr>
          <p:cNvPr id="9" name="Text Box 16"/>
          <p:cNvSpPr txBox="1">
            <a:spLocks noChangeArrowheads="1"/>
          </p:cNvSpPr>
          <p:nvPr/>
        </p:nvSpPr>
        <p:spPr bwMode="auto">
          <a:xfrm>
            <a:off x="47625" y="4627189"/>
            <a:ext cx="89752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15</a:t>
            </a:r>
            <a:r>
              <a:rPr lang="en-US" altLang="en-US" sz="1400" dirty="0">
                <a:cs typeface="Arial" charset="0"/>
              </a:rPr>
              <a:t>]: DDR5/4/3/2: How Memory Density and Speed Increased with each Generation of DDR,</a:t>
            </a:r>
          </a:p>
          <a:p>
            <a:pPr lvl="0" eaLnBrk="1" fontAlgn="base" hangingPunct="1">
              <a:spcBef>
                <a:spcPct val="0"/>
              </a:spcBef>
              <a:spcAft>
                <a:spcPct val="0"/>
              </a:spcAft>
              <a:buNone/>
              <a:defRPr/>
            </a:pPr>
            <a:r>
              <a:rPr lang="en-US" altLang="en-US" sz="1400" dirty="0">
                <a:cs typeface="Arial" charset="0"/>
              </a:rPr>
              <a:t>           </a:t>
            </a:r>
            <a:r>
              <a:rPr lang="en-US" altLang="en-US" sz="1400" dirty="0" smtClean="0">
                <a:cs typeface="Arial" charset="0"/>
              </a:rPr>
              <a:t>Synopsys</a:t>
            </a:r>
            <a:r>
              <a:rPr lang="en-US" altLang="en-US" sz="1400" dirty="0">
                <a:cs typeface="Arial" charset="0"/>
              </a:rPr>
              <a:t>, </a:t>
            </a:r>
            <a:r>
              <a:rPr lang="en-US" altLang="en-US" sz="1400" dirty="0" err="1">
                <a:cs typeface="Arial" charset="0"/>
              </a:rPr>
              <a:t>Febr</a:t>
            </a:r>
            <a:r>
              <a:rPr lang="en-US" altLang="en-US" sz="1400" dirty="0">
                <a:cs typeface="Arial" charset="0"/>
              </a:rPr>
              <a:t>. 27 2019, https://blogs.synopsys.com/vip-central/2019/02/27/ddr5-4-3-</a:t>
            </a:r>
          </a:p>
          <a:p>
            <a:pPr lvl="0" eaLnBrk="1" fontAlgn="base" hangingPunct="1">
              <a:spcBef>
                <a:spcPct val="0"/>
              </a:spcBef>
              <a:spcAft>
                <a:spcPct val="0"/>
              </a:spcAft>
              <a:buNone/>
              <a:defRPr/>
            </a:pPr>
            <a:r>
              <a:rPr lang="en-US" altLang="en-US" sz="1400" dirty="0">
                <a:cs typeface="Arial" charset="0"/>
              </a:rPr>
              <a:t>           </a:t>
            </a:r>
            <a:r>
              <a:rPr lang="en-US" altLang="en-US" sz="1400" dirty="0" smtClean="0">
                <a:cs typeface="Arial" charset="0"/>
              </a:rPr>
              <a:t>2-how-memory-density-and-speed-increased-with-each-generation-of-ddr</a:t>
            </a:r>
            <a:r>
              <a:rPr lang="en-US" altLang="en-US" sz="1400" dirty="0">
                <a:cs typeface="Arial" charset="0"/>
              </a:rPr>
              <a:t>/</a:t>
            </a:r>
          </a:p>
        </p:txBody>
      </p:sp>
      <p:sp>
        <p:nvSpPr>
          <p:cNvPr id="10" name="Text Box 17"/>
          <p:cNvSpPr txBox="1">
            <a:spLocks noChangeArrowheads="1"/>
          </p:cNvSpPr>
          <p:nvPr/>
        </p:nvSpPr>
        <p:spPr bwMode="auto">
          <a:xfrm>
            <a:off x="49212" y="5435226"/>
            <a:ext cx="90947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16</a:t>
            </a:r>
            <a:r>
              <a:rPr lang="en-US" altLang="en-US" sz="1400" dirty="0">
                <a:cs typeface="Arial" charset="0"/>
              </a:rPr>
              <a:t>]: Smith R., DDR5 Memory Specification Released: Setting the Stage for DDR5-6400 And </a:t>
            </a:r>
          </a:p>
          <a:p>
            <a:pPr lvl="0" eaLnBrk="1" fontAlgn="base" hangingPunct="1">
              <a:spcBef>
                <a:spcPct val="0"/>
              </a:spcBef>
              <a:spcAft>
                <a:spcPct val="0"/>
              </a:spcAft>
              <a:buNone/>
              <a:defRPr/>
            </a:pPr>
            <a:r>
              <a:rPr lang="en-US" altLang="en-US" sz="1400" dirty="0">
                <a:cs typeface="Arial" charset="0"/>
              </a:rPr>
              <a:t>           </a:t>
            </a:r>
            <a:r>
              <a:rPr lang="en-US" altLang="en-US" sz="1400" dirty="0" smtClean="0">
                <a:cs typeface="Arial" charset="0"/>
              </a:rPr>
              <a:t>Beyond</a:t>
            </a:r>
            <a:r>
              <a:rPr lang="en-US" altLang="en-US" sz="1400" dirty="0">
                <a:cs typeface="Arial" charset="0"/>
              </a:rPr>
              <a:t>, </a:t>
            </a:r>
            <a:r>
              <a:rPr lang="en-US" altLang="en-US" sz="1400" dirty="0" err="1">
                <a:cs typeface="Arial" charset="0"/>
              </a:rPr>
              <a:t>AnandTech</a:t>
            </a:r>
            <a:r>
              <a:rPr lang="en-US" altLang="en-US" sz="1400" dirty="0">
                <a:cs typeface="Arial" charset="0"/>
              </a:rPr>
              <a:t>, July 14, 2020,</a:t>
            </a:r>
          </a:p>
          <a:p>
            <a:pPr lvl="0" eaLnBrk="1" fontAlgn="base" hangingPunct="1">
              <a:spcBef>
                <a:spcPct val="0"/>
              </a:spcBef>
              <a:spcAft>
                <a:spcPct val="0"/>
              </a:spcAft>
              <a:buNone/>
              <a:defRPr/>
            </a:pPr>
            <a:r>
              <a:rPr lang="en-US" altLang="en-US" sz="1400" dirty="0">
                <a:cs typeface="Arial" charset="0"/>
              </a:rPr>
              <a:t>           </a:t>
            </a:r>
            <a:r>
              <a:rPr lang="en-US" altLang="en-US" sz="1400" dirty="0" smtClean="0">
                <a:cs typeface="Arial" charset="0"/>
              </a:rPr>
              <a:t>https</a:t>
            </a:r>
            <a:r>
              <a:rPr lang="en-US" altLang="en-US" sz="1400" dirty="0">
                <a:cs typeface="Arial" charset="0"/>
              </a:rPr>
              <a:t>://www.anandtech.com/show/15912/ddr5-specification-released-setting-the-stage-</a:t>
            </a:r>
          </a:p>
          <a:p>
            <a:pPr lvl="0" eaLnBrk="1" fontAlgn="base" hangingPunct="1">
              <a:spcBef>
                <a:spcPct val="0"/>
              </a:spcBef>
              <a:spcAft>
                <a:spcPct val="0"/>
              </a:spcAft>
              <a:buNone/>
              <a:defRPr/>
            </a:pPr>
            <a:r>
              <a:rPr lang="en-US" altLang="en-US" sz="1400" dirty="0">
                <a:cs typeface="Arial" charset="0"/>
              </a:rPr>
              <a:t>           </a:t>
            </a:r>
            <a:r>
              <a:rPr lang="en-US" altLang="en-US" sz="1400" dirty="0" smtClean="0">
                <a:cs typeface="Arial" charset="0"/>
              </a:rPr>
              <a:t>for-ddr56400-and-beyond</a:t>
            </a:r>
            <a:endParaRPr lang="en-US" altLang="en-US" sz="1400" dirty="0">
              <a:cs typeface="Arial" charset="0"/>
            </a:endParaRPr>
          </a:p>
        </p:txBody>
      </p:sp>
    </p:spTree>
    <p:extLst>
      <p:ext uri="{BB962C8B-B14F-4D97-AF65-F5344CB8AC3E}">
        <p14:creationId xmlns:p14="http://schemas.microsoft.com/office/powerpoint/2010/main" val="31497674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defRPr/>
            </a:pPr>
            <a:r>
              <a:rPr lang="hu-HU" altLang="en-US" sz="1600" kern="1200" dirty="0" smtClean="0">
                <a:solidFill>
                  <a:srgbClr val="FFFFFF"/>
                </a:solidFill>
                <a:latin typeface="Verdana" pitchFamily="34" charset="0"/>
                <a:cs typeface="Times New Roman" pitchFamily="18" charset="0"/>
              </a:rPr>
              <a:t>5.</a:t>
            </a:r>
            <a:r>
              <a:rPr lang="en-GB" altLang="en-US" sz="1600" kern="1200" dirty="0" smtClean="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References (3)</a:t>
            </a:r>
            <a:endParaRPr lang="en-US" altLang="en-US" sz="1600" kern="1200" dirty="0">
              <a:solidFill>
                <a:srgbClr val="FFFFFF"/>
              </a:solidFill>
              <a:latin typeface="Verdana" pitchFamily="34" charset="0"/>
              <a:cs typeface="Times New Roman" pitchFamily="18" charset="0"/>
            </a:endParaRPr>
          </a:p>
        </p:txBody>
      </p:sp>
      <p:sp>
        <p:nvSpPr>
          <p:cNvPr id="3" name="Text Box 3"/>
          <p:cNvSpPr txBox="1">
            <a:spLocks noChangeArrowheads="1"/>
          </p:cNvSpPr>
          <p:nvPr/>
        </p:nvSpPr>
        <p:spPr bwMode="auto">
          <a:xfrm>
            <a:off x="49213" y="638175"/>
            <a:ext cx="9069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[1</a:t>
            </a:r>
            <a:r>
              <a:rPr lang="hu-HU" altLang="en-US" sz="1400" dirty="0" smtClean="0">
                <a:cs typeface="Times New Roman" pitchFamily="18" charset="0"/>
              </a:rPr>
              <a:t>7</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Jun</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H.,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Nam</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S.,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Jin</a:t>
            </a:r>
            <a:r>
              <a:rPr kumimoji="0" lang="hu-HU" altLang="en-US" sz="1400" b="0" i="0" u="none" strike="noStrike" kern="1200" cap="none" spc="0" normalizeH="0" noProof="0" dirty="0" smtClean="0">
                <a:ln>
                  <a:noFill/>
                </a:ln>
                <a:effectLst/>
                <a:uLnTx/>
                <a:uFillTx/>
                <a:latin typeface="Verdana" pitchFamily="34" charset="0"/>
                <a:ea typeface="+mn-ea"/>
                <a:cs typeface="Times New Roman" pitchFamily="18" charset="0"/>
              </a:rPr>
              <a:t> H., Lee J-C., Park Y.J., and Lee J.J., </a:t>
            </a:r>
            <a:r>
              <a:rPr lang="en-US" altLang="en-US" sz="1400" dirty="0">
                <a:cs typeface="Times New Roman" pitchFamily="18" charset="0"/>
              </a:rPr>
              <a:t>High-Bandwidth Memory (HBM) Test </a:t>
            </a:r>
            <a:endParaRPr lang="hu-HU" altLang="en-US" sz="1400" dirty="0" smtClean="0">
              <a:cs typeface="Times New Roman" pitchFamily="18" charset="0"/>
            </a:endParaRP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a:t>
            </a:r>
            <a:r>
              <a:rPr lang="en-US" altLang="en-US" sz="1400" dirty="0" smtClean="0">
                <a:cs typeface="Times New Roman" pitchFamily="18" charset="0"/>
              </a:rPr>
              <a:t>Challenges </a:t>
            </a:r>
            <a:r>
              <a:rPr lang="en-US" altLang="en-US" sz="1400" dirty="0">
                <a:cs typeface="Times New Roman" pitchFamily="18" charset="0"/>
              </a:rPr>
              <a:t>and </a:t>
            </a:r>
            <a:r>
              <a:rPr lang="en-US" altLang="en-US" sz="1400" dirty="0" smtClean="0">
                <a:cs typeface="Times New Roman" pitchFamily="18" charset="0"/>
              </a:rPr>
              <a:t>Solutions</a:t>
            </a:r>
            <a:r>
              <a:rPr lang="hu-HU" altLang="en-US" sz="1400" dirty="0" smtClean="0">
                <a:cs typeface="Times New Roman" pitchFamily="18" charset="0"/>
              </a:rPr>
              <a:t>, IEEE Design &amp; Test, </a:t>
            </a:r>
            <a:r>
              <a:rPr lang="hu-HU" altLang="en-US" sz="1400" dirty="0" err="1" smtClean="0">
                <a:cs typeface="Times New Roman" pitchFamily="18" charset="0"/>
              </a:rPr>
              <a:t>Vol</a:t>
            </a:r>
            <a:r>
              <a:rPr lang="hu-HU" altLang="en-US" sz="1400" dirty="0" smtClean="0">
                <a:cs typeface="Times New Roman" pitchFamily="18" charset="0"/>
              </a:rPr>
              <a:t>. 34, </a:t>
            </a:r>
            <a:r>
              <a:rPr lang="hu-HU" altLang="en-US" sz="1400" dirty="0" err="1" smtClean="0">
                <a:cs typeface="Times New Roman" pitchFamily="18" charset="0"/>
              </a:rPr>
              <a:t>Issue</a:t>
            </a:r>
            <a:r>
              <a:rPr lang="hu-HU" altLang="en-US" sz="1400" dirty="0" smtClean="0">
                <a:cs typeface="Times New Roman" pitchFamily="18" charset="0"/>
              </a:rPr>
              <a:t> 1, 2017</a:t>
            </a:r>
            <a:endParaRPr kumimoji="0" lang="en-US" altLang="en-US" sz="1400" b="0" i="0" u="none" strike="noStrike" kern="1200" cap="none" spc="0" normalizeH="0" baseline="0" noProof="0" dirty="0">
              <a:ln>
                <a:noFill/>
              </a:ln>
              <a:effectLst/>
              <a:uLnTx/>
              <a:uFillTx/>
              <a:cs typeface="Times New Roman" pitchFamily="18" charset="0"/>
            </a:endParaRPr>
          </a:p>
        </p:txBody>
      </p:sp>
      <p:sp>
        <p:nvSpPr>
          <p:cNvPr id="4" name="Text Box 4"/>
          <p:cNvSpPr txBox="1">
            <a:spLocks noChangeArrowheads="1"/>
          </p:cNvSpPr>
          <p:nvPr/>
        </p:nvSpPr>
        <p:spPr bwMode="auto">
          <a:xfrm>
            <a:off x="49213" y="1239838"/>
            <a:ext cx="9119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18</a:t>
            </a:r>
            <a:r>
              <a:rPr lang="en-US" altLang="en-US" sz="1400" dirty="0">
                <a:cs typeface="Times New Roman" pitchFamily="18" charset="0"/>
              </a:rPr>
              <a:t>]: High Bandwidth Memory (</a:t>
            </a:r>
            <a:r>
              <a:rPr lang="en-US" altLang="en-US" sz="1400" dirty="0" smtClean="0">
                <a:cs typeface="Times New Roman" pitchFamily="18" charset="0"/>
              </a:rPr>
              <a:t>HBM)</a:t>
            </a:r>
            <a:r>
              <a:rPr lang="hu-HU" altLang="en-US" sz="1400" dirty="0" smtClean="0">
                <a:cs typeface="Times New Roman" pitchFamily="18" charset="0"/>
              </a:rPr>
              <a:t>, </a:t>
            </a:r>
            <a:r>
              <a:rPr lang="en-US" altLang="en-US" sz="1400" dirty="0" smtClean="0">
                <a:cs typeface="Times New Roman" pitchFamily="18" charset="0"/>
              </a:rPr>
              <a:t>DRAM</a:t>
            </a:r>
            <a:r>
              <a:rPr lang="hu-HU" altLang="en-US" sz="1400" dirty="0">
                <a:cs typeface="Times New Roman" pitchFamily="18" charset="0"/>
              </a:rPr>
              <a:t>, </a:t>
            </a:r>
            <a:r>
              <a:rPr lang="hu-HU" altLang="en-US" sz="1400" dirty="0" smtClean="0">
                <a:cs typeface="Times New Roman" pitchFamily="18" charset="0"/>
              </a:rPr>
              <a:t>JESD235A, </a:t>
            </a:r>
            <a:r>
              <a:rPr lang="hu-HU" altLang="en-US" sz="1400" dirty="0" err="1" smtClean="0">
                <a:cs typeface="Times New Roman" pitchFamily="18" charset="0"/>
              </a:rPr>
              <a:t>Jedec</a:t>
            </a:r>
            <a:r>
              <a:rPr lang="hu-HU" altLang="en-US" sz="1400" dirty="0" smtClean="0">
                <a:cs typeface="Times New Roman" pitchFamily="18" charset="0"/>
              </a:rPr>
              <a:t> </a:t>
            </a:r>
            <a:r>
              <a:rPr lang="hu-HU" altLang="en-US" sz="1400" dirty="0" err="1" smtClean="0">
                <a:cs typeface="Times New Roman" pitchFamily="18" charset="0"/>
              </a:rPr>
              <a:t>Solid</a:t>
            </a:r>
            <a:r>
              <a:rPr lang="hu-HU" altLang="en-US" sz="1400" dirty="0" smtClean="0">
                <a:cs typeface="Times New Roman" pitchFamily="18" charset="0"/>
              </a:rPr>
              <a:t> </a:t>
            </a:r>
            <a:r>
              <a:rPr lang="hu-HU" altLang="en-US" sz="1400" dirty="0" err="1" smtClean="0">
                <a:cs typeface="Times New Roman" pitchFamily="18" charset="0"/>
              </a:rPr>
              <a:t>State</a:t>
            </a:r>
            <a:r>
              <a:rPr lang="hu-HU" altLang="en-US" sz="1400" dirty="0" smtClean="0">
                <a:cs typeface="Times New Roman" pitchFamily="18" charset="0"/>
              </a:rPr>
              <a:t> </a:t>
            </a:r>
            <a:r>
              <a:rPr lang="hu-HU" altLang="en-US" sz="1400" dirty="0" err="1" smtClean="0">
                <a:cs typeface="Times New Roman" pitchFamily="18" charset="0"/>
              </a:rPr>
              <a:t>Technology</a:t>
            </a:r>
            <a:r>
              <a:rPr lang="hu-HU" altLang="en-US" sz="1400" dirty="0" smtClean="0">
                <a:cs typeface="Times New Roman" pitchFamily="18" charset="0"/>
              </a:rPr>
              <a:t>, Nov. 2015,</a:t>
            </a:r>
          </a:p>
          <a:p>
            <a:pPr lvl="0" eaLnBrk="1" fontAlgn="base" hangingPunct="1">
              <a:spcBef>
                <a:spcPct val="0"/>
              </a:spcBef>
              <a:spcAft>
                <a:spcPct val="0"/>
              </a:spcAft>
              <a:buNone/>
            </a:pPr>
            <a:r>
              <a:rPr lang="hu-HU" altLang="en-US" sz="1400" dirty="0" smtClean="0">
                <a:cs typeface="Times New Roman" pitchFamily="18" charset="0"/>
              </a:rPr>
              <a:t>           https</a:t>
            </a:r>
            <a:r>
              <a:rPr lang="hu-HU" altLang="en-US" sz="1400" dirty="0">
                <a:cs typeface="Times New Roman" pitchFamily="18" charset="0"/>
              </a:rPr>
              <a:t>://composter.com.ua/documents/JESD235A.pdf</a:t>
            </a:r>
            <a:endParaRPr kumimoji="0" lang="hu-HU" altLang="en-US" sz="1400" b="0" i="0" u="none" strike="noStrike" kern="1200" cap="none" spc="0" normalizeH="0" baseline="0" noProof="0" dirty="0">
              <a:ln>
                <a:noFill/>
              </a:ln>
              <a:effectLst/>
              <a:uLnTx/>
              <a:uFillTx/>
              <a:cs typeface="Times New Roman" pitchFamily="18" charset="0"/>
            </a:endParaRPr>
          </a:p>
        </p:txBody>
      </p:sp>
      <p:sp>
        <p:nvSpPr>
          <p:cNvPr id="5" name="Text Box 5"/>
          <p:cNvSpPr txBox="1">
            <a:spLocks noChangeArrowheads="1"/>
          </p:cNvSpPr>
          <p:nvPr/>
        </p:nvSpPr>
        <p:spPr bwMode="auto">
          <a:xfrm>
            <a:off x="53975" y="1828800"/>
            <a:ext cx="83918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19</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Harding</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S., </a:t>
            </a:r>
            <a:r>
              <a:rPr lang="en-US" altLang="en-US" sz="1400" dirty="0">
                <a:cs typeface="Arial" charset="0"/>
              </a:rPr>
              <a:t>What Are HBM, HBM2 and HBM2E? A Basic </a:t>
            </a:r>
            <a:r>
              <a:rPr lang="en-US" altLang="en-US" sz="1400" dirty="0" smtClean="0">
                <a:cs typeface="Arial" charset="0"/>
              </a:rPr>
              <a:t>Definition</a:t>
            </a:r>
            <a:r>
              <a:rPr lang="hu-HU" altLang="en-US" sz="1400" dirty="0" smtClean="0">
                <a:cs typeface="Arial" charset="0"/>
              </a:rPr>
              <a:t>, </a:t>
            </a:r>
            <a:r>
              <a:rPr lang="hu-HU" altLang="en-US" sz="1400" dirty="0" err="1" smtClean="0">
                <a:cs typeface="Arial" charset="0"/>
              </a:rPr>
              <a:t>Tom’s</a:t>
            </a:r>
            <a:r>
              <a:rPr lang="hu-HU" altLang="en-US" sz="1400" dirty="0" smtClean="0">
                <a:cs typeface="Arial" charset="0"/>
              </a:rPr>
              <a:t> Hardware,</a:t>
            </a:r>
          </a:p>
          <a:p>
            <a:pPr lvl="0" eaLnBrk="1" fontAlgn="base" hangingPunct="1">
              <a:spcBef>
                <a:spcPct val="0"/>
              </a:spcBef>
              <a:spcAft>
                <a:spcPct val="0"/>
              </a:spcAft>
              <a:buNone/>
              <a:defRPr/>
            </a:pPr>
            <a:r>
              <a:rPr kumimoji="0" lang="hu-HU" altLang="en-US" sz="1400" b="0" i="0" u="none" strike="noStrike" kern="1200" cap="none" spc="0" normalizeH="0" baseline="0" noProof="0" dirty="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April</a:t>
            </a:r>
            <a:r>
              <a:rPr lang="hu-HU" altLang="en-US" sz="1400" dirty="0">
                <a:cs typeface="Arial" charset="0"/>
              </a:rPr>
              <a:t> 15 2021, https://</a:t>
            </a:r>
            <a:r>
              <a:rPr lang="hu-HU" altLang="en-US" sz="1400" dirty="0" smtClean="0">
                <a:cs typeface="Arial" charset="0"/>
              </a:rPr>
              <a:t>www.tomshardware.com/reviews/glossary-hbm-hbm2-high-</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bandwidth-memory-definition,5889.html</a:t>
            </a:r>
            <a:endParaRPr kumimoji="0" lang="hu-HU" altLang="en-US" sz="1400" b="0" i="0" u="none" strike="noStrike" kern="1200" cap="none" spc="0" normalizeH="0" baseline="0" noProof="0" dirty="0">
              <a:ln>
                <a:noFill/>
              </a:ln>
              <a:effectLst/>
              <a:uLnTx/>
              <a:uFillTx/>
              <a:cs typeface="Arial" charset="0"/>
            </a:endParaRPr>
          </a:p>
        </p:txBody>
      </p:sp>
      <p:sp>
        <p:nvSpPr>
          <p:cNvPr id="6" name="Text Box 13"/>
          <p:cNvSpPr txBox="1">
            <a:spLocks noChangeArrowheads="1"/>
          </p:cNvSpPr>
          <p:nvPr/>
        </p:nvSpPr>
        <p:spPr bwMode="auto">
          <a:xfrm>
            <a:off x="49213" y="2627313"/>
            <a:ext cx="6761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20</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en-US" sz="1400" dirty="0">
                <a:latin typeface="Verdana"/>
              </a:rPr>
              <a:t>PCI Express, Wikipedia, https://en.wikipedia.org/wiki/PCI_Express</a:t>
            </a:r>
            <a:endParaRPr kumimoji="0" lang="en-US" sz="1600" b="0" i="0" u="none" strike="noStrike" kern="1200" cap="none" spc="0" normalizeH="0" baseline="0" noProof="0" dirty="0">
              <a:ln>
                <a:noFill/>
              </a:ln>
              <a:effectLst/>
              <a:uLnTx/>
              <a:uFillTx/>
              <a:latin typeface="Verdana"/>
            </a:endParaRPr>
          </a:p>
        </p:txBody>
      </p:sp>
      <p:sp>
        <p:nvSpPr>
          <p:cNvPr id="8" name="Text Box 15"/>
          <p:cNvSpPr txBox="1">
            <a:spLocks noChangeArrowheads="1"/>
          </p:cNvSpPr>
          <p:nvPr/>
        </p:nvSpPr>
        <p:spPr bwMode="auto">
          <a:xfrm>
            <a:off x="49213" y="3777876"/>
            <a:ext cx="764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22</a:t>
            </a:r>
            <a:r>
              <a:rPr lang="en-US" altLang="en-US" sz="1400" dirty="0" smtClean="0">
                <a:cs typeface="Arial" charset="0"/>
              </a:rPr>
              <a:t>]: </a:t>
            </a:r>
            <a:r>
              <a:rPr lang="en-US" altLang="en-US" sz="1400" dirty="0">
                <a:cs typeface="Arial" charset="0"/>
              </a:rPr>
              <a:t>CCIX </a:t>
            </a:r>
            <a:r>
              <a:rPr lang="en-US" altLang="en-US" sz="1400" dirty="0" smtClean="0">
                <a:cs typeface="Arial" charset="0"/>
              </a:rPr>
              <a:t>IP</a:t>
            </a:r>
            <a:r>
              <a:rPr lang="hu-HU" altLang="en-US" sz="1400" dirty="0" smtClean="0">
                <a:cs typeface="Arial" charset="0"/>
              </a:rPr>
              <a:t>, </a:t>
            </a:r>
            <a:r>
              <a:rPr lang="en-US" altLang="en-US" sz="1400" dirty="0" smtClean="0">
                <a:cs typeface="Arial" charset="0"/>
              </a:rPr>
              <a:t>Cache </a:t>
            </a:r>
            <a:r>
              <a:rPr lang="en-US" altLang="en-US" sz="1400" dirty="0">
                <a:cs typeface="Arial" charset="0"/>
              </a:rPr>
              <a:t>Coherent Interconnect for Accelerators (CCIX</a:t>
            </a:r>
            <a:r>
              <a:rPr lang="en-US" altLang="en-US" sz="1400" dirty="0" smtClean="0">
                <a:cs typeface="Arial" charset="0"/>
              </a:rPr>
              <a:t>)</a:t>
            </a:r>
            <a:r>
              <a:rPr lang="hu-HU" altLang="en-US" sz="1400" dirty="0" smtClean="0">
                <a:cs typeface="Arial" charset="0"/>
              </a:rPr>
              <a:t>, </a:t>
            </a:r>
            <a:r>
              <a:rPr lang="hu-HU" altLang="en-US" sz="1400" dirty="0" err="1" smtClean="0">
                <a:cs typeface="Arial" charset="0"/>
              </a:rPr>
              <a:t>Cadence</a:t>
            </a:r>
            <a:r>
              <a:rPr lang="hu-HU" altLang="en-US" sz="1400" dirty="0" smtClean="0">
                <a:cs typeface="Arial" charset="0"/>
              </a:rPr>
              <a:t>,</a:t>
            </a:r>
          </a:p>
          <a:p>
            <a:pPr lvl="0" eaLnBrk="1" fontAlgn="base" hangingPunct="1">
              <a:spcBef>
                <a:spcPct val="0"/>
              </a:spcBef>
              <a:spcAft>
                <a:spcPct val="0"/>
              </a:spcAft>
              <a:buNone/>
              <a:defRPr/>
            </a:pPr>
            <a:r>
              <a:rPr lang="hu-HU" altLang="en-US" sz="1400" dirty="0" smtClean="0">
                <a:cs typeface="Arial" charset="0"/>
              </a:rPr>
              <a:t>           </a:t>
            </a:r>
            <a:r>
              <a:rPr lang="en-US" altLang="en-US" sz="1400" dirty="0" smtClean="0">
                <a:cs typeface="Arial" charset="0"/>
              </a:rPr>
              <a:t>https</a:t>
            </a:r>
            <a:r>
              <a:rPr lang="en-US" altLang="en-US" sz="1400" dirty="0">
                <a:cs typeface="Arial" charset="0"/>
              </a:rPr>
              <a:t>://ip.cadence.com/ipportfolio/ip-portfolio-overview/interface-ip/ccix-ip</a:t>
            </a:r>
            <a:endParaRPr kumimoji="0" lang="en-US" altLang="en-US" sz="1400" b="0" i="0" u="none" strike="noStrike" kern="1200" cap="none" spc="0" normalizeH="0" baseline="0" noProof="0" dirty="0">
              <a:ln>
                <a:noFill/>
              </a:ln>
              <a:effectLst/>
              <a:uLnTx/>
              <a:uFillTx/>
              <a:cs typeface="Arial" charset="0"/>
            </a:endParaRPr>
          </a:p>
        </p:txBody>
      </p:sp>
      <p:sp>
        <p:nvSpPr>
          <p:cNvPr id="9" name="Text Box 16"/>
          <p:cNvSpPr txBox="1">
            <a:spLocks noChangeArrowheads="1"/>
          </p:cNvSpPr>
          <p:nvPr/>
        </p:nvSpPr>
        <p:spPr bwMode="auto">
          <a:xfrm>
            <a:off x="47625" y="4360489"/>
            <a:ext cx="88073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23</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Voigt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D.,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Koenen</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D., Cache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Coherent</a:t>
            </a:r>
            <a:r>
              <a:rPr lang="hu-HU" altLang="en-US" sz="1400" dirty="0">
                <a:cs typeface="Arial" charset="0"/>
              </a:rPr>
              <a:t> </a:t>
            </a:r>
            <a:r>
              <a:rPr lang="hu-HU" altLang="en-US" sz="1400" dirty="0" err="1" smtClean="0">
                <a:cs typeface="Arial" charset="0"/>
              </a:rPr>
              <a:t>Interface</a:t>
            </a:r>
            <a:r>
              <a:rPr lang="hu-HU" altLang="en-US" sz="1400" dirty="0" smtClean="0">
                <a:cs typeface="Arial" charset="0"/>
              </a:rPr>
              <a:t> </a:t>
            </a:r>
            <a:r>
              <a:rPr lang="hu-HU" altLang="en-US" sz="1400" dirty="0" err="1" smtClean="0">
                <a:cs typeface="Arial" charset="0"/>
              </a:rPr>
              <a:t>for</a:t>
            </a:r>
            <a:r>
              <a:rPr lang="hu-HU" altLang="en-US" sz="1400" dirty="0" smtClean="0">
                <a:cs typeface="Arial" charset="0"/>
              </a:rPr>
              <a:t> </a:t>
            </a:r>
            <a:r>
              <a:rPr lang="hu-HU" altLang="en-US" sz="1400" dirty="0" err="1" smtClean="0">
                <a:cs typeface="Arial" charset="0"/>
              </a:rPr>
              <a:t>Accelerators</a:t>
            </a:r>
            <a:r>
              <a:rPr lang="hu-HU" altLang="en-US" sz="1400" dirty="0" smtClean="0">
                <a:cs typeface="Arial" charset="0"/>
              </a:rPr>
              <a:t> (CCIX), PM Summit, </a:t>
            </a:r>
          </a:p>
          <a:p>
            <a:pPr eaLnBrk="1" fontAlgn="base" hangingPunct="1">
              <a:spcBef>
                <a:spcPct val="0"/>
              </a:spcBef>
              <a:spcAft>
                <a:spcPct val="0"/>
              </a:spcAft>
              <a:buNone/>
              <a:defRPr/>
            </a:pPr>
            <a:r>
              <a:rPr kumimoji="0" lang="hu-HU" altLang="en-US" sz="1400" b="0" i="0" u="none" strike="noStrike" kern="1200" cap="none" spc="0" normalizeH="0" noProof="0" dirty="0">
                <a:ln>
                  <a:noFill/>
                </a:ln>
                <a:effectLst/>
                <a:uLnTx/>
                <a:uFillTx/>
                <a:latin typeface="Verdana" pitchFamily="34" charset="0"/>
                <a:ea typeface="+mn-ea"/>
                <a:cs typeface="Arial" charset="0"/>
              </a:rPr>
              <a:t> </a:t>
            </a:r>
            <a:r>
              <a:rPr kumimoji="0" lang="hu-HU" altLang="en-US" sz="1400" b="0" i="0" u="none" strike="noStrike" kern="1200" cap="none" spc="0" normalizeH="0" noProof="0" dirty="0" smtClean="0">
                <a:ln>
                  <a:noFill/>
                </a:ln>
                <a:effectLst/>
                <a:uLnTx/>
                <a:uFillTx/>
                <a:latin typeface="Verdana" pitchFamily="34" charset="0"/>
                <a:ea typeface="+mn-ea"/>
                <a:cs typeface="Arial" charset="0"/>
              </a:rPr>
              <a:t>          Jan. 24 2018, San José, CA, </a:t>
            </a:r>
            <a:r>
              <a:rPr lang="en-US" sz="1400" dirty="0" smtClean="0">
                <a:latin typeface="Verdana"/>
              </a:rPr>
              <a:t>https</a:t>
            </a:r>
            <a:r>
              <a:rPr lang="en-US" sz="1400" dirty="0">
                <a:latin typeface="Verdana"/>
              </a:rPr>
              <a:t>://www.snia.org/sites/default/files/PM-Summit/2018</a:t>
            </a:r>
            <a:r>
              <a:rPr lang="en-US" sz="1400" dirty="0" smtClean="0">
                <a:latin typeface="Verdana"/>
              </a:rPr>
              <a:t>/</a:t>
            </a:r>
            <a:endParaRPr lang="hu-HU" sz="1400" dirty="0" smtClean="0">
              <a:latin typeface="Verdana"/>
            </a:endParaRPr>
          </a:p>
          <a:p>
            <a:pPr eaLnBrk="1" fontAlgn="base" hangingPunct="1">
              <a:spcBef>
                <a:spcPct val="0"/>
              </a:spcBef>
              <a:spcAft>
                <a:spcPct val="0"/>
              </a:spcAft>
              <a:buNone/>
              <a:defRPr/>
            </a:pPr>
            <a:r>
              <a:rPr lang="hu-HU" sz="1400" dirty="0">
                <a:latin typeface="Verdana"/>
              </a:rPr>
              <a:t> </a:t>
            </a:r>
            <a:r>
              <a:rPr lang="hu-HU" sz="1400" dirty="0" smtClean="0">
                <a:latin typeface="Verdana"/>
              </a:rPr>
              <a:t>          </a:t>
            </a:r>
            <a:r>
              <a:rPr lang="en-US" sz="1400" dirty="0" smtClean="0">
                <a:latin typeface="Verdana"/>
              </a:rPr>
              <a:t>presentations/13_PMSummit_18_interconnects_UPDATED.pdf</a:t>
            </a:r>
            <a:endParaRPr lang="en-US" sz="1400" dirty="0">
              <a:latin typeface="Verdana"/>
            </a:endParaRPr>
          </a:p>
        </p:txBody>
      </p:sp>
      <p:sp>
        <p:nvSpPr>
          <p:cNvPr id="10" name="Text Box 17"/>
          <p:cNvSpPr txBox="1">
            <a:spLocks noChangeArrowheads="1"/>
          </p:cNvSpPr>
          <p:nvPr/>
        </p:nvSpPr>
        <p:spPr bwMode="auto">
          <a:xfrm>
            <a:off x="49212" y="5168526"/>
            <a:ext cx="9094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24</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Wong</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W.G., </a:t>
            </a:r>
            <a:r>
              <a:rPr lang="en-US" altLang="en-US" sz="1400" dirty="0">
                <a:cs typeface="Arial" charset="0"/>
              </a:rPr>
              <a:t>CCIX: Cache Coherent Interconnect for </a:t>
            </a:r>
            <a:r>
              <a:rPr lang="en-US" altLang="en-US" sz="1400" dirty="0" smtClean="0">
                <a:cs typeface="Arial" charset="0"/>
              </a:rPr>
              <a:t>Accelerators</a:t>
            </a:r>
            <a:r>
              <a:rPr lang="hu-HU" altLang="en-US" sz="1400" dirty="0" smtClean="0">
                <a:cs typeface="Arial" charset="0"/>
              </a:rPr>
              <a:t>, </a:t>
            </a:r>
            <a:r>
              <a:rPr lang="hu-HU" altLang="en-US" sz="1400" dirty="0" err="1" smtClean="0">
                <a:cs typeface="Arial" charset="0"/>
              </a:rPr>
              <a:t>Electronic</a:t>
            </a:r>
            <a:r>
              <a:rPr lang="hu-HU" altLang="en-US" sz="1400" dirty="0" smtClean="0">
                <a:cs typeface="Arial" charset="0"/>
              </a:rPr>
              <a:t> Design, </a:t>
            </a:r>
          </a:p>
          <a:p>
            <a:pPr lvl="0" eaLnBrk="1" fontAlgn="base" hangingPunct="1">
              <a:spcBef>
                <a:spcPct val="0"/>
              </a:spcBef>
              <a:spcAft>
                <a:spcPct val="0"/>
              </a:spcAft>
              <a:buNone/>
              <a:defRPr/>
            </a:pPr>
            <a:r>
              <a:rPr kumimoji="0" lang="hu-HU" altLang="en-US" sz="1400" b="0" i="0" u="none" strike="noStrike" kern="1200" cap="none" spc="0" normalizeH="0" noProof="0" dirty="0">
                <a:ln>
                  <a:noFill/>
                </a:ln>
                <a:effectLst/>
                <a:uLnTx/>
                <a:uFillTx/>
                <a:latin typeface="Verdana" pitchFamily="34" charset="0"/>
                <a:ea typeface="+mn-ea"/>
                <a:cs typeface="Arial" charset="0"/>
              </a:rPr>
              <a:t> </a:t>
            </a:r>
            <a:r>
              <a:rPr kumimoji="0" lang="hu-HU" altLang="en-US" sz="1400" b="0" i="0" u="none" strike="noStrike" kern="1200" cap="none" spc="0" normalizeH="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noProof="0" dirty="0" err="1" smtClean="0">
                <a:ln>
                  <a:noFill/>
                </a:ln>
                <a:effectLst/>
                <a:uLnTx/>
                <a:uFillTx/>
                <a:latin typeface="Verdana" pitchFamily="34" charset="0"/>
                <a:ea typeface="+mn-ea"/>
                <a:cs typeface="Arial" charset="0"/>
              </a:rPr>
              <a:t>Oct</a:t>
            </a:r>
            <a:r>
              <a:rPr kumimoji="0" lang="hu-HU" altLang="en-US" sz="1400" b="0" i="0" u="none" strike="noStrike" kern="1200" cap="none" spc="0" normalizeH="0" noProof="0" dirty="0" smtClean="0">
                <a:ln>
                  <a:noFill/>
                </a:ln>
                <a:effectLst/>
                <a:uLnTx/>
                <a:uFillTx/>
                <a:latin typeface="Verdana" pitchFamily="34" charset="0"/>
                <a:ea typeface="+mn-ea"/>
                <a:cs typeface="Arial" charset="0"/>
              </a:rPr>
              <a:t>. </a:t>
            </a:r>
            <a:r>
              <a:rPr lang="hu-HU" altLang="en-US" sz="1400" dirty="0">
                <a:cs typeface="Arial" charset="0"/>
              </a:rPr>
              <a:t>31 2018, https://www.electronicdesign.com/industrial-automation/article/21807218</a:t>
            </a:r>
            <a:r>
              <a:rPr lang="hu-HU" altLang="en-US" sz="1400" dirty="0" smtClean="0">
                <a:cs typeface="Arial" charset="0"/>
              </a:rPr>
              <a:t>/</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ccix-cache-</a:t>
            </a:r>
            <a:r>
              <a:rPr lang="hu-HU" altLang="en-US" sz="1400" dirty="0" err="1" smtClean="0">
                <a:cs typeface="Arial" charset="0"/>
              </a:rPr>
              <a:t>coherent</a:t>
            </a:r>
            <a:r>
              <a:rPr lang="hu-HU" altLang="en-US" sz="1400" dirty="0" smtClean="0">
                <a:cs typeface="Arial" charset="0"/>
              </a:rPr>
              <a:t>-</a:t>
            </a:r>
            <a:r>
              <a:rPr lang="hu-HU" altLang="en-US" sz="1400" dirty="0" err="1" smtClean="0">
                <a:cs typeface="Arial" charset="0"/>
              </a:rPr>
              <a:t>interconnect-for-accelerators</a:t>
            </a:r>
            <a:endParaRPr kumimoji="0" lang="en-US" altLang="en-US" sz="1400" b="0" i="0" u="none" strike="noStrike" kern="1200" cap="none" spc="0" normalizeH="0" baseline="0" noProof="0" dirty="0">
              <a:ln>
                <a:noFill/>
              </a:ln>
              <a:effectLst/>
              <a:uLnTx/>
              <a:uFillTx/>
              <a:cs typeface="Arial" charset="0"/>
            </a:endParaRPr>
          </a:p>
        </p:txBody>
      </p:sp>
      <p:sp>
        <p:nvSpPr>
          <p:cNvPr id="12" name="Text Box 13"/>
          <p:cNvSpPr txBox="1">
            <a:spLocks noChangeArrowheads="1"/>
          </p:cNvSpPr>
          <p:nvPr/>
        </p:nvSpPr>
        <p:spPr bwMode="auto">
          <a:xfrm>
            <a:off x="49213" y="2998788"/>
            <a:ext cx="87155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21</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hu-HU" sz="1400" dirty="0" smtClean="0">
                <a:latin typeface="Verdana"/>
              </a:rPr>
              <a:t>Morgan T.P., </a:t>
            </a:r>
            <a:r>
              <a:rPr lang="en-US" sz="1400" dirty="0" smtClean="0">
                <a:latin typeface="Verdana"/>
              </a:rPr>
              <a:t>E</a:t>
            </a:r>
            <a:r>
              <a:rPr lang="hu-HU" sz="1400" dirty="0" err="1" smtClean="0">
                <a:latin typeface="Verdana"/>
              </a:rPr>
              <a:t>ating</a:t>
            </a:r>
            <a:r>
              <a:rPr lang="hu-HU" sz="1400" dirty="0" smtClean="0">
                <a:latin typeface="Verdana"/>
              </a:rPr>
              <a:t> The </a:t>
            </a:r>
            <a:r>
              <a:rPr lang="hu-HU" sz="1400" dirty="0" err="1" smtClean="0">
                <a:latin typeface="Verdana"/>
              </a:rPr>
              <a:t>Interconnect</a:t>
            </a:r>
            <a:r>
              <a:rPr lang="hu-HU" sz="1400" dirty="0" smtClean="0">
                <a:latin typeface="Verdana"/>
              </a:rPr>
              <a:t> </a:t>
            </a:r>
            <a:r>
              <a:rPr lang="hu-HU" sz="1400" dirty="0" err="1" smtClean="0">
                <a:latin typeface="Verdana"/>
              </a:rPr>
              <a:t>Alphabet</a:t>
            </a:r>
            <a:r>
              <a:rPr lang="hu-HU" sz="1400" dirty="0" smtClean="0">
                <a:latin typeface="Verdana"/>
              </a:rPr>
              <a:t> </a:t>
            </a:r>
            <a:r>
              <a:rPr lang="hu-HU" sz="1400" dirty="0" err="1" smtClean="0">
                <a:latin typeface="Verdana"/>
              </a:rPr>
              <a:t>Soup</a:t>
            </a:r>
            <a:r>
              <a:rPr lang="hu-HU" sz="1400" dirty="0" smtClean="0">
                <a:latin typeface="Verdana"/>
              </a:rPr>
              <a:t> </a:t>
            </a:r>
            <a:r>
              <a:rPr lang="hu-HU" sz="1400" dirty="0" err="1" smtClean="0">
                <a:latin typeface="Verdana"/>
              </a:rPr>
              <a:t>with</a:t>
            </a:r>
            <a:r>
              <a:rPr lang="hu-HU" sz="1400" dirty="0" smtClean="0">
                <a:latin typeface="Verdana"/>
              </a:rPr>
              <a:t> </a:t>
            </a:r>
            <a:r>
              <a:rPr lang="en-US" sz="1400" dirty="0" smtClean="0">
                <a:latin typeface="Verdana"/>
              </a:rPr>
              <a:t>I</a:t>
            </a:r>
            <a:r>
              <a:rPr lang="hu-HU" sz="1400" dirty="0" err="1" smtClean="0">
                <a:latin typeface="Verdana"/>
              </a:rPr>
              <a:t>ntel’s</a:t>
            </a:r>
            <a:r>
              <a:rPr lang="hu-HU" sz="1400" dirty="0" smtClean="0">
                <a:latin typeface="Verdana"/>
              </a:rPr>
              <a:t> </a:t>
            </a:r>
            <a:r>
              <a:rPr lang="en-US" sz="1400" dirty="0" smtClean="0">
                <a:latin typeface="Verdana"/>
              </a:rPr>
              <a:t>CXL</a:t>
            </a:r>
            <a:r>
              <a:rPr lang="hu-HU" sz="1400" dirty="0" smtClean="0">
                <a:latin typeface="Verdana"/>
              </a:rPr>
              <a:t>, The </a:t>
            </a:r>
            <a:r>
              <a:rPr lang="hu-HU" sz="1400" dirty="0" err="1" smtClean="0">
                <a:latin typeface="Verdana"/>
              </a:rPr>
              <a:t>Next</a:t>
            </a:r>
            <a:r>
              <a:rPr lang="hu-HU" sz="1400" dirty="0" smtClean="0">
                <a:latin typeface="Verdana"/>
              </a:rPr>
              <a:t> Platform,</a:t>
            </a:r>
          </a:p>
          <a:p>
            <a:pPr lvl="0" defTabSz="914400" eaLnBrk="1" hangingPunct="1">
              <a:spcBef>
                <a:spcPts val="0"/>
              </a:spcBef>
              <a:buNone/>
              <a:defRPr/>
            </a:pPr>
            <a:r>
              <a:rPr lang="hu-HU" sz="1400" dirty="0">
                <a:latin typeface="Verdana"/>
              </a:rPr>
              <a:t> </a:t>
            </a:r>
            <a:r>
              <a:rPr lang="hu-HU" sz="1400" dirty="0" smtClean="0">
                <a:latin typeface="Verdana"/>
              </a:rPr>
              <a:t>          </a:t>
            </a:r>
            <a:r>
              <a:rPr lang="hu-HU" sz="1400" dirty="0" err="1" smtClean="0">
                <a:latin typeface="Verdana"/>
              </a:rPr>
              <a:t>Sept</a:t>
            </a:r>
            <a:r>
              <a:rPr lang="hu-HU" sz="1400" dirty="0" smtClean="0">
                <a:latin typeface="Verdana"/>
              </a:rPr>
              <a:t>. </a:t>
            </a:r>
            <a:r>
              <a:rPr lang="hu-HU" sz="1400" dirty="0">
                <a:latin typeface="Verdana"/>
              </a:rPr>
              <a:t>18 2019, https://</a:t>
            </a:r>
            <a:r>
              <a:rPr lang="hu-HU" sz="1400" dirty="0" smtClean="0">
                <a:latin typeface="Verdana"/>
              </a:rPr>
              <a:t>www.nextplatform.com/2019/09/18/eating-the-interconnect-</a:t>
            </a:r>
          </a:p>
          <a:p>
            <a:pPr lvl="0" defTabSz="914400" eaLnBrk="1" hangingPunct="1">
              <a:spcBef>
                <a:spcPts val="0"/>
              </a:spcBef>
              <a:buNone/>
              <a:defRPr/>
            </a:pPr>
            <a:r>
              <a:rPr lang="hu-HU" sz="1400" dirty="0">
                <a:latin typeface="Verdana"/>
              </a:rPr>
              <a:t> </a:t>
            </a:r>
            <a:r>
              <a:rPr lang="hu-HU" sz="1400" dirty="0" smtClean="0">
                <a:latin typeface="Verdana"/>
              </a:rPr>
              <a:t>          </a:t>
            </a:r>
            <a:r>
              <a:rPr lang="hu-HU" sz="1400" dirty="0" err="1" smtClean="0">
                <a:latin typeface="Verdana"/>
              </a:rPr>
              <a:t>alphabet</a:t>
            </a:r>
            <a:r>
              <a:rPr lang="hu-HU" sz="1400" dirty="0" smtClean="0">
                <a:latin typeface="Verdana"/>
              </a:rPr>
              <a:t>-</a:t>
            </a:r>
            <a:r>
              <a:rPr lang="hu-HU" sz="1400" dirty="0" err="1" smtClean="0">
                <a:latin typeface="Verdana"/>
              </a:rPr>
              <a:t>soup</a:t>
            </a:r>
            <a:r>
              <a:rPr lang="hu-HU" sz="1400" dirty="0" smtClean="0">
                <a:latin typeface="Verdana"/>
              </a:rPr>
              <a:t>-</a:t>
            </a:r>
            <a:r>
              <a:rPr lang="hu-HU" sz="1400" dirty="0" err="1" smtClean="0">
                <a:latin typeface="Verdana"/>
              </a:rPr>
              <a:t>with</a:t>
            </a:r>
            <a:r>
              <a:rPr lang="hu-HU" sz="1400" dirty="0" smtClean="0">
                <a:latin typeface="Verdana"/>
              </a:rPr>
              <a:t>-</a:t>
            </a:r>
            <a:r>
              <a:rPr lang="hu-HU" sz="1400" dirty="0" err="1" smtClean="0">
                <a:latin typeface="Verdana"/>
              </a:rPr>
              <a:t>intels</a:t>
            </a:r>
            <a:r>
              <a:rPr lang="hu-HU" sz="1400" dirty="0" smtClean="0">
                <a:latin typeface="Verdana"/>
              </a:rPr>
              <a:t>-cxl</a:t>
            </a:r>
            <a:r>
              <a:rPr lang="hu-HU" sz="1400" dirty="0">
                <a:latin typeface="Verdana"/>
              </a:rPr>
              <a:t>/</a:t>
            </a:r>
            <a:endParaRPr lang="en-US" sz="1600" dirty="0">
              <a:latin typeface="Verdana"/>
            </a:endParaRPr>
          </a:p>
        </p:txBody>
      </p:sp>
      <p:sp>
        <p:nvSpPr>
          <p:cNvPr id="13" name="Text Box 17"/>
          <p:cNvSpPr txBox="1">
            <a:spLocks noChangeArrowheads="1"/>
          </p:cNvSpPr>
          <p:nvPr/>
        </p:nvSpPr>
        <p:spPr bwMode="auto">
          <a:xfrm>
            <a:off x="49212" y="5987676"/>
            <a:ext cx="9094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25</a:t>
            </a:r>
            <a:r>
              <a:rPr lang="en-US" altLang="en-US" sz="1400" dirty="0" smtClean="0">
                <a:cs typeface="Arial" charset="0"/>
              </a:rPr>
              <a:t>]: Arm </a:t>
            </a:r>
            <a:r>
              <a:rPr lang="en-US" altLang="en-US" sz="1400" dirty="0" err="1" smtClean="0">
                <a:cs typeface="Arial" charset="0"/>
              </a:rPr>
              <a:t>Neoverse</a:t>
            </a:r>
            <a:r>
              <a:rPr lang="en-US" altLang="en-US" sz="1400" dirty="0" smtClean="0">
                <a:cs typeface="Arial" charset="0"/>
              </a:rPr>
              <a:t> </a:t>
            </a:r>
            <a:r>
              <a:rPr lang="en-US" altLang="en-US" sz="1400" dirty="0">
                <a:cs typeface="Arial" charset="0"/>
              </a:rPr>
              <a:t>N1 </a:t>
            </a:r>
            <a:r>
              <a:rPr lang="en-US" altLang="en-US" sz="1400" dirty="0" smtClean="0">
                <a:cs typeface="Arial" charset="0"/>
              </a:rPr>
              <a:t>Core</a:t>
            </a:r>
            <a:r>
              <a:rPr lang="hu-HU" altLang="en-US" sz="1400" dirty="0" smtClean="0">
                <a:cs typeface="Arial" charset="0"/>
              </a:rPr>
              <a:t>, </a:t>
            </a:r>
            <a:r>
              <a:rPr lang="en-US" altLang="en-US" sz="1400" dirty="0" smtClean="0">
                <a:cs typeface="Arial" charset="0"/>
              </a:rPr>
              <a:t>Revision</a:t>
            </a:r>
            <a:r>
              <a:rPr lang="en-US" altLang="en-US" sz="1400" dirty="0">
                <a:cs typeface="Arial" charset="0"/>
              </a:rPr>
              <a:t>: </a:t>
            </a:r>
            <a:r>
              <a:rPr lang="en-US" altLang="en-US" sz="1400" dirty="0" smtClean="0">
                <a:cs typeface="Arial" charset="0"/>
              </a:rPr>
              <a:t>r3p1</a:t>
            </a:r>
            <a:r>
              <a:rPr lang="hu-HU" altLang="en-US" sz="1400" dirty="0" smtClean="0">
                <a:cs typeface="Arial" charset="0"/>
              </a:rPr>
              <a:t>, </a:t>
            </a:r>
            <a:r>
              <a:rPr lang="en-US" altLang="en-US" sz="1400" dirty="0" smtClean="0">
                <a:cs typeface="Arial" charset="0"/>
              </a:rPr>
              <a:t>Technical </a:t>
            </a:r>
            <a:r>
              <a:rPr lang="en-US" altLang="en-US" sz="1400" dirty="0">
                <a:cs typeface="Arial" charset="0"/>
              </a:rPr>
              <a:t>Reference Manual</a:t>
            </a:r>
          </a:p>
        </p:txBody>
      </p:sp>
    </p:spTree>
    <p:extLst>
      <p:ext uri="{BB962C8B-B14F-4D97-AF65-F5344CB8AC3E}">
        <p14:creationId xmlns:p14="http://schemas.microsoft.com/office/powerpoint/2010/main" val="11352917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defRPr/>
            </a:pPr>
            <a:r>
              <a:rPr lang="hu-HU" altLang="en-US" sz="1600" kern="1200" dirty="0" smtClean="0">
                <a:solidFill>
                  <a:srgbClr val="FFFFFF"/>
                </a:solidFill>
                <a:latin typeface="Verdana" pitchFamily="34" charset="0"/>
                <a:cs typeface="Times New Roman" pitchFamily="18" charset="0"/>
              </a:rPr>
              <a:t>5.</a:t>
            </a:r>
            <a:r>
              <a:rPr lang="en-GB" altLang="en-US" sz="1600" kern="1200" dirty="0" smtClean="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References (4)</a:t>
            </a:r>
            <a:endParaRPr lang="en-US" altLang="en-US" sz="1600" kern="1200" dirty="0">
              <a:solidFill>
                <a:srgbClr val="FFFFFF"/>
              </a:solidFill>
              <a:latin typeface="Verdana" pitchFamily="34" charset="0"/>
              <a:cs typeface="Times New Roman" pitchFamily="18" charset="0"/>
            </a:endParaRPr>
          </a:p>
        </p:txBody>
      </p:sp>
      <p:sp>
        <p:nvSpPr>
          <p:cNvPr id="3" name="Text Box 3"/>
          <p:cNvSpPr txBox="1">
            <a:spLocks noChangeArrowheads="1"/>
          </p:cNvSpPr>
          <p:nvPr/>
        </p:nvSpPr>
        <p:spPr bwMode="auto">
          <a:xfrm>
            <a:off x="49213" y="638175"/>
            <a:ext cx="90813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26</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Frumusanu</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 </a:t>
            </a:r>
            <a:r>
              <a:rPr lang="en-US" altLang="en-US" sz="1400" dirty="0">
                <a:cs typeface="Times New Roman" pitchFamily="18" charset="0"/>
              </a:rPr>
              <a:t>Arm Announces </a:t>
            </a:r>
            <a:r>
              <a:rPr lang="en-US" altLang="en-US" sz="1400" dirty="0" err="1">
                <a:cs typeface="Times New Roman" pitchFamily="18" charset="0"/>
              </a:rPr>
              <a:t>Neoverse</a:t>
            </a:r>
            <a:r>
              <a:rPr lang="en-US" altLang="en-US" sz="1400" dirty="0">
                <a:cs typeface="Times New Roman" pitchFamily="18" charset="0"/>
              </a:rPr>
              <a:t> N1 &amp; E1 Platforms &amp; CPUs: Enabling A Huge Jump </a:t>
            </a:r>
            <a:endParaRPr lang="hu-HU" altLang="en-US" sz="1400" dirty="0" smtClean="0">
              <a:cs typeface="Times New Roman" pitchFamily="18" charset="0"/>
            </a:endParaRP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a:t>
            </a:r>
            <a:r>
              <a:rPr lang="en-US" altLang="en-US" sz="1400" dirty="0" smtClean="0">
                <a:cs typeface="Times New Roman" pitchFamily="18" charset="0"/>
              </a:rPr>
              <a:t>In </a:t>
            </a:r>
            <a:r>
              <a:rPr lang="en-US" altLang="en-US" sz="1400" dirty="0">
                <a:cs typeface="Times New Roman" pitchFamily="18" charset="0"/>
              </a:rPr>
              <a:t>Infrastructure </a:t>
            </a:r>
            <a:r>
              <a:rPr lang="en-US" altLang="en-US" sz="1400" dirty="0" smtClean="0">
                <a:cs typeface="Times New Roman" pitchFamily="18" charset="0"/>
              </a:rPr>
              <a:t>Performance</a:t>
            </a:r>
            <a:r>
              <a:rPr lang="hu-HU" altLang="en-US" sz="1400" dirty="0" smtClean="0">
                <a:cs typeface="Times New Roman" pitchFamily="18" charset="0"/>
              </a:rPr>
              <a:t>, </a:t>
            </a:r>
            <a:r>
              <a:rPr lang="hu-HU" altLang="en-US" sz="1400" dirty="0" err="1" smtClean="0">
                <a:cs typeface="Times New Roman" pitchFamily="18" charset="0"/>
              </a:rPr>
              <a:t>AnandTech</a:t>
            </a:r>
            <a:r>
              <a:rPr lang="hu-HU" altLang="en-US" sz="1400" dirty="0" smtClean="0">
                <a:cs typeface="Times New Roman" pitchFamily="18" charset="0"/>
              </a:rPr>
              <a:t>, Febr. 20 2019, </a:t>
            </a:r>
          </a:p>
          <a:p>
            <a:pPr lvl="0" eaLnBrk="1" fontAlgn="base" hangingPunct="1">
              <a:spcBef>
                <a:spcPct val="0"/>
              </a:spcBef>
              <a:spcAft>
                <a:spcPct val="0"/>
              </a:spcAft>
              <a:buNone/>
            </a:pPr>
            <a:r>
              <a:rPr lang="hu-HU" altLang="en-US" sz="1400" dirty="0" smtClean="0">
                <a:cs typeface="Times New Roman" pitchFamily="18" charset="0"/>
              </a:rPr>
              <a:t>           </a:t>
            </a:r>
            <a:r>
              <a:rPr lang="en-US" altLang="en-US" sz="1400" dirty="0" smtClean="0">
                <a:cs typeface="Times New Roman" pitchFamily="18" charset="0"/>
              </a:rPr>
              <a:t>https</a:t>
            </a:r>
            <a:r>
              <a:rPr lang="en-US" altLang="en-US" sz="1400" dirty="0">
                <a:cs typeface="Times New Roman" pitchFamily="18" charset="0"/>
              </a:rPr>
              <a:t>://www.anandtech.com/print/13959/arm-announces-neoverse-n1-platform</a:t>
            </a:r>
          </a:p>
        </p:txBody>
      </p:sp>
      <p:sp>
        <p:nvSpPr>
          <p:cNvPr id="4" name="Text Box 4"/>
          <p:cNvSpPr txBox="1">
            <a:spLocks noChangeArrowheads="1"/>
          </p:cNvSpPr>
          <p:nvPr/>
        </p:nvSpPr>
        <p:spPr bwMode="auto">
          <a:xfrm>
            <a:off x="49213" y="1439863"/>
            <a:ext cx="8392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lang="hu-HU" altLang="en-US" sz="1400" dirty="0" smtClean="0">
                <a:cs typeface="Times New Roman" pitchFamily="18" charset="0"/>
              </a:rPr>
              <a:t>27</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Pellegrini</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 et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al</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lang="en-US" altLang="en-US" sz="1400" dirty="0">
                <a:cs typeface="Times New Roman" pitchFamily="18" charset="0"/>
              </a:rPr>
              <a:t>The Arm </a:t>
            </a:r>
            <a:r>
              <a:rPr lang="en-US" altLang="en-US" sz="1400" dirty="0" err="1">
                <a:cs typeface="Times New Roman" pitchFamily="18" charset="0"/>
              </a:rPr>
              <a:t>Neoverse</a:t>
            </a:r>
            <a:r>
              <a:rPr lang="en-US" altLang="en-US" sz="1400" dirty="0">
                <a:cs typeface="Times New Roman" pitchFamily="18" charset="0"/>
              </a:rPr>
              <a:t> N1 Platform: Building Blocks for the Next-Gen </a:t>
            </a:r>
            <a:endParaRPr lang="hu-HU" altLang="en-US" sz="1400" dirty="0" smtClean="0">
              <a:cs typeface="Times New Roman" pitchFamily="18" charset="0"/>
            </a:endParaRP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a:t>
            </a:r>
            <a:r>
              <a:rPr lang="en-US" altLang="en-US" sz="1400" dirty="0" smtClean="0">
                <a:cs typeface="Times New Roman" pitchFamily="18" charset="0"/>
              </a:rPr>
              <a:t>Cloud-to-Edge </a:t>
            </a:r>
            <a:r>
              <a:rPr lang="en-US" altLang="en-US" sz="1400" dirty="0">
                <a:cs typeface="Times New Roman" pitchFamily="18" charset="0"/>
              </a:rPr>
              <a:t>Infrastructure </a:t>
            </a:r>
            <a:r>
              <a:rPr lang="en-US" altLang="en-US" sz="1400" dirty="0" err="1" smtClean="0">
                <a:cs typeface="Times New Roman" pitchFamily="18" charset="0"/>
              </a:rPr>
              <a:t>SoC</a:t>
            </a:r>
            <a:r>
              <a:rPr lang="hu-HU" altLang="en-US" sz="1400" dirty="0" smtClean="0">
                <a:cs typeface="Times New Roman" pitchFamily="18" charset="0"/>
              </a:rPr>
              <a:t>, IEEE Micro, </a:t>
            </a:r>
            <a:r>
              <a:rPr lang="hu-HU" altLang="en-US" sz="1400" dirty="0" err="1" smtClean="0">
                <a:cs typeface="Times New Roman" pitchFamily="18" charset="0"/>
              </a:rPr>
              <a:t>Vol</a:t>
            </a:r>
            <a:r>
              <a:rPr lang="hu-HU" altLang="en-US" sz="1400" dirty="0" smtClean="0">
                <a:cs typeface="Times New Roman" pitchFamily="18" charset="0"/>
              </a:rPr>
              <a:t>. 40, </a:t>
            </a:r>
            <a:r>
              <a:rPr lang="hu-HU" altLang="en-US" sz="1400" dirty="0" err="1" smtClean="0">
                <a:cs typeface="Times New Roman" pitchFamily="18" charset="0"/>
              </a:rPr>
              <a:t>Issue</a:t>
            </a:r>
            <a:r>
              <a:rPr lang="hu-HU" altLang="en-US" sz="1400" dirty="0" smtClean="0">
                <a:cs typeface="Times New Roman" pitchFamily="18" charset="0"/>
              </a:rPr>
              <a:t> 2, 2020</a:t>
            </a:r>
            <a:endParaRPr kumimoji="0" lang="hu-HU" altLang="en-US" sz="1400" b="0" i="0" u="none" strike="noStrike" kern="1200" cap="none" spc="0" normalizeH="0" baseline="0" noProof="0" dirty="0">
              <a:ln>
                <a:noFill/>
              </a:ln>
              <a:effectLst/>
              <a:uLnTx/>
              <a:uFillTx/>
              <a:cs typeface="Times New Roman" pitchFamily="18" charset="0"/>
            </a:endParaRPr>
          </a:p>
        </p:txBody>
      </p:sp>
      <p:sp>
        <p:nvSpPr>
          <p:cNvPr id="5" name="Text Box 5"/>
          <p:cNvSpPr txBox="1">
            <a:spLocks noChangeArrowheads="1"/>
          </p:cNvSpPr>
          <p:nvPr/>
        </p:nvSpPr>
        <p:spPr bwMode="auto">
          <a:xfrm>
            <a:off x="53975" y="2028825"/>
            <a:ext cx="92784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28</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hu-HU" altLang="en-US" sz="1400" dirty="0" err="1">
                <a:cs typeface="Arial" charset="0"/>
              </a:rPr>
              <a:t>Neoverse</a:t>
            </a:r>
            <a:r>
              <a:rPr lang="hu-HU" altLang="en-US" sz="1400" dirty="0">
                <a:cs typeface="Arial" charset="0"/>
              </a:rPr>
              <a:t> </a:t>
            </a:r>
            <a:r>
              <a:rPr lang="hu-HU" altLang="en-US" sz="1400" dirty="0" err="1">
                <a:cs typeface="Arial" charset="0"/>
              </a:rPr>
              <a:t>Reference</a:t>
            </a:r>
            <a:r>
              <a:rPr lang="hu-HU" altLang="en-US" sz="1400" dirty="0">
                <a:cs typeface="Arial" charset="0"/>
              </a:rPr>
              <a:t> </a:t>
            </a:r>
            <a:r>
              <a:rPr lang="hu-HU" altLang="en-US" sz="1400" dirty="0" smtClean="0">
                <a:cs typeface="Arial" charset="0"/>
              </a:rPr>
              <a:t>Design, ARM </a:t>
            </a:r>
            <a:r>
              <a:rPr lang="hu-HU" altLang="en-US" sz="1400" dirty="0" err="1" smtClean="0">
                <a:cs typeface="Arial" charset="0"/>
              </a:rPr>
              <a:t>Developer</a:t>
            </a:r>
            <a:r>
              <a:rPr lang="hu-HU" altLang="en-US" sz="1400" dirty="0">
                <a:cs typeface="Arial" charset="0"/>
              </a:rPr>
              <a:t>, https://developer.arm.com/tools-and-software</a:t>
            </a:r>
            <a:r>
              <a:rPr lang="hu-HU" altLang="en-US" sz="1400" dirty="0" smtClean="0">
                <a:cs typeface="Arial" charset="0"/>
              </a:rPr>
              <a:t>/</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a:t>
            </a:r>
            <a:r>
              <a:rPr lang="hu-HU" altLang="en-US" sz="1400" dirty="0" err="1" smtClean="0">
                <a:cs typeface="Arial" charset="0"/>
              </a:rPr>
              <a:t>development-boards</a:t>
            </a:r>
            <a:r>
              <a:rPr lang="hu-HU" altLang="en-US" sz="1400" dirty="0" smtClean="0">
                <a:cs typeface="Arial" charset="0"/>
              </a:rPr>
              <a:t>/</a:t>
            </a:r>
            <a:r>
              <a:rPr lang="hu-HU" altLang="en-US" sz="1400" dirty="0" err="1" smtClean="0">
                <a:cs typeface="Arial" charset="0"/>
              </a:rPr>
              <a:t>neoverse</a:t>
            </a:r>
            <a:r>
              <a:rPr lang="hu-HU" altLang="en-US" sz="1400" dirty="0" smtClean="0">
                <a:cs typeface="Arial" charset="0"/>
              </a:rPr>
              <a:t>-</a:t>
            </a:r>
            <a:r>
              <a:rPr lang="hu-HU" altLang="en-US" sz="1400" dirty="0" err="1" smtClean="0">
                <a:cs typeface="Arial" charset="0"/>
              </a:rPr>
              <a:t>reference</a:t>
            </a:r>
            <a:r>
              <a:rPr lang="hu-HU" altLang="en-US" sz="1400" dirty="0" smtClean="0">
                <a:cs typeface="Arial" charset="0"/>
              </a:rPr>
              <a:t>-design</a:t>
            </a:r>
            <a:r>
              <a:rPr lang="hu-HU" altLang="en-US" sz="1400" dirty="0">
                <a:cs typeface="Arial" charset="0"/>
              </a:rPr>
              <a:t>?_</a:t>
            </a:r>
            <a:r>
              <a:rPr lang="hu-HU" altLang="en-US" sz="1400" dirty="0" err="1" smtClean="0">
                <a:cs typeface="Arial" charset="0"/>
              </a:rPr>
              <a:t>ga</a:t>
            </a:r>
            <a:r>
              <a:rPr lang="hu-HU" altLang="en-US" sz="1400" dirty="0" smtClean="0">
                <a:cs typeface="Arial" charset="0"/>
              </a:rPr>
              <a:t>=2.220183775.71780618.1619202436-</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2021226593.1618858037</a:t>
            </a:r>
            <a:endParaRPr kumimoji="0" lang="hu-HU" altLang="en-US" sz="1400" b="0" i="0" u="none" strike="noStrike" kern="1200" cap="none" spc="0" normalizeH="0" baseline="0" noProof="0" dirty="0">
              <a:ln>
                <a:noFill/>
              </a:ln>
              <a:effectLst/>
              <a:uLnTx/>
              <a:uFillTx/>
              <a:cs typeface="Arial" charset="0"/>
            </a:endParaRPr>
          </a:p>
        </p:txBody>
      </p:sp>
      <p:sp>
        <p:nvSpPr>
          <p:cNvPr id="6" name="Text Box 13"/>
          <p:cNvSpPr txBox="1">
            <a:spLocks noChangeArrowheads="1"/>
          </p:cNvSpPr>
          <p:nvPr/>
        </p:nvSpPr>
        <p:spPr bwMode="auto">
          <a:xfrm>
            <a:off x="49213" y="2827338"/>
            <a:ext cx="8374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29</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en-US" sz="1400" dirty="0" smtClean="0">
                <a:latin typeface="Verdana"/>
              </a:rPr>
              <a:t>ARM Cortex-A75 Core</a:t>
            </a:r>
            <a:r>
              <a:rPr lang="hu-HU" sz="1400" dirty="0" smtClean="0">
                <a:latin typeface="Verdana"/>
              </a:rPr>
              <a:t>, </a:t>
            </a:r>
            <a:r>
              <a:rPr lang="en-US" sz="1400" dirty="0" smtClean="0">
                <a:latin typeface="Verdana"/>
              </a:rPr>
              <a:t>Revision</a:t>
            </a:r>
            <a:r>
              <a:rPr lang="en-US" sz="1400" dirty="0">
                <a:latin typeface="Verdana"/>
              </a:rPr>
              <a:t>: </a:t>
            </a:r>
            <a:r>
              <a:rPr lang="en-US" sz="1400" dirty="0" smtClean="0">
                <a:latin typeface="Verdana"/>
              </a:rPr>
              <a:t>r2p0</a:t>
            </a:r>
            <a:r>
              <a:rPr lang="hu-HU" sz="1400" dirty="0" smtClean="0">
                <a:latin typeface="Verdana"/>
              </a:rPr>
              <a:t>,</a:t>
            </a:r>
            <a:r>
              <a:rPr lang="en-US" sz="1400" dirty="0" smtClean="0">
                <a:latin typeface="Verdana"/>
              </a:rPr>
              <a:t> </a:t>
            </a:r>
            <a:r>
              <a:rPr lang="en-US" sz="1400" dirty="0">
                <a:latin typeface="Verdana"/>
              </a:rPr>
              <a:t>Technical Reference </a:t>
            </a:r>
            <a:r>
              <a:rPr lang="en-US" sz="1400" dirty="0" smtClean="0">
                <a:latin typeface="Verdana"/>
              </a:rPr>
              <a:t>Manual</a:t>
            </a:r>
            <a:r>
              <a:rPr lang="hu-HU" sz="1400" dirty="0" smtClean="0">
                <a:latin typeface="Verdana"/>
              </a:rPr>
              <a:t>,</a:t>
            </a:r>
            <a:r>
              <a:rPr lang="en-US" sz="1400" dirty="0" smtClean="0">
                <a:latin typeface="Verdana"/>
              </a:rPr>
              <a:t> June</a:t>
            </a:r>
            <a:r>
              <a:rPr lang="hu-HU" sz="1400" dirty="0" smtClean="0">
                <a:latin typeface="Verdana"/>
              </a:rPr>
              <a:t> 03</a:t>
            </a:r>
            <a:r>
              <a:rPr lang="en-US" sz="1400" dirty="0" smtClean="0">
                <a:latin typeface="Verdana"/>
              </a:rPr>
              <a:t> 2017</a:t>
            </a:r>
            <a:endParaRPr lang="en-US" sz="1400" dirty="0">
              <a:latin typeface="Verdana"/>
            </a:endParaRPr>
          </a:p>
        </p:txBody>
      </p:sp>
      <p:sp>
        <p:nvSpPr>
          <p:cNvPr id="8" name="Text Box 15"/>
          <p:cNvSpPr txBox="1">
            <a:spLocks noChangeArrowheads="1"/>
          </p:cNvSpPr>
          <p:nvPr/>
        </p:nvSpPr>
        <p:spPr bwMode="auto">
          <a:xfrm>
            <a:off x="49213" y="3563839"/>
            <a:ext cx="8896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31</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hu-HU" altLang="en-US" sz="1400" dirty="0" err="1">
                <a:cs typeface="Arial" charset="0"/>
              </a:rPr>
              <a:t>Madhu</a:t>
            </a:r>
            <a:r>
              <a:rPr lang="hu-HU" altLang="en-US" sz="1400" dirty="0">
                <a:cs typeface="Arial" charset="0"/>
              </a:rPr>
              <a:t> P., </a:t>
            </a:r>
            <a:r>
              <a:rPr lang="hu-HU" altLang="en-US" sz="1400" dirty="0" err="1">
                <a:cs typeface="Arial" charset="0"/>
              </a:rPr>
              <a:t>Enabling</a:t>
            </a:r>
            <a:r>
              <a:rPr lang="hu-HU" altLang="en-US" sz="1400" dirty="0">
                <a:cs typeface="Arial" charset="0"/>
              </a:rPr>
              <a:t> </a:t>
            </a:r>
            <a:r>
              <a:rPr lang="hu-HU" altLang="en-US" sz="1400" dirty="0" err="1">
                <a:cs typeface="Arial" charset="0"/>
              </a:rPr>
              <a:t>Collaborative</a:t>
            </a:r>
            <a:r>
              <a:rPr lang="hu-HU" altLang="en-US" sz="1400" dirty="0">
                <a:cs typeface="Arial" charset="0"/>
              </a:rPr>
              <a:t> </a:t>
            </a:r>
            <a:r>
              <a:rPr lang="hu-HU" altLang="en-US" sz="1400" dirty="0" err="1">
                <a:cs typeface="Arial" charset="0"/>
              </a:rPr>
              <a:t>Processor</a:t>
            </a:r>
            <a:r>
              <a:rPr lang="hu-HU" altLang="en-US" sz="1400" dirty="0">
                <a:cs typeface="Arial" charset="0"/>
              </a:rPr>
              <a:t> Performance </a:t>
            </a:r>
            <a:r>
              <a:rPr lang="hu-HU" altLang="en-US" sz="1400" dirty="0" err="1">
                <a:cs typeface="Arial" charset="0"/>
              </a:rPr>
              <a:t>Control</a:t>
            </a:r>
            <a:r>
              <a:rPr lang="hu-HU" altLang="en-US" sz="1400" dirty="0">
                <a:cs typeface="Arial" charset="0"/>
              </a:rPr>
              <a:t> (CPPC) </a:t>
            </a:r>
            <a:r>
              <a:rPr lang="hu-HU" altLang="en-US" sz="1400" dirty="0" err="1">
                <a:cs typeface="Arial" charset="0"/>
              </a:rPr>
              <a:t>on</a:t>
            </a:r>
            <a:r>
              <a:rPr lang="hu-HU" altLang="en-US" sz="1400" dirty="0">
                <a:cs typeface="Arial" charset="0"/>
              </a:rPr>
              <a:t> </a:t>
            </a:r>
            <a:r>
              <a:rPr lang="hu-HU" altLang="en-US" sz="1400" dirty="0" err="1">
                <a:cs typeface="Arial" charset="0"/>
              </a:rPr>
              <a:t>Arm</a:t>
            </a:r>
            <a:r>
              <a:rPr lang="hu-HU" altLang="en-US" sz="1400" dirty="0">
                <a:cs typeface="Arial" charset="0"/>
              </a:rPr>
              <a:t> </a:t>
            </a:r>
            <a:r>
              <a:rPr lang="hu-HU" altLang="en-US" sz="1400" dirty="0" err="1" smtClean="0">
                <a:cs typeface="Arial" charset="0"/>
              </a:rPr>
              <a:t>Platforms</a:t>
            </a:r>
            <a:r>
              <a:rPr lang="hu-HU" altLang="en-US" sz="1400" dirty="0" smtClean="0">
                <a:cs typeface="Arial" charset="0"/>
              </a:rPr>
              <a:t>,</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linaro.org</a:t>
            </a:r>
            <a:r>
              <a:rPr lang="hu-HU" altLang="en-US" sz="1400" dirty="0">
                <a:cs typeface="Arial" charset="0"/>
              </a:rPr>
              <a:t>, 2021, https://static.linaro.org/connect/lvc21/presentations/lvc21-219.pdf</a:t>
            </a:r>
          </a:p>
        </p:txBody>
      </p:sp>
      <p:sp>
        <p:nvSpPr>
          <p:cNvPr id="9" name="Text Box 16"/>
          <p:cNvSpPr txBox="1">
            <a:spLocks noChangeArrowheads="1"/>
          </p:cNvSpPr>
          <p:nvPr/>
        </p:nvSpPr>
        <p:spPr bwMode="auto">
          <a:xfrm>
            <a:off x="47625" y="4146452"/>
            <a:ext cx="8735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32</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Rusitoru</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R., </a:t>
            </a:r>
            <a:r>
              <a:rPr lang="en-US" altLang="en-US" sz="1400" dirty="0">
                <a:cs typeface="Arial" charset="0"/>
              </a:rPr>
              <a:t>Power Saving and </a:t>
            </a:r>
            <a:r>
              <a:rPr lang="en-US" altLang="en-US" sz="1400" dirty="0" smtClean="0">
                <a:cs typeface="Arial" charset="0"/>
              </a:rPr>
              <a:t>Monitoring</a:t>
            </a:r>
            <a:r>
              <a:rPr lang="hu-HU" altLang="en-US" sz="1400" dirty="0" smtClean="0">
                <a:cs typeface="Arial" charset="0"/>
              </a:rPr>
              <a:t> </a:t>
            </a:r>
            <a:r>
              <a:rPr lang="en-US" altLang="en-US" sz="1400" dirty="0" smtClean="0">
                <a:cs typeface="Arial" charset="0"/>
              </a:rPr>
              <a:t>Features </a:t>
            </a:r>
            <a:r>
              <a:rPr lang="en-US" altLang="en-US" sz="1400" dirty="0">
                <a:cs typeface="Arial" charset="0"/>
              </a:rPr>
              <a:t>on Hardware </a:t>
            </a:r>
            <a:r>
              <a:rPr lang="en-US" altLang="en-US" sz="1400" dirty="0" smtClean="0">
                <a:cs typeface="Arial" charset="0"/>
              </a:rPr>
              <a:t>Level</a:t>
            </a:r>
            <a:r>
              <a:rPr lang="hu-HU" altLang="en-US" sz="1400" dirty="0" smtClean="0">
                <a:cs typeface="Arial" charset="0"/>
              </a:rPr>
              <a:t>, </a:t>
            </a:r>
            <a:r>
              <a:rPr lang="en-US" altLang="en-US" sz="1400" dirty="0">
                <a:cs typeface="Arial" charset="0"/>
              </a:rPr>
              <a:t>EETHPC </a:t>
            </a:r>
            <a:r>
              <a:rPr lang="en-US" altLang="en-US" sz="1400" dirty="0" smtClean="0">
                <a:cs typeface="Arial" charset="0"/>
              </a:rPr>
              <a:t>2018</a:t>
            </a:r>
            <a:r>
              <a:rPr lang="hu-HU" altLang="en-US" sz="1400" dirty="0" smtClean="0">
                <a:cs typeface="Arial" charset="0"/>
              </a:rPr>
              <a:t>,</a:t>
            </a:r>
            <a:endParaRPr lang="en-US" altLang="en-US" sz="1400" dirty="0">
              <a:cs typeface="Arial" charset="0"/>
            </a:endParaRPr>
          </a:p>
          <a:p>
            <a:pPr lvl="0" eaLnBrk="1" fontAlgn="base" hangingPunct="1">
              <a:spcBef>
                <a:spcPct val="0"/>
              </a:spcBef>
              <a:spcAft>
                <a:spcPct val="0"/>
              </a:spcAft>
              <a:buNone/>
              <a:defRPr/>
            </a:pPr>
            <a:r>
              <a:rPr lang="hu-HU" altLang="en-US" sz="1400" dirty="0" smtClean="0">
                <a:cs typeface="Arial" charset="0"/>
              </a:rPr>
              <a:t>           </a:t>
            </a:r>
            <a:r>
              <a:rPr lang="en-US" altLang="en-US" sz="1400" dirty="0" smtClean="0">
                <a:cs typeface="Arial" charset="0"/>
              </a:rPr>
              <a:t>June 28 2018</a:t>
            </a:r>
            <a:r>
              <a:rPr lang="hu-HU" altLang="en-US" sz="1400" dirty="0">
                <a:cs typeface="Arial" charset="0"/>
              </a:rPr>
              <a:t>, http://eethpc.net/wp-content/uploads/2018/06/ARM_EEHPC_ISC18.pdf</a:t>
            </a:r>
            <a:endParaRPr lang="en-US" altLang="en-US" sz="1400" dirty="0">
              <a:cs typeface="Arial" charset="0"/>
            </a:endParaRPr>
          </a:p>
        </p:txBody>
      </p:sp>
      <p:sp>
        <p:nvSpPr>
          <p:cNvPr id="10" name="Text Box 17"/>
          <p:cNvSpPr txBox="1">
            <a:spLocks noChangeArrowheads="1"/>
          </p:cNvSpPr>
          <p:nvPr/>
        </p:nvSpPr>
        <p:spPr bwMode="auto">
          <a:xfrm>
            <a:off x="49212" y="4738826"/>
            <a:ext cx="9094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33</a:t>
            </a:r>
            <a:r>
              <a:rPr lang="en-US" altLang="en-US" sz="1400" dirty="0">
                <a:cs typeface="Arial" charset="0"/>
              </a:rPr>
              <a:t>]: Using bfloat16 with </a:t>
            </a:r>
            <a:r>
              <a:rPr lang="en-US" altLang="en-US" sz="1400" dirty="0" err="1">
                <a:cs typeface="Arial" charset="0"/>
              </a:rPr>
              <a:t>TensorFlow</a:t>
            </a:r>
            <a:r>
              <a:rPr lang="en-US" altLang="en-US" sz="1400" dirty="0">
                <a:cs typeface="Arial" charset="0"/>
              </a:rPr>
              <a:t> </a:t>
            </a:r>
            <a:r>
              <a:rPr lang="en-US" altLang="en-US" sz="1400" dirty="0" smtClean="0">
                <a:cs typeface="Arial" charset="0"/>
              </a:rPr>
              <a:t>models</a:t>
            </a:r>
            <a:r>
              <a:rPr lang="hu-HU" altLang="en-US" sz="1400" dirty="0" smtClean="0">
                <a:cs typeface="Arial" charset="0"/>
              </a:rPr>
              <a:t>, Google </a:t>
            </a:r>
            <a:r>
              <a:rPr lang="hu-HU" altLang="en-US" sz="1400" dirty="0" err="1" smtClean="0">
                <a:cs typeface="Arial" charset="0"/>
              </a:rPr>
              <a:t>Cloud</a:t>
            </a:r>
            <a:r>
              <a:rPr lang="hu-HU" altLang="en-US" sz="1400" dirty="0">
                <a:cs typeface="Arial" charset="0"/>
              </a:rPr>
              <a:t>, </a:t>
            </a:r>
            <a:r>
              <a:rPr lang="hu-HU" altLang="en-US" sz="1400" dirty="0" smtClean="0">
                <a:cs typeface="Arial" charset="0"/>
              </a:rPr>
              <a:t> </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https</a:t>
            </a:r>
            <a:r>
              <a:rPr lang="hu-HU" altLang="en-US" sz="1400" dirty="0">
                <a:cs typeface="Arial" charset="0"/>
              </a:rPr>
              <a:t>://cloud.google.com/tpu/docs/bfloat16</a:t>
            </a:r>
            <a:endParaRPr kumimoji="0" lang="en-US" altLang="en-US" sz="1400" b="0" i="0" u="none" strike="noStrike" kern="1200" cap="none" spc="0" normalizeH="0" baseline="0" noProof="0" dirty="0">
              <a:ln>
                <a:noFill/>
              </a:ln>
              <a:effectLst/>
              <a:uLnTx/>
              <a:uFillTx/>
              <a:cs typeface="Arial" charset="0"/>
            </a:endParaRPr>
          </a:p>
        </p:txBody>
      </p:sp>
      <p:sp>
        <p:nvSpPr>
          <p:cNvPr id="12" name="Text Box 13"/>
          <p:cNvSpPr txBox="1">
            <a:spLocks noChangeArrowheads="1"/>
          </p:cNvSpPr>
          <p:nvPr/>
        </p:nvSpPr>
        <p:spPr bwMode="auto">
          <a:xfrm>
            <a:off x="49213" y="3198813"/>
            <a:ext cx="80791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30</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en-US" sz="1400" dirty="0">
                <a:latin typeface="Verdana"/>
              </a:rPr>
              <a:t>Power and Performance Management using </a:t>
            </a:r>
            <a:r>
              <a:rPr lang="en-US" sz="1400" dirty="0" smtClean="0">
                <a:latin typeface="Verdana"/>
              </a:rPr>
              <a:t>Arm</a:t>
            </a:r>
            <a:r>
              <a:rPr lang="hu-HU" sz="1400" dirty="0" smtClean="0">
                <a:latin typeface="Verdana"/>
              </a:rPr>
              <a:t>, </a:t>
            </a:r>
            <a:r>
              <a:rPr lang="en-US" sz="1400" dirty="0" smtClean="0">
                <a:latin typeface="Verdana"/>
              </a:rPr>
              <a:t>SCMI Specification</a:t>
            </a:r>
            <a:r>
              <a:rPr lang="hu-HU" sz="1400" dirty="0" smtClean="0">
                <a:latin typeface="Verdana"/>
              </a:rPr>
              <a:t>, </a:t>
            </a:r>
            <a:r>
              <a:rPr lang="en-US" sz="1400" dirty="0" smtClean="0">
                <a:latin typeface="Verdana"/>
              </a:rPr>
              <a:t>White </a:t>
            </a:r>
            <a:r>
              <a:rPr lang="en-US" sz="1400" dirty="0">
                <a:latin typeface="Verdana"/>
              </a:rPr>
              <a:t>Paper</a:t>
            </a:r>
          </a:p>
        </p:txBody>
      </p:sp>
      <p:sp>
        <p:nvSpPr>
          <p:cNvPr id="13" name="Text Box 17"/>
          <p:cNvSpPr txBox="1">
            <a:spLocks noChangeArrowheads="1"/>
          </p:cNvSpPr>
          <p:nvPr/>
        </p:nvSpPr>
        <p:spPr bwMode="auto">
          <a:xfrm>
            <a:off x="49212" y="5316436"/>
            <a:ext cx="9094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34</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en-US" sz="1400" dirty="0">
                <a:cs typeface="Arial" charset="0"/>
              </a:rPr>
              <a:t>Arm Architecture Reference Manual Armv8, for Armv8-A architecture </a:t>
            </a:r>
            <a:r>
              <a:rPr lang="en-US" sz="1400" dirty="0" smtClean="0">
                <a:cs typeface="Arial" charset="0"/>
              </a:rPr>
              <a:t>profile</a:t>
            </a:r>
            <a:endParaRPr lang="hu-HU" sz="1400" dirty="0">
              <a:cs typeface="Arial" charset="0"/>
            </a:endParaRPr>
          </a:p>
          <a:p>
            <a:pPr eaLnBrk="1" fontAlgn="base" hangingPunct="1">
              <a:spcBef>
                <a:spcPct val="0"/>
              </a:spcBef>
              <a:spcAft>
                <a:spcPct val="0"/>
              </a:spcAft>
              <a:buNone/>
              <a:defRPr/>
            </a:pPr>
            <a:r>
              <a:rPr lang="hu-HU" sz="1400" dirty="0" smtClean="0">
                <a:cs typeface="Arial" charset="0"/>
              </a:rPr>
              <a:t>           </a:t>
            </a:r>
            <a:r>
              <a:rPr lang="en-US" sz="1400" dirty="0" smtClean="0">
                <a:cs typeface="Arial" charset="0"/>
              </a:rPr>
              <a:t>https</a:t>
            </a:r>
            <a:r>
              <a:rPr lang="en-US" sz="1400" dirty="0">
                <a:cs typeface="Arial" charset="0"/>
              </a:rPr>
              <a:t>://developer.arm.com/documentation/ddi0487/latest/</a:t>
            </a:r>
          </a:p>
        </p:txBody>
      </p:sp>
      <p:sp>
        <p:nvSpPr>
          <p:cNvPr id="14" name="Text Box 17"/>
          <p:cNvSpPr txBox="1">
            <a:spLocks noChangeArrowheads="1"/>
          </p:cNvSpPr>
          <p:nvPr/>
        </p:nvSpPr>
        <p:spPr bwMode="auto">
          <a:xfrm>
            <a:off x="49212" y="5901415"/>
            <a:ext cx="9094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noProof="0" dirty="0" smtClean="0">
                <a:cs typeface="Arial" charset="0"/>
              </a:rPr>
              <a:t>35</a:t>
            </a:r>
            <a:r>
              <a:rPr lang="en-US" altLang="en-US" sz="1400" dirty="0" smtClean="0">
                <a:cs typeface="Arial" charset="0"/>
              </a:rPr>
              <a:t>]: </a:t>
            </a:r>
            <a:r>
              <a:rPr lang="hu-HU" altLang="en-US" sz="1400" dirty="0" err="1" smtClean="0">
                <a:cs typeface="Arial" charset="0"/>
              </a:rPr>
              <a:t>Sandhu</a:t>
            </a:r>
            <a:r>
              <a:rPr lang="hu-HU" altLang="en-US" sz="1400" dirty="0" smtClean="0">
                <a:cs typeface="Arial" charset="0"/>
              </a:rPr>
              <a:t> T., </a:t>
            </a:r>
            <a:r>
              <a:rPr lang="en-US" altLang="en-US" sz="1400" dirty="0">
                <a:cs typeface="Arial" charset="0"/>
              </a:rPr>
              <a:t>Arm releases Cortex-A77 CPU for next-gen mobile </a:t>
            </a:r>
            <a:r>
              <a:rPr lang="en-US" altLang="en-US" sz="1400" dirty="0" smtClean="0">
                <a:cs typeface="Arial" charset="0"/>
              </a:rPr>
              <a:t>devices</a:t>
            </a:r>
            <a:r>
              <a:rPr lang="hu-HU" altLang="en-US" sz="1400" dirty="0" smtClean="0">
                <a:cs typeface="Arial" charset="0"/>
              </a:rPr>
              <a:t>, </a:t>
            </a:r>
            <a:r>
              <a:rPr lang="hu-HU" altLang="en-US" sz="1400" dirty="0" err="1" smtClean="0">
                <a:cs typeface="Arial" charset="0"/>
              </a:rPr>
              <a:t>Hexus</a:t>
            </a:r>
            <a:r>
              <a:rPr lang="hu-HU" altLang="en-US" sz="1400" dirty="0" smtClean="0">
                <a:cs typeface="Arial" charset="0"/>
              </a:rPr>
              <a:t>, May 27 2019,</a:t>
            </a:r>
          </a:p>
          <a:p>
            <a:pPr lvl="0" eaLnBrk="1" fontAlgn="base" hangingPunct="1">
              <a:spcBef>
                <a:spcPct val="0"/>
              </a:spcBef>
              <a:spcAft>
                <a:spcPct val="0"/>
              </a:spcAft>
              <a:buNone/>
              <a:defRPr/>
            </a:pPr>
            <a:r>
              <a:rPr lang="hu-HU" altLang="en-US" sz="1400" dirty="0" smtClean="0">
                <a:cs typeface="Arial" charset="0"/>
              </a:rPr>
              <a:t>           </a:t>
            </a:r>
            <a:r>
              <a:rPr lang="en-US" altLang="en-US" sz="1400" dirty="0" smtClean="0">
                <a:cs typeface="Arial" charset="0"/>
              </a:rPr>
              <a:t>https</a:t>
            </a:r>
            <a:r>
              <a:rPr lang="en-US" altLang="en-US" sz="1400" dirty="0">
                <a:cs typeface="Arial" charset="0"/>
              </a:rPr>
              <a:t>://</a:t>
            </a:r>
            <a:r>
              <a:rPr lang="en-US" altLang="en-US" sz="1400" dirty="0" smtClean="0">
                <a:cs typeface="Arial" charset="0"/>
              </a:rPr>
              <a:t>hexus.net/tech/news/cpu/130757-arm-releases-cortex-a77-cpu-next-gen-</a:t>
            </a:r>
            <a:endParaRPr lang="hu-HU" altLang="en-US" sz="1400" dirty="0" smtClean="0">
              <a:cs typeface="Arial" charset="0"/>
            </a:endParaRP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a:t>
            </a:r>
            <a:r>
              <a:rPr lang="en-US" altLang="en-US" sz="1400" dirty="0" smtClean="0">
                <a:cs typeface="Arial" charset="0"/>
              </a:rPr>
              <a:t>mobile-devices</a:t>
            </a:r>
            <a:r>
              <a:rPr lang="en-US" altLang="en-US" sz="1400" dirty="0">
                <a:cs typeface="Arial" charset="0"/>
              </a:rPr>
              <a:t>/</a:t>
            </a:r>
          </a:p>
        </p:txBody>
      </p:sp>
    </p:spTree>
    <p:extLst>
      <p:ext uri="{BB962C8B-B14F-4D97-AF65-F5344CB8AC3E}">
        <p14:creationId xmlns:p14="http://schemas.microsoft.com/office/powerpoint/2010/main" val="8430923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defRPr/>
            </a:pPr>
            <a:r>
              <a:rPr lang="hu-HU" altLang="en-US" sz="1600" kern="1200" dirty="0" smtClean="0">
                <a:solidFill>
                  <a:srgbClr val="FFFFFF"/>
                </a:solidFill>
                <a:latin typeface="Verdana" pitchFamily="34" charset="0"/>
                <a:cs typeface="Times New Roman" pitchFamily="18" charset="0"/>
              </a:rPr>
              <a:t>5.</a:t>
            </a:r>
            <a:r>
              <a:rPr lang="en-GB" altLang="en-US" sz="1600" kern="1200" dirty="0" smtClean="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References (5)</a:t>
            </a:r>
            <a:endParaRPr lang="en-US" altLang="en-US" sz="1600" kern="1200" dirty="0">
              <a:solidFill>
                <a:srgbClr val="FFFFFF"/>
              </a:solidFill>
              <a:latin typeface="Verdana" pitchFamily="34" charset="0"/>
              <a:cs typeface="Times New Roman" pitchFamily="18" charset="0"/>
            </a:endParaRPr>
          </a:p>
        </p:txBody>
      </p:sp>
      <p:sp>
        <p:nvSpPr>
          <p:cNvPr id="3" name="Text Box 3"/>
          <p:cNvSpPr txBox="1">
            <a:spLocks noChangeArrowheads="1"/>
          </p:cNvSpPr>
          <p:nvPr/>
        </p:nvSpPr>
        <p:spPr bwMode="auto">
          <a:xfrm>
            <a:off x="49213" y="638175"/>
            <a:ext cx="90085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lang="hu-HU" altLang="en-US" sz="1400" dirty="0" smtClean="0">
                <a:cs typeface="Times New Roman" pitchFamily="18" charset="0"/>
              </a:rPr>
              <a:t>36</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Schor</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D., </a:t>
            </a:r>
            <a:r>
              <a:rPr lang="en-US" altLang="en-US" sz="1400" dirty="0">
                <a:cs typeface="Times New Roman" pitchFamily="18" charset="0"/>
              </a:rPr>
              <a:t>Arm Updates Its </a:t>
            </a:r>
            <a:r>
              <a:rPr lang="en-US" altLang="en-US" sz="1400" dirty="0" err="1">
                <a:cs typeface="Times New Roman" pitchFamily="18" charset="0"/>
              </a:rPr>
              <a:t>Neoverse</a:t>
            </a:r>
            <a:r>
              <a:rPr lang="en-US" altLang="en-US" sz="1400" dirty="0">
                <a:cs typeface="Times New Roman" pitchFamily="18" charset="0"/>
              </a:rPr>
              <a:t> Roadmap: New BFloat16, SVE </a:t>
            </a:r>
            <a:r>
              <a:rPr lang="en-US" altLang="en-US" sz="1400" dirty="0" smtClean="0">
                <a:cs typeface="Times New Roman" pitchFamily="18" charset="0"/>
              </a:rPr>
              <a:t>Support</a:t>
            </a:r>
            <a:r>
              <a:rPr lang="hu-HU" altLang="en-US" sz="1400" dirty="0" smtClean="0">
                <a:cs typeface="Times New Roman" pitchFamily="18" charset="0"/>
              </a:rPr>
              <a:t>, </a:t>
            </a:r>
            <a:r>
              <a:rPr lang="hu-HU" altLang="en-US" sz="1400" dirty="0" err="1" smtClean="0">
                <a:cs typeface="Times New Roman" pitchFamily="18" charset="0"/>
              </a:rPr>
              <a:t>WikiChip</a:t>
            </a:r>
            <a:r>
              <a:rPr lang="hu-HU" altLang="en-US" sz="1400" dirty="0" smtClean="0">
                <a:cs typeface="Times New Roman" pitchFamily="18" charset="0"/>
              </a:rPr>
              <a:t> </a:t>
            </a:r>
            <a:r>
              <a:rPr lang="hu-HU" altLang="en-US" sz="1400" dirty="0" err="1" smtClean="0">
                <a:cs typeface="Times New Roman" pitchFamily="18" charset="0"/>
              </a:rPr>
              <a:t>Fuse</a:t>
            </a:r>
            <a:r>
              <a:rPr lang="hu-HU" altLang="en-US" sz="1400" dirty="0" smtClean="0">
                <a:cs typeface="Times New Roman" pitchFamily="18" charset="0"/>
              </a:rPr>
              <a:t>,</a:t>
            </a:r>
          </a:p>
          <a:p>
            <a:pPr lvl="0" eaLnBrk="1" fontAlgn="base" hangingPunct="1">
              <a:spcBef>
                <a:spcPct val="0"/>
              </a:spcBef>
              <a:spcAft>
                <a:spcPct val="0"/>
              </a:spcAft>
              <a:buNone/>
            </a:pP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Sept</a:t>
            </a:r>
            <a:r>
              <a:rPr lang="hu-HU" altLang="en-US" sz="1400" dirty="0" smtClean="0">
                <a:cs typeface="Times New Roman" pitchFamily="18" charset="0"/>
              </a:rPr>
              <a:t>. 22 2020</a:t>
            </a:r>
            <a:r>
              <a:rPr lang="hu-HU" altLang="en-US" sz="1400" dirty="0">
                <a:cs typeface="Times New Roman" pitchFamily="18" charset="0"/>
              </a:rPr>
              <a:t>, https://</a:t>
            </a:r>
            <a:r>
              <a:rPr lang="hu-HU" altLang="en-US" sz="1400" dirty="0" smtClean="0">
                <a:cs typeface="Times New Roman" pitchFamily="18" charset="0"/>
              </a:rPr>
              <a:t>fuse.wikichip.org/news/4564/arm-updates-its-neoverse-roadmap-</a:t>
            </a: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new-bfloat16-sve-support</a:t>
            </a:r>
            <a:r>
              <a:rPr lang="hu-HU" altLang="en-US" sz="1400" dirty="0">
                <a:cs typeface="Times New Roman" pitchFamily="18" charset="0"/>
              </a:rPr>
              <a:t>/</a:t>
            </a:r>
            <a:endParaRPr kumimoji="0" lang="en-US" altLang="en-US" sz="1400" b="0" i="0" u="none" strike="noStrike" kern="1200" cap="none" spc="0" normalizeH="0" baseline="0" noProof="0" dirty="0">
              <a:ln>
                <a:noFill/>
              </a:ln>
              <a:effectLst/>
              <a:uLnTx/>
              <a:uFillTx/>
              <a:cs typeface="Times New Roman" pitchFamily="18" charset="0"/>
            </a:endParaRPr>
          </a:p>
        </p:txBody>
      </p:sp>
      <p:sp>
        <p:nvSpPr>
          <p:cNvPr id="4" name="Text Box 4"/>
          <p:cNvSpPr txBox="1">
            <a:spLocks noChangeArrowheads="1"/>
          </p:cNvSpPr>
          <p:nvPr/>
        </p:nvSpPr>
        <p:spPr bwMode="auto">
          <a:xfrm>
            <a:off x="49213" y="1439863"/>
            <a:ext cx="91407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lang="hu-HU" altLang="en-US" sz="1400" dirty="0" smtClean="0">
                <a:cs typeface="Times New Roman" pitchFamily="18" charset="0"/>
              </a:rPr>
              <a:t>37</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Taneja</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M.,</a:t>
            </a:r>
            <a:r>
              <a:rPr kumimoji="0" lang="hu-HU" altLang="en-US" sz="1400" b="0" i="0" u="none" strike="noStrike" kern="1200" cap="none" spc="0" normalizeH="0" noProof="0" dirty="0" smtClean="0">
                <a:ln>
                  <a:noFill/>
                </a:ln>
                <a:effectLst/>
                <a:uLnTx/>
                <a:uFillTx/>
                <a:latin typeface="Verdana" pitchFamily="34" charset="0"/>
                <a:ea typeface="+mn-ea"/>
                <a:cs typeface="Times New Roman" pitchFamily="18" charset="0"/>
              </a:rPr>
              <a:t> </a:t>
            </a:r>
            <a:r>
              <a:rPr lang="en-US" altLang="en-US" sz="1400" dirty="0">
                <a:cs typeface="Times New Roman" pitchFamily="18" charset="0"/>
              </a:rPr>
              <a:t>Arm </a:t>
            </a:r>
            <a:r>
              <a:rPr lang="en-US" altLang="en-US" sz="1400" dirty="0" err="1">
                <a:cs typeface="Times New Roman" pitchFamily="18" charset="0"/>
              </a:rPr>
              <a:t>Neoverse</a:t>
            </a:r>
            <a:r>
              <a:rPr lang="en-US" altLang="en-US" sz="1400" dirty="0">
                <a:cs typeface="Times New Roman" pitchFamily="18" charset="0"/>
              </a:rPr>
              <a:t> N2 Platform: Industry-leading performance and power efficiency </a:t>
            </a:r>
            <a:endParaRPr lang="hu-HU" altLang="en-US" sz="1400" dirty="0" smtClean="0">
              <a:cs typeface="Times New Roman" pitchFamily="18" charset="0"/>
            </a:endParaRP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a:t>
            </a:r>
            <a:r>
              <a:rPr lang="en-US" altLang="en-US" sz="1400" dirty="0" smtClean="0">
                <a:cs typeface="Times New Roman" pitchFamily="18" charset="0"/>
              </a:rPr>
              <a:t>for </a:t>
            </a:r>
            <a:r>
              <a:rPr lang="en-US" altLang="en-US" sz="1400" dirty="0">
                <a:cs typeface="Times New Roman" pitchFamily="18" charset="0"/>
              </a:rPr>
              <a:t>Cloud-to-Edge </a:t>
            </a:r>
            <a:r>
              <a:rPr lang="en-US" altLang="en-US" sz="1400" dirty="0" smtClean="0">
                <a:cs typeface="Times New Roman" pitchFamily="18" charset="0"/>
              </a:rPr>
              <a:t>infrastructure</a:t>
            </a:r>
            <a:r>
              <a:rPr lang="hu-HU" altLang="en-US" sz="1400" dirty="0" smtClean="0">
                <a:cs typeface="Times New Roman" pitchFamily="18" charset="0"/>
              </a:rPr>
              <a:t>, ARM </a:t>
            </a:r>
            <a:r>
              <a:rPr lang="hu-HU" altLang="en-US" sz="1400" dirty="0" err="1" smtClean="0">
                <a:cs typeface="Times New Roman" pitchFamily="18" charset="0"/>
              </a:rPr>
              <a:t>Community</a:t>
            </a:r>
            <a:r>
              <a:rPr lang="hu-HU" altLang="en-US" sz="1400" dirty="0" smtClean="0">
                <a:cs typeface="Times New Roman" pitchFamily="18" charset="0"/>
              </a:rPr>
              <a:t>, </a:t>
            </a:r>
            <a:r>
              <a:rPr lang="hu-HU" altLang="en-US" sz="1400" dirty="0" err="1" smtClean="0">
                <a:cs typeface="Times New Roman" pitchFamily="18" charset="0"/>
              </a:rPr>
              <a:t>April</a:t>
            </a:r>
            <a:r>
              <a:rPr lang="hu-HU" altLang="en-US" sz="1400" dirty="0" smtClean="0">
                <a:cs typeface="Times New Roman" pitchFamily="18" charset="0"/>
              </a:rPr>
              <a:t> 27 2021, </a:t>
            </a:r>
          </a:p>
          <a:p>
            <a:pPr lvl="0" eaLnBrk="1" fontAlgn="base" hangingPunct="1">
              <a:spcBef>
                <a:spcPct val="0"/>
              </a:spcBef>
              <a:spcAft>
                <a:spcPct val="0"/>
              </a:spcAft>
              <a:buNone/>
            </a:pPr>
            <a:r>
              <a:rPr kumimoji="0" lang="hu-HU" altLang="en-US" sz="1400" b="0" i="0" u="none" strike="noStrike" kern="1200" cap="none" spc="0" normalizeH="0" baseline="0" noProof="0" dirty="0">
                <a:ln>
                  <a:noFill/>
                </a:ln>
                <a:effectLst/>
                <a:uLnTx/>
                <a:uFillTx/>
                <a:latin typeface="Verdana" pitchFamily="34" charset="0"/>
                <a:ea typeface="+mn-ea"/>
                <a:cs typeface="Times New Roman" pitchFamily="18" charset="0"/>
              </a:rPr>
              <a:t> </a:t>
            </a:r>
            <a:r>
              <a:rPr lang="hu-HU" altLang="en-US" sz="1400" dirty="0">
                <a:cs typeface="Times New Roman" pitchFamily="18" charset="0"/>
              </a:rPr>
              <a:t>          https://community.arm.com/developer/ip-products/processors/b/processors-ip-blog/posts</a:t>
            </a:r>
            <a:r>
              <a:rPr lang="hu-HU" altLang="en-US" sz="1400" dirty="0" smtClean="0">
                <a:cs typeface="Times New Roman" pitchFamily="18" charset="0"/>
              </a:rPr>
              <a:t>/</a:t>
            </a: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arm-neoverse-n2-industry-leading-performance-efficiency</a:t>
            </a:r>
            <a:endParaRPr kumimoji="0" lang="hu-HU" altLang="en-US" sz="1400" b="0" i="0" u="none" strike="noStrike" kern="1200" cap="none" spc="0" normalizeH="0" baseline="0" noProof="0" dirty="0">
              <a:ln>
                <a:noFill/>
              </a:ln>
              <a:effectLst/>
              <a:uLnTx/>
              <a:uFillTx/>
              <a:cs typeface="Times New Roman" pitchFamily="18" charset="0"/>
            </a:endParaRPr>
          </a:p>
        </p:txBody>
      </p:sp>
      <p:sp>
        <p:nvSpPr>
          <p:cNvPr id="6" name="Text Box 13"/>
          <p:cNvSpPr txBox="1">
            <a:spLocks noChangeArrowheads="1"/>
          </p:cNvSpPr>
          <p:nvPr/>
        </p:nvSpPr>
        <p:spPr bwMode="auto">
          <a:xfrm>
            <a:off x="49213" y="2455863"/>
            <a:ext cx="9208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38</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Stephens</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N.,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Biles</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S.,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Boettcher</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M.,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Eapen</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J., </a:t>
            </a:r>
            <a:r>
              <a:rPr lang="en-US" sz="1400" dirty="0" smtClean="0">
                <a:latin typeface="Verdana"/>
              </a:rPr>
              <a:t>The </a:t>
            </a:r>
            <a:r>
              <a:rPr lang="en-US" sz="1400" dirty="0">
                <a:latin typeface="Verdana"/>
              </a:rPr>
              <a:t>ARM Scalable Vector </a:t>
            </a:r>
            <a:r>
              <a:rPr lang="en-US" sz="1400" dirty="0" smtClean="0">
                <a:latin typeface="Verdana"/>
              </a:rPr>
              <a:t>Extension</a:t>
            </a:r>
            <a:r>
              <a:rPr lang="hu-HU" sz="1400" dirty="0" smtClean="0">
                <a:latin typeface="Verdana"/>
              </a:rPr>
              <a:t>, IEEE Micro,</a:t>
            </a:r>
          </a:p>
          <a:p>
            <a:pPr lvl="0" defTabSz="914400" eaLnBrk="1" hangingPunct="1">
              <a:spcBef>
                <a:spcPts val="0"/>
              </a:spcBef>
              <a:buNone/>
              <a:defRPr/>
            </a:pPr>
            <a:r>
              <a:rPr lang="hu-HU" sz="1400" dirty="0">
                <a:latin typeface="Verdana"/>
              </a:rPr>
              <a:t> </a:t>
            </a:r>
            <a:r>
              <a:rPr lang="hu-HU" sz="1400" dirty="0" smtClean="0">
                <a:latin typeface="Verdana"/>
              </a:rPr>
              <a:t>          </a:t>
            </a:r>
            <a:r>
              <a:rPr lang="hu-HU" sz="1400" dirty="0" err="1" smtClean="0">
                <a:latin typeface="Verdana"/>
              </a:rPr>
              <a:t>Vol</a:t>
            </a:r>
            <a:r>
              <a:rPr lang="hu-HU" sz="1400" dirty="0" smtClean="0">
                <a:latin typeface="Verdana"/>
              </a:rPr>
              <a:t>, 37, </a:t>
            </a:r>
            <a:r>
              <a:rPr lang="hu-HU" sz="1400" dirty="0" err="1" smtClean="0">
                <a:latin typeface="Verdana"/>
              </a:rPr>
              <a:t>Issue</a:t>
            </a:r>
            <a:r>
              <a:rPr lang="hu-HU" sz="1400" dirty="0" smtClean="0">
                <a:latin typeface="Verdana"/>
              </a:rPr>
              <a:t> 2. </a:t>
            </a:r>
            <a:r>
              <a:rPr lang="hu-HU" sz="1400" dirty="0" err="1" smtClean="0">
                <a:latin typeface="Verdana"/>
              </a:rPr>
              <a:t>March-April</a:t>
            </a:r>
            <a:r>
              <a:rPr lang="hu-HU" sz="1400" dirty="0" smtClean="0">
                <a:latin typeface="Verdana"/>
              </a:rPr>
              <a:t> 2017</a:t>
            </a:r>
            <a:endParaRPr lang="en-US" sz="1400" dirty="0">
              <a:latin typeface="Verdana"/>
            </a:endParaRPr>
          </a:p>
        </p:txBody>
      </p:sp>
      <p:sp>
        <p:nvSpPr>
          <p:cNvPr id="9" name="Text Box 16"/>
          <p:cNvSpPr txBox="1">
            <a:spLocks noChangeArrowheads="1"/>
          </p:cNvSpPr>
          <p:nvPr/>
        </p:nvSpPr>
        <p:spPr bwMode="auto">
          <a:xfrm>
            <a:off x="47625" y="4041677"/>
            <a:ext cx="926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40</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De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Gelas</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J., </a:t>
            </a:r>
            <a:r>
              <a:rPr lang="en-US" altLang="en-US" sz="1400" dirty="0">
                <a:cs typeface="Arial" charset="0"/>
              </a:rPr>
              <a:t>New ARM IP Launched: CMN-600 Interconnect for 128 Cores and DMC-620, an </a:t>
            </a:r>
            <a:endParaRPr lang="hu-HU" altLang="en-US" sz="1400" dirty="0" smtClean="0">
              <a:cs typeface="Arial" charset="0"/>
            </a:endParaRP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a:t>
            </a:r>
            <a:r>
              <a:rPr lang="en-US" altLang="en-US" sz="1400" dirty="0" smtClean="0">
                <a:cs typeface="Arial" charset="0"/>
              </a:rPr>
              <a:t>8Ch </a:t>
            </a:r>
            <a:r>
              <a:rPr lang="en-US" altLang="en-US" sz="1400" dirty="0">
                <a:cs typeface="Arial" charset="0"/>
              </a:rPr>
              <a:t>DDR4 </a:t>
            </a:r>
            <a:r>
              <a:rPr lang="en-US" altLang="en-US" sz="1400" dirty="0" smtClean="0">
                <a:cs typeface="Arial" charset="0"/>
              </a:rPr>
              <a:t>IMC</a:t>
            </a:r>
            <a:r>
              <a:rPr lang="hu-HU" altLang="en-US" sz="1400" dirty="0" smtClean="0">
                <a:cs typeface="Arial" charset="0"/>
              </a:rPr>
              <a:t>, </a:t>
            </a:r>
            <a:r>
              <a:rPr lang="hu-HU" altLang="en-US" sz="1400" dirty="0" err="1" smtClean="0">
                <a:cs typeface="Arial" charset="0"/>
              </a:rPr>
              <a:t>AnandTech</a:t>
            </a:r>
            <a:r>
              <a:rPr lang="hu-HU" altLang="en-US" sz="1400" dirty="0" smtClean="0">
                <a:cs typeface="Arial" charset="0"/>
              </a:rPr>
              <a:t>, </a:t>
            </a:r>
            <a:r>
              <a:rPr lang="hu-HU" altLang="en-US" sz="1400" dirty="0" err="1" smtClean="0">
                <a:cs typeface="Arial" charset="0"/>
              </a:rPr>
              <a:t>Sept</a:t>
            </a:r>
            <a:r>
              <a:rPr lang="hu-HU" altLang="en-US" sz="1400" dirty="0" smtClean="0">
                <a:cs typeface="Arial" charset="0"/>
              </a:rPr>
              <a:t>. 27 2016, </a:t>
            </a:r>
          </a:p>
          <a:p>
            <a:pPr lvl="0" eaLnBrk="1" fontAlgn="base" hangingPunct="1">
              <a:spcBef>
                <a:spcPct val="0"/>
              </a:spcBef>
              <a:spcAft>
                <a:spcPct val="0"/>
              </a:spcAft>
              <a:buNone/>
              <a:defRPr/>
            </a:pPr>
            <a:r>
              <a:rPr lang="hu-HU" altLang="en-US" sz="1400" dirty="0" smtClean="0">
                <a:cs typeface="Arial" charset="0"/>
              </a:rPr>
              <a:t>           </a:t>
            </a:r>
            <a:r>
              <a:rPr lang="en-US" altLang="en-US" sz="1400" dirty="0" smtClean="0">
                <a:cs typeface="Arial" charset="0"/>
              </a:rPr>
              <a:t>https</a:t>
            </a:r>
            <a:r>
              <a:rPr lang="en-US" altLang="en-US" sz="1400" dirty="0">
                <a:cs typeface="Arial" charset="0"/>
              </a:rPr>
              <a:t>://www.anandtech.com/show/10711/arm-cmn-600-dmc-620-128-cores-8-channel-ddr4</a:t>
            </a:r>
          </a:p>
        </p:txBody>
      </p:sp>
      <p:sp>
        <p:nvSpPr>
          <p:cNvPr id="10" name="Text Box 17"/>
          <p:cNvSpPr txBox="1">
            <a:spLocks noChangeArrowheads="1"/>
          </p:cNvSpPr>
          <p:nvPr/>
        </p:nvSpPr>
        <p:spPr bwMode="auto">
          <a:xfrm>
            <a:off x="49212" y="4824551"/>
            <a:ext cx="9094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41</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Parris</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N., </a:t>
            </a:r>
            <a:r>
              <a:rPr lang="en-US" altLang="en-US" sz="1400" dirty="0">
                <a:cs typeface="Arial" charset="0"/>
              </a:rPr>
              <a:t>Maximizing heterogeneous </a:t>
            </a:r>
            <a:r>
              <a:rPr lang="en-US" altLang="en-US" sz="1400" dirty="0" smtClean="0">
                <a:cs typeface="Arial" charset="0"/>
              </a:rPr>
              <a:t>system</a:t>
            </a:r>
            <a:r>
              <a:rPr lang="hu-HU" altLang="en-US" sz="1400" dirty="0" smtClean="0">
                <a:cs typeface="Arial" charset="0"/>
              </a:rPr>
              <a:t> </a:t>
            </a:r>
            <a:r>
              <a:rPr lang="en-US" altLang="en-US" sz="1400" dirty="0" smtClean="0">
                <a:cs typeface="Arial" charset="0"/>
              </a:rPr>
              <a:t>performance </a:t>
            </a:r>
            <a:r>
              <a:rPr lang="en-US" altLang="en-US" sz="1400" dirty="0">
                <a:cs typeface="Arial" charset="0"/>
              </a:rPr>
              <a:t>with ARM interconnect </a:t>
            </a:r>
            <a:r>
              <a:rPr lang="en-US" altLang="en-US" sz="1400" dirty="0" smtClean="0">
                <a:cs typeface="Arial" charset="0"/>
              </a:rPr>
              <a:t>and</a:t>
            </a:r>
            <a:r>
              <a:rPr lang="hu-HU" altLang="en-US" sz="1400" dirty="0" smtClean="0">
                <a:cs typeface="Arial" charset="0"/>
              </a:rPr>
              <a:t> </a:t>
            </a:r>
            <a:r>
              <a:rPr lang="en-US" altLang="en-US" sz="1400" dirty="0" smtClean="0">
                <a:cs typeface="Arial" charset="0"/>
              </a:rPr>
              <a:t>CCIX</a:t>
            </a:r>
            <a:r>
              <a:rPr lang="hu-HU" altLang="en-US" sz="1400" dirty="0" smtClean="0">
                <a:cs typeface="Arial" charset="0"/>
              </a:rPr>
              <a:t>,</a:t>
            </a:r>
          </a:p>
          <a:p>
            <a:pPr lvl="0" eaLnBrk="1" fontAlgn="base" hangingPunct="1">
              <a:spcBef>
                <a:spcPct val="0"/>
              </a:spcBef>
              <a:spcAft>
                <a:spcPct val="0"/>
              </a:spcAft>
              <a:buNone/>
              <a:defRPr/>
            </a:pPr>
            <a:r>
              <a:rPr kumimoji="0" lang="hu-HU" altLang="en-US" sz="1400" b="0" i="0" u="none" strike="noStrike" kern="1200" cap="none" spc="0" normalizeH="0" baseline="0" noProof="0" dirty="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Teratec</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June</a:t>
            </a:r>
            <a:r>
              <a:rPr lang="hu-HU" altLang="en-US" sz="1400" dirty="0">
                <a:cs typeface="Arial" charset="0"/>
              </a:rPr>
              <a:t> </a:t>
            </a:r>
            <a:r>
              <a:rPr lang="hu-HU" altLang="en-US" sz="1400" dirty="0" smtClean="0">
                <a:cs typeface="Arial" charset="0"/>
              </a:rPr>
              <a:t>2017, </a:t>
            </a:r>
            <a:r>
              <a:rPr lang="hu-HU" altLang="en-US" sz="1400" dirty="0">
                <a:cs typeface="Arial" charset="0"/>
              </a:rPr>
              <a:t>https://</a:t>
            </a:r>
            <a:r>
              <a:rPr lang="hu-HU" altLang="en-US" sz="1400" dirty="0" smtClean="0">
                <a:cs typeface="Arial" charset="0"/>
              </a:rPr>
              <a:t>teratec.eu/library/pdf/forum/2017/Presentations/A7_04_</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Forum_TERATEC_2017_%</a:t>
            </a:r>
            <a:r>
              <a:rPr lang="hu-HU" altLang="en-US" sz="1400" dirty="0">
                <a:cs typeface="Arial" charset="0"/>
              </a:rPr>
              <a:t>20PARRIS_%20ARM.pdf</a:t>
            </a:r>
            <a:endParaRPr kumimoji="0" lang="en-US" altLang="en-US" sz="1400" b="0" i="0" u="none" strike="noStrike" kern="1200" cap="none" spc="0" normalizeH="0" baseline="0" noProof="0" dirty="0">
              <a:ln>
                <a:noFill/>
              </a:ln>
              <a:effectLst/>
              <a:uLnTx/>
              <a:uFillTx/>
              <a:cs typeface="Arial" charset="0"/>
            </a:endParaRPr>
          </a:p>
        </p:txBody>
      </p:sp>
      <p:sp>
        <p:nvSpPr>
          <p:cNvPr id="12" name="Text Box 13"/>
          <p:cNvSpPr txBox="1">
            <a:spLocks noChangeArrowheads="1"/>
          </p:cNvSpPr>
          <p:nvPr/>
        </p:nvSpPr>
        <p:spPr bwMode="auto">
          <a:xfrm>
            <a:off x="49213" y="3036888"/>
            <a:ext cx="91407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39</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sz="1400" b="0" i="0" u="none" strike="noStrike" kern="1200" cap="none" spc="0" normalizeH="0" baseline="0" noProof="0" dirty="0" err="1" smtClean="0">
                <a:ln>
                  <a:noFill/>
                </a:ln>
                <a:effectLst/>
                <a:uLnTx/>
                <a:uFillTx/>
                <a:latin typeface="Verdana"/>
                <a:ea typeface="+mn-ea"/>
                <a:cs typeface="+mn-cs"/>
              </a:rPr>
              <a:t>Matta</a:t>
            </a:r>
            <a:r>
              <a:rPr kumimoji="0" lang="hu-HU" sz="1400" b="0" i="0" u="none" strike="noStrike" kern="1200" cap="none" spc="0" normalizeH="0" baseline="0" noProof="0" dirty="0" smtClean="0">
                <a:ln>
                  <a:noFill/>
                </a:ln>
                <a:effectLst/>
                <a:uLnTx/>
                <a:uFillTx/>
                <a:latin typeface="Verdana"/>
                <a:ea typeface="+mn-ea"/>
                <a:cs typeface="+mn-cs"/>
              </a:rPr>
              <a:t> A., </a:t>
            </a:r>
            <a:r>
              <a:rPr lang="en-US" sz="1400" dirty="0">
                <a:latin typeface="Verdana"/>
              </a:rPr>
              <a:t>Arm </a:t>
            </a:r>
            <a:r>
              <a:rPr lang="en-US" sz="1400" dirty="0" err="1">
                <a:latin typeface="Verdana"/>
              </a:rPr>
              <a:t>Neoverse</a:t>
            </a:r>
            <a:r>
              <a:rPr lang="en-US" sz="1400" dirty="0">
                <a:latin typeface="Verdana"/>
              </a:rPr>
              <a:t> V1 Platform: Unleashing a new performance tier for Arm-based </a:t>
            </a:r>
            <a:endParaRPr lang="hu-HU" sz="1400" dirty="0" smtClean="0">
              <a:latin typeface="Verdana"/>
            </a:endParaRPr>
          </a:p>
          <a:p>
            <a:pPr lvl="0" defTabSz="914400" eaLnBrk="1" hangingPunct="1">
              <a:spcBef>
                <a:spcPts val="0"/>
              </a:spcBef>
              <a:buNone/>
              <a:defRPr/>
            </a:pPr>
            <a:r>
              <a:rPr lang="hu-HU" sz="1400" dirty="0">
                <a:latin typeface="Verdana"/>
              </a:rPr>
              <a:t> </a:t>
            </a:r>
            <a:r>
              <a:rPr lang="hu-HU" sz="1400" dirty="0" smtClean="0">
                <a:latin typeface="Verdana"/>
              </a:rPr>
              <a:t>          </a:t>
            </a:r>
            <a:r>
              <a:rPr lang="en-US" sz="1400" dirty="0" smtClean="0">
                <a:latin typeface="Verdana"/>
              </a:rPr>
              <a:t>computing</a:t>
            </a:r>
            <a:r>
              <a:rPr lang="hu-HU" sz="1400" dirty="0" smtClean="0">
                <a:latin typeface="Verdana"/>
              </a:rPr>
              <a:t>, ARM </a:t>
            </a:r>
            <a:r>
              <a:rPr lang="hu-HU" sz="1400" dirty="0" err="1" smtClean="0">
                <a:latin typeface="Verdana"/>
              </a:rPr>
              <a:t>Community</a:t>
            </a:r>
            <a:r>
              <a:rPr lang="hu-HU" sz="1400" dirty="0" smtClean="0">
                <a:latin typeface="Verdana"/>
              </a:rPr>
              <a:t>, </a:t>
            </a:r>
            <a:r>
              <a:rPr lang="hu-HU" sz="1400" dirty="0" err="1" smtClean="0">
                <a:latin typeface="Verdana"/>
              </a:rPr>
              <a:t>April</a:t>
            </a:r>
            <a:r>
              <a:rPr lang="hu-HU" sz="1400" dirty="0" smtClean="0">
                <a:latin typeface="Verdana"/>
              </a:rPr>
              <a:t> 27 2021,</a:t>
            </a:r>
          </a:p>
          <a:p>
            <a:pPr lvl="0" defTabSz="914400" eaLnBrk="1" hangingPunct="1">
              <a:spcBef>
                <a:spcPts val="0"/>
              </a:spcBef>
              <a:buNone/>
              <a:defRPr/>
            </a:pPr>
            <a:r>
              <a:rPr lang="hu-HU" sz="1400" dirty="0" smtClean="0">
                <a:latin typeface="Verdana"/>
              </a:rPr>
              <a:t>           </a:t>
            </a:r>
            <a:r>
              <a:rPr lang="en-US" sz="1400" dirty="0" smtClean="0">
                <a:latin typeface="Verdana"/>
              </a:rPr>
              <a:t>https</a:t>
            </a:r>
            <a:r>
              <a:rPr lang="en-US" sz="1400" dirty="0">
                <a:latin typeface="Verdana"/>
              </a:rPr>
              <a:t>://community.arm.com/developer/ip-products/processors/b/processors-ip-blog/posts</a:t>
            </a:r>
            <a:r>
              <a:rPr lang="en-US" sz="1400" dirty="0" smtClean="0">
                <a:latin typeface="Verdana"/>
              </a:rPr>
              <a:t>/</a:t>
            </a:r>
            <a:endParaRPr lang="hu-HU" sz="1400" dirty="0" smtClean="0">
              <a:latin typeface="Verdana"/>
            </a:endParaRPr>
          </a:p>
          <a:p>
            <a:pPr lvl="0" defTabSz="914400" eaLnBrk="1" hangingPunct="1">
              <a:spcBef>
                <a:spcPts val="0"/>
              </a:spcBef>
              <a:buNone/>
              <a:defRPr/>
            </a:pPr>
            <a:r>
              <a:rPr lang="hu-HU" sz="1400" dirty="0">
                <a:latin typeface="Verdana"/>
              </a:rPr>
              <a:t> </a:t>
            </a:r>
            <a:r>
              <a:rPr lang="hu-HU" sz="1400" dirty="0" smtClean="0">
                <a:latin typeface="Verdana"/>
              </a:rPr>
              <a:t>          </a:t>
            </a:r>
            <a:r>
              <a:rPr lang="en-US" sz="1400" dirty="0" smtClean="0">
                <a:latin typeface="Verdana"/>
              </a:rPr>
              <a:t>neoverse-v1-platform-a-new-performance-tier-for-arm</a:t>
            </a:r>
            <a:endParaRPr kumimoji="0" lang="en-US" sz="1400" b="0" i="0" u="none" strike="noStrike" kern="1200" cap="none" spc="0" normalizeH="0" baseline="0" noProof="0" dirty="0">
              <a:ln>
                <a:noFill/>
              </a:ln>
              <a:effectLst/>
              <a:uLnTx/>
              <a:uFillTx/>
              <a:latin typeface="Verdana"/>
            </a:endParaRPr>
          </a:p>
        </p:txBody>
      </p:sp>
      <p:sp>
        <p:nvSpPr>
          <p:cNvPr id="14" name="Text Box 17"/>
          <p:cNvSpPr txBox="1">
            <a:spLocks noChangeArrowheads="1"/>
          </p:cNvSpPr>
          <p:nvPr/>
        </p:nvSpPr>
        <p:spPr bwMode="auto">
          <a:xfrm>
            <a:off x="49212" y="5644240"/>
            <a:ext cx="9094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42</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hu-HU" altLang="en-US" sz="1400" dirty="0" err="1">
                <a:cs typeface="Arial" charset="0"/>
              </a:rPr>
              <a:t>Neoverse</a:t>
            </a:r>
            <a:r>
              <a:rPr lang="hu-HU" altLang="en-US" sz="1400" dirty="0">
                <a:cs typeface="Arial" charset="0"/>
              </a:rPr>
              <a:t> </a:t>
            </a:r>
            <a:r>
              <a:rPr lang="hu-HU" altLang="en-US" sz="1400" dirty="0" smtClean="0">
                <a:cs typeface="Arial" charset="0"/>
              </a:rPr>
              <a:t>E1, ARM </a:t>
            </a:r>
            <a:r>
              <a:rPr lang="hu-HU" altLang="en-US" sz="1400" dirty="0" err="1" smtClean="0">
                <a:cs typeface="Arial" charset="0"/>
              </a:rPr>
              <a:t>Developer</a:t>
            </a:r>
            <a:r>
              <a:rPr lang="hu-HU" altLang="en-US" sz="1400" dirty="0">
                <a:cs typeface="Arial" charset="0"/>
              </a:rPr>
              <a:t>, </a:t>
            </a:r>
            <a:endParaRPr lang="hu-HU" altLang="en-US" sz="1400" dirty="0" smtClean="0">
              <a:cs typeface="Arial" charset="0"/>
            </a:endParaRP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https</a:t>
            </a:r>
            <a:r>
              <a:rPr lang="hu-HU" altLang="en-US" sz="1400" dirty="0">
                <a:cs typeface="Arial" charset="0"/>
              </a:rPr>
              <a:t>://developer.arm.com/ip-products/processors/neoverse/neoverse-e1</a:t>
            </a:r>
            <a:endParaRPr kumimoji="0" lang="en-US" altLang="en-US" sz="1400" b="0" i="0" u="none" strike="noStrike" kern="1200" cap="none" spc="0" normalizeH="0" baseline="0" noProof="0" dirty="0">
              <a:ln>
                <a:noFill/>
              </a:ln>
              <a:effectLst/>
              <a:uLnTx/>
              <a:uFillTx/>
              <a:cs typeface="Arial" charset="0"/>
            </a:endParaRPr>
          </a:p>
        </p:txBody>
      </p:sp>
    </p:spTree>
    <p:extLst>
      <p:ext uri="{BB962C8B-B14F-4D97-AF65-F5344CB8AC3E}">
        <p14:creationId xmlns:p14="http://schemas.microsoft.com/office/powerpoint/2010/main" val="4458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8</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42875" y="452904"/>
            <a:ext cx="33505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accent6"/>
                </a:solidFill>
                <a:effectLst/>
                <a:uLnTx/>
                <a:uFillTx/>
                <a:latin typeface="Verdana"/>
                <a:ea typeface="+mn-ea"/>
                <a:cs typeface="+mn-cs"/>
              </a:rPr>
              <a:t>Edge computing -1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6</a:t>
            </a:r>
            <a:r>
              <a:rPr kumimoji="0" lang="en-US" sz="1800" b="0" i="0" u="none" strike="noStrike" kern="1200" cap="none" spc="0" normalizeH="0" baseline="0" noProof="0" dirty="0" smtClean="0">
                <a:ln>
                  <a:noFill/>
                </a:ln>
                <a:effectLst/>
                <a:uLnTx/>
                <a:uFillTx/>
                <a:latin typeface="Verdana"/>
                <a:ea typeface="+mn-ea"/>
                <a:cs typeface="+mn-cs"/>
              </a:rPr>
              <a:t>], [</a:t>
            </a:r>
            <a:r>
              <a:rPr kumimoji="0" lang="hu-HU" sz="1800" b="0" i="0" u="none" strike="noStrike" kern="1200" cap="none" spc="0" normalizeH="0" baseline="0" noProof="0" dirty="0" smtClean="0">
                <a:ln>
                  <a:noFill/>
                </a:ln>
                <a:effectLst/>
                <a:uLnTx/>
                <a:uFillTx/>
                <a:latin typeface="Verdana"/>
                <a:ea typeface="+mn-ea"/>
                <a:cs typeface="+mn-cs"/>
              </a:rPr>
              <a:t>1</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5" name="TextBox 4"/>
          <p:cNvSpPr txBox="1"/>
          <p:nvPr/>
        </p:nvSpPr>
        <p:spPr>
          <a:xfrm>
            <a:off x="314218" y="812611"/>
            <a:ext cx="8949181" cy="2708434"/>
          </a:xfrm>
          <a:prstGeom prst="rect">
            <a:avLst/>
          </a:prstGeom>
          <a:noFill/>
        </p:spPr>
        <p:txBody>
          <a:bodyPr wrap="none" rtlCol="0">
            <a:spAutoFit/>
          </a:bodyPr>
          <a:lstStyle/>
          <a:p>
            <a:pPr marL="285750" lvl="0" indent="-285750">
              <a:buFont typeface="Arial" panose="020B0604020202020204" pitchFamily="34" charset="0"/>
              <a:buChar char="•"/>
            </a:pPr>
            <a:r>
              <a:rPr lang="en-US" sz="1600" dirty="0">
                <a:latin typeface="Verdana"/>
              </a:rPr>
              <a:t>The </a:t>
            </a:r>
            <a:r>
              <a:rPr lang="en-US" sz="1600" dirty="0">
                <a:solidFill>
                  <a:srgbClr val="0070C0"/>
                </a:solidFill>
                <a:latin typeface="Verdana"/>
              </a:rPr>
              <a:t>notion of edge computing </a:t>
            </a:r>
            <a:r>
              <a:rPr lang="en-US" sz="1600" dirty="0">
                <a:latin typeface="Verdana"/>
              </a:rPr>
              <a:t>is coined </a:t>
            </a:r>
            <a:r>
              <a:rPr lang="en-US" sz="1600" dirty="0">
                <a:solidFill>
                  <a:srgbClr val="0070C0"/>
                </a:solidFill>
                <a:latin typeface="Verdana"/>
              </a:rPr>
              <a:t>around 2010 in relation with distributed</a:t>
            </a:r>
          </a:p>
          <a:p>
            <a:pPr lvl="0">
              <a:spcAft>
                <a:spcPts val="600"/>
              </a:spcAft>
            </a:pPr>
            <a:r>
              <a:rPr lang="en-US" sz="1600" dirty="0" smtClean="0">
                <a:solidFill>
                  <a:srgbClr val="0070C0"/>
                </a:solidFill>
                <a:latin typeface="Verdana"/>
              </a:rPr>
              <a:t>      computing.</a:t>
            </a:r>
            <a:endParaRPr kumimoji="0" lang="en-US" sz="1600" b="0" i="0" u="none" strike="noStrike" kern="1200" cap="none" spc="0" normalizeH="0" baseline="0" noProof="0" dirty="0" smtClean="0">
              <a:ln>
                <a:noFill/>
              </a:ln>
              <a:solidFill>
                <a:srgbClr val="0070C0"/>
              </a:solidFill>
              <a:effectLst/>
              <a:uLnTx/>
              <a:uFillTx/>
              <a:latin typeface="Verdana"/>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Edge </a:t>
            </a:r>
            <a:r>
              <a:rPr kumimoji="0" lang="en-US" sz="1600" b="0" i="0" u="none" strike="noStrike" kern="1200" cap="none" spc="0" normalizeH="0" baseline="0" noProof="0" dirty="0">
                <a:ln>
                  <a:noFill/>
                </a:ln>
                <a:solidFill>
                  <a:srgbClr val="FF0000"/>
                </a:solidFill>
                <a:effectLst/>
                <a:uLnTx/>
                <a:uFillTx/>
                <a:latin typeface="Verdana"/>
                <a:ea typeface="+mn-ea"/>
                <a:cs typeface="+mn-cs"/>
              </a:rPr>
              <a:t>computing </a:t>
            </a:r>
            <a:r>
              <a:rPr kumimoji="0" lang="en-US" sz="1600" b="0" i="0" u="none" strike="noStrike" kern="1200" cap="none" spc="0" normalizeH="0" baseline="0" noProof="0" dirty="0">
                <a:ln>
                  <a:noFill/>
                </a:ln>
                <a:solidFill>
                  <a:srgbClr val="000000"/>
                </a:solidFill>
                <a:effectLst/>
                <a:uLnTx/>
                <a:uFillTx/>
                <a:latin typeface="Verdana"/>
                <a:ea typeface="+mn-ea"/>
                <a:cs typeface="+mn-cs"/>
              </a:rPr>
              <a:t>is a kind of </a:t>
            </a:r>
            <a:r>
              <a:rPr kumimoji="0" lang="en-US" sz="1600" b="0" i="0" u="none" strike="noStrike" kern="1200" cap="none" spc="0" normalizeH="0" baseline="0" noProof="0" dirty="0">
                <a:ln>
                  <a:noFill/>
                </a:ln>
                <a:solidFill>
                  <a:srgbClr val="0070C0"/>
                </a:solidFill>
                <a:effectLst/>
                <a:uLnTx/>
                <a:uFillTx/>
                <a:latin typeface="Verdana"/>
                <a:ea typeface="+mn-ea"/>
                <a:cs typeface="+mn-cs"/>
              </a:rPr>
              <a:t>distributed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computing</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where a cloud or data center</a:t>
            </a:r>
          </a:p>
          <a:p>
            <a:pPr lvl="0">
              <a:defRPr/>
            </a:pPr>
            <a:r>
              <a:rPr lang="en-US" sz="1600" dirty="0">
                <a:solidFill>
                  <a:srgbClr val="000000"/>
                </a:solidFill>
                <a:latin typeface="Verdana"/>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serves a large number of clients</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that may be users or IOT devices, </a:t>
            </a:r>
            <a:endParaRPr kumimoji="0" lang="hu-HU" sz="1600" b="0" i="0" u="none" strike="noStrike" kern="1200" cap="none" spc="0" normalizeH="0" baseline="0" noProof="0" dirty="0" smtClean="0">
              <a:ln>
                <a:noFill/>
              </a:ln>
              <a:solidFill>
                <a:srgbClr val="000000"/>
              </a:solidFill>
              <a:effectLst/>
              <a:uLnTx/>
              <a:uFillTx/>
              <a:latin typeface="Verdana"/>
              <a:ea typeface="+mn-ea"/>
              <a:cs typeface="+mn-cs"/>
            </a:endParaRPr>
          </a:p>
          <a:p>
            <a:pPr lvl="0">
              <a:defRPr/>
            </a:pPr>
            <a:r>
              <a:rPr lang="hu-HU" sz="1600" dirty="0" smtClean="0">
                <a:solidFill>
                  <a:srgbClr val="000000"/>
                </a:solidFill>
                <a:latin typeface="Verdana"/>
              </a:rPr>
              <a:t>      </a:t>
            </a:r>
            <a:r>
              <a:rPr lang="en-US" sz="1600" dirty="0" smtClean="0">
                <a:solidFill>
                  <a:srgbClr val="000000"/>
                </a:solidFill>
                <a:latin typeface="Verdana"/>
              </a:rPr>
              <a:t>via </a:t>
            </a:r>
            <a:r>
              <a:rPr lang="en-US" sz="1600" dirty="0">
                <a:solidFill>
                  <a:srgbClr val="000000"/>
                </a:solidFill>
                <a:latin typeface="Verdana"/>
              </a:rPr>
              <a:t>a network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and where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computations will be partly delegated to</a:t>
            </a:r>
            <a:r>
              <a:rPr kumimoji="0" lang="en-US" sz="1600" b="0" i="0" u="none" strike="noStrike" kern="1200" cap="none" spc="0" normalizeH="0" baseline="0" noProof="0" dirty="0">
                <a:ln>
                  <a:noFill/>
                </a:ln>
                <a:solidFill>
                  <a:srgbClr val="0070C0"/>
                </a:solidFill>
                <a:effectLst/>
                <a:uLnTx/>
                <a:uFillTx/>
                <a:latin typeface="Verdana"/>
                <a:ea typeface="+mn-ea"/>
                <a:cs typeface="+mn-cs"/>
              </a:rPr>
              <a:t> an additional</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t>
            </a:r>
          </a:p>
          <a:p>
            <a:pPr marR="0" lvl="0" algn="l" defTabSz="457200" rtl="0" eaLnBrk="1" fontAlgn="auto" latinLnBrk="0" hangingPunct="1">
              <a:lnSpc>
                <a:spcPct val="100000"/>
              </a:lnSpc>
              <a:spcBef>
                <a:spcPts val="0"/>
              </a:spcBef>
              <a:spcAft>
                <a:spcPts val="0"/>
              </a:spcAft>
              <a:buClrTx/>
              <a:buSzTx/>
              <a:tabLst/>
              <a:defRPr/>
            </a:pPr>
            <a:r>
              <a:rPr lang="en-US" sz="1600" dirty="0">
                <a:solidFill>
                  <a:srgbClr val="0070C0"/>
                </a:solidFill>
                <a:latin typeface="Verdana"/>
              </a:rPr>
              <a:t> </a:t>
            </a:r>
            <a:r>
              <a:rPr lang="en-US" sz="1600" dirty="0" smtClean="0">
                <a:solidFill>
                  <a:srgbClr val="0070C0"/>
                </a:solidFill>
                <a:latin typeface="Verdana"/>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intermediate layer</a:t>
            </a:r>
            <a:r>
              <a:rPr kumimoji="0" lang="en-US" sz="1600" b="0" i="0" u="none" strike="noStrike" kern="1200" cap="none" spc="0" normalizeH="0" baseline="0" noProof="0" dirty="0">
                <a:ln>
                  <a:noFill/>
                </a:ln>
                <a:solidFill>
                  <a:srgbClr val="000000"/>
                </a:solidFill>
                <a:effectLst/>
                <a:uLnTx/>
                <a:uFillTx/>
                <a:latin typeface="Verdana"/>
                <a:ea typeface="+mn-ea"/>
                <a:cs typeface="+mn-cs"/>
              </a:rPr>
              <a:t>, placed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on the </a:t>
            </a:r>
            <a:r>
              <a:rPr kumimoji="0" lang="en-US" sz="1600" b="0" i="0" u="none" strike="noStrike" kern="1200" cap="none" spc="0" normalizeH="0" baseline="0" noProof="0" dirty="0">
                <a:ln>
                  <a:noFill/>
                </a:ln>
                <a:solidFill>
                  <a:srgbClr val="000000"/>
                </a:solidFill>
                <a:effectLst/>
                <a:uLnTx/>
                <a:uFillTx/>
                <a:latin typeface="Verdana"/>
                <a:ea typeface="+mn-ea"/>
                <a:cs typeface="+mn-cs"/>
              </a:rPr>
              <a:t>client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side of the network, called shortly</a:t>
            </a:r>
          </a:p>
          <a:p>
            <a:pPr marR="0" lvl="0" algn="l" defTabSz="457200" rtl="0" eaLnBrk="1" fontAlgn="auto" latinLnBrk="0" hangingPunct="1">
              <a:lnSpc>
                <a:spcPct val="100000"/>
              </a:lnSpc>
              <a:spcBef>
                <a:spcPts val="0"/>
              </a:spcBef>
              <a:spcAft>
                <a:spcPts val="600"/>
              </a:spcAft>
              <a:buClrTx/>
              <a:buSzTx/>
              <a:tabLst/>
              <a:defRPr/>
            </a:pPr>
            <a:r>
              <a:rPr lang="en-US" sz="1600" dirty="0">
                <a:solidFill>
                  <a:srgbClr val="000000"/>
                </a:solidFill>
                <a:latin typeface="Verdana"/>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the edge.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With </a:t>
            </a:r>
            <a:r>
              <a:rPr kumimoji="0" lang="en-US" sz="1600" b="0" i="0" u="none" strike="noStrike" kern="1200" cap="none" spc="0" normalizeH="0" baseline="0" noProof="0" dirty="0">
                <a:ln>
                  <a:noFill/>
                </a:ln>
                <a:solidFill>
                  <a:srgbClr val="000000"/>
                </a:solidFill>
                <a:effectLst/>
                <a:uLnTx/>
                <a:uFillTx/>
                <a:latin typeface="Verdana"/>
                <a:ea typeface="+mn-ea"/>
                <a:cs typeface="+mn-cs"/>
              </a:rPr>
              <a:t>edge computing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data</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gathered by the </a:t>
            </a:r>
            <a:r>
              <a:rPr kumimoji="0" lang="en-US" sz="1600" b="0" i="0" u="none" strike="noStrike" kern="1200" cap="none" spc="0" normalizeH="0" baseline="0" noProof="0" dirty="0">
                <a:ln>
                  <a:noFill/>
                </a:ln>
                <a:solidFill>
                  <a:srgbClr val="000000"/>
                </a:solidFill>
                <a:effectLst/>
                <a:uLnTx/>
                <a:uFillTx/>
                <a:latin typeface="Verdana"/>
                <a:ea typeface="+mn-ea"/>
                <a:cs typeface="+mn-cs"/>
              </a:rPr>
              <a:t>users or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IOT </a:t>
            </a:r>
            <a:r>
              <a:rPr kumimoji="0" lang="en-US" sz="1600" b="0" i="0" u="none" strike="noStrike" kern="1200" cap="none" spc="0" normalizeH="0" baseline="0" noProof="0" dirty="0">
                <a:ln>
                  <a:noFill/>
                </a:ln>
                <a:solidFill>
                  <a:srgbClr val="000000"/>
                </a:solidFill>
                <a:effectLst/>
                <a:uLnTx/>
                <a:uFillTx/>
                <a:latin typeface="Verdana"/>
                <a:ea typeface="+mn-ea"/>
                <a:cs typeface="+mn-cs"/>
              </a:rPr>
              <a:t>devices will be </a:t>
            </a:r>
            <a:r>
              <a:rPr kumimoji="0" lang="en-US" sz="1600" b="0" i="0" u="none" strike="noStrike" kern="1200" cap="none" spc="0" normalizeH="0" baseline="0" noProof="0" dirty="0">
                <a:ln>
                  <a:noFill/>
                </a:ln>
                <a:solidFill>
                  <a:srgbClr val="0070C0"/>
                </a:solidFill>
                <a:effectLst/>
                <a:uLnTx/>
                <a:uFillTx/>
                <a:latin typeface="Verdana"/>
                <a:ea typeface="+mn-ea"/>
                <a:cs typeface="+mn-cs"/>
              </a:rPr>
              <a:t>processed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first </a:t>
            </a:r>
            <a:r>
              <a:rPr kumimoji="0" lang="en-US" sz="1600" b="0" i="0" u="none" strike="noStrike" kern="1200" cap="none" spc="0" normalizeH="0" baseline="0" noProof="0" dirty="0">
                <a:ln>
                  <a:noFill/>
                </a:ln>
                <a:solidFill>
                  <a:srgbClr val="0070C0"/>
                </a:solidFill>
                <a:effectLst/>
                <a:uLnTx/>
                <a:uFillTx/>
                <a:latin typeface="Verdana"/>
                <a:ea typeface="+mn-ea"/>
                <a:cs typeface="+mn-cs"/>
              </a:rPr>
              <a:t>on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the edge </a:t>
            </a:r>
            <a:r>
              <a:rPr kumimoji="0" lang="en-US" sz="1600" b="0" i="0" u="none" strike="noStrike" kern="1200" cap="none" spc="0" normalizeH="0" baseline="0" noProof="0" dirty="0">
                <a:ln>
                  <a:noFill/>
                </a:ln>
                <a:solidFill>
                  <a:srgbClr val="000000"/>
                </a:solidFill>
                <a:effectLst/>
                <a:uLnTx/>
                <a:uFillTx/>
                <a:latin typeface="Verdana"/>
                <a:ea typeface="+mn-ea"/>
                <a:cs typeface="+mn-cs"/>
              </a:rPr>
              <a:t>where data is produced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or consumed, </a:t>
            </a:r>
            <a:r>
              <a:rPr kumimoji="0" lang="en-US" sz="1600" b="0" i="0" u="none" strike="noStrike" kern="1200" cap="none" spc="0" normalizeH="0" baseline="0" noProof="0" dirty="0">
                <a:ln>
                  <a:noFill/>
                </a:ln>
                <a:solidFill>
                  <a:srgbClr val="000000"/>
                </a:solidFill>
                <a:effectLst/>
                <a:uLnTx/>
                <a:uFillTx/>
                <a:latin typeface="Verdana"/>
                <a:ea typeface="+mn-ea"/>
                <a:cs typeface="+mn-cs"/>
              </a:rPr>
              <a:t>by means of a user's </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computer</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IoT</a:t>
            </a:r>
            <a:r>
              <a:rPr kumimoji="0" lang="en-US" sz="1600" b="0" i="0" u="none" strike="noStrike" kern="1200" cap="none" spc="0" normalizeH="0" baseline="0" noProof="0" dirty="0">
                <a:ln>
                  <a:noFill/>
                </a:ln>
                <a:solidFill>
                  <a:srgbClr val="000000"/>
                </a:solidFill>
                <a:effectLst/>
                <a:uLnTx/>
                <a:uFillTx/>
                <a:latin typeface="Verdana"/>
                <a:ea typeface="+mn-ea"/>
                <a:cs typeface="+mn-cs"/>
              </a:rPr>
              <a:t> device, or edge server, as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indicated in </a:t>
            </a:r>
            <a:r>
              <a:rPr kumimoji="0" lang="en-US" sz="1600" b="0" i="0" u="none" strike="noStrike" kern="1200" cap="none" spc="0" normalizeH="0" baseline="0" noProof="0" dirty="0">
                <a:ln>
                  <a:noFill/>
                </a:ln>
                <a:solidFill>
                  <a:srgbClr val="000000"/>
                </a:solidFill>
                <a:effectLst/>
                <a:uLnTx/>
                <a:uFillTx/>
                <a:latin typeface="Verdana"/>
                <a:ea typeface="+mn-ea"/>
                <a:cs typeface="+mn-cs"/>
              </a:rPr>
              <a:t>the next Figure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p:txBody>
      </p:sp>
      <p:sp>
        <p:nvSpPr>
          <p:cNvPr id="6"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
        <p:nvSpPr>
          <p:cNvPr id="4" name="TextBox 3"/>
          <p:cNvSpPr txBox="1"/>
          <p:nvPr/>
        </p:nvSpPr>
        <p:spPr>
          <a:xfrm>
            <a:off x="314218" y="6253655"/>
            <a:ext cx="3938899" cy="338554"/>
          </a:xfrm>
          <a:prstGeom prst="rect">
            <a:avLst/>
          </a:prstGeom>
          <a:noFill/>
        </p:spPr>
        <p:txBody>
          <a:bodyPr wrap="none" rtlCol="0">
            <a:spAutoFit/>
          </a:bodyPr>
          <a:lstStyle/>
          <a:p>
            <a:r>
              <a:rPr lang="en-GB" sz="1600" dirty="0" smtClean="0">
                <a:latin typeface="+mj-lt"/>
              </a:rPr>
              <a:t>cloud computing: </a:t>
            </a:r>
            <a:r>
              <a:rPr lang="en-GB" sz="1600" dirty="0" err="1" smtClean="0">
                <a:latin typeface="+mj-lt"/>
              </a:rPr>
              <a:t>perem</a:t>
            </a:r>
            <a:r>
              <a:rPr lang="en-GB" sz="1600" dirty="0" smtClean="0">
                <a:latin typeface="+mj-lt"/>
              </a:rPr>
              <a:t> </a:t>
            </a:r>
            <a:r>
              <a:rPr lang="en-GB" sz="1600" dirty="0" err="1" smtClean="0">
                <a:latin typeface="+mj-lt"/>
              </a:rPr>
              <a:t>számítások</a:t>
            </a:r>
            <a:endParaRPr lang="en-GB" sz="1600" dirty="0" smtClean="0">
              <a:latin typeface="+mj-lt"/>
            </a:endParaRPr>
          </a:p>
        </p:txBody>
      </p:sp>
    </p:spTree>
    <p:extLst>
      <p:ext uri="{BB962C8B-B14F-4D97-AF65-F5344CB8AC3E}">
        <p14:creationId xmlns:p14="http://schemas.microsoft.com/office/powerpoint/2010/main" val="260472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defRPr/>
            </a:pPr>
            <a:r>
              <a:rPr lang="hu-HU" altLang="en-US" sz="1600" kern="1200" dirty="0" smtClean="0">
                <a:solidFill>
                  <a:srgbClr val="FFFFFF"/>
                </a:solidFill>
                <a:latin typeface="Verdana" pitchFamily="34" charset="0"/>
                <a:cs typeface="Times New Roman" pitchFamily="18" charset="0"/>
              </a:rPr>
              <a:t>5</a:t>
            </a:r>
            <a:r>
              <a:rPr lang="en-GB" altLang="en-US" sz="1600" kern="1200" dirty="0" smtClean="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References (6)</a:t>
            </a:r>
            <a:endParaRPr lang="en-US" altLang="en-US" sz="1600" kern="1200" dirty="0">
              <a:solidFill>
                <a:srgbClr val="FFFFFF"/>
              </a:solidFill>
              <a:latin typeface="Verdana" pitchFamily="34" charset="0"/>
              <a:cs typeface="Times New Roman" pitchFamily="18" charset="0"/>
            </a:endParaRPr>
          </a:p>
        </p:txBody>
      </p:sp>
      <p:sp>
        <p:nvSpPr>
          <p:cNvPr id="3" name="Text Box 3"/>
          <p:cNvSpPr txBox="1">
            <a:spLocks noChangeArrowheads="1"/>
          </p:cNvSpPr>
          <p:nvPr/>
        </p:nvSpPr>
        <p:spPr bwMode="auto">
          <a:xfrm>
            <a:off x="49213" y="638175"/>
            <a:ext cx="90117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lang="hu-HU" altLang="en-US" sz="1400" dirty="0" smtClean="0">
                <a:cs typeface="Times New Roman" pitchFamily="18" charset="0"/>
              </a:rPr>
              <a:t>43</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Sun G.,</a:t>
            </a:r>
            <a:r>
              <a:rPr kumimoji="0" lang="hu-HU" altLang="en-US" sz="1400" b="0" i="0" u="none" strike="noStrike" kern="1200" cap="none" spc="0" normalizeH="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noProof="0" dirty="0" err="1" smtClean="0">
                <a:ln>
                  <a:noFill/>
                </a:ln>
                <a:effectLst/>
                <a:uLnTx/>
                <a:uFillTx/>
                <a:latin typeface="Verdana" pitchFamily="34" charset="0"/>
                <a:ea typeface="+mn-ea"/>
                <a:cs typeface="Times New Roman" pitchFamily="18" charset="0"/>
              </a:rPr>
              <a:t>Underhill</a:t>
            </a:r>
            <a:r>
              <a:rPr kumimoji="0" lang="hu-HU" altLang="en-US" sz="1400" b="0" i="0" u="none" strike="noStrike" kern="1200" cap="none" spc="0" normalizeH="0" noProof="0" dirty="0" smtClean="0">
                <a:ln>
                  <a:noFill/>
                </a:ln>
                <a:effectLst/>
                <a:uLnTx/>
                <a:uFillTx/>
                <a:latin typeface="Verdana" pitchFamily="34" charset="0"/>
                <a:ea typeface="+mn-ea"/>
                <a:cs typeface="Times New Roman" pitchFamily="18" charset="0"/>
              </a:rPr>
              <a:t> J., </a:t>
            </a:r>
            <a:r>
              <a:rPr lang="en-US" sz="1400" dirty="0"/>
              <a:t>Build cost-effective web &amp; containerized apps on EC2 Arm </a:t>
            </a:r>
            <a:r>
              <a:rPr lang="en-US" sz="1400" dirty="0" smtClean="0"/>
              <a:t>instances</a:t>
            </a:r>
            <a:r>
              <a:rPr lang="hu-HU" sz="1400" dirty="0" smtClean="0"/>
              <a:t>,</a:t>
            </a:r>
          </a:p>
          <a:p>
            <a:pPr lvl="0" eaLnBrk="1" fontAlgn="base" hangingPunct="1">
              <a:spcBef>
                <a:spcPct val="0"/>
              </a:spcBef>
              <a:spcAft>
                <a:spcPct val="0"/>
              </a:spcAft>
              <a:buNone/>
            </a:pPr>
            <a:r>
              <a:rPr kumimoji="0" lang="hu-HU" altLang="en-US" sz="1400" b="0" i="0" u="none" strike="noStrike" kern="1200" cap="none" spc="0" normalizeH="0" baseline="0" noProof="0" dirty="0">
                <a:ln>
                  <a:noFill/>
                </a:ln>
                <a:effectLst/>
                <a:uLnTx/>
                <a:uFillTx/>
                <a:latin typeface="Verdana" pitchFamily="34" charset="0"/>
                <a:ea typeface="+mn-ea"/>
                <a:cs typeface="Times New Roman" pitchFamily="18" charset="0"/>
              </a:rPr>
              <a:t> </a:t>
            </a:r>
            <a:r>
              <a:rPr lang="hu-HU" altLang="en-US" sz="1400" dirty="0">
                <a:cs typeface="Times New Roman" pitchFamily="18" charset="0"/>
              </a:rPr>
              <a:t>          2019, https://d1.awsstatic.com/events/reinvent/2019/REPEAT_Build_cost-effective_web</a:t>
            </a:r>
            <a:r>
              <a:rPr lang="hu-HU" altLang="en-US" sz="1400" dirty="0" smtClean="0">
                <a:cs typeface="Times New Roman" pitchFamily="18" charset="0"/>
              </a:rPr>
              <a:t>_</a:t>
            </a: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&amp;_</a:t>
            </a:r>
            <a:r>
              <a:rPr lang="hu-HU" altLang="en-US" sz="1400" dirty="0">
                <a:cs typeface="Times New Roman" pitchFamily="18" charset="0"/>
              </a:rPr>
              <a:t>containerized_apps_on_EC2_Arm_instances_CMP329-R.pdf</a:t>
            </a:r>
            <a:endParaRPr kumimoji="0" lang="en-US" altLang="en-US" sz="1400" b="0" i="0" u="none" strike="noStrike" kern="1200" cap="none" spc="0" normalizeH="0" baseline="0" noProof="0" dirty="0">
              <a:ln>
                <a:noFill/>
              </a:ln>
              <a:effectLst/>
              <a:uLnTx/>
              <a:uFillTx/>
              <a:cs typeface="Times New Roman" pitchFamily="18" charset="0"/>
            </a:endParaRPr>
          </a:p>
        </p:txBody>
      </p:sp>
      <p:sp>
        <p:nvSpPr>
          <p:cNvPr id="4" name="Text Box 4"/>
          <p:cNvSpPr txBox="1">
            <a:spLocks noChangeArrowheads="1"/>
          </p:cNvSpPr>
          <p:nvPr/>
        </p:nvSpPr>
        <p:spPr bwMode="auto">
          <a:xfrm>
            <a:off x="49213" y="1439863"/>
            <a:ext cx="94014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lang="hu-HU" altLang="en-US" sz="1400" dirty="0" smtClean="0">
                <a:cs typeface="Times New Roman" pitchFamily="18" charset="0"/>
              </a:rPr>
              <a:t>44</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Kennedy</a:t>
            </a:r>
            <a:r>
              <a:rPr kumimoji="0" lang="hu-HU" altLang="en-US" sz="1400" b="0" i="0" u="none" strike="noStrike" kern="1200" cap="none" spc="0" normalizeH="0" noProof="0" dirty="0" smtClean="0">
                <a:ln>
                  <a:noFill/>
                </a:ln>
                <a:effectLst/>
                <a:uLnTx/>
                <a:uFillTx/>
                <a:latin typeface="Verdana" pitchFamily="34" charset="0"/>
                <a:ea typeface="+mn-ea"/>
                <a:cs typeface="Times New Roman" pitchFamily="18" charset="0"/>
              </a:rPr>
              <a:t> P., </a:t>
            </a:r>
            <a:r>
              <a:rPr lang="en-US" altLang="en-US" sz="1400" dirty="0">
                <a:cs typeface="Times New Roman" pitchFamily="18" charset="0"/>
              </a:rPr>
              <a:t>Putting AWS Graviton and its Arm CPU Performance in </a:t>
            </a:r>
            <a:r>
              <a:rPr lang="en-US" altLang="en-US" sz="1400" dirty="0" smtClean="0">
                <a:cs typeface="Times New Roman" pitchFamily="18" charset="0"/>
              </a:rPr>
              <a:t>Context</a:t>
            </a:r>
            <a:r>
              <a:rPr lang="hu-HU" altLang="en-US" sz="1400" dirty="0" smtClean="0">
                <a:cs typeface="Times New Roman" pitchFamily="18" charset="0"/>
              </a:rPr>
              <a:t>, STH, Nov. 28 2018,</a:t>
            </a:r>
          </a:p>
          <a:p>
            <a:pPr lvl="0" eaLnBrk="1" fontAlgn="base" hangingPunct="1">
              <a:spcBef>
                <a:spcPct val="0"/>
              </a:spcBef>
              <a:spcAft>
                <a:spcPct val="0"/>
              </a:spcAft>
              <a:buNone/>
            </a:pPr>
            <a:r>
              <a:rPr lang="hu-HU" altLang="en-US" sz="1400" dirty="0" smtClean="0">
                <a:cs typeface="Times New Roman" pitchFamily="18" charset="0"/>
              </a:rPr>
              <a:t>           https</a:t>
            </a:r>
            <a:r>
              <a:rPr lang="hu-HU" altLang="en-US" sz="1400" dirty="0">
                <a:cs typeface="Times New Roman" pitchFamily="18" charset="0"/>
              </a:rPr>
              <a:t>://www.servethehome.com/putting-aws-graviton-its-arm-cpu-performance-in-context/</a:t>
            </a:r>
            <a:endParaRPr kumimoji="0" lang="hu-HU" altLang="en-US" sz="1400" b="0" i="0" u="none" strike="noStrike" kern="1200" cap="none" spc="0" normalizeH="0" baseline="0" noProof="0" dirty="0">
              <a:ln>
                <a:noFill/>
              </a:ln>
              <a:effectLst/>
              <a:uLnTx/>
              <a:uFillTx/>
              <a:cs typeface="Times New Roman" pitchFamily="18" charset="0"/>
            </a:endParaRPr>
          </a:p>
        </p:txBody>
      </p:sp>
      <p:sp>
        <p:nvSpPr>
          <p:cNvPr id="6" name="Text Box 13"/>
          <p:cNvSpPr txBox="1">
            <a:spLocks noChangeArrowheads="1"/>
          </p:cNvSpPr>
          <p:nvPr/>
        </p:nvSpPr>
        <p:spPr bwMode="auto">
          <a:xfrm>
            <a:off x="49213" y="2027238"/>
            <a:ext cx="88218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45</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Frumusanu</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a:t>
            </a:r>
            <a:r>
              <a:rPr kumimoji="0" lang="hu-HU" altLang="en-US" sz="1400" b="0" i="0" u="none" strike="noStrike" kern="1200" cap="none" spc="0" normalizeH="0" noProof="0" dirty="0" smtClean="0">
                <a:ln>
                  <a:noFill/>
                </a:ln>
                <a:effectLst/>
                <a:uLnTx/>
                <a:uFillTx/>
                <a:latin typeface="Verdana" pitchFamily="34" charset="0"/>
                <a:ea typeface="+mn-ea"/>
                <a:cs typeface="Arial" charset="0"/>
              </a:rPr>
              <a:t> </a:t>
            </a:r>
            <a:r>
              <a:rPr lang="en-US" altLang="en-US" sz="1400" dirty="0">
                <a:cs typeface="Arial" charset="0"/>
              </a:rPr>
              <a:t>Amazon's Arm-based Graviton2 Against AMD and Intel: Comparing Cloud </a:t>
            </a:r>
            <a:endParaRPr lang="hu-HU" altLang="en-US" sz="1400" dirty="0" smtClean="0">
              <a:cs typeface="Arial" charset="0"/>
            </a:endParaRPr>
          </a:p>
          <a:p>
            <a:pPr lvl="0" defTabSz="914400" eaLnBrk="1" hangingPunct="1">
              <a:spcBef>
                <a:spcPts val="0"/>
              </a:spcBef>
              <a:buNone/>
              <a:defRPr/>
            </a:pPr>
            <a:r>
              <a:rPr lang="hu-HU" altLang="en-US" sz="1400" dirty="0">
                <a:cs typeface="Arial" charset="0"/>
              </a:rPr>
              <a:t> </a:t>
            </a:r>
            <a:r>
              <a:rPr lang="hu-HU" altLang="en-US" sz="1400" dirty="0" smtClean="0">
                <a:cs typeface="Arial" charset="0"/>
              </a:rPr>
              <a:t>          </a:t>
            </a:r>
            <a:r>
              <a:rPr lang="en-US" altLang="en-US" sz="1400" dirty="0" smtClean="0">
                <a:cs typeface="Arial" charset="0"/>
              </a:rPr>
              <a:t>Compute</a:t>
            </a:r>
            <a:r>
              <a:rPr lang="hu-HU" altLang="en-US" sz="1400" dirty="0" smtClean="0">
                <a:cs typeface="Arial" charset="0"/>
              </a:rPr>
              <a:t>, </a:t>
            </a:r>
            <a:r>
              <a:rPr lang="hu-HU" altLang="en-US" sz="1400" dirty="0" err="1" smtClean="0">
                <a:cs typeface="Arial" charset="0"/>
              </a:rPr>
              <a:t>AnandTech</a:t>
            </a:r>
            <a:r>
              <a:rPr lang="hu-HU" altLang="en-US" sz="1400" dirty="0" smtClean="0">
                <a:cs typeface="Arial" charset="0"/>
              </a:rPr>
              <a:t>, </a:t>
            </a:r>
            <a:r>
              <a:rPr lang="hu-HU" altLang="en-US" sz="1400" dirty="0" err="1" smtClean="0">
                <a:cs typeface="Arial" charset="0"/>
              </a:rPr>
              <a:t>March</a:t>
            </a:r>
            <a:r>
              <a:rPr lang="hu-HU" altLang="en-US" sz="1400" dirty="0" smtClean="0">
                <a:cs typeface="Arial" charset="0"/>
              </a:rPr>
              <a:t> 10 2020</a:t>
            </a:r>
            <a:r>
              <a:rPr lang="hu-HU" altLang="en-US" sz="1400" dirty="0">
                <a:cs typeface="Arial" charset="0"/>
              </a:rPr>
              <a:t>, https://</a:t>
            </a:r>
            <a:r>
              <a:rPr lang="hu-HU" altLang="en-US" sz="1400" dirty="0" smtClean="0">
                <a:cs typeface="Arial" charset="0"/>
              </a:rPr>
              <a:t>www.anandtech.com/show/15578/cloud-</a:t>
            </a:r>
          </a:p>
          <a:p>
            <a:pPr lvl="0" defTabSz="914400" eaLnBrk="1" hangingPunct="1">
              <a:spcBef>
                <a:spcPts val="0"/>
              </a:spcBef>
              <a:buNone/>
              <a:defRPr/>
            </a:pPr>
            <a:r>
              <a:rPr lang="hu-HU" altLang="en-US" sz="1400" dirty="0">
                <a:cs typeface="Arial" charset="0"/>
              </a:rPr>
              <a:t> </a:t>
            </a:r>
            <a:r>
              <a:rPr lang="hu-HU" altLang="en-US" sz="1400" dirty="0" smtClean="0">
                <a:cs typeface="Arial" charset="0"/>
              </a:rPr>
              <a:t>          clash-amazon-graviton2-arm-against-intel-and-amd/2</a:t>
            </a:r>
            <a:endParaRPr lang="en-US" altLang="en-US" sz="1400" dirty="0">
              <a:cs typeface="Arial" charset="0"/>
            </a:endParaRPr>
          </a:p>
        </p:txBody>
      </p:sp>
      <p:sp>
        <p:nvSpPr>
          <p:cNvPr id="9" name="Text Box 16"/>
          <p:cNvSpPr txBox="1">
            <a:spLocks noChangeArrowheads="1"/>
          </p:cNvSpPr>
          <p:nvPr/>
        </p:nvSpPr>
        <p:spPr bwMode="auto">
          <a:xfrm>
            <a:off x="47625" y="3632102"/>
            <a:ext cx="9207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47</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Singh</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G.,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Favor</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G.,</a:t>
            </a:r>
            <a:r>
              <a:rPr kumimoji="0" lang="hu-HU" altLang="en-US" sz="1400" b="0" i="0" u="none" strike="noStrike" kern="1200" cap="none" spc="0" normalizeH="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noProof="0" dirty="0" err="1" smtClean="0">
                <a:ln>
                  <a:noFill/>
                </a:ln>
                <a:effectLst/>
                <a:uLnTx/>
                <a:uFillTx/>
                <a:latin typeface="Verdana" pitchFamily="34" charset="0"/>
                <a:ea typeface="+mn-ea"/>
                <a:cs typeface="Arial" charset="0"/>
              </a:rPr>
              <a:t>Yeung</a:t>
            </a:r>
            <a:r>
              <a:rPr kumimoji="0" lang="hu-HU" altLang="en-US" sz="1400" b="0" i="0" u="none" strike="noStrike" kern="1200" cap="none" spc="0" normalizeH="0" noProof="0" dirty="0" smtClean="0">
                <a:ln>
                  <a:noFill/>
                </a:ln>
                <a:effectLst/>
                <a:uLnTx/>
                <a:uFillTx/>
                <a:latin typeface="Verdana" pitchFamily="34" charset="0"/>
                <a:ea typeface="+mn-ea"/>
                <a:cs typeface="Arial" charset="0"/>
              </a:rPr>
              <a:t> A., </a:t>
            </a:r>
            <a:r>
              <a:rPr lang="hu-HU" sz="1400" dirty="0" err="1"/>
              <a:t>AppliedMicro</a:t>
            </a:r>
            <a:r>
              <a:rPr lang="hu-HU" sz="1400" dirty="0"/>
              <a:t> </a:t>
            </a:r>
            <a:r>
              <a:rPr lang="hu-HU" sz="1400" dirty="0" smtClean="0"/>
              <a:t>X-Gene2, </a:t>
            </a:r>
            <a:r>
              <a:rPr lang="hu-HU" sz="1400" dirty="0" err="1" smtClean="0"/>
              <a:t>HotChips</a:t>
            </a:r>
            <a:r>
              <a:rPr lang="hu-HU" sz="1400" dirty="0" smtClean="0"/>
              <a:t> 2014,</a:t>
            </a:r>
          </a:p>
          <a:p>
            <a:pPr lvl="0" eaLnBrk="1" fontAlgn="base" hangingPunct="1">
              <a:spcBef>
                <a:spcPct val="0"/>
              </a:spcBef>
              <a:spcAft>
                <a:spcPct val="0"/>
              </a:spcAft>
              <a:buNone/>
              <a:defRPr/>
            </a:pPr>
            <a:r>
              <a:rPr kumimoji="0" lang="hu-HU" altLang="en-US" sz="1400" b="0" i="0" u="none" strike="noStrike" kern="1200" cap="none" spc="0" normalizeH="0" baseline="0" noProof="0" dirty="0">
                <a:ln>
                  <a:noFill/>
                </a:ln>
                <a:effectLst/>
                <a:uLnTx/>
                <a:uFillTx/>
                <a:latin typeface="Verdana" pitchFamily="34" charset="0"/>
                <a:ea typeface="+mn-ea"/>
                <a:cs typeface="Arial" charset="0"/>
              </a:rPr>
              <a:t> </a:t>
            </a:r>
            <a:r>
              <a:rPr lang="hu-HU" altLang="en-US" sz="1400" dirty="0">
                <a:cs typeface="Arial" charset="0"/>
              </a:rPr>
              <a:t>          https://old.hotchips.org/wp-content/uploads/hc_archives/hc26/HC26-11-day1-epub</a:t>
            </a:r>
            <a:r>
              <a:rPr lang="hu-HU" altLang="en-US" sz="1400" dirty="0" smtClean="0">
                <a:cs typeface="Arial" charset="0"/>
              </a:rPr>
              <a:t>/</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HC26.11-4-ARM-Servers-epub/HC26.11.430-X-Gene-Singh-AppMicro-HotChips-2014-v5.pdf</a:t>
            </a:r>
            <a:endParaRPr kumimoji="0" lang="en-US" altLang="en-US" sz="1400" b="0" i="0" u="none" strike="noStrike" kern="1200" cap="none" spc="0" normalizeH="0" baseline="0" noProof="0" dirty="0">
              <a:ln>
                <a:noFill/>
              </a:ln>
              <a:effectLst/>
              <a:uLnTx/>
              <a:uFillTx/>
              <a:cs typeface="Arial" charset="0"/>
            </a:endParaRPr>
          </a:p>
        </p:txBody>
      </p:sp>
      <p:sp>
        <p:nvSpPr>
          <p:cNvPr id="10" name="Text Box 17"/>
          <p:cNvSpPr txBox="1">
            <a:spLocks noChangeArrowheads="1"/>
          </p:cNvSpPr>
          <p:nvPr/>
        </p:nvSpPr>
        <p:spPr bwMode="auto">
          <a:xfrm>
            <a:off x="49212" y="4424501"/>
            <a:ext cx="9094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48</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Hollas</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S., Ampere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for</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the</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openEDGE</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OCP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Regional</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Summit,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Sept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26-27 2019,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SlidePlayer</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a:t>
            </a:r>
          </a:p>
          <a:p>
            <a:pPr lvl="0" eaLnBrk="1" fontAlgn="base" hangingPunct="1">
              <a:spcBef>
                <a:spcPct val="0"/>
              </a:spcBef>
              <a:spcAft>
                <a:spcPct val="0"/>
              </a:spcAft>
              <a:buNone/>
              <a:defRPr/>
            </a:pPr>
            <a:r>
              <a:rPr lang="hu-HU" altLang="en-US" sz="1400" dirty="0" smtClean="0">
                <a:cs typeface="Arial" charset="0"/>
              </a:rPr>
              <a:t>           </a:t>
            </a:r>
            <a:r>
              <a:rPr lang="en-US" altLang="en-US" sz="1400" dirty="0" smtClean="0">
                <a:cs typeface="Arial" charset="0"/>
              </a:rPr>
              <a:t>https</a:t>
            </a:r>
            <a:r>
              <a:rPr lang="en-US" altLang="en-US" sz="1400" dirty="0">
                <a:cs typeface="Arial" charset="0"/>
              </a:rPr>
              <a:t>://slideplayer.com/slide/17546223/</a:t>
            </a:r>
            <a:endParaRPr kumimoji="0" lang="en-US" altLang="en-US" sz="1400" b="0" i="0" u="none" strike="noStrike" kern="1200" cap="none" spc="0" normalizeH="0" baseline="0" noProof="0" dirty="0">
              <a:ln>
                <a:noFill/>
              </a:ln>
              <a:effectLst/>
              <a:uLnTx/>
              <a:uFillTx/>
              <a:cs typeface="Arial" charset="0"/>
            </a:endParaRPr>
          </a:p>
        </p:txBody>
      </p:sp>
      <p:sp>
        <p:nvSpPr>
          <p:cNvPr id="12" name="Text Box 13"/>
          <p:cNvSpPr txBox="1">
            <a:spLocks noChangeArrowheads="1"/>
          </p:cNvSpPr>
          <p:nvPr/>
        </p:nvSpPr>
        <p:spPr bwMode="auto">
          <a:xfrm>
            <a:off x="49213" y="2827338"/>
            <a:ext cx="90284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46</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sz="1400" b="0" i="0" u="none" strike="noStrike" kern="1200" cap="none" spc="0" normalizeH="0" baseline="0" noProof="0" dirty="0" smtClean="0">
                <a:ln>
                  <a:noFill/>
                </a:ln>
                <a:effectLst/>
                <a:uLnTx/>
                <a:uFillTx/>
                <a:latin typeface="Verdana"/>
                <a:ea typeface="+mn-ea"/>
                <a:cs typeface="+mn-cs"/>
              </a:rPr>
              <a:t>Morgan</a:t>
            </a:r>
            <a:r>
              <a:rPr kumimoji="0" lang="hu-HU" sz="1400" b="0" i="0" u="none" strike="noStrike" kern="1200" cap="none" spc="0" normalizeH="0" noProof="0" dirty="0" smtClean="0">
                <a:ln>
                  <a:noFill/>
                </a:ln>
                <a:effectLst/>
                <a:uLnTx/>
                <a:uFillTx/>
                <a:latin typeface="Verdana"/>
                <a:ea typeface="+mn-ea"/>
                <a:cs typeface="+mn-cs"/>
              </a:rPr>
              <a:t> T.P., </a:t>
            </a:r>
            <a:r>
              <a:rPr lang="en-US" sz="1400" dirty="0" smtClean="0">
                <a:latin typeface="Verdana"/>
              </a:rPr>
              <a:t>A</a:t>
            </a:r>
            <a:r>
              <a:rPr lang="hu-HU" sz="1400" dirty="0" err="1" smtClean="0">
                <a:latin typeface="Verdana"/>
              </a:rPr>
              <a:t>pplied</a:t>
            </a:r>
            <a:r>
              <a:rPr lang="hu-HU" sz="1400" dirty="0" smtClean="0">
                <a:latin typeface="Verdana"/>
              </a:rPr>
              <a:t> Micro </a:t>
            </a:r>
            <a:r>
              <a:rPr lang="hu-HU" sz="1400" dirty="0" err="1" smtClean="0">
                <a:latin typeface="Verdana"/>
              </a:rPr>
              <a:t>Finds</a:t>
            </a:r>
            <a:r>
              <a:rPr lang="hu-HU" sz="1400" dirty="0" smtClean="0">
                <a:latin typeface="Verdana"/>
              </a:rPr>
              <a:t> ARM Server </a:t>
            </a:r>
            <a:r>
              <a:rPr lang="hu-HU" sz="1400" dirty="0" err="1" smtClean="0">
                <a:latin typeface="Verdana"/>
              </a:rPr>
              <a:t>Footing</a:t>
            </a:r>
            <a:r>
              <a:rPr lang="hu-HU" sz="1400" dirty="0" smtClean="0">
                <a:latin typeface="Verdana"/>
              </a:rPr>
              <a:t>, </a:t>
            </a:r>
            <a:r>
              <a:rPr lang="hu-HU" sz="1400" dirty="0" err="1" smtClean="0">
                <a:latin typeface="Verdana"/>
              </a:rPr>
              <a:t>Reaches</a:t>
            </a:r>
            <a:r>
              <a:rPr lang="hu-HU" sz="1400" dirty="0" smtClean="0">
                <a:latin typeface="Verdana"/>
              </a:rPr>
              <a:t> </a:t>
            </a:r>
            <a:r>
              <a:rPr lang="hu-HU" sz="1400" dirty="0" err="1" smtClean="0">
                <a:latin typeface="Verdana"/>
              </a:rPr>
              <a:t>Higher</a:t>
            </a:r>
            <a:r>
              <a:rPr lang="hu-HU" sz="1400" dirty="0" smtClean="0">
                <a:latin typeface="Verdana"/>
              </a:rPr>
              <a:t>, The </a:t>
            </a:r>
            <a:r>
              <a:rPr lang="hu-HU" sz="1400" dirty="0" err="1" smtClean="0">
                <a:latin typeface="Verdana"/>
              </a:rPr>
              <a:t>Next</a:t>
            </a:r>
            <a:r>
              <a:rPr lang="hu-HU" sz="1400" dirty="0" smtClean="0">
                <a:latin typeface="Verdana"/>
              </a:rPr>
              <a:t> Platform,</a:t>
            </a:r>
          </a:p>
          <a:p>
            <a:pPr lvl="0" defTabSz="914400" eaLnBrk="1" hangingPunct="1">
              <a:spcBef>
                <a:spcPts val="0"/>
              </a:spcBef>
              <a:buNone/>
              <a:defRPr/>
            </a:pPr>
            <a:r>
              <a:rPr kumimoji="0" lang="hu-HU" sz="1400" b="0" i="0" u="none" strike="noStrike" kern="1200" cap="none" spc="0" normalizeH="0" baseline="0" noProof="0" dirty="0" smtClean="0">
                <a:ln>
                  <a:noFill/>
                </a:ln>
                <a:effectLst/>
                <a:uLnTx/>
                <a:uFillTx/>
                <a:latin typeface="Verdana"/>
                <a:ea typeface="+mn-ea"/>
                <a:cs typeface="+mn-cs"/>
              </a:rPr>
              <a:t>           </a:t>
            </a:r>
            <a:r>
              <a:rPr kumimoji="0" lang="hu-HU" sz="1400" b="0" i="0" u="none" strike="noStrike" kern="1200" cap="none" spc="0" normalizeH="0" baseline="0" noProof="0" dirty="0" err="1" smtClean="0">
                <a:ln>
                  <a:noFill/>
                </a:ln>
                <a:effectLst/>
                <a:uLnTx/>
                <a:uFillTx/>
                <a:latin typeface="Verdana"/>
                <a:ea typeface="+mn-ea"/>
                <a:cs typeface="+mn-cs"/>
              </a:rPr>
              <a:t>Oct</a:t>
            </a:r>
            <a:r>
              <a:rPr kumimoji="0" lang="hu-HU" sz="1400" b="0" i="0" u="none" strike="noStrike" kern="1200" cap="none" spc="0" normalizeH="0" baseline="0" noProof="0" dirty="0" smtClean="0">
                <a:ln>
                  <a:noFill/>
                </a:ln>
                <a:effectLst/>
                <a:uLnTx/>
                <a:uFillTx/>
                <a:latin typeface="Verdana"/>
                <a:ea typeface="+mn-ea"/>
                <a:cs typeface="+mn-cs"/>
              </a:rPr>
              <a:t>. 4 2016</a:t>
            </a:r>
            <a:r>
              <a:rPr lang="hu-HU" sz="1400" dirty="0">
                <a:latin typeface="Verdana"/>
              </a:rPr>
              <a:t>, https://</a:t>
            </a:r>
            <a:r>
              <a:rPr lang="hu-HU" sz="1400" dirty="0" smtClean="0">
                <a:latin typeface="Verdana"/>
              </a:rPr>
              <a:t>www.nextplatform.com/2016/10/04/applied-micro-finds-arm-server-</a:t>
            </a:r>
          </a:p>
          <a:p>
            <a:pPr lvl="0" defTabSz="914400" eaLnBrk="1" hangingPunct="1">
              <a:spcBef>
                <a:spcPts val="0"/>
              </a:spcBef>
              <a:buNone/>
              <a:defRPr/>
            </a:pPr>
            <a:r>
              <a:rPr lang="hu-HU" sz="1400" dirty="0">
                <a:latin typeface="Verdana"/>
              </a:rPr>
              <a:t> </a:t>
            </a:r>
            <a:r>
              <a:rPr lang="hu-HU" sz="1400" dirty="0" smtClean="0">
                <a:latin typeface="Verdana"/>
              </a:rPr>
              <a:t>          </a:t>
            </a:r>
            <a:r>
              <a:rPr lang="hu-HU" sz="1400" dirty="0" err="1" smtClean="0">
                <a:latin typeface="Verdana"/>
              </a:rPr>
              <a:t>footing-reaches-higher</a:t>
            </a:r>
            <a:r>
              <a:rPr lang="hu-HU" sz="1400" dirty="0">
                <a:latin typeface="Verdana"/>
              </a:rPr>
              <a:t>/</a:t>
            </a:r>
            <a:endParaRPr kumimoji="0" lang="en-US" sz="1400" b="0" i="0" u="none" strike="noStrike" kern="1200" cap="none" spc="0" normalizeH="0" baseline="0" noProof="0" dirty="0">
              <a:ln>
                <a:noFill/>
              </a:ln>
              <a:effectLst/>
              <a:uLnTx/>
              <a:uFillTx/>
              <a:latin typeface="Verdana"/>
            </a:endParaRPr>
          </a:p>
        </p:txBody>
      </p:sp>
      <p:sp>
        <p:nvSpPr>
          <p:cNvPr id="14" name="Text Box 17"/>
          <p:cNvSpPr txBox="1">
            <a:spLocks noChangeArrowheads="1"/>
          </p:cNvSpPr>
          <p:nvPr/>
        </p:nvSpPr>
        <p:spPr bwMode="auto">
          <a:xfrm>
            <a:off x="49212" y="5006065"/>
            <a:ext cx="9094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49</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hu-HU" altLang="en-US" sz="1400" dirty="0" err="1">
                <a:cs typeface="Arial" charset="0"/>
              </a:rPr>
              <a:t>Frumusanu</a:t>
            </a:r>
            <a:r>
              <a:rPr lang="hu-HU" altLang="en-US" sz="1400" dirty="0">
                <a:cs typeface="Arial" charset="0"/>
              </a:rPr>
              <a:t> A., </a:t>
            </a:r>
            <a:r>
              <a:rPr lang="en-US" sz="1400" dirty="0">
                <a:cs typeface="Arial" charset="0"/>
              </a:rPr>
              <a:t>Avantek's Arm Workstation: Ampere eMAG 8180 32-core Arm64 Review</a:t>
            </a:r>
            <a:endParaRPr lang="hu-HU" sz="1400" dirty="0">
              <a:cs typeface="Arial" charset="0"/>
            </a:endParaRPr>
          </a:p>
          <a:p>
            <a:pPr eaLnBrk="1" fontAlgn="base" hangingPunct="1">
              <a:spcBef>
                <a:spcPct val="0"/>
              </a:spcBef>
              <a:spcAft>
                <a:spcPct val="0"/>
              </a:spcAft>
              <a:buNone/>
              <a:defRPr/>
            </a:pPr>
            <a:r>
              <a:rPr lang="hu-HU" sz="1400" dirty="0">
                <a:cs typeface="Arial" charset="0"/>
              </a:rPr>
              <a:t>           </a:t>
            </a:r>
            <a:r>
              <a:rPr lang="hu-HU" sz="1400" dirty="0" err="1">
                <a:cs typeface="Arial" charset="0"/>
              </a:rPr>
              <a:t>AnandTech</a:t>
            </a:r>
            <a:r>
              <a:rPr lang="hu-HU" sz="1400" dirty="0">
                <a:cs typeface="Arial" charset="0"/>
              </a:rPr>
              <a:t>, May 22 2020, https://www.anandtech.com/print/15733/ampere-emag-system-</a:t>
            </a:r>
          </a:p>
          <a:p>
            <a:pPr eaLnBrk="1" fontAlgn="base" hangingPunct="1">
              <a:spcBef>
                <a:spcPct val="0"/>
              </a:spcBef>
              <a:spcAft>
                <a:spcPct val="0"/>
              </a:spcAft>
              <a:buNone/>
              <a:defRPr/>
            </a:pPr>
            <a:r>
              <a:rPr lang="hu-HU" sz="1400" dirty="0">
                <a:cs typeface="Arial" charset="0"/>
              </a:rPr>
              <a:t>           a-32core-arm64-workstation</a:t>
            </a:r>
            <a:endParaRPr lang="en-US" sz="1400" dirty="0">
              <a:cs typeface="Arial" charset="0"/>
            </a:endParaRPr>
          </a:p>
        </p:txBody>
      </p:sp>
      <p:sp>
        <p:nvSpPr>
          <p:cNvPr id="11" name="Text Box 17"/>
          <p:cNvSpPr txBox="1">
            <a:spLocks noChangeArrowheads="1"/>
          </p:cNvSpPr>
          <p:nvPr/>
        </p:nvSpPr>
        <p:spPr bwMode="auto">
          <a:xfrm>
            <a:off x="49212" y="5796640"/>
            <a:ext cx="9647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noProof="0" dirty="0" smtClean="0">
                <a:cs typeface="Arial" charset="0"/>
              </a:rPr>
              <a:t>50</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sv-SE" sz="1400" dirty="0"/>
              <a:t>Ampere </a:t>
            </a:r>
            <a:r>
              <a:rPr lang="sv-SE" sz="1400" dirty="0" smtClean="0"/>
              <a:t>eMAG </a:t>
            </a:r>
            <a:r>
              <a:rPr lang="sv-SE" sz="1400" dirty="0"/>
              <a:t>8180 64-bit </a:t>
            </a:r>
            <a:r>
              <a:rPr lang="sv-SE" sz="1400" dirty="0" smtClean="0"/>
              <a:t>Arm</a:t>
            </a:r>
            <a:r>
              <a:rPr lang="hu-HU" sz="1400" dirty="0" smtClean="0"/>
              <a:t> </a:t>
            </a:r>
            <a:r>
              <a:rPr lang="sv-SE" sz="1400" dirty="0" smtClean="0"/>
              <a:t>Processor</a:t>
            </a:r>
            <a:r>
              <a:rPr lang="hu-HU" sz="1400" dirty="0" smtClean="0"/>
              <a:t>, </a:t>
            </a:r>
            <a:r>
              <a:rPr lang="hu-HU" sz="1400" dirty="0" err="1" smtClean="0"/>
              <a:t>Product</a:t>
            </a:r>
            <a:r>
              <a:rPr lang="hu-HU" sz="1400" dirty="0" smtClean="0"/>
              <a:t> </a:t>
            </a:r>
            <a:r>
              <a:rPr lang="hu-HU" sz="1400" dirty="0" err="1" smtClean="0"/>
              <a:t>Brief</a:t>
            </a:r>
            <a:r>
              <a:rPr lang="hu-HU" sz="1400" dirty="0" smtClean="0"/>
              <a:t>, 2018,</a:t>
            </a:r>
          </a:p>
          <a:p>
            <a:pPr lvl="0" eaLnBrk="1" fontAlgn="base" hangingPunct="1">
              <a:spcBef>
                <a:spcPct val="0"/>
              </a:spcBef>
              <a:spcAft>
                <a:spcPct val="0"/>
              </a:spcAft>
              <a:buNone/>
              <a:defRPr/>
            </a:pPr>
            <a:r>
              <a:rPr lang="hu-HU" sz="1400" dirty="0" smtClean="0"/>
              <a:t>           </a:t>
            </a:r>
            <a:r>
              <a:rPr lang="sv-SE" sz="1350" dirty="0" smtClean="0"/>
              <a:t>https</a:t>
            </a:r>
            <a:r>
              <a:rPr lang="sv-SE" sz="1350" dirty="0"/>
              <a:t>://amperecomputing.com/wp-content/uploads/2019/01/eMAG8180_PB_v0.5_20180914.pdf </a:t>
            </a:r>
            <a:endParaRPr kumimoji="0" lang="en-US" altLang="en-US" sz="1350" b="0" i="0" u="none" strike="noStrike" kern="1200" cap="none" spc="0" normalizeH="0" baseline="0" noProof="0" dirty="0">
              <a:ln>
                <a:noFill/>
              </a:ln>
              <a:effectLst/>
              <a:uLnTx/>
              <a:uFillTx/>
              <a:cs typeface="Arial" charset="0"/>
            </a:endParaRPr>
          </a:p>
        </p:txBody>
      </p:sp>
    </p:spTree>
    <p:extLst>
      <p:ext uri="{BB962C8B-B14F-4D97-AF65-F5344CB8AC3E}">
        <p14:creationId xmlns:p14="http://schemas.microsoft.com/office/powerpoint/2010/main" val="32035013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defRPr/>
            </a:pPr>
            <a:r>
              <a:rPr lang="hu-HU" altLang="en-US" sz="1600" kern="1200" dirty="0" smtClean="0">
                <a:solidFill>
                  <a:srgbClr val="FFFFFF"/>
                </a:solidFill>
                <a:latin typeface="Verdana" pitchFamily="34" charset="0"/>
                <a:cs typeface="Times New Roman" pitchFamily="18" charset="0"/>
              </a:rPr>
              <a:t>5.</a:t>
            </a:r>
            <a:r>
              <a:rPr lang="en-GB" altLang="en-US" sz="1600" kern="1200" dirty="0" smtClean="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References (7)</a:t>
            </a:r>
            <a:endParaRPr lang="en-US" altLang="en-US" sz="1600" kern="1200" dirty="0">
              <a:solidFill>
                <a:srgbClr val="FFFFFF"/>
              </a:solidFill>
              <a:latin typeface="Verdana" pitchFamily="34" charset="0"/>
              <a:cs typeface="Times New Roman" pitchFamily="18" charset="0"/>
            </a:endParaRPr>
          </a:p>
        </p:txBody>
      </p:sp>
      <p:sp>
        <p:nvSpPr>
          <p:cNvPr id="3" name="Text Box 3"/>
          <p:cNvSpPr txBox="1">
            <a:spLocks noChangeArrowheads="1"/>
          </p:cNvSpPr>
          <p:nvPr/>
        </p:nvSpPr>
        <p:spPr bwMode="auto">
          <a:xfrm>
            <a:off x="49213" y="638175"/>
            <a:ext cx="7620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lang="hu-HU" altLang="en-US" sz="1400" dirty="0" smtClean="0">
                <a:cs typeface="Times New Roman" pitchFamily="18" charset="0"/>
              </a:rPr>
              <a:t>51</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lang="it-IT" sz="1400" dirty="0" smtClean="0"/>
              <a:t>APM883832-X3</a:t>
            </a:r>
            <a:r>
              <a:rPr lang="hu-HU" sz="1400" dirty="0" smtClean="0"/>
              <a:t>, </a:t>
            </a:r>
            <a:r>
              <a:rPr lang="it-IT" sz="1400" dirty="0" smtClean="0"/>
              <a:t>X-Gene </a:t>
            </a:r>
            <a:r>
              <a:rPr lang="it-IT" sz="1400" dirty="0"/>
              <a:t>3 Multi-Core 64-bit </a:t>
            </a:r>
            <a:r>
              <a:rPr lang="it-IT" sz="1400" dirty="0" smtClean="0"/>
              <a:t>Processor</a:t>
            </a:r>
            <a:r>
              <a:rPr lang="hu-HU" sz="1400" dirty="0" smtClean="0"/>
              <a:t>, </a:t>
            </a:r>
            <a:r>
              <a:rPr lang="hu-HU" sz="1400" dirty="0" err="1" smtClean="0"/>
              <a:t>Applied</a:t>
            </a:r>
            <a:r>
              <a:rPr lang="hu-HU" sz="1400" dirty="0" smtClean="0"/>
              <a:t> Micro, 2016, </a:t>
            </a:r>
          </a:p>
          <a:p>
            <a:pPr lvl="0" eaLnBrk="1" fontAlgn="base" hangingPunct="1">
              <a:spcBef>
                <a:spcPct val="0"/>
              </a:spcBef>
              <a:spcAft>
                <a:spcPct val="0"/>
              </a:spcAft>
              <a:buNone/>
            </a:pPr>
            <a:r>
              <a:rPr lang="hu-HU" altLang="en-US" sz="1400" dirty="0" smtClean="0">
                <a:cs typeface="Times New Roman" pitchFamily="18" charset="0"/>
              </a:rPr>
              <a:t>           </a:t>
            </a:r>
            <a:r>
              <a:rPr lang="en-US" altLang="en-US" sz="1400" dirty="0" smtClean="0">
                <a:cs typeface="Times New Roman" pitchFamily="18" charset="0"/>
              </a:rPr>
              <a:t>https</a:t>
            </a:r>
            <a:r>
              <a:rPr lang="en-US" altLang="en-US" sz="1400" dirty="0">
                <a:cs typeface="Times New Roman" pitchFamily="18" charset="0"/>
              </a:rPr>
              <a:t>://en.wikichip.org/w/images/2/22/832-X3_PB.pdf</a:t>
            </a:r>
            <a:endParaRPr kumimoji="0" lang="en-US" altLang="en-US" sz="1400" b="0" i="0" u="none" strike="noStrike" kern="1200" cap="none" spc="0" normalizeH="0" baseline="0" noProof="0" dirty="0">
              <a:ln>
                <a:noFill/>
              </a:ln>
              <a:effectLst/>
              <a:uLnTx/>
              <a:uFillTx/>
              <a:cs typeface="Times New Roman" pitchFamily="18" charset="0"/>
            </a:endParaRPr>
          </a:p>
        </p:txBody>
      </p:sp>
      <p:sp>
        <p:nvSpPr>
          <p:cNvPr id="4" name="Text Box 4"/>
          <p:cNvSpPr txBox="1">
            <a:spLocks noChangeArrowheads="1"/>
          </p:cNvSpPr>
          <p:nvPr/>
        </p:nvSpPr>
        <p:spPr bwMode="auto">
          <a:xfrm>
            <a:off x="49213" y="1239838"/>
            <a:ext cx="9366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lang="hu-HU" altLang="en-US" sz="1400" dirty="0" smtClean="0">
                <a:cs typeface="Times New Roman" pitchFamily="18" charset="0"/>
              </a:rPr>
              <a:t>52</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Times New Roman" pitchFamily="18" charset="0"/>
              </a:rPr>
              <a:t>Frumusanu</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 </a:t>
            </a:r>
            <a:r>
              <a:rPr lang="en-US" altLang="en-US" sz="1400" dirty="0">
                <a:cs typeface="Times New Roman" pitchFamily="18" charset="0"/>
              </a:rPr>
              <a:t>The Ampere </a:t>
            </a:r>
            <a:r>
              <a:rPr lang="en-US" altLang="en-US" sz="1400" dirty="0" err="1">
                <a:cs typeface="Times New Roman" pitchFamily="18" charset="0"/>
              </a:rPr>
              <a:t>Altra</a:t>
            </a:r>
            <a:r>
              <a:rPr lang="en-US" altLang="en-US" sz="1400" dirty="0">
                <a:cs typeface="Times New Roman" pitchFamily="18" charset="0"/>
              </a:rPr>
              <a:t> Review: 2x 80 Cores Arm Server Performance </a:t>
            </a:r>
            <a:r>
              <a:rPr lang="en-US" altLang="en-US" sz="1400" dirty="0" smtClean="0">
                <a:cs typeface="Times New Roman" pitchFamily="18" charset="0"/>
              </a:rPr>
              <a:t>Monster</a:t>
            </a:r>
            <a:endParaRPr lang="hu-HU" altLang="en-US" sz="1400" dirty="0" smtClean="0">
              <a:cs typeface="Times New Roman" pitchFamily="18" charset="0"/>
            </a:endParaRPr>
          </a:p>
          <a:p>
            <a:pPr lvl="0" eaLnBrk="1" fontAlgn="base" hangingPunct="1">
              <a:spcBef>
                <a:spcPct val="0"/>
              </a:spcBef>
              <a:spcAft>
                <a:spcPct val="0"/>
              </a:spcAft>
              <a:buNone/>
            </a:pPr>
            <a:r>
              <a:rPr lang="hu-HU" altLang="en-US" sz="1400" dirty="0">
                <a:cs typeface="Times New Roman" pitchFamily="18" charset="0"/>
              </a:rPr>
              <a:t> </a:t>
            </a:r>
            <a:r>
              <a:rPr lang="hu-HU" altLang="en-US" sz="1400" dirty="0" smtClean="0">
                <a:cs typeface="Times New Roman" pitchFamily="18" charset="0"/>
              </a:rPr>
              <a:t>          </a:t>
            </a:r>
            <a:r>
              <a:rPr lang="hu-HU" altLang="en-US" sz="1400" dirty="0" err="1" smtClean="0">
                <a:cs typeface="Times New Roman" pitchFamily="18" charset="0"/>
              </a:rPr>
              <a:t>AnandTech</a:t>
            </a:r>
            <a:r>
              <a:rPr lang="hu-HU" altLang="en-US" sz="1400" dirty="0" smtClean="0">
                <a:cs typeface="Times New Roman" pitchFamily="18" charset="0"/>
              </a:rPr>
              <a:t>, Dec. 18 2020</a:t>
            </a:r>
            <a:r>
              <a:rPr lang="hu-HU" altLang="en-US" sz="1400" dirty="0">
                <a:cs typeface="Times New Roman" pitchFamily="18" charset="0"/>
              </a:rPr>
              <a:t>, https://www.anandtech.com/print/16315/the-ampere-altra-review</a:t>
            </a:r>
            <a:endParaRPr lang="en-US" altLang="en-US" sz="1400" dirty="0">
              <a:cs typeface="Times New Roman" pitchFamily="18" charset="0"/>
            </a:endParaRPr>
          </a:p>
        </p:txBody>
      </p:sp>
      <p:sp>
        <p:nvSpPr>
          <p:cNvPr id="6" name="Text Box 13"/>
          <p:cNvSpPr txBox="1">
            <a:spLocks noChangeArrowheads="1"/>
          </p:cNvSpPr>
          <p:nvPr/>
        </p:nvSpPr>
        <p:spPr bwMode="auto">
          <a:xfrm>
            <a:off x="49213" y="1827213"/>
            <a:ext cx="91759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noProof="0" dirty="0" smtClean="0">
                <a:cs typeface="Arial" charset="0"/>
              </a:rPr>
              <a:t>53</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it-IT" sz="1400" dirty="0" smtClean="0"/>
              <a:t>Ampere Altra </a:t>
            </a:r>
            <a:r>
              <a:rPr lang="it-IT" sz="1400" dirty="0"/>
              <a:t>64-Bit Multi-Core </a:t>
            </a:r>
            <a:r>
              <a:rPr lang="it-IT" sz="1400" dirty="0" smtClean="0"/>
              <a:t>Arm Processor</a:t>
            </a:r>
            <a:r>
              <a:rPr lang="hu-HU" sz="1400" dirty="0" smtClean="0"/>
              <a:t>, </a:t>
            </a:r>
            <a:r>
              <a:rPr lang="hu-HU" sz="1400" dirty="0" err="1" smtClean="0"/>
              <a:t>Product</a:t>
            </a:r>
            <a:r>
              <a:rPr lang="hu-HU" sz="1400" dirty="0" smtClean="0"/>
              <a:t> </a:t>
            </a:r>
            <a:r>
              <a:rPr lang="hu-HU" sz="1400" dirty="0" err="1" smtClean="0"/>
              <a:t>Brief</a:t>
            </a:r>
            <a:r>
              <a:rPr lang="hu-HU" sz="1400" dirty="0" smtClean="0"/>
              <a:t>, Febr. 27 2020, </a:t>
            </a:r>
          </a:p>
          <a:p>
            <a:pPr lvl="0" defTabSz="914400" eaLnBrk="1" hangingPunct="1">
              <a:spcBef>
                <a:spcPts val="0"/>
              </a:spcBef>
              <a:buNone/>
              <a:defRPr/>
            </a:pPr>
            <a:r>
              <a:rPr lang="hu-HU" altLang="en-US" sz="1400" dirty="0" smtClean="0">
                <a:cs typeface="Arial" charset="0"/>
              </a:rPr>
              <a:t>           </a:t>
            </a:r>
            <a:r>
              <a:rPr lang="en-US" altLang="en-US" sz="1400" dirty="0" smtClean="0">
                <a:cs typeface="Arial" charset="0"/>
              </a:rPr>
              <a:t>https</a:t>
            </a:r>
            <a:r>
              <a:rPr lang="en-US" altLang="en-US" sz="1400" dirty="0">
                <a:cs typeface="Arial" charset="0"/>
              </a:rPr>
              <a:t>://amperecomputing.com/wp-content/uploads/2020/03/Altra_PB_v0.60_20200227.pdf</a:t>
            </a:r>
            <a:endParaRPr kumimoji="0" lang="en-US" altLang="en-US" sz="1400" b="0" i="0" u="none" strike="noStrike" kern="1200" cap="none" spc="0" normalizeH="0" baseline="0" noProof="0" dirty="0">
              <a:ln>
                <a:noFill/>
              </a:ln>
              <a:effectLst/>
              <a:uLnTx/>
              <a:uFillTx/>
              <a:cs typeface="Arial" charset="0"/>
            </a:endParaRPr>
          </a:p>
        </p:txBody>
      </p:sp>
      <p:sp>
        <p:nvSpPr>
          <p:cNvPr id="9" name="Text Box 16"/>
          <p:cNvSpPr txBox="1">
            <a:spLocks noChangeArrowheads="1"/>
          </p:cNvSpPr>
          <p:nvPr/>
        </p:nvSpPr>
        <p:spPr bwMode="auto">
          <a:xfrm>
            <a:off x="47625" y="3213002"/>
            <a:ext cx="89180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55</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Frumusanu</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 </a:t>
            </a:r>
            <a:r>
              <a:rPr lang="en-US" altLang="en-US" sz="1400" dirty="0">
                <a:cs typeface="Arial" charset="0"/>
              </a:rPr>
              <a:t>Hot Chips 2020: Marvell Details ThunderX3 CPUs - Up to 60 Cores Per Die, </a:t>
            </a:r>
            <a:endParaRPr lang="hu-HU" altLang="en-US" sz="1400" dirty="0" smtClean="0">
              <a:cs typeface="Arial" charset="0"/>
            </a:endParaRP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a:t>
            </a:r>
            <a:r>
              <a:rPr lang="en-US" altLang="en-US" sz="1400" dirty="0" smtClean="0">
                <a:cs typeface="Arial" charset="0"/>
              </a:rPr>
              <a:t>96 </a:t>
            </a:r>
            <a:r>
              <a:rPr lang="en-US" altLang="en-US" sz="1400" dirty="0">
                <a:cs typeface="Arial" charset="0"/>
              </a:rPr>
              <a:t>Dual-Die in </a:t>
            </a:r>
            <a:r>
              <a:rPr lang="en-US" altLang="en-US" sz="1400" dirty="0" smtClean="0">
                <a:cs typeface="Arial" charset="0"/>
              </a:rPr>
              <a:t>2021</a:t>
            </a:r>
            <a:r>
              <a:rPr lang="hu-HU" altLang="en-US" sz="1400" dirty="0" smtClean="0">
                <a:cs typeface="Arial" charset="0"/>
              </a:rPr>
              <a:t>, </a:t>
            </a:r>
            <a:r>
              <a:rPr lang="hu-HU" altLang="en-US" sz="1400" dirty="0" err="1" smtClean="0">
                <a:cs typeface="Arial" charset="0"/>
              </a:rPr>
              <a:t>AnandTech</a:t>
            </a:r>
            <a:r>
              <a:rPr lang="hu-HU" altLang="en-US" sz="1400" dirty="0" smtClean="0">
                <a:cs typeface="Arial" charset="0"/>
              </a:rPr>
              <a:t>, Aug. 17 2020, </a:t>
            </a:r>
          </a:p>
          <a:p>
            <a:pPr lvl="0" eaLnBrk="1" fontAlgn="base" hangingPunct="1">
              <a:spcBef>
                <a:spcPct val="0"/>
              </a:spcBef>
              <a:spcAft>
                <a:spcPct val="0"/>
              </a:spcAft>
              <a:buNone/>
              <a:defRPr/>
            </a:pPr>
            <a:r>
              <a:rPr lang="hu-HU" altLang="en-US" sz="1400" dirty="0" smtClean="0">
                <a:cs typeface="Arial" charset="0"/>
              </a:rPr>
              <a:t>           </a:t>
            </a:r>
            <a:r>
              <a:rPr lang="en-US" altLang="en-US" sz="1400" dirty="0" smtClean="0">
                <a:cs typeface="Arial" charset="0"/>
              </a:rPr>
              <a:t>https</a:t>
            </a:r>
            <a:r>
              <a:rPr lang="en-US" altLang="en-US" sz="1400" dirty="0">
                <a:cs typeface="Arial" charset="0"/>
              </a:rPr>
              <a:t>://www.anandtech.com/show/15995/hot-chips-2020-marvell-details-thunderx3</a:t>
            </a:r>
          </a:p>
        </p:txBody>
      </p:sp>
      <p:sp>
        <p:nvSpPr>
          <p:cNvPr id="10" name="Text Box 17"/>
          <p:cNvSpPr txBox="1">
            <a:spLocks noChangeArrowheads="1"/>
          </p:cNvSpPr>
          <p:nvPr/>
        </p:nvSpPr>
        <p:spPr bwMode="auto">
          <a:xfrm>
            <a:off x="49212" y="4005401"/>
            <a:ext cx="93666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56</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Aufranc</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J-L., </a:t>
            </a:r>
            <a:r>
              <a:rPr lang="en-US" altLang="en-US" sz="1400" dirty="0">
                <a:cs typeface="Arial" charset="0"/>
              </a:rPr>
              <a:t>Cavium </a:t>
            </a:r>
            <a:r>
              <a:rPr lang="en-US" altLang="en-US" sz="1400" dirty="0" err="1">
                <a:cs typeface="Arial" charset="0"/>
              </a:rPr>
              <a:t>ThunderX</a:t>
            </a:r>
            <a:r>
              <a:rPr lang="en-US" altLang="en-US" sz="1400" dirty="0">
                <a:cs typeface="Arial" charset="0"/>
              </a:rPr>
              <a:t> Server </a:t>
            </a:r>
            <a:r>
              <a:rPr lang="en-US" altLang="en-US" sz="1400" dirty="0" err="1">
                <a:cs typeface="Arial" charset="0"/>
              </a:rPr>
              <a:t>SoC</a:t>
            </a:r>
            <a:r>
              <a:rPr lang="en-US" altLang="en-US" sz="1400" dirty="0">
                <a:cs typeface="Arial" charset="0"/>
              </a:rPr>
              <a:t> Features up to 48 ARM 64-bit </a:t>
            </a:r>
            <a:r>
              <a:rPr lang="en-US" altLang="en-US" sz="1400" dirty="0" smtClean="0">
                <a:cs typeface="Arial" charset="0"/>
              </a:rPr>
              <a:t>Cores</a:t>
            </a:r>
            <a:r>
              <a:rPr lang="hu-HU" altLang="en-US" sz="1400" dirty="0" smtClean="0">
                <a:cs typeface="Arial" charset="0"/>
              </a:rPr>
              <a:t>, CNX Software,</a:t>
            </a:r>
          </a:p>
          <a:p>
            <a:pPr lvl="0" eaLnBrk="1" fontAlgn="base" hangingPunct="1">
              <a:spcBef>
                <a:spcPct val="0"/>
              </a:spcBef>
              <a:spcAft>
                <a:spcPct val="0"/>
              </a:spcAft>
              <a:buNone/>
              <a:defRPr/>
            </a:pPr>
            <a:r>
              <a:rPr kumimoji="0" lang="hu-HU" altLang="en-US" sz="1400" b="0" i="0" u="none" strike="noStrike" kern="1200" cap="none" spc="0" normalizeH="0" baseline="0" noProof="0" dirty="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June</a:t>
            </a:r>
            <a:r>
              <a:rPr lang="hu-HU" altLang="en-US" sz="1400" dirty="0">
                <a:cs typeface="Arial" charset="0"/>
              </a:rPr>
              <a:t> 4 2014, https://</a:t>
            </a:r>
            <a:r>
              <a:rPr lang="hu-HU" altLang="en-US" sz="1400" dirty="0" smtClean="0">
                <a:cs typeface="Arial" charset="0"/>
              </a:rPr>
              <a:t>www.cnx-software.com/2014/06/04/cavium-thunderx-server-soc-48-</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core-armv8</a:t>
            </a:r>
            <a:r>
              <a:rPr lang="hu-HU" altLang="en-US" sz="1400" dirty="0">
                <a:cs typeface="Arial" charset="0"/>
              </a:rPr>
              <a:t>/</a:t>
            </a:r>
            <a:endParaRPr kumimoji="0" lang="en-US" altLang="en-US" sz="1400" b="0" i="0" u="none" strike="noStrike" kern="1200" cap="none" spc="0" normalizeH="0" baseline="0" noProof="0" dirty="0">
              <a:ln>
                <a:noFill/>
              </a:ln>
              <a:effectLst/>
              <a:uLnTx/>
              <a:uFillTx/>
              <a:cs typeface="Arial" charset="0"/>
            </a:endParaRPr>
          </a:p>
        </p:txBody>
      </p:sp>
      <p:sp>
        <p:nvSpPr>
          <p:cNvPr id="12" name="Text Box 13"/>
          <p:cNvSpPr txBox="1">
            <a:spLocks noChangeArrowheads="1"/>
          </p:cNvSpPr>
          <p:nvPr/>
        </p:nvSpPr>
        <p:spPr bwMode="auto">
          <a:xfrm>
            <a:off x="49213" y="2408238"/>
            <a:ext cx="89114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54</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sz="1400" b="0" i="0" u="none" strike="noStrike" kern="1200" cap="none" spc="0" normalizeH="0" baseline="0" noProof="0" dirty="0" smtClean="0">
                <a:ln>
                  <a:noFill/>
                </a:ln>
                <a:effectLst/>
                <a:uLnTx/>
                <a:uFillTx/>
                <a:latin typeface="Verdana"/>
                <a:ea typeface="+mn-ea"/>
                <a:cs typeface="+mn-cs"/>
              </a:rPr>
              <a:t>Morgan T.P., Ampere </a:t>
            </a:r>
            <a:r>
              <a:rPr kumimoji="0" lang="hu-HU" sz="1400" b="0" i="0" u="none" strike="noStrike" kern="1200" cap="none" spc="0" normalizeH="0" baseline="0" noProof="0" dirty="0" err="1" smtClean="0">
                <a:ln>
                  <a:noFill/>
                </a:ln>
                <a:effectLst/>
                <a:uLnTx/>
                <a:uFillTx/>
                <a:latin typeface="Verdana"/>
                <a:ea typeface="+mn-ea"/>
                <a:cs typeface="+mn-cs"/>
              </a:rPr>
              <a:t>Aims</a:t>
            </a:r>
            <a:r>
              <a:rPr kumimoji="0" lang="hu-HU" sz="1400" b="0" i="0" u="none" strike="noStrike" kern="1200" cap="none" spc="0" normalizeH="0" baseline="0" noProof="0" dirty="0" smtClean="0">
                <a:ln>
                  <a:noFill/>
                </a:ln>
                <a:effectLst/>
                <a:uLnTx/>
                <a:uFillTx/>
                <a:latin typeface="Verdana"/>
                <a:ea typeface="+mn-ea"/>
                <a:cs typeface="+mn-cs"/>
              </a:rPr>
              <a:t> </a:t>
            </a:r>
            <a:r>
              <a:rPr kumimoji="0" lang="hu-HU" sz="1400" b="0" i="0" u="none" strike="noStrike" kern="1200" cap="none" spc="0" normalizeH="0" baseline="0" noProof="0" dirty="0" err="1" smtClean="0">
                <a:ln>
                  <a:noFill/>
                </a:ln>
                <a:effectLst/>
                <a:uLnTx/>
                <a:uFillTx/>
                <a:latin typeface="Verdana"/>
                <a:ea typeface="+mn-ea"/>
                <a:cs typeface="+mn-cs"/>
              </a:rPr>
              <a:t>for</a:t>
            </a:r>
            <a:r>
              <a:rPr kumimoji="0" lang="hu-HU" sz="1400" b="0" i="0" u="none" strike="noStrike" kern="1200" cap="none" spc="0" normalizeH="0" baseline="0" noProof="0" dirty="0" smtClean="0">
                <a:ln>
                  <a:noFill/>
                </a:ln>
                <a:effectLst/>
                <a:uLnTx/>
                <a:uFillTx/>
                <a:latin typeface="Verdana"/>
                <a:ea typeface="+mn-ea"/>
                <a:cs typeface="+mn-cs"/>
              </a:rPr>
              <a:t> </a:t>
            </a:r>
            <a:r>
              <a:rPr kumimoji="0" lang="hu-HU" sz="1400" b="0" i="0" u="none" strike="noStrike" kern="1200" cap="none" spc="0" normalizeH="0" baseline="0" noProof="0" dirty="0" err="1" smtClean="0">
                <a:ln>
                  <a:noFill/>
                </a:ln>
                <a:effectLst/>
                <a:uLnTx/>
                <a:uFillTx/>
                <a:latin typeface="Verdana"/>
                <a:ea typeface="+mn-ea"/>
                <a:cs typeface="+mn-cs"/>
              </a:rPr>
              <a:t>the</a:t>
            </a:r>
            <a:r>
              <a:rPr kumimoji="0" lang="hu-HU" sz="1400" b="0" i="0" u="none" strike="noStrike" kern="1200" cap="none" spc="0" normalizeH="0" baseline="0" noProof="0" dirty="0" smtClean="0">
                <a:ln>
                  <a:noFill/>
                </a:ln>
                <a:effectLst/>
                <a:uLnTx/>
                <a:uFillTx/>
                <a:latin typeface="Verdana"/>
                <a:ea typeface="+mn-ea"/>
                <a:cs typeface="+mn-cs"/>
              </a:rPr>
              <a:t> </a:t>
            </a:r>
            <a:r>
              <a:rPr kumimoji="0" lang="hu-HU" sz="1400" b="0" i="0" u="none" strike="noStrike" kern="1200" cap="none" spc="0" normalizeH="0" baseline="0" noProof="0" dirty="0" err="1" smtClean="0">
                <a:ln>
                  <a:noFill/>
                </a:ln>
                <a:effectLst/>
                <a:uLnTx/>
                <a:uFillTx/>
                <a:latin typeface="Verdana"/>
                <a:ea typeface="+mn-ea"/>
                <a:cs typeface="+mn-cs"/>
              </a:rPr>
              <a:t>Clouds</a:t>
            </a:r>
            <a:r>
              <a:rPr kumimoji="0" lang="hu-HU" sz="1400" b="0" i="0" u="none" strike="noStrike" kern="1200" cap="none" spc="0" normalizeH="0" noProof="0" dirty="0" smtClean="0">
                <a:ln>
                  <a:noFill/>
                </a:ln>
                <a:effectLst/>
                <a:uLnTx/>
                <a:uFillTx/>
                <a:latin typeface="Verdana"/>
                <a:ea typeface="+mn-ea"/>
                <a:cs typeface="+mn-cs"/>
              </a:rPr>
              <a:t> </a:t>
            </a:r>
            <a:r>
              <a:rPr kumimoji="0" lang="hu-HU" sz="1400" b="0" i="0" u="none" strike="noStrike" kern="1200" cap="none" spc="0" normalizeH="0" noProof="0" dirty="0" err="1" smtClean="0">
                <a:ln>
                  <a:noFill/>
                </a:ln>
                <a:effectLst/>
                <a:uLnTx/>
                <a:uFillTx/>
                <a:latin typeface="Verdana"/>
                <a:ea typeface="+mn-ea"/>
                <a:cs typeface="+mn-cs"/>
              </a:rPr>
              <a:t>with</a:t>
            </a:r>
            <a:r>
              <a:rPr kumimoji="0" lang="hu-HU" sz="1400" b="0" i="0" u="none" strike="noStrike" kern="1200" cap="none" spc="0" normalizeH="0" noProof="0" dirty="0" smtClean="0">
                <a:ln>
                  <a:noFill/>
                </a:ln>
                <a:effectLst/>
                <a:uLnTx/>
                <a:uFillTx/>
                <a:latin typeface="Verdana"/>
                <a:ea typeface="+mn-ea"/>
                <a:cs typeface="+mn-cs"/>
              </a:rPr>
              <a:t> Altra ARM Server Chip</a:t>
            </a:r>
            <a:r>
              <a:rPr kumimoji="0" lang="hu-HU" sz="1400" b="0" i="0" u="none" strike="noStrike" kern="1200" cap="none" spc="0" normalizeH="0" baseline="0" noProof="0" dirty="0" smtClean="0">
                <a:ln>
                  <a:noFill/>
                </a:ln>
                <a:effectLst/>
                <a:uLnTx/>
                <a:uFillTx/>
                <a:latin typeface="Verdana"/>
                <a:ea typeface="+mn-ea"/>
                <a:cs typeface="+mn-cs"/>
              </a:rPr>
              <a:t>, The </a:t>
            </a:r>
            <a:r>
              <a:rPr kumimoji="0" lang="hu-HU" sz="1400" b="0" i="0" u="none" strike="noStrike" kern="1200" cap="none" spc="0" normalizeH="0" baseline="0" noProof="0" dirty="0" err="1" smtClean="0">
                <a:ln>
                  <a:noFill/>
                </a:ln>
                <a:effectLst/>
                <a:uLnTx/>
                <a:uFillTx/>
                <a:latin typeface="Verdana"/>
                <a:ea typeface="+mn-ea"/>
                <a:cs typeface="+mn-cs"/>
              </a:rPr>
              <a:t>Next</a:t>
            </a:r>
            <a:r>
              <a:rPr kumimoji="0" lang="hu-HU" sz="1400" b="0" i="0" u="none" strike="noStrike" kern="1200" cap="none" spc="0" normalizeH="0" baseline="0" noProof="0" dirty="0" smtClean="0">
                <a:ln>
                  <a:noFill/>
                </a:ln>
                <a:effectLst/>
                <a:uLnTx/>
                <a:uFillTx/>
                <a:latin typeface="Verdana"/>
                <a:ea typeface="+mn-ea"/>
                <a:cs typeface="+mn-cs"/>
              </a:rPr>
              <a:t> Platform,</a:t>
            </a:r>
          </a:p>
          <a:p>
            <a:pPr lvl="0" defTabSz="914400" eaLnBrk="1" hangingPunct="1">
              <a:spcBef>
                <a:spcPts val="0"/>
              </a:spcBef>
              <a:buNone/>
              <a:defRPr/>
            </a:pPr>
            <a:r>
              <a:rPr kumimoji="0" lang="hu-HU" sz="1400" b="0" i="0" u="none" strike="noStrike" kern="1200" cap="none" spc="0" normalizeH="0" baseline="0" noProof="0" dirty="0" smtClean="0">
                <a:ln>
                  <a:noFill/>
                </a:ln>
                <a:effectLst/>
                <a:uLnTx/>
                <a:uFillTx/>
                <a:latin typeface="Verdana"/>
                <a:ea typeface="+mn-ea"/>
                <a:cs typeface="+mn-cs"/>
              </a:rPr>
              <a:t>           </a:t>
            </a:r>
            <a:r>
              <a:rPr kumimoji="0" lang="hu-HU" sz="1400" b="0" i="0" u="none" strike="noStrike" kern="1200" cap="none" spc="0" normalizeH="0" baseline="0" noProof="0" dirty="0" err="1" smtClean="0">
                <a:ln>
                  <a:noFill/>
                </a:ln>
                <a:effectLst/>
                <a:uLnTx/>
                <a:uFillTx/>
                <a:latin typeface="Verdana"/>
                <a:ea typeface="+mn-ea"/>
                <a:cs typeface="+mn-cs"/>
              </a:rPr>
              <a:t>March</a:t>
            </a:r>
            <a:r>
              <a:rPr kumimoji="0" lang="hu-HU" sz="1400" b="0" i="0" u="none" strike="noStrike" kern="1200" cap="none" spc="0" normalizeH="0" baseline="0" noProof="0" dirty="0" smtClean="0">
                <a:ln>
                  <a:noFill/>
                </a:ln>
                <a:effectLst/>
                <a:uLnTx/>
                <a:uFillTx/>
                <a:latin typeface="Verdana"/>
                <a:ea typeface="+mn-ea"/>
                <a:cs typeface="+mn-cs"/>
              </a:rPr>
              <a:t> 3 2020</a:t>
            </a:r>
            <a:r>
              <a:rPr lang="hu-HU" sz="1400" dirty="0">
                <a:latin typeface="Verdana"/>
              </a:rPr>
              <a:t>, https://</a:t>
            </a:r>
            <a:r>
              <a:rPr lang="hu-HU" sz="1400" dirty="0" smtClean="0">
                <a:latin typeface="Verdana"/>
              </a:rPr>
              <a:t>www.nextplatform.com/2020/03/03/ampere-aims-for-the-clouds-</a:t>
            </a:r>
          </a:p>
          <a:p>
            <a:pPr lvl="0" defTabSz="914400" eaLnBrk="1" hangingPunct="1">
              <a:spcBef>
                <a:spcPts val="0"/>
              </a:spcBef>
              <a:buNone/>
              <a:defRPr/>
            </a:pPr>
            <a:r>
              <a:rPr lang="hu-HU" sz="1400" dirty="0">
                <a:latin typeface="Verdana"/>
              </a:rPr>
              <a:t> </a:t>
            </a:r>
            <a:r>
              <a:rPr lang="hu-HU" sz="1400" dirty="0" smtClean="0">
                <a:latin typeface="Verdana"/>
              </a:rPr>
              <a:t>          </a:t>
            </a:r>
            <a:r>
              <a:rPr lang="hu-HU" sz="1400" dirty="0" err="1" smtClean="0">
                <a:latin typeface="Verdana"/>
              </a:rPr>
              <a:t>with</a:t>
            </a:r>
            <a:r>
              <a:rPr lang="hu-HU" sz="1400" dirty="0" smtClean="0">
                <a:latin typeface="Verdana"/>
              </a:rPr>
              <a:t>-altra-</a:t>
            </a:r>
            <a:r>
              <a:rPr lang="hu-HU" sz="1400" dirty="0" err="1" smtClean="0">
                <a:latin typeface="Verdana"/>
              </a:rPr>
              <a:t>arm</a:t>
            </a:r>
            <a:r>
              <a:rPr lang="hu-HU" sz="1400" dirty="0" smtClean="0">
                <a:latin typeface="Verdana"/>
              </a:rPr>
              <a:t>-server-chip</a:t>
            </a:r>
            <a:r>
              <a:rPr lang="hu-HU" sz="1400" dirty="0">
                <a:latin typeface="Verdana"/>
              </a:rPr>
              <a:t>/</a:t>
            </a:r>
            <a:endParaRPr kumimoji="0" lang="en-US" sz="1400" b="0" i="0" u="none" strike="noStrike" kern="1200" cap="none" spc="0" normalizeH="0" baseline="0" noProof="0" dirty="0">
              <a:ln>
                <a:noFill/>
              </a:ln>
              <a:effectLst/>
              <a:uLnTx/>
              <a:uFillTx/>
              <a:latin typeface="Verdana"/>
            </a:endParaRPr>
          </a:p>
        </p:txBody>
      </p:sp>
      <p:sp>
        <p:nvSpPr>
          <p:cNvPr id="14" name="Text Box 17"/>
          <p:cNvSpPr txBox="1">
            <a:spLocks noChangeArrowheads="1"/>
          </p:cNvSpPr>
          <p:nvPr/>
        </p:nvSpPr>
        <p:spPr bwMode="auto">
          <a:xfrm>
            <a:off x="49212" y="4806040"/>
            <a:ext cx="9094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57</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De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Gelas</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J., </a:t>
            </a:r>
            <a:r>
              <a:rPr lang="en-US" altLang="en-US" sz="1400" dirty="0">
                <a:cs typeface="Arial" charset="0"/>
              </a:rPr>
              <a:t>Investigating Cavium's </a:t>
            </a:r>
            <a:r>
              <a:rPr lang="en-US" altLang="en-US" sz="1400" dirty="0" err="1">
                <a:cs typeface="Arial" charset="0"/>
              </a:rPr>
              <a:t>ThunderX</a:t>
            </a:r>
            <a:r>
              <a:rPr lang="en-US" altLang="en-US" sz="1400" dirty="0">
                <a:cs typeface="Arial" charset="0"/>
              </a:rPr>
              <a:t>: The First ARM Server </a:t>
            </a:r>
            <a:r>
              <a:rPr lang="en-US" altLang="en-US" sz="1400" dirty="0" err="1">
                <a:cs typeface="Arial" charset="0"/>
              </a:rPr>
              <a:t>SoC</a:t>
            </a:r>
            <a:r>
              <a:rPr lang="en-US" altLang="en-US" sz="1400" dirty="0">
                <a:cs typeface="Arial" charset="0"/>
              </a:rPr>
              <a:t> With </a:t>
            </a:r>
            <a:r>
              <a:rPr lang="en-US" altLang="en-US" sz="1400" dirty="0" smtClean="0">
                <a:cs typeface="Arial" charset="0"/>
              </a:rPr>
              <a:t>Ambition</a:t>
            </a:r>
            <a:endParaRPr lang="hu-HU" altLang="en-US" sz="1400" dirty="0" smtClean="0">
              <a:cs typeface="Arial" charset="0"/>
            </a:endParaRP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a:t>
            </a:r>
            <a:r>
              <a:rPr lang="hu-HU" altLang="en-US" sz="1400" dirty="0" err="1" smtClean="0">
                <a:cs typeface="Arial" charset="0"/>
              </a:rPr>
              <a:t>AnandTech</a:t>
            </a:r>
            <a:r>
              <a:rPr lang="hu-HU" altLang="en-US" sz="1400" dirty="0" smtClean="0">
                <a:cs typeface="Arial" charset="0"/>
              </a:rPr>
              <a:t>, </a:t>
            </a:r>
            <a:r>
              <a:rPr lang="hu-HU" altLang="en-US" sz="1400" dirty="0" err="1" smtClean="0">
                <a:cs typeface="Arial" charset="0"/>
              </a:rPr>
              <a:t>June</a:t>
            </a:r>
            <a:r>
              <a:rPr lang="hu-HU" altLang="en-US" sz="1400" dirty="0" smtClean="0">
                <a:cs typeface="Arial" charset="0"/>
              </a:rPr>
              <a:t> 15 2016</a:t>
            </a:r>
            <a:r>
              <a:rPr lang="hu-HU" altLang="en-US" sz="1400" dirty="0">
                <a:cs typeface="Arial" charset="0"/>
              </a:rPr>
              <a:t>, https://</a:t>
            </a:r>
            <a:r>
              <a:rPr lang="hu-HU" altLang="en-US" sz="1400" dirty="0" smtClean="0">
                <a:cs typeface="Arial" charset="0"/>
              </a:rPr>
              <a:t>www.anandtech.com/show/10353/investigating-cavium-</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thunderx-48-arm-cores</a:t>
            </a:r>
            <a:endParaRPr lang="en-US" altLang="en-US" sz="1400" dirty="0">
              <a:cs typeface="Arial" charset="0"/>
            </a:endParaRPr>
          </a:p>
        </p:txBody>
      </p:sp>
      <p:sp>
        <p:nvSpPr>
          <p:cNvPr id="11" name="Text Box 17"/>
          <p:cNvSpPr txBox="1">
            <a:spLocks noChangeArrowheads="1"/>
          </p:cNvSpPr>
          <p:nvPr/>
        </p:nvSpPr>
        <p:spPr bwMode="auto">
          <a:xfrm>
            <a:off x="49212" y="5634715"/>
            <a:ext cx="9647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58</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en-US" sz="1400" dirty="0"/>
              <a:t>INTER-CHIP INTERCONNECT PROTOCOL FOR A MULT-CHP </a:t>
            </a:r>
            <a:r>
              <a:rPr lang="en-US" sz="1400" dirty="0" smtClean="0"/>
              <a:t>SYSTEM</a:t>
            </a:r>
            <a:r>
              <a:rPr lang="hu-HU" sz="1400" dirty="0" smtClean="0"/>
              <a:t>, </a:t>
            </a:r>
            <a:endParaRPr lang="en-US" sz="1400" dirty="0"/>
          </a:p>
          <a:p>
            <a:pPr lvl="0" eaLnBrk="1" fontAlgn="base" hangingPunct="1">
              <a:spcBef>
                <a:spcPct val="0"/>
              </a:spcBef>
              <a:spcAft>
                <a:spcPct val="0"/>
              </a:spcAft>
              <a:buNone/>
              <a:defRPr/>
            </a:pPr>
            <a:r>
              <a:rPr lang="hu-HU" sz="1400" dirty="0" smtClean="0"/>
              <a:t>           </a:t>
            </a:r>
            <a:r>
              <a:rPr lang="en-US" sz="1400" dirty="0" smtClean="0"/>
              <a:t>US </a:t>
            </a:r>
            <a:r>
              <a:rPr lang="en-US" sz="1400" dirty="0"/>
              <a:t>Patent application US 2015/0254.183 A1 Filed: Mar. 7, 2014 </a:t>
            </a:r>
          </a:p>
        </p:txBody>
      </p:sp>
    </p:spTree>
    <p:extLst>
      <p:ext uri="{BB962C8B-B14F-4D97-AF65-F5344CB8AC3E}">
        <p14:creationId xmlns:p14="http://schemas.microsoft.com/office/powerpoint/2010/main" val="30324759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defRPr/>
            </a:pPr>
            <a:r>
              <a:rPr lang="hu-HU" altLang="en-US" sz="1600" kern="1200" dirty="0" smtClean="0">
                <a:solidFill>
                  <a:srgbClr val="FFFFFF"/>
                </a:solidFill>
                <a:latin typeface="Verdana" pitchFamily="34" charset="0"/>
                <a:cs typeface="Times New Roman" pitchFamily="18" charset="0"/>
              </a:rPr>
              <a:t>5.</a:t>
            </a:r>
            <a:r>
              <a:rPr lang="en-GB" altLang="en-US" sz="1600" kern="1200" dirty="0" smtClean="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References (8)</a:t>
            </a:r>
            <a:endParaRPr lang="en-US" altLang="en-US" sz="1600" kern="1200" dirty="0">
              <a:solidFill>
                <a:srgbClr val="FFFFFF"/>
              </a:solidFill>
              <a:latin typeface="Verdana" pitchFamily="34" charset="0"/>
              <a:cs typeface="Times New Roman" pitchFamily="18" charset="0"/>
            </a:endParaRPr>
          </a:p>
        </p:txBody>
      </p:sp>
      <p:sp>
        <p:nvSpPr>
          <p:cNvPr id="3" name="Text Box 3"/>
          <p:cNvSpPr txBox="1">
            <a:spLocks noChangeArrowheads="1"/>
          </p:cNvSpPr>
          <p:nvPr/>
        </p:nvSpPr>
        <p:spPr bwMode="auto">
          <a:xfrm>
            <a:off x="49213" y="638175"/>
            <a:ext cx="87397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a:t>
            </a:r>
            <a:r>
              <a:rPr kumimoji="0" lang="hu-HU"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59</a:t>
            </a: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 </a:t>
            </a:r>
            <a:r>
              <a:rPr kumimoji="0" lang="hu-HU" sz="1400" b="0" i="0" u="none" strike="noStrike" kern="1200" cap="none" spc="0" normalizeH="0" baseline="0" noProof="0" dirty="0" err="1" smtClean="0">
                <a:ln>
                  <a:noFill/>
                </a:ln>
                <a:effectLst/>
                <a:uLnTx/>
                <a:uFillTx/>
                <a:latin typeface="Verdana" pitchFamily="34" charset="0"/>
                <a:ea typeface="+mn-ea"/>
                <a:cs typeface="+mn-cs"/>
              </a:rPr>
              <a:t>Sciabá</a:t>
            </a:r>
            <a:r>
              <a:rPr kumimoji="0" lang="hu-HU" sz="1400" b="0" i="0" u="none" strike="noStrike" kern="1200" cap="none" spc="0" normalizeH="0" baseline="0" noProof="0" dirty="0" smtClean="0">
                <a:ln>
                  <a:noFill/>
                </a:ln>
                <a:effectLst/>
                <a:uLnTx/>
                <a:uFillTx/>
                <a:latin typeface="Verdana" pitchFamily="34" charset="0"/>
                <a:ea typeface="+mn-ea"/>
                <a:cs typeface="+mn-cs"/>
              </a:rPr>
              <a:t> A., </a:t>
            </a:r>
            <a:r>
              <a:rPr lang="en-US" sz="1400" dirty="0"/>
              <a:t>CPUs, GPUs, accelerators and </a:t>
            </a:r>
            <a:r>
              <a:rPr lang="en-US" sz="1400" dirty="0" smtClean="0"/>
              <a:t>memory</a:t>
            </a:r>
            <a:r>
              <a:rPr lang="hu-HU" sz="1400" dirty="0" smtClean="0"/>
              <a:t>, </a:t>
            </a:r>
            <a:r>
              <a:rPr lang="en-US" sz="1400" dirty="0"/>
              <a:t>HOW </a:t>
            </a:r>
            <a:r>
              <a:rPr lang="en-US" sz="1400" dirty="0" smtClean="0"/>
              <a:t>Workshop</a:t>
            </a:r>
            <a:r>
              <a:rPr lang="hu-HU" sz="1400" dirty="0" smtClean="0"/>
              <a:t>,</a:t>
            </a:r>
            <a:r>
              <a:rPr lang="en-US" sz="1400" dirty="0" smtClean="0"/>
              <a:t> </a:t>
            </a:r>
            <a:r>
              <a:rPr lang="en-US" sz="1400" dirty="0"/>
              <a:t>18-22 March </a:t>
            </a:r>
            <a:r>
              <a:rPr lang="en-US" sz="1400" dirty="0" smtClean="0"/>
              <a:t>2019</a:t>
            </a:r>
            <a:r>
              <a:rPr lang="hu-HU" sz="1400" dirty="0" smtClean="0"/>
              <a:t>,</a:t>
            </a:r>
            <a:r>
              <a:rPr lang="en-US" sz="1400" dirty="0" smtClean="0"/>
              <a:t> </a:t>
            </a:r>
            <a:endParaRPr lang="hu-HU" sz="1400" dirty="0" smtClean="0"/>
          </a:p>
          <a:p>
            <a:pPr lvl="0" eaLnBrk="1" fontAlgn="base" hangingPunct="1">
              <a:spcBef>
                <a:spcPct val="0"/>
              </a:spcBef>
              <a:spcAft>
                <a:spcPct val="0"/>
              </a:spcAft>
              <a:buNone/>
            </a:pPr>
            <a:r>
              <a:rPr lang="hu-HU" sz="1400" dirty="0"/>
              <a:t> </a:t>
            </a:r>
            <a:r>
              <a:rPr lang="hu-HU" sz="1400" dirty="0" smtClean="0"/>
              <a:t>          </a:t>
            </a:r>
            <a:r>
              <a:rPr lang="en-US" sz="1400" dirty="0" smtClean="0"/>
              <a:t>Jefferson Lab</a:t>
            </a:r>
            <a:r>
              <a:rPr lang="en-US" sz="1400" dirty="0"/>
              <a:t>, Newport </a:t>
            </a:r>
            <a:r>
              <a:rPr lang="en-US" sz="1400" dirty="0" smtClean="0"/>
              <a:t>News</a:t>
            </a:r>
            <a:r>
              <a:rPr lang="hu-HU" sz="1400" dirty="0"/>
              <a:t>, </a:t>
            </a:r>
            <a:endParaRPr lang="hu-HU" sz="1400" dirty="0" smtClean="0"/>
          </a:p>
          <a:p>
            <a:pPr lvl="0" eaLnBrk="1" fontAlgn="base" hangingPunct="1">
              <a:spcBef>
                <a:spcPct val="0"/>
              </a:spcBef>
              <a:spcAft>
                <a:spcPct val="0"/>
              </a:spcAft>
              <a:buNone/>
            </a:pPr>
            <a:r>
              <a:rPr lang="hu-HU" sz="1400" dirty="0"/>
              <a:t> </a:t>
            </a:r>
            <a:r>
              <a:rPr lang="hu-HU" sz="1400" dirty="0" smtClean="0"/>
              <a:t>          https</a:t>
            </a:r>
            <a:r>
              <a:rPr lang="hu-HU" sz="1400" dirty="0"/>
              <a:t>://</a:t>
            </a:r>
            <a:r>
              <a:rPr lang="hu-HU" sz="1400" dirty="0" smtClean="0"/>
              <a:t>indico.cern.ch/event/805578/contributions/3351993/subcontributions/277064/</a:t>
            </a:r>
          </a:p>
          <a:p>
            <a:pPr lvl="0" eaLnBrk="1" fontAlgn="base" hangingPunct="1">
              <a:spcBef>
                <a:spcPct val="0"/>
              </a:spcBef>
              <a:spcAft>
                <a:spcPct val="0"/>
              </a:spcAft>
              <a:buNone/>
            </a:pPr>
            <a:r>
              <a:rPr lang="hu-HU" sz="1400" dirty="0"/>
              <a:t> </a:t>
            </a:r>
            <a:r>
              <a:rPr lang="hu-HU" sz="1400" dirty="0" smtClean="0"/>
              <a:t>          </a:t>
            </a:r>
            <a:r>
              <a:rPr lang="hu-HU" sz="1400" dirty="0" err="1" smtClean="0"/>
              <a:t>attachments</a:t>
            </a:r>
            <a:r>
              <a:rPr lang="hu-HU" sz="1400" dirty="0" smtClean="0"/>
              <a:t>/1810601/2956858/CPUs_GPUs_accelerators_and_memory.pdf</a:t>
            </a:r>
            <a:endParaRPr kumimoji="0" lang="en-US" altLang="en-US" sz="1400" b="0" i="0" u="none" strike="noStrike" kern="1200" cap="none" spc="0" normalizeH="0" baseline="0" noProof="0" dirty="0">
              <a:ln>
                <a:noFill/>
              </a:ln>
              <a:effectLst/>
              <a:uLnTx/>
              <a:uFillTx/>
              <a:cs typeface="Times New Roman" pitchFamily="18" charset="0"/>
            </a:endParaRPr>
          </a:p>
        </p:txBody>
      </p:sp>
      <p:sp>
        <p:nvSpPr>
          <p:cNvPr id="6" name="Text Box 13"/>
          <p:cNvSpPr txBox="1">
            <a:spLocks noChangeArrowheads="1"/>
          </p:cNvSpPr>
          <p:nvPr/>
        </p:nvSpPr>
        <p:spPr bwMode="auto">
          <a:xfrm>
            <a:off x="49213" y="1655763"/>
            <a:ext cx="88110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60</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sz="1400" b="0" i="0" u="none" strike="noStrike" kern="1200" cap="none" spc="0" normalizeH="0" baseline="0" noProof="0" dirty="0" smtClean="0">
                <a:ln>
                  <a:noFill/>
                </a:ln>
                <a:effectLst/>
                <a:uLnTx/>
                <a:uFillTx/>
                <a:latin typeface="Verdana" pitchFamily="34" charset="0"/>
                <a:ea typeface="+mn-ea"/>
                <a:cs typeface="+mn-cs"/>
              </a:rPr>
              <a:t>De </a:t>
            </a:r>
            <a:r>
              <a:rPr kumimoji="0" lang="hu-HU" sz="1400" b="0" i="0" u="none" strike="noStrike" kern="1200" cap="none" spc="0" normalizeH="0" baseline="0" noProof="0" dirty="0" err="1" smtClean="0">
                <a:ln>
                  <a:noFill/>
                </a:ln>
                <a:effectLst/>
                <a:uLnTx/>
                <a:uFillTx/>
                <a:latin typeface="Verdana" pitchFamily="34" charset="0"/>
                <a:ea typeface="+mn-ea"/>
                <a:cs typeface="+mn-cs"/>
              </a:rPr>
              <a:t>Gelas</a:t>
            </a:r>
            <a:r>
              <a:rPr kumimoji="0" lang="hu-HU" sz="1400" b="0" i="0" u="none" strike="noStrike" kern="1200" cap="none" spc="0" normalizeH="0" baseline="0" noProof="0" dirty="0" smtClean="0">
                <a:ln>
                  <a:noFill/>
                </a:ln>
                <a:effectLst/>
                <a:uLnTx/>
                <a:uFillTx/>
                <a:latin typeface="Verdana" pitchFamily="34" charset="0"/>
                <a:ea typeface="+mn-ea"/>
                <a:cs typeface="+mn-cs"/>
              </a:rPr>
              <a:t> J., </a:t>
            </a:r>
            <a:r>
              <a:rPr lang="en-US" sz="1400" dirty="0"/>
              <a:t>Assessing Cavium's ThunderX2: The Arm Server Dream Realized At </a:t>
            </a:r>
            <a:r>
              <a:rPr lang="en-US" sz="1400" dirty="0" smtClean="0"/>
              <a:t>Last</a:t>
            </a:r>
            <a:r>
              <a:rPr lang="hu-HU" sz="1400" dirty="0" smtClean="0"/>
              <a:t>,</a:t>
            </a:r>
          </a:p>
          <a:p>
            <a:pPr lvl="0" defTabSz="914400" eaLnBrk="1" hangingPunct="1">
              <a:spcBef>
                <a:spcPts val="0"/>
              </a:spcBef>
              <a:buNone/>
              <a:defRPr/>
            </a:pPr>
            <a:r>
              <a:rPr lang="hu-HU" sz="1400" dirty="0"/>
              <a:t> </a:t>
            </a:r>
            <a:r>
              <a:rPr lang="hu-HU" sz="1400" dirty="0" smtClean="0"/>
              <a:t>          </a:t>
            </a:r>
            <a:r>
              <a:rPr lang="hu-HU" sz="1400" dirty="0" err="1" smtClean="0"/>
              <a:t>AnandTech</a:t>
            </a:r>
            <a:r>
              <a:rPr lang="hu-HU" sz="1400" dirty="0" smtClean="0"/>
              <a:t>, May 23 2018</a:t>
            </a:r>
            <a:r>
              <a:rPr lang="hu-HU" sz="1400" dirty="0"/>
              <a:t>, https://</a:t>
            </a:r>
            <a:r>
              <a:rPr lang="hu-HU" sz="1400" dirty="0" smtClean="0"/>
              <a:t>www.anandtech.com/show/12694/assessing-cavium-</a:t>
            </a:r>
          </a:p>
          <a:p>
            <a:pPr lvl="0" defTabSz="914400" eaLnBrk="1" hangingPunct="1">
              <a:spcBef>
                <a:spcPts val="0"/>
              </a:spcBef>
              <a:buNone/>
              <a:defRPr/>
            </a:pPr>
            <a:r>
              <a:rPr lang="hu-HU" sz="1400" dirty="0"/>
              <a:t> </a:t>
            </a:r>
            <a:r>
              <a:rPr lang="hu-HU" sz="1400" dirty="0" smtClean="0"/>
              <a:t>          thunderx2-arm-server-reality</a:t>
            </a:r>
            <a:endParaRPr lang="en-US" sz="1400" dirty="0"/>
          </a:p>
        </p:txBody>
      </p:sp>
      <p:sp>
        <p:nvSpPr>
          <p:cNvPr id="9" name="Text Box 16"/>
          <p:cNvSpPr txBox="1">
            <a:spLocks noChangeArrowheads="1"/>
          </p:cNvSpPr>
          <p:nvPr/>
        </p:nvSpPr>
        <p:spPr bwMode="auto">
          <a:xfrm>
            <a:off x="47625" y="2801457"/>
            <a:ext cx="91391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62</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kumimoji="0" lang="hu-HU" altLang="en-US" sz="1400" b="0" i="0" u="none" strike="noStrike" kern="1200" cap="none" spc="0" normalizeH="0" baseline="0" noProof="0" dirty="0" err="1" smtClean="0">
                <a:ln>
                  <a:noFill/>
                </a:ln>
                <a:effectLst/>
                <a:uLnTx/>
                <a:uFillTx/>
                <a:latin typeface="Verdana" pitchFamily="34" charset="0"/>
                <a:ea typeface="+mn-ea"/>
                <a:cs typeface="Arial" charset="0"/>
              </a:rPr>
              <a:t>Frumusanu</a:t>
            </a:r>
            <a:r>
              <a:rPr kumimoji="0" lang="hu-HU" altLang="en-US" sz="1400" b="0" i="0" u="none" strike="noStrike" kern="1200" cap="none" spc="0" normalizeH="0" baseline="0" noProof="0" dirty="0" smtClean="0">
                <a:ln>
                  <a:noFill/>
                </a:ln>
                <a:effectLst/>
                <a:uLnTx/>
                <a:uFillTx/>
                <a:latin typeface="Verdana" pitchFamily="34" charset="0"/>
                <a:ea typeface="+mn-ea"/>
                <a:cs typeface="Arial" charset="0"/>
              </a:rPr>
              <a:t> A., </a:t>
            </a:r>
            <a:r>
              <a:rPr lang="en-US" altLang="en-US" sz="1400" dirty="0">
                <a:cs typeface="Arial" charset="0"/>
              </a:rPr>
              <a:t>Marvell Refocuses Thunder Server Platforms Towards Custom Silicon </a:t>
            </a:r>
            <a:r>
              <a:rPr lang="en-US" altLang="en-US" sz="1400" dirty="0" smtClean="0">
                <a:cs typeface="Arial" charset="0"/>
              </a:rPr>
              <a:t>Business</a:t>
            </a:r>
            <a:endParaRPr lang="hu-HU" altLang="en-US" sz="1400" dirty="0" smtClean="0">
              <a:cs typeface="Arial" charset="0"/>
            </a:endParaRP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a:t>
            </a:r>
            <a:r>
              <a:rPr lang="hu-HU" altLang="en-US" sz="1400" dirty="0" err="1" smtClean="0">
                <a:cs typeface="Arial" charset="0"/>
              </a:rPr>
              <a:t>AnandTech</a:t>
            </a:r>
            <a:r>
              <a:rPr lang="hu-HU" altLang="en-US" sz="1400" dirty="0" smtClean="0">
                <a:cs typeface="Arial" charset="0"/>
              </a:rPr>
              <a:t>, Aug. 28 2020</a:t>
            </a:r>
            <a:r>
              <a:rPr lang="hu-HU" altLang="en-US" sz="1400" dirty="0">
                <a:cs typeface="Arial" charset="0"/>
              </a:rPr>
              <a:t>, https://</a:t>
            </a:r>
            <a:r>
              <a:rPr lang="hu-HU" altLang="en-US" sz="1400" dirty="0" smtClean="0">
                <a:cs typeface="Arial" charset="0"/>
              </a:rPr>
              <a:t>www.anandtech.com/show/16049/marvell-refocuses-</a:t>
            </a:r>
          </a:p>
          <a:p>
            <a:pPr lvl="0" eaLnBrk="1" fontAlgn="base" hangingPunct="1">
              <a:spcBef>
                <a:spcPct val="0"/>
              </a:spcBef>
              <a:spcAft>
                <a:spcPct val="0"/>
              </a:spcAft>
              <a:buNone/>
              <a:defRPr/>
            </a:pPr>
            <a:r>
              <a:rPr lang="hu-HU" altLang="en-US" sz="1400" dirty="0">
                <a:cs typeface="Arial" charset="0"/>
              </a:rPr>
              <a:t> </a:t>
            </a:r>
            <a:r>
              <a:rPr lang="hu-HU" altLang="en-US" sz="1400" dirty="0" smtClean="0">
                <a:cs typeface="Arial" charset="0"/>
              </a:rPr>
              <a:t>          </a:t>
            </a:r>
            <a:r>
              <a:rPr lang="hu-HU" altLang="en-US" sz="1400" dirty="0" err="1" smtClean="0">
                <a:cs typeface="Arial" charset="0"/>
              </a:rPr>
              <a:t>thunder</a:t>
            </a:r>
            <a:r>
              <a:rPr lang="hu-HU" altLang="en-US" sz="1400" dirty="0" smtClean="0">
                <a:cs typeface="Arial" charset="0"/>
              </a:rPr>
              <a:t>-server-</a:t>
            </a:r>
            <a:r>
              <a:rPr lang="hu-HU" altLang="en-US" sz="1400" dirty="0" err="1" smtClean="0">
                <a:cs typeface="Arial" charset="0"/>
              </a:rPr>
              <a:t>platforms</a:t>
            </a:r>
            <a:r>
              <a:rPr lang="hu-HU" altLang="en-US" sz="1400" dirty="0" smtClean="0">
                <a:cs typeface="Arial" charset="0"/>
              </a:rPr>
              <a:t>-</a:t>
            </a:r>
            <a:r>
              <a:rPr lang="hu-HU" altLang="en-US" sz="1400" dirty="0" err="1" smtClean="0">
                <a:cs typeface="Arial" charset="0"/>
              </a:rPr>
              <a:t>towards</a:t>
            </a:r>
            <a:r>
              <a:rPr lang="hu-HU" altLang="en-US" sz="1400" dirty="0" smtClean="0">
                <a:cs typeface="Arial" charset="0"/>
              </a:rPr>
              <a:t>-</a:t>
            </a:r>
            <a:r>
              <a:rPr lang="hu-HU" altLang="en-US" sz="1400" dirty="0" err="1" smtClean="0">
                <a:cs typeface="Arial" charset="0"/>
              </a:rPr>
              <a:t>custom</a:t>
            </a:r>
            <a:r>
              <a:rPr lang="hu-HU" altLang="en-US" sz="1400" dirty="0" smtClean="0">
                <a:cs typeface="Arial" charset="0"/>
              </a:rPr>
              <a:t>-</a:t>
            </a:r>
            <a:r>
              <a:rPr lang="hu-HU" altLang="en-US" sz="1400" dirty="0" err="1" smtClean="0">
                <a:cs typeface="Arial" charset="0"/>
              </a:rPr>
              <a:t>silicon</a:t>
            </a:r>
            <a:r>
              <a:rPr lang="hu-HU" altLang="en-US" sz="1400" dirty="0" smtClean="0">
                <a:cs typeface="Arial" charset="0"/>
              </a:rPr>
              <a:t>-business</a:t>
            </a:r>
            <a:endParaRPr lang="en-US" altLang="en-US" sz="1400" dirty="0">
              <a:cs typeface="Arial" charset="0"/>
            </a:endParaRPr>
          </a:p>
        </p:txBody>
      </p:sp>
      <p:sp>
        <p:nvSpPr>
          <p:cNvPr id="12" name="Text Box 13"/>
          <p:cNvSpPr txBox="1">
            <a:spLocks noChangeArrowheads="1"/>
          </p:cNvSpPr>
          <p:nvPr/>
        </p:nvSpPr>
        <p:spPr bwMode="auto">
          <a:xfrm>
            <a:off x="49213" y="2446338"/>
            <a:ext cx="77056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defTabSz="914400" eaLnBrk="1" hangingPunct="1">
              <a:spcBef>
                <a:spcPts val="0"/>
              </a:spcBef>
              <a:buNone/>
              <a:defRPr/>
            </a:pP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a:t>
            </a:r>
            <a:r>
              <a:rPr lang="hu-HU" altLang="en-US" sz="1400" dirty="0" smtClean="0">
                <a:cs typeface="Arial" charset="0"/>
              </a:rPr>
              <a:t>61</a:t>
            </a:r>
            <a:r>
              <a:rPr kumimoji="0" lang="en-US" altLang="en-US" sz="1400" b="0" i="0" u="none" strike="noStrike" kern="1200" cap="none" spc="0" normalizeH="0" baseline="0" noProof="0" dirty="0" smtClean="0">
                <a:ln>
                  <a:noFill/>
                </a:ln>
                <a:effectLst/>
                <a:uLnTx/>
                <a:uFillTx/>
                <a:latin typeface="Verdana" pitchFamily="34" charset="0"/>
                <a:ea typeface="+mn-ea"/>
                <a:cs typeface="Arial" charset="0"/>
              </a:rPr>
              <a:t>]: </a:t>
            </a:r>
            <a:r>
              <a:rPr lang="en-US" sz="1400" dirty="0">
                <a:latin typeface="Verdana"/>
              </a:rPr>
              <a:t>Rabin S., ThunderX3 Next Generation ARM-Based Server, Hot Chips 32, 2020</a:t>
            </a:r>
          </a:p>
        </p:txBody>
      </p:sp>
      <p:sp>
        <p:nvSpPr>
          <p:cNvPr id="4" name="TextBox 3"/>
          <p:cNvSpPr txBox="1"/>
          <p:nvPr/>
        </p:nvSpPr>
        <p:spPr>
          <a:xfrm>
            <a:off x="8122" y="3625845"/>
            <a:ext cx="9001125" cy="738664"/>
          </a:xfrm>
          <a:prstGeom prst="rect">
            <a:avLst/>
          </a:prstGeom>
          <a:noFill/>
        </p:spPr>
        <p:txBody>
          <a:bodyPr wrap="square" rtlCol="0">
            <a:spAutoFit/>
          </a:bodyPr>
          <a:lstStyle/>
          <a:p>
            <a:pPr lvl="0" defTabSz="914400">
              <a:defRPr/>
            </a:pPr>
            <a:r>
              <a:rPr lang="en-US" sz="1400" dirty="0">
                <a:solidFill>
                  <a:srgbClr val="000000"/>
                </a:solidFill>
                <a:latin typeface="Verdana"/>
              </a:rPr>
              <a:t>[63]: </a:t>
            </a:r>
            <a:r>
              <a:rPr lang="en-US" sz="1400" dirty="0" err="1">
                <a:solidFill>
                  <a:srgbClr val="000000"/>
                </a:solidFill>
                <a:latin typeface="Verdana"/>
              </a:rPr>
              <a:t>Frumusanu</a:t>
            </a:r>
            <a:r>
              <a:rPr lang="en-US" sz="1400" dirty="0">
                <a:solidFill>
                  <a:srgbClr val="000000"/>
                </a:solidFill>
                <a:latin typeface="Verdana"/>
              </a:rPr>
              <a:t> A., Intel 3rd Gen Xeon Scalable (Ice Lake SP) Review: Generationally Big, </a:t>
            </a:r>
          </a:p>
          <a:p>
            <a:pPr lvl="0" defTabSz="914400">
              <a:defRPr/>
            </a:pPr>
            <a:r>
              <a:rPr lang="en-US" sz="1400" dirty="0">
                <a:solidFill>
                  <a:srgbClr val="000000"/>
                </a:solidFill>
                <a:latin typeface="Verdana"/>
              </a:rPr>
              <a:t>           Competitively Small, </a:t>
            </a:r>
            <a:r>
              <a:rPr lang="en-US" sz="1400" dirty="0" err="1">
                <a:solidFill>
                  <a:srgbClr val="000000"/>
                </a:solidFill>
                <a:latin typeface="Verdana"/>
              </a:rPr>
              <a:t>AnandTech</a:t>
            </a:r>
            <a:r>
              <a:rPr lang="en-US" sz="1400" dirty="0">
                <a:solidFill>
                  <a:srgbClr val="000000"/>
                </a:solidFill>
                <a:latin typeface="Verdana"/>
              </a:rPr>
              <a:t>, April 6, 2021,</a:t>
            </a:r>
          </a:p>
          <a:p>
            <a:pPr lvl="0" defTabSz="914400">
              <a:defRPr/>
            </a:pPr>
            <a:r>
              <a:rPr lang="en-US" sz="1400" dirty="0">
                <a:solidFill>
                  <a:srgbClr val="000000"/>
                </a:solidFill>
                <a:latin typeface="Verdana"/>
              </a:rPr>
              <a:t>           https://www.anandtech.com/show/16594/intel-3rd-gen-xeon-scalable-review</a:t>
            </a:r>
          </a:p>
        </p:txBody>
      </p:sp>
      <p:sp>
        <p:nvSpPr>
          <p:cNvPr id="5" name="TextBox 4"/>
          <p:cNvSpPr txBox="1"/>
          <p:nvPr/>
        </p:nvSpPr>
        <p:spPr>
          <a:xfrm>
            <a:off x="46625" y="4400411"/>
            <a:ext cx="9140106" cy="738664"/>
          </a:xfrm>
          <a:prstGeom prst="rect">
            <a:avLst/>
          </a:prstGeom>
          <a:noFill/>
        </p:spPr>
        <p:txBody>
          <a:bodyPr wrap="square" rtlCol="0">
            <a:spAutoFit/>
          </a:bodyPr>
          <a:lstStyle/>
          <a:p>
            <a:r>
              <a:rPr lang="en-GB" sz="1400" dirty="0" smtClean="0">
                <a:latin typeface="+mj-lt"/>
              </a:rPr>
              <a:t>[64]: </a:t>
            </a:r>
            <a:r>
              <a:rPr lang="en-GB" sz="1400" dirty="0">
                <a:latin typeface="+mj-lt"/>
              </a:rPr>
              <a:t>Ampere® </a:t>
            </a:r>
            <a:r>
              <a:rPr lang="en-GB" sz="1400" dirty="0" err="1">
                <a:latin typeface="+mj-lt"/>
              </a:rPr>
              <a:t>Altra</a:t>
            </a:r>
            <a:r>
              <a:rPr lang="en-GB" sz="1400" dirty="0">
                <a:latin typeface="+mj-lt"/>
              </a:rPr>
              <a:t> </a:t>
            </a:r>
            <a:r>
              <a:rPr lang="en-GB" sz="1400" dirty="0" smtClean="0">
                <a:latin typeface="+mj-lt"/>
              </a:rPr>
              <a:t>Max Product Brief, Ampere, June 2021,</a:t>
            </a:r>
          </a:p>
          <a:p>
            <a:r>
              <a:rPr lang="en-GB" sz="1400" spc="-20" dirty="0">
                <a:latin typeface="+mj-lt"/>
              </a:rPr>
              <a:t>         </a:t>
            </a:r>
            <a:r>
              <a:rPr lang="en-GB" sz="1400" spc="-20" dirty="0" smtClean="0">
                <a:latin typeface="+mj-lt"/>
              </a:rPr>
              <a:t>  </a:t>
            </a:r>
            <a:r>
              <a:rPr lang="en-GB" sz="1400" spc="-20" dirty="0">
                <a:latin typeface="+mj-lt"/>
              </a:rPr>
              <a:t>https://</a:t>
            </a:r>
            <a:r>
              <a:rPr lang="en-GB" sz="1400" spc="-20" dirty="0" smtClean="0">
                <a:latin typeface="+mj-lt"/>
              </a:rPr>
              <a:t>amperecomputing.com/wp-content/uploads/2021/06/Altra_Max_Rev_A1_PB_v0.55_</a:t>
            </a:r>
          </a:p>
          <a:p>
            <a:r>
              <a:rPr lang="en-GB" sz="1400" dirty="0">
                <a:latin typeface="+mj-lt"/>
              </a:rPr>
              <a:t> </a:t>
            </a:r>
            <a:r>
              <a:rPr lang="en-GB" sz="1400" dirty="0" smtClean="0">
                <a:latin typeface="+mj-lt"/>
              </a:rPr>
              <a:t>          2021061261.pdf</a:t>
            </a:r>
          </a:p>
        </p:txBody>
      </p:sp>
      <p:sp>
        <p:nvSpPr>
          <p:cNvPr id="10" name="TextBox 9"/>
          <p:cNvSpPr txBox="1"/>
          <p:nvPr/>
        </p:nvSpPr>
        <p:spPr>
          <a:xfrm>
            <a:off x="2872" y="5165606"/>
            <a:ext cx="9183858" cy="738664"/>
          </a:xfrm>
          <a:prstGeom prst="rect">
            <a:avLst/>
          </a:prstGeom>
          <a:noFill/>
        </p:spPr>
        <p:txBody>
          <a:bodyPr wrap="square" rtlCol="0">
            <a:spAutoFit/>
          </a:bodyPr>
          <a:lstStyle/>
          <a:p>
            <a:pPr lvl="0" defTabSz="914400">
              <a:defRPr/>
            </a:pPr>
            <a:r>
              <a:rPr lang="en-US" sz="1400" dirty="0" smtClean="0">
                <a:solidFill>
                  <a:srgbClr val="000000"/>
                </a:solidFill>
                <a:latin typeface="Verdana"/>
              </a:rPr>
              <a:t>[65]: </a:t>
            </a:r>
            <a:r>
              <a:rPr lang="en-US" sz="1400" dirty="0" err="1" smtClean="0">
                <a:solidFill>
                  <a:srgbClr val="000000"/>
                </a:solidFill>
                <a:latin typeface="Verdana"/>
              </a:rPr>
              <a:t>Frumusanu</a:t>
            </a:r>
            <a:r>
              <a:rPr lang="en-US" sz="1400" dirty="0" smtClean="0">
                <a:solidFill>
                  <a:srgbClr val="000000"/>
                </a:solidFill>
                <a:latin typeface="Verdana"/>
              </a:rPr>
              <a:t> A., </a:t>
            </a:r>
            <a:r>
              <a:rPr lang="en-GB" sz="1400" dirty="0" smtClean="0">
                <a:solidFill>
                  <a:srgbClr val="000000"/>
                </a:solidFill>
                <a:latin typeface="Verdana"/>
              </a:rPr>
              <a:t>The </a:t>
            </a:r>
            <a:r>
              <a:rPr lang="en-GB" sz="1400" dirty="0">
                <a:solidFill>
                  <a:srgbClr val="000000"/>
                </a:solidFill>
                <a:latin typeface="Verdana"/>
              </a:rPr>
              <a:t>Ampere </a:t>
            </a:r>
            <a:r>
              <a:rPr lang="en-GB" sz="1400" dirty="0" err="1">
                <a:solidFill>
                  <a:srgbClr val="000000"/>
                </a:solidFill>
                <a:latin typeface="Verdana"/>
              </a:rPr>
              <a:t>Altra</a:t>
            </a:r>
            <a:r>
              <a:rPr lang="en-GB" sz="1400" dirty="0">
                <a:solidFill>
                  <a:srgbClr val="000000"/>
                </a:solidFill>
                <a:latin typeface="Verdana"/>
              </a:rPr>
              <a:t> Max Review: Pushing it to 128 Cores per </a:t>
            </a:r>
            <a:r>
              <a:rPr lang="en-GB" sz="1400" dirty="0" smtClean="0">
                <a:solidFill>
                  <a:srgbClr val="000000"/>
                </a:solidFill>
                <a:latin typeface="Verdana"/>
              </a:rPr>
              <a:t>Socket, A</a:t>
            </a:r>
            <a:r>
              <a:rPr lang="en-US" sz="1400" dirty="0" err="1" smtClean="0">
                <a:solidFill>
                  <a:srgbClr val="000000"/>
                </a:solidFill>
                <a:latin typeface="Verdana"/>
              </a:rPr>
              <a:t>nandTech</a:t>
            </a:r>
            <a:r>
              <a:rPr lang="en-US" sz="1400" dirty="0" smtClean="0">
                <a:solidFill>
                  <a:srgbClr val="000000"/>
                </a:solidFill>
                <a:latin typeface="Verdana"/>
              </a:rPr>
              <a:t>,</a:t>
            </a:r>
          </a:p>
          <a:p>
            <a:pPr lvl="0" defTabSz="914400">
              <a:defRPr/>
            </a:pPr>
            <a:r>
              <a:rPr lang="en-US" sz="1400" dirty="0" smtClean="0">
                <a:solidFill>
                  <a:srgbClr val="000000"/>
                </a:solidFill>
                <a:latin typeface="Verdana"/>
              </a:rPr>
              <a:t>           Oct. 7, </a:t>
            </a:r>
            <a:r>
              <a:rPr lang="en-US" sz="1400" dirty="0">
                <a:solidFill>
                  <a:srgbClr val="000000"/>
                </a:solidFill>
                <a:latin typeface="Verdana"/>
              </a:rPr>
              <a:t>2021,</a:t>
            </a:r>
          </a:p>
          <a:p>
            <a:pPr lvl="0" defTabSz="914400">
              <a:defRPr/>
            </a:pPr>
            <a:r>
              <a:rPr lang="en-US" sz="1400" dirty="0">
                <a:solidFill>
                  <a:srgbClr val="000000"/>
                </a:solidFill>
                <a:latin typeface="Verdana"/>
              </a:rPr>
              <a:t>           </a:t>
            </a:r>
            <a:r>
              <a:rPr lang="en-GB" sz="1400" dirty="0"/>
              <a:t>The Ampere </a:t>
            </a:r>
            <a:r>
              <a:rPr lang="en-GB" sz="1400" dirty="0" err="1"/>
              <a:t>Altra</a:t>
            </a:r>
            <a:r>
              <a:rPr lang="en-GB" sz="1400" dirty="0"/>
              <a:t> Max Review: Pushing it to 128 Cores per Socket - Print View (anandtech.com</a:t>
            </a:r>
            <a:r>
              <a:rPr lang="en-GB" sz="1400" dirty="0" smtClean="0"/>
              <a:t>)</a:t>
            </a:r>
            <a:endParaRPr lang="en-US" sz="1400" dirty="0">
              <a:solidFill>
                <a:srgbClr val="000000"/>
              </a:solidFill>
              <a:latin typeface="Verdana"/>
            </a:endParaRPr>
          </a:p>
        </p:txBody>
      </p:sp>
      <p:sp>
        <p:nvSpPr>
          <p:cNvPr id="7" name="TextBox 6"/>
          <p:cNvSpPr txBox="1"/>
          <p:nvPr/>
        </p:nvSpPr>
        <p:spPr>
          <a:xfrm>
            <a:off x="16755" y="5927837"/>
            <a:ext cx="8795036" cy="954107"/>
          </a:xfrm>
          <a:prstGeom prst="rect">
            <a:avLst/>
          </a:prstGeom>
          <a:noFill/>
        </p:spPr>
        <p:txBody>
          <a:bodyPr wrap="none" rtlCol="0">
            <a:spAutoFit/>
          </a:bodyPr>
          <a:lstStyle/>
          <a:p>
            <a:r>
              <a:rPr lang="en-GB" sz="1400" dirty="0">
                <a:latin typeface="+mj-lt"/>
              </a:rPr>
              <a:t>[66]: Amperes server CPUs: After </a:t>
            </a:r>
            <a:r>
              <a:rPr lang="en-GB" sz="1400" dirty="0" err="1">
                <a:latin typeface="+mj-lt"/>
              </a:rPr>
              <a:t>Altra</a:t>
            </a:r>
            <a:r>
              <a:rPr lang="en-GB" sz="1400" dirty="0">
                <a:latin typeface="+mj-lt"/>
              </a:rPr>
              <a:t> Max with 128 cores, a new architecture </a:t>
            </a:r>
            <a:r>
              <a:rPr lang="en-GB" sz="1400" dirty="0" smtClean="0">
                <a:latin typeface="+mj-lt"/>
              </a:rPr>
              <a:t>follows, </a:t>
            </a:r>
            <a:r>
              <a:rPr lang="en-GB" sz="1400" dirty="0" err="1" smtClean="0">
                <a:latin typeface="+mj-lt"/>
              </a:rPr>
              <a:t>Allinfo</a:t>
            </a:r>
            <a:r>
              <a:rPr lang="en-GB" sz="1400" dirty="0" smtClean="0">
                <a:latin typeface="+mj-lt"/>
              </a:rPr>
              <a:t>,</a:t>
            </a:r>
          </a:p>
          <a:p>
            <a:r>
              <a:rPr lang="en-GB" sz="1400" dirty="0">
                <a:latin typeface="+mj-lt"/>
              </a:rPr>
              <a:t> </a:t>
            </a:r>
            <a:r>
              <a:rPr lang="en-GB" sz="1400" dirty="0" smtClean="0">
                <a:latin typeface="+mj-lt"/>
              </a:rPr>
              <a:t>           May 20, 2021,</a:t>
            </a:r>
          </a:p>
          <a:p>
            <a:r>
              <a:rPr lang="en-GB" sz="1400" dirty="0">
                <a:latin typeface="+mj-lt"/>
              </a:rPr>
              <a:t> </a:t>
            </a:r>
            <a:r>
              <a:rPr lang="en-GB" sz="1400" dirty="0" smtClean="0">
                <a:latin typeface="+mj-lt"/>
              </a:rPr>
              <a:t>           </a:t>
            </a:r>
            <a:r>
              <a:rPr lang="en-GB" sz="1400" dirty="0"/>
              <a:t>Amperes server CPUs: After </a:t>
            </a:r>
            <a:r>
              <a:rPr lang="en-GB" sz="1400" dirty="0" err="1"/>
              <a:t>Altra</a:t>
            </a:r>
            <a:r>
              <a:rPr lang="en-GB" sz="1400" dirty="0"/>
              <a:t> Max with 128 cores, a new architecture follows | </a:t>
            </a:r>
            <a:r>
              <a:rPr lang="en-GB" sz="1400" dirty="0" err="1" smtClean="0"/>
              <a:t>AllInfo</a:t>
            </a:r>
            <a:endParaRPr lang="en-GB" sz="1400" dirty="0" smtClean="0"/>
          </a:p>
          <a:p>
            <a:r>
              <a:rPr lang="en-GB" sz="1400" dirty="0">
                <a:latin typeface="+mj-lt"/>
              </a:rPr>
              <a:t> </a:t>
            </a:r>
            <a:r>
              <a:rPr lang="en-GB" sz="1400" dirty="0" smtClean="0">
                <a:latin typeface="+mj-lt"/>
              </a:rPr>
              <a:t>           </a:t>
            </a:r>
          </a:p>
        </p:txBody>
      </p:sp>
    </p:spTree>
    <p:extLst>
      <p:ext uri="{BB962C8B-B14F-4D97-AF65-F5344CB8AC3E}">
        <p14:creationId xmlns:p14="http://schemas.microsoft.com/office/powerpoint/2010/main" val="3413525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ext Box 3"/>
          <p:cNvSpPr txBox="1">
            <a:spLocks noChangeArrowheads="1"/>
          </p:cNvSpPr>
          <p:nvPr/>
        </p:nvSpPr>
        <p:spPr bwMode="auto">
          <a:xfrm>
            <a:off x="49213" y="638175"/>
            <a:ext cx="8427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0" eaLnBrk="1" fontAlgn="base" hangingPunct="1">
              <a:spcBef>
                <a:spcPct val="0"/>
              </a:spcBef>
              <a:spcAft>
                <a:spcPct val="0"/>
              </a:spcAft>
              <a:buNone/>
            </a:pPr>
            <a:r>
              <a:rPr kumimoji="0" lang="en-US" altLang="en-US" sz="1400" b="0" i="0" u="none" strike="noStrike" kern="1200" cap="none" spc="0" normalizeH="0" baseline="0" noProof="0" dirty="0" smtClean="0">
                <a:ln>
                  <a:noFill/>
                </a:ln>
                <a:effectLst/>
                <a:uLnTx/>
                <a:uFillTx/>
                <a:latin typeface="Verdana" pitchFamily="34" charset="0"/>
                <a:ea typeface="+mn-ea"/>
                <a:cs typeface="Times New Roman" pitchFamily="18" charset="0"/>
              </a:rPr>
              <a:t>[67]: Data Centre Budapest (visited on 13. Nov., 2021</a:t>
            </a:r>
            <a:r>
              <a:rPr lang="en-US" altLang="en-US" sz="1400" dirty="0" smtClean="0">
                <a:cs typeface="Times New Roman" pitchFamily="18" charset="0"/>
              </a:rPr>
              <a:t>,</a:t>
            </a:r>
          </a:p>
          <a:p>
            <a:pPr lvl="0" eaLnBrk="1" fontAlgn="base" hangingPunct="1">
              <a:spcBef>
                <a:spcPct val="0"/>
              </a:spcBef>
              <a:spcAft>
                <a:spcPct val="0"/>
              </a:spcAft>
              <a:buNone/>
            </a:pPr>
            <a:r>
              <a:rPr lang="en-US" altLang="en-US" sz="1400" dirty="0">
                <a:cs typeface="Times New Roman" pitchFamily="18" charset="0"/>
              </a:rPr>
              <a:t> </a:t>
            </a:r>
            <a:r>
              <a:rPr lang="en-US" altLang="en-US" sz="1400" dirty="0" smtClean="0">
                <a:cs typeface="Times New Roman" pitchFamily="18" charset="0"/>
              </a:rPr>
              <a:t>          </a:t>
            </a:r>
            <a:r>
              <a:rPr lang="en-US" altLang="en-US" sz="1400" dirty="0">
                <a:cs typeface="Times New Roman" pitchFamily="18" charset="0"/>
              </a:rPr>
              <a:t>https://www.t-systems.hu/solutions/it-infrastructures/about-adatkozpont-budapest</a:t>
            </a:r>
            <a:endParaRPr kumimoji="0" lang="en-US" altLang="en-US" sz="1400" b="0" i="0" u="none" strike="noStrike" kern="1200" cap="none" spc="0" normalizeH="0" baseline="0" noProof="0" dirty="0">
              <a:ln>
                <a:noFill/>
              </a:ln>
              <a:effectLst/>
              <a:uLnTx/>
              <a:uFillTx/>
              <a:cs typeface="Times New Roman" pitchFamily="18" charset="0"/>
            </a:endParaRPr>
          </a:p>
        </p:txBody>
      </p:sp>
      <p:sp>
        <p:nvSpPr>
          <p:cNvPr id="7" name="TextBox 6"/>
          <p:cNvSpPr txBox="1"/>
          <p:nvPr/>
        </p:nvSpPr>
        <p:spPr>
          <a:xfrm>
            <a:off x="16755" y="1240223"/>
            <a:ext cx="8832959" cy="523220"/>
          </a:xfrm>
          <a:prstGeom prst="rect">
            <a:avLst/>
          </a:prstGeom>
          <a:noFill/>
        </p:spPr>
        <p:txBody>
          <a:bodyPr wrap="square" rtlCol="0">
            <a:spAutoFit/>
          </a:bodyPr>
          <a:lstStyle/>
          <a:p>
            <a:r>
              <a:rPr lang="en-GB" sz="1400" dirty="0">
                <a:latin typeface="+mj-lt"/>
              </a:rPr>
              <a:t>[68]: Fulton B., How </a:t>
            </a:r>
            <a:r>
              <a:rPr lang="en-GB" sz="1400" dirty="0" err="1">
                <a:latin typeface="+mj-lt"/>
              </a:rPr>
              <a:t>hyperscale</a:t>
            </a:r>
            <a:r>
              <a:rPr lang="en-GB" sz="1400" dirty="0">
                <a:latin typeface="+mj-lt"/>
              </a:rPr>
              <a:t> data </a:t>
            </a:r>
            <a:r>
              <a:rPr lang="en-GB" sz="1400" dirty="0" err="1">
                <a:latin typeface="+mj-lt"/>
              </a:rPr>
              <a:t>centers</a:t>
            </a:r>
            <a:r>
              <a:rPr lang="en-GB" sz="1400" dirty="0">
                <a:latin typeface="+mj-lt"/>
              </a:rPr>
              <a:t> are reshaping all of </a:t>
            </a:r>
            <a:r>
              <a:rPr lang="en-GB" sz="1400" dirty="0" smtClean="0">
                <a:latin typeface="+mj-lt"/>
              </a:rPr>
              <a:t>IT, ZDNet, April 5, 2019,</a:t>
            </a:r>
          </a:p>
          <a:p>
            <a:r>
              <a:rPr lang="en-GB" sz="1400" dirty="0">
                <a:latin typeface="+mj-lt"/>
              </a:rPr>
              <a:t> </a:t>
            </a:r>
            <a:r>
              <a:rPr lang="en-GB" sz="1400" dirty="0" smtClean="0">
                <a:latin typeface="+mj-lt"/>
              </a:rPr>
              <a:t>           https</a:t>
            </a:r>
            <a:r>
              <a:rPr lang="en-GB" sz="1400" dirty="0">
                <a:latin typeface="+mj-lt"/>
              </a:rPr>
              <a:t>://www.zdnet.com/article/how-hyperscale-data-centers-are-reshaping-all-of-it/ </a:t>
            </a:r>
            <a:endParaRPr lang="en-GB" sz="1400" dirty="0" smtClean="0">
              <a:latin typeface="+mj-lt"/>
            </a:endParaRPr>
          </a:p>
        </p:txBody>
      </p:sp>
      <p:sp>
        <p:nvSpPr>
          <p:cNvPr id="3" name="TextBox 2"/>
          <p:cNvSpPr txBox="1"/>
          <p:nvPr/>
        </p:nvSpPr>
        <p:spPr>
          <a:xfrm>
            <a:off x="27265" y="1902376"/>
            <a:ext cx="8915454" cy="954107"/>
          </a:xfrm>
          <a:prstGeom prst="rect">
            <a:avLst/>
          </a:prstGeom>
          <a:noFill/>
        </p:spPr>
        <p:txBody>
          <a:bodyPr wrap="none" rtlCol="0">
            <a:spAutoFit/>
          </a:bodyPr>
          <a:lstStyle/>
          <a:p>
            <a:r>
              <a:rPr lang="en-GB" sz="1400" dirty="0" smtClean="0">
                <a:latin typeface="+mj-lt"/>
              </a:rPr>
              <a:t>[69]: </a:t>
            </a:r>
            <a:r>
              <a:rPr lang="en-GB" sz="1400" dirty="0" err="1" smtClean="0">
                <a:latin typeface="+mj-lt"/>
              </a:rPr>
              <a:t>RagingWire</a:t>
            </a:r>
            <a:r>
              <a:rPr lang="en-GB" sz="1400" dirty="0" smtClean="0">
                <a:latin typeface="+mj-lt"/>
              </a:rPr>
              <a:t> </a:t>
            </a:r>
            <a:r>
              <a:rPr lang="en-GB" sz="1400" dirty="0">
                <a:latin typeface="+mj-lt"/>
              </a:rPr>
              <a:t>Opens New VA3 Data </a:t>
            </a:r>
            <a:r>
              <a:rPr lang="en-GB" sz="1400" dirty="0" err="1">
                <a:latin typeface="+mj-lt"/>
              </a:rPr>
              <a:t>Center</a:t>
            </a:r>
            <a:r>
              <a:rPr lang="en-GB" sz="1400" dirty="0">
                <a:latin typeface="+mj-lt"/>
              </a:rPr>
              <a:t> and Ashburn Data </a:t>
            </a:r>
            <a:r>
              <a:rPr lang="en-GB" sz="1400" dirty="0" err="1">
                <a:latin typeface="+mj-lt"/>
              </a:rPr>
              <a:t>Center</a:t>
            </a:r>
            <a:r>
              <a:rPr lang="en-GB" sz="1400" dirty="0">
                <a:latin typeface="+mj-lt"/>
              </a:rPr>
              <a:t> Campus in the Heart </a:t>
            </a:r>
            <a:r>
              <a:rPr lang="en-GB" sz="1400" dirty="0" smtClean="0">
                <a:latin typeface="+mj-lt"/>
              </a:rPr>
              <a:t>of</a:t>
            </a:r>
          </a:p>
          <a:p>
            <a:r>
              <a:rPr lang="en-GB" sz="1400" dirty="0">
                <a:latin typeface="+mj-lt"/>
              </a:rPr>
              <a:t> </a:t>
            </a:r>
            <a:r>
              <a:rPr lang="en-GB" sz="1400" dirty="0" smtClean="0">
                <a:latin typeface="+mj-lt"/>
              </a:rPr>
              <a:t>         </a:t>
            </a:r>
            <a:r>
              <a:rPr lang="en-GB" sz="1400" dirty="0">
                <a:latin typeface="+mj-lt"/>
              </a:rPr>
              <a:t>Famed “Data </a:t>
            </a:r>
            <a:r>
              <a:rPr lang="en-GB" sz="1400" dirty="0" err="1">
                <a:latin typeface="+mj-lt"/>
              </a:rPr>
              <a:t>Center</a:t>
            </a:r>
            <a:r>
              <a:rPr lang="en-GB" sz="1400" dirty="0">
                <a:latin typeface="+mj-lt"/>
              </a:rPr>
              <a:t> Alley</a:t>
            </a:r>
            <a:r>
              <a:rPr lang="en-GB" sz="1400" dirty="0" smtClean="0">
                <a:latin typeface="+mj-lt"/>
              </a:rPr>
              <a:t>”, Ashburn, </a:t>
            </a:r>
            <a:r>
              <a:rPr lang="en-GB" sz="1400" dirty="0" smtClean="0"/>
              <a:t>March </a:t>
            </a:r>
            <a:r>
              <a:rPr lang="en-GB" sz="1400" dirty="0"/>
              <a:t>20, </a:t>
            </a:r>
            <a:r>
              <a:rPr lang="en-GB" sz="1400" dirty="0" smtClean="0"/>
              <a:t>2018,</a:t>
            </a:r>
          </a:p>
          <a:p>
            <a:r>
              <a:rPr lang="en-GB" sz="1400" dirty="0" smtClean="0">
                <a:latin typeface="+mj-lt"/>
              </a:rPr>
              <a:t>          https</a:t>
            </a:r>
            <a:r>
              <a:rPr lang="en-GB" sz="1400" dirty="0">
                <a:latin typeface="+mj-lt"/>
              </a:rPr>
              <a:t>://</a:t>
            </a:r>
            <a:r>
              <a:rPr lang="en-GB" sz="1400" dirty="0" smtClean="0">
                <a:latin typeface="+mj-lt"/>
              </a:rPr>
              <a:t>www.ragingwire.com/news/ragingwire-opens-new-va3-data-center-and-ashburn-</a:t>
            </a:r>
          </a:p>
          <a:p>
            <a:r>
              <a:rPr lang="en-GB" sz="1400" dirty="0">
                <a:latin typeface="+mj-lt"/>
              </a:rPr>
              <a:t> </a:t>
            </a:r>
            <a:r>
              <a:rPr lang="en-GB" sz="1400" dirty="0" smtClean="0">
                <a:latin typeface="+mj-lt"/>
              </a:rPr>
              <a:t>         data-</a:t>
            </a:r>
            <a:r>
              <a:rPr lang="en-GB" sz="1400" dirty="0" err="1" smtClean="0">
                <a:latin typeface="+mj-lt"/>
              </a:rPr>
              <a:t>center</a:t>
            </a:r>
            <a:r>
              <a:rPr lang="en-GB" sz="1400" dirty="0" smtClean="0">
                <a:latin typeface="+mj-lt"/>
              </a:rPr>
              <a:t>-campus</a:t>
            </a:r>
          </a:p>
        </p:txBody>
      </p:sp>
    </p:spTree>
    <p:extLst>
      <p:ext uri="{BB962C8B-B14F-4D97-AF65-F5344CB8AC3E}">
        <p14:creationId xmlns:p14="http://schemas.microsoft.com/office/powerpoint/2010/main" val="301913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9</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4" name="TextBox 3"/>
          <p:cNvSpPr txBox="1"/>
          <p:nvPr/>
        </p:nvSpPr>
        <p:spPr>
          <a:xfrm>
            <a:off x="142875" y="450881"/>
            <a:ext cx="38491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Principle of edge computing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7</a:t>
            </a:r>
            <a:r>
              <a:rPr kumimoji="0" lang="en-US" sz="1800" b="0" i="0" u="none" strike="noStrike" kern="1200" cap="none" spc="0" normalizeH="0" baseline="0" noProof="0" dirty="0" smtClean="0">
                <a:ln>
                  <a:noFill/>
                </a:ln>
                <a:effectLst/>
                <a:uLnTx/>
                <a:uFillTx/>
                <a:latin typeface="Verdana"/>
                <a:ea typeface="+mn-ea"/>
                <a:cs typeface="+mn-cs"/>
              </a:rPr>
              <a:t>]</a:t>
            </a:r>
          </a:p>
        </p:txBody>
      </p:sp>
      <p:grpSp>
        <p:nvGrpSpPr>
          <p:cNvPr id="28" name="Group 27"/>
          <p:cNvGrpSpPr/>
          <p:nvPr/>
        </p:nvGrpSpPr>
        <p:grpSpPr>
          <a:xfrm>
            <a:off x="719427" y="1034413"/>
            <a:ext cx="7333811" cy="4898757"/>
            <a:chOff x="748923" y="1104641"/>
            <a:chExt cx="7333811" cy="4898757"/>
          </a:xfrm>
        </p:grpSpPr>
        <p:pic>
          <p:nvPicPr>
            <p:cNvPr id="7170" name="Picture 2" descr="edge-computing-use-cases-i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23" y="1104641"/>
              <a:ext cx="7333811" cy="48987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6509" y="2664538"/>
              <a:ext cx="158729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Verdana"/>
                  <a:ea typeface="+mn-ea"/>
                  <a:cs typeface="+mn-cs"/>
                </a:rPr>
                <a:t>RT data processing</a:t>
              </a:r>
            </a:p>
          </p:txBody>
        </p:sp>
        <p:sp>
          <p:nvSpPr>
            <p:cNvPr id="7" name="TextBox 6"/>
            <p:cNvSpPr txBox="1"/>
            <p:nvPr/>
          </p:nvSpPr>
          <p:spPr>
            <a:xfrm>
              <a:off x="5056475" y="2585059"/>
              <a:ext cx="1845377"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Verdana"/>
                  <a:ea typeface="+mn-ea"/>
                  <a:cs typeface="+mn-cs"/>
                </a:rPr>
                <a:t>Data caching,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Verdana"/>
                  <a:ea typeface="+mn-ea"/>
                  <a:cs typeface="+mn-cs"/>
                </a:rPr>
                <a:t> buffering, optimization</a:t>
              </a:r>
            </a:p>
          </p:txBody>
        </p:sp>
        <p:sp>
          <p:nvSpPr>
            <p:cNvPr id="8" name="TextBox 7"/>
            <p:cNvSpPr txBox="1"/>
            <p:nvPr/>
          </p:nvSpPr>
          <p:spPr>
            <a:xfrm>
              <a:off x="2157697" y="4537589"/>
              <a:ext cx="119295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Verdana"/>
                  <a:ea typeface="+mn-ea"/>
                  <a:cs typeface="+mn-cs"/>
                </a:rPr>
                <a:t>Data analytics</a:t>
              </a:r>
            </a:p>
          </p:txBody>
        </p:sp>
        <p:sp>
          <p:nvSpPr>
            <p:cNvPr id="9" name="TextBox 8"/>
            <p:cNvSpPr txBox="1"/>
            <p:nvPr/>
          </p:nvSpPr>
          <p:spPr>
            <a:xfrm>
              <a:off x="5300993" y="4513008"/>
              <a:ext cx="158248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Verdana"/>
                  <a:ea typeface="+mn-ea"/>
                  <a:cs typeface="+mn-cs"/>
                </a:rPr>
                <a:t>Machine to Machine</a:t>
              </a:r>
            </a:p>
          </p:txBody>
        </p:sp>
        <p:pic>
          <p:nvPicPr>
            <p:cNvPr id="10" name="Picture 2" descr="edge-computing-use-cases-iot"/>
            <p:cNvPicPr>
              <a:picLocks noChangeAspect="1" noChangeArrowheads="1"/>
            </p:cNvPicPr>
            <p:nvPr/>
          </p:nvPicPr>
          <p:blipFill rotWithShape="1">
            <a:blip r:embed="rId2">
              <a:extLst>
                <a:ext uri="{28A0092B-C50C-407E-A947-70E740481C1C}">
                  <a14:useLocalDpi xmlns:a14="http://schemas.microsoft.com/office/drawing/2010/main" val="0"/>
                </a:ext>
              </a:extLst>
            </a:blip>
            <a:srcRect l="30740" t="44720" r="64901" b="34488"/>
            <a:stretch/>
          </p:blipFill>
          <p:spPr bwMode="auto">
            <a:xfrm rot="16200000">
              <a:off x="2639759" y="2847282"/>
              <a:ext cx="310335" cy="9887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dge-computing-use-cases-iot"/>
            <p:cNvPicPr>
              <a:picLocks noChangeAspect="1" noChangeArrowheads="1"/>
            </p:cNvPicPr>
            <p:nvPr/>
          </p:nvPicPr>
          <p:blipFill rotWithShape="1">
            <a:blip r:embed="rId2">
              <a:extLst>
                <a:ext uri="{28A0092B-C50C-407E-A947-70E740481C1C}">
                  <a14:useLocalDpi xmlns:a14="http://schemas.microsoft.com/office/drawing/2010/main" val="0"/>
                </a:ext>
              </a:extLst>
            </a:blip>
            <a:srcRect l="30740" t="44720" r="64901" b="34488"/>
            <a:stretch/>
          </p:blipFill>
          <p:spPr bwMode="auto">
            <a:xfrm rot="5400000">
              <a:off x="5896120" y="3691054"/>
              <a:ext cx="310335" cy="9887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dge-computing-use-cases-iot"/>
            <p:cNvPicPr>
              <a:picLocks noChangeAspect="1" noChangeArrowheads="1"/>
            </p:cNvPicPr>
            <p:nvPr/>
          </p:nvPicPr>
          <p:blipFill rotWithShape="1">
            <a:blip r:embed="rId2">
              <a:extLst>
                <a:ext uri="{28A0092B-C50C-407E-A947-70E740481C1C}">
                  <a14:useLocalDpi xmlns:a14="http://schemas.microsoft.com/office/drawing/2010/main" val="0"/>
                </a:ext>
              </a:extLst>
            </a:blip>
            <a:srcRect l="30740" t="44720" r="64901" b="34488"/>
            <a:stretch/>
          </p:blipFill>
          <p:spPr bwMode="auto">
            <a:xfrm rot="5400000">
              <a:off x="4225605" y="3706067"/>
              <a:ext cx="310335" cy="9887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dge-computing-use-cases-iot"/>
            <p:cNvPicPr>
              <a:picLocks noChangeAspect="1" noChangeArrowheads="1"/>
            </p:cNvPicPr>
            <p:nvPr/>
          </p:nvPicPr>
          <p:blipFill rotWithShape="1">
            <a:blip r:embed="rId2">
              <a:extLst>
                <a:ext uri="{28A0092B-C50C-407E-A947-70E740481C1C}">
                  <a14:useLocalDpi xmlns:a14="http://schemas.microsoft.com/office/drawing/2010/main" val="0"/>
                </a:ext>
              </a:extLst>
            </a:blip>
            <a:srcRect l="30740" t="44720" r="64901" b="34488"/>
            <a:stretch/>
          </p:blipFill>
          <p:spPr bwMode="auto">
            <a:xfrm rot="5400000">
              <a:off x="2552384" y="3683150"/>
              <a:ext cx="310335" cy="9887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dge-computing-use-cases-iot"/>
            <p:cNvPicPr>
              <a:picLocks noChangeAspect="1" noChangeArrowheads="1"/>
            </p:cNvPicPr>
            <p:nvPr/>
          </p:nvPicPr>
          <p:blipFill rotWithShape="1">
            <a:blip r:embed="rId2">
              <a:extLst>
                <a:ext uri="{28A0092B-C50C-407E-A947-70E740481C1C}">
                  <a14:useLocalDpi xmlns:a14="http://schemas.microsoft.com/office/drawing/2010/main" val="0"/>
                </a:ext>
              </a:extLst>
            </a:blip>
            <a:srcRect l="31367" t="47849" r="66777" b="40296"/>
            <a:stretch/>
          </p:blipFill>
          <p:spPr bwMode="auto">
            <a:xfrm rot="16200000">
              <a:off x="4501872" y="3247607"/>
              <a:ext cx="132170" cy="256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dge-computing-use-cases-iot"/>
            <p:cNvPicPr>
              <a:picLocks noChangeAspect="1" noChangeArrowheads="1"/>
            </p:cNvPicPr>
            <p:nvPr/>
          </p:nvPicPr>
          <p:blipFill rotWithShape="1">
            <a:blip r:embed="rId2">
              <a:extLst>
                <a:ext uri="{28A0092B-C50C-407E-A947-70E740481C1C}">
                  <a14:useLocalDpi xmlns:a14="http://schemas.microsoft.com/office/drawing/2010/main" val="0"/>
                </a:ext>
              </a:extLst>
            </a:blip>
            <a:srcRect l="31367" t="47849" r="66777" b="40296"/>
            <a:stretch/>
          </p:blipFill>
          <p:spPr bwMode="auto">
            <a:xfrm rot="16200000">
              <a:off x="4545166" y="3285654"/>
              <a:ext cx="132170" cy="3908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dge-computing-use-cases-iot"/>
            <p:cNvPicPr>
              <a:picLocks noChangeAspect="1" noChangeArrowheads="1"/>
            </p:cNvPicPr>
            <p:nvPr/>
          </p:nvPicPr>
          <p:blipFill rotWithShape="1">
            <a:blip r:embed="rId2">
              <a:extLst>
                <a:ext uri="{28A0092B-C50C-407E-A947-70E740481C1C}">
                  <a14:useLocalDpi xmlns:a14="http://schemas.microsoft.com/office/drawing/2010/main" val="0"/>
                </a:ext>
              </a:extLst>
            </a:blip>
            <a:srcRect l="31367" t="47849" r="66777" b="40296"/>
            <a:stretch/>
          </p:blipFill>
          <p:spPr bwMode="auto">
            <a:xfrm rot="16200000">
              <a:off x="4580238" y="3347698"/>
              <a:ext cx="132170" cy="5310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dge-computing-use-cases-iot"/>
            <p:cNvPicPr>
              <a:picLocks noChangeAspect="1" noChangeArrowheads="1"/>
            </p:cNvPicPr>
            <p:nvPr/>
          </p:nvPicPr>
          <p:blipFill rotWithShape="1">
            <a:blip r:embed="rId2">
              <a:extLst>
                <a:ext uri="{28A0092B-C50C-407E-A947-70E740481C1C}">
                  <a14:useLocalDpi xmlns:a14="http://schemas.microsoft.com/office/drawing/2010/main" val="0"/>
                </a:ext>
              </a:extLst>
            </a:blip>
            <a:srcRect l="31367" t="47849" r="66777" b="40296"/>
            <a:stretch/>
          </p:blipFill>
          <p:spPr bwMode="auto">
            <a:xfrm rot="16200000">
              <a:off x="6013516" y="3120767"/>
              <a:ext cx="132170" cy="5075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dge-computing-use-cases-iot"/>
            <p:cNvPicPr>
              <a:picLocks noChangeAspect="1" noChangeArrowheads="1"/>
            </p:cNvPicPr>
            <p:nvPr/>
          </p:nvPicPr>
          <p:blipFill rotWithShape="1">
            <a:blip r:embed="rId2">
              <a:extLst>
                <a:ext uri="{28A0092B-C50C-407E-A947-70E740481C1C}">
                  <a14:useLocalDpi xmlns:a14="http://schemas.microsoft.com/office/drawing/2010/main" val="0"/>
                </a:ext>
              </a:extLst>
            </a:blip>
            <a:srcRect l="31367" t="47849" r="66777" b="40296"/>
            <a:stretch/>
          </p:blipFill>
          <p:spPr bwMode="auto">
            <a:xfrm rot="16200000">
              <a:off x="6022961" y="3221924"/>
              <a:ext cx="132170" cy="50753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bwMode="auto">
            <a:xfrm>
              <a:off x="2213181" y="2886453"/>
              <a:ext cx="477285" cy="523152"/>
            </a:xfrm>
            <a:prstGeom prst="straightConnector1">
              <a:avLst/>
            </a:prstGeom>
            <a:noFill/>
            <a:ln w="1587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endCxn id="15" idx="3"/>
            </p:cNvCxnSpPr>
            <p:nvPr/>
          </p:nvCxnSpPr>
          <p:spPr bwMode="auto">
            <a:xfrm flipH="1">
              <a:off x="4611252" y="2984678"/>
              <a:ext cx="1224027" cy="430313"/>
            </a:xfrm>
            <a:prstGeom prst="straightConnector1">
              <a:avLst/>
            </a:prstGeom>
            <a:noFill/>
            <a:ln w="1587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8" idx="0"/>
            </p:cNvCxnSpPr>
            <p:nvPr/>
          </p:nvCxnSpPr>
          <p:spPr bwMode="auto">
            <a:xfrm flipV="1">
              <a:off x="2754174" y="4185424"/>
              <a:ext cx="0" cy="352165"/>
            </a:xfrm>
            <a:prstGeom prst="straightConnector1">
              <a:avLst/>
            </a:prstGeom>
            <a:noFill/>
            <a:ln w="1587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V="1">
              <a:off x="5979163" y="4200438"/>
              <a:ext cx="0" cy="344575"/>
            </a:xfrm>
            <a:prstGeom prst="straightConnector1">
              <a:avLst/>
            </a:prstGeom>
            <a:noFill/>
            <a:ln w="1587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003625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10</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300605" y="808319"/>
            <a:ext cx="8850884" cy="1400383"/>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aim of edge computing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to bring </a:t>
            </a:r>
            <a:r>
              <a:rPr kumimoji="0" lang="en-US" sz="1600" b="0" i="0" u="none" strike="noStrike" kern="1200" cap="none" spc="0" normalizeH="0" baseline="0" noProof="0" dirty="0">
                <a:ln>
                  <a:noFill/>
                </a:ln>
                <a:solidFill>
                  <a:srgbClr val="FF0000"/>
                </a:solidFill>
                <a:effectLst/>
                <a:uLnTx/>
                <a:uFillTx/>
                <a:latin typeface="Verdana"/>
                <a:ea typeface="+mn-ea"/>
                <a:cs typeface="+mn-cs"/>
              </a:rPr>
              <a:t>computing as close to the source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of 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as possible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order to reduce </a:t>
            </a:r>
            <a:r>
              <a:rPr kumimoji="0" lang="en-US" sz="1600" b="0" i="0" u="none" strike="noStrike" kern="1200" cap="none" spc="0" normalizeH="0" baseline="0" noProof="0" dirty="0">
                <a:ln>
                  <a:noFill/>
                </a:ln>
                <a:solidFill>
                  <a:srgbClr val="0070C0"/>
                </a:solidFill>
                <a:effectLst/>
                <a:uLnTx/>
                <a:uFillTx/>
                <a:latin typeface="Verdana"/>
                <a:ea typeface="+mn-ea"/>
                <a:cs typeface="+mn-cs"/>
              </a:rPr>
              <a:t>latency and bandwidth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needed in communication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to the cloud or data center.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Edge </a:t>
            </a:r>
            <a:r>
              <a:rPr kumimoji="0" lang="en-US" sz="1600" b="0" i="0" u="none" strike="noStrike" kern="1200" cap="none" spc="0" normalizeH="0" baseline="0" noProof="0" dirty="0">
                <a:ln>
                  <a:noFill/>
                </a:ln>
                <a:solidFill>
                  <a:srgbClr val="000000"/>
                </a:solidFill>
                <a:effectLst/>
                <a:uLnTx/>
                <a:uFillTx/>
                <a:latin typeface="Verdana"/>
                <a:ea typeface="+mn-ea"/>
                <a:cs typeface="+mn-cs"/>
              </a:rPr>
              <a:t>computing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may find its way into </a:t>
            </a:r>
            <a:r>
              <a:rPr kumimoji="0" lang="en-US" sz="1600" b="0" i="0" u="none" strike="noStrike" kern="1200" cap="none" spc="0" normalizeH="0" baseline="0" noProof="0" dirty="0">
                <a:ln>
                  <a:noFill/>
                </a:ln>
                <a:solidFill>
                  <a:srgbClr val="000000"/>
                </a:solidFill>
                <a:effectLst/>
                <a:uLnTx/>
                <a:uFillTx/>
                <a:latin typeface="Verdana"/>
                <a:ea typeface="+mn-ea"/>
                <a:cs typeface="+mn-cs"/>
              </a:rPr>
              <a:t>manufacturing, retail, banking,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hospitality,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healthcare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smart cities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p>
        </p:txBody>
      </p:sp>
      <p:sp>
        <p:nvSpPr>
          <p:cNvPr id="8" name="TextBox 7"/>
          <p:cNvSpPr txBox="1"/>
          <p:nvPr/>
        </p:nvSpPr>
        <p:spPr>
          <a:xfrm>
            <a:off x="142875" y="452904"/>
            <a:ext cx="33505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Edge computing -2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6</a:t>
            </a:r>
            <a:r>
              <a:rPr kumimoji="0" lang="en-US" sz="1800" b="0" i="0" u="none" strike="noStrike" kern="1200" cap="none" spc="0" normalizeH="0" baseline="0" noProof="0" dirty="0" smtClean="0">
                <a:ln>
                  <a:noFill/>
                </a:ln>
                <a:effectLst/>
                <a:uLnTx/>
                <a:uFillTx/>
                <a:latin typeface="Verdana"/>
                <a:ea typeface="+mn-ea"/>
                <a:cs typeface="+mn-cs"/>
              </a:rPr>
              <a:t>], [</a:t>
            </a:r>
            <a:r>
              <a:rPr kumimoji="0" lang="hu-HU" sz="1800" b="0" i="0" u="none" strike="noStrike" kern="1200" cap="none" spc="0" normalizeH="0" baseline="0" noProof="0" dirty="0" smtClean="0">
                <a:ln>
                  <a:noFill/>
                </a:ln>
                <a:effectLst/>
                <a:uLnTx/>
                <a:uFillTx/>
                <a:latin typeface="Verdana"/>
                <a:ea typeface="+mn-ea"/>
                <a:cs typeface="+mn-cs"/>
              </a:rPr>
              <a:t>1</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16763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r>
              <a:rPr lang="en-GB" altLang="en-US" sz="1600" kern="1200" dirty="0" smtClean="0">
                <a:solidFill>
                  <a:srgbClr val="FFFFFF"/>
                </a:solidFill>
                <a:latin typeface="Verdana" pitchFamily="34" charset="0"/>
                <a:cs typeface="Times New Roman" pitchFamily="18" charset="0"/>
              </a:rPr>
              <a:t>1</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4098" name="Picture 2" descr="http://3s81si1s5ygj3mzby34dq6qf-wpengine.netdna-ssl.com/wp-content/uploads/2021/05/arm-tech-day-idc-serv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47" y="1171283"/>
            <a:ext cx="7524750" cy="4914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638" y="452392"/>
            <a:ext cx="7545527" cy="369332"/>
          </a:xfrm>
          <a:prstGeom prst="rect">
            <a:avLst/>
          </a:prstGeom>
          <a:noFill/>
        </p:spPr>
        <p:txBody>
          <a:bodyPr wrap="none" rtlCol="0">
            <a:spAutoFit/>
          </a:bodyPr>
          <a:lstStyle/>
          <a:p>
            <a:r>
              <a:rPr lang="en-US" dirty="0" smtClean="0">
                <a:solidFill>
                  <a:schemeClr val="accent6"/>
                </a:solidFill>
                <a:latin typeface="+mj-lt"/>
              </a:rPr>
              <a:t>Quarterly revenues from selling x86 and non-x86 servers </a:t>
            </a:r>
            <a:r>
              <a:rPr lang="en-US" dirty="0" smtClean="0">
                <a:latin typeface="+mj-lt"/>
              </a:rPr>
              <a:t>[</a:t>
            </a:r>
            <a:r>
              <a:rPr lang="hu-HU" dirty="0" smtClean="0">
                <a:latin typeface="+mj-lt"/>
              </a:rPr>
              <a:t>8</a:t>
            </a:r>
            <a:r>
              <a:rPr lang="en-US" dirty="0" smtClean="0">
                <a:latin typeface="+mj-lt"/>
              </a:rPr>
              <a:t>]  </a:t>
            </a:r>
          </a:p>
        </p:txBody>
      </p:sp>
    </p:spTree>
    <p:extLst>
      <p:ext uri="{BB962C8B-B14F-4D97-AF65-F5344CB8AC3E}">
        <p14:creationId xmlns:p14="http://schemas.microsoft.com/office/powerpoint/2010/main" val="2577679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961925" y="1914694"/>
            <a:ext cx="7404100"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2.</a:t>
            </a:r>
            <a:r>
              <a:rPr kumimoji="0" lang="hu-HU"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a:t>
            </a: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Overview of ARM ISA-based server processors</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Tree>
    <p:extLst>
      <p:ext uri="{BB962C8B-B14F-4D97-AF65-F5344CB8AC3E}">
        <p14:creationId xmlns:p14="http://schemas.microsoft.com/office/powerpoint/2010/main" val="4226601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a:t>
            </a:r>
            <a:r>
              <a:rPr lang="en-US" altLang="en-US" sz="1600" kern="1200" dirty="0" smtClean="0">
                <a:solidFill>
                  <a:srgbClr val="FFFFFF"/>
                </a:solidFill>
                <a:latin typeface="Verdana" pitchFamily="34" charset="0"/>
                <a:cs typeface="Times New Roman" pitchFamily="18" charset="0"/>
              </a:rPr>
              <a:t>processors</a:t>
            </a:r>
            <a:r>
              <a:rPr lang="hu-HU" altLang="en-US" sz="1600" kern="1200" dirty="0" smtClean="0">
                <a:solidFill>
                  <a:srgbClr val="FFFFFF"/>
                </a:solidFill>
                <a:latin typeface="Verdana" pitchFamily="34" charset="0"/>
                <a:cs typeface="Times New Roman" pitchFamily="18" charset="0"/>
              </a:rPr>
              <a:t> (1)</a:t>
            </a:r>
            <a:endParaRPr lang="en-US" sz="1600" dirty="0"/>
          </a:p>
        </p:txBody>
      </p:sp>
      <p:sp>
        <p:nvSpPr>
          <p:cNvPr id="4" name="TextBox 3"/>
          <p:cNvSpPr txBox="1"/>
          <p:nvPr/>
        </p:nvSpPr>
        <p:spPr>
          <a:xfrm>
            <a:off x="107950" y="452388"/>
            <a:ext cx="7800533" cy="369332"/>
          </a:xfrm>
          <a:prstGeom prst="rect">
            <a:avLst/>
          </a:prstGeom>
          <a:noFill/>
        </p:spPr>
        <p:txBody>
          <a:bodyPr wrap="none" rtlCol="0">
            <a:spAutoFit/>
          </a:bodyPr>
          <a:lstStyle/>
          <a:p>
            <a:r>
              <a:rPr lang="en-US" dirty="0" smtClean="0">
                <a:solidFill>
                  <a:schemeClr val="accent6"/>
                </a:solidFill>
                <a:latin typeface="+mj-lt"/>
              </a:rPr>
              <a:t>The motivation for designing ARM ISA-based server processors -1</a:t>
            </a:r>
          </a:p>
        </p:txBody>
      </p:sp>
      <p:sp>
        <p:nvSpPr>
          <p:cNvPr id="5" name="TextBox 4"/>
          <p:cNvSpPr txBox="1"/>
          <p:nvPr/>
        </p:nvSpPr>
        <p:spPr>
          <a:xfrm>
            <a:off x="288757" y="837398"/>
            <a:ext cx="8967135" cy="6140142"/>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mj-lt"/>
              </a:rPr>
              <a:t>The </a:t>
            </a:r>
            <a:r>
              <a:rPr lang="en-US" sz="1600" dirty="0" smtClean="0">
                <a:solidFill>
                  <a:srgbClr val="FF0000"/>
                </a:solidFill>
                <a:latin typeface="+mj-lt"/>
              </a:rPr>
              <a:t>ARM ISA </a:t>
            </a:r>
            <a:r>
              <a:rPr lang="en-US" sz="1600" dirty="0" smtClean="0">
                <a:latin typeface="+mj-lt"/>
              </a:rPr>
              <a:t>is </a:t>
            </a:r>
            <a:r>
              <a:rPr lang="en-US" sz="1600" dirty="0" smtClean="0">
                <a:solidFill>
                  <a:srgbClr val="FF0000"/>
                </a:solidFill>
                <a:latin typeface="+mj-lt"/>
              </a:rPr>
              <a:t>RISC based</a:t>
            </a:r>
            <a:r>
              <a:rPr lang="en-US" sz="1600" dirty="0" smtClean="0">
                <a:latin typeface="+mj-lt"/>
              </a:rPr>
              <a:t>, in other words it is a </a:t>
            </a:r>
            <a:r>
              <a:rPr lang="en-US" sz="1600" dirty="0" smtClean="0">
                <a:solidFill>
                  <a:srgbClr val="FF0000"/>
                </a:solidFill>
                <a:latin typeface="+mj-lt"/>
              </a:rPr>
              <a:t>Load-Store architecture </a:t>
            </a:r>
            <a:r>
              <a:rPr lang="en-US" sz="1600" dirty="0" smtClean="0">
                <a:latin typeface="+mj-lt"/>
              </a:rPr>
              <a:t>which</a:t>
            </a:r>
          </a:p>
          <a:p>
            <a:r>
              <a:rPr lang="en-US" sz="1600" dirty="0" smtClean="0">
                <a:latin typeface="+mj-lt"/>
              </a:rPr>
              <a:t>      </a:t>
            </a:r>
            <a:r>
              <a:rPr lang="en-US" sz="1600" dirty="0" smtClean="0">
                <a:solidFill>
                  <a:srgbClr val="0070C0"/>
                </a:solidFill>
                <a:latin typeface="+mj-lt"/>
              </a:rPr>
              <a:t>fetches operands from registers </a:t>
            </a:r>
            <a:r>
              <a:rPr lang="en-US" sz="1600" dirty="0" smtClean="0">
                <a:latin typeface="+mj-lt"/>
              </a:rPr>
              <a:t>while operands are loaded from the memory </a:t>
            </a:r>
          </a:p>
          <a:p>
            <a:r>
              <a:rPr lang="en-US" sz="1600" dirty="0">
                <a:latin typeface="+mj-lt"/>
              </a:rPr>
              <a:t> </a:t>
            </a:r>
            <a:r>
              <a:rPr lang="en-US" sz="1600" dirty="0" smtClean="0">
                <a:latin typeface="+mj-lt"/>
              </a:rPr>
              <a:t>     to registers, requested operations are performed with register operands, and </a:t>
            </a:r>
          </a:p>
          <a:p>
            <a:pPr>
              <a:spcAft>
                <a:spcPts val="600"/>
              </a:spcAft>
            </a:pPr>
            <a:r>
              <a:rPr lang="en-US" sz="1600" dirty="0">
                <a:latin typeface="+mj-lt"/>
              </a:rPr>
              <a:t> </a:t>
            </a:r>
            <a:r>
              <a:rPr lang="en-US" sz="1600" dirty="0" smtClean="0">
                <a:latin typeface="+mj-lt"/>
              </a:rPr>
              <a:t>     operation results are stored back from the registers to the memory (if needed).</a:t>
            </a:r>
          </a:p>
          <a:p>
            <a:pPr marL="285750" indent="-285750">
              <a:buFont typeface="Arial" panose="020B0604020202020204" pitchFamily="34" charset="0"/>
              <a:buChar char="•"/>
            </a:pPr>
            <a:r>
              <a:rPr lang="en-US" sz="1600" dirty="0" smtClean="0">
                <a:latin typeface="+mj-lt"/>
              </a:rPr>
              <a:t> By contrast, the </a:t>
            </a:r>
            <a:r>
              <a:rPr lang="en-US" sz="1600" dirty="0" smtClean="0">
                <a:solidFill>
                  <a:srgbClr val="FF0000"/>
                </a:solidFill>
                <a:latin typeface="+mj-lt"/>
              </a:rPr>
              <a:t>x86 ISA </a:t>
            </a:r>
            <a:r>
              <a:rPr lang="en-US" sz="1600" dirty="0" smtClean="0">
                <a:latin typeface="+mj-lt"/>
              </a:rPr>
              <a:t>is </a:t>
            </a:r>
            <a:r>
              <a:rPr lang="en-US" sz="1600" dirty="0" smtClean="0">
                <a:solidFill>
                  <a:srgbClr val="FF0000"/>
                </a:solidFill>
                <a:latin typeface="+mj-lt"/>
              </a:rPr>
              <a:t>CISC-based</a:t>
            </a:r>
            <a:r>
              <a:rPr lang="en-US" sz="1600" dirty="0" smtClean="0">
                <a:latin typeface="+mj-lt"/>
              </a:rPr>
              <a:t>, it allows more flexibility in operand</a:t>
            </a:r>
          </a:p>
          <a:p>
            <a:r>
              <a:rPr lang="en-US" sz="1600" dirty="0" smtClean="0">
                <a:latin typeface="+mj-lt"/>
              </a:rPr>
              <a:t>      fetching, as </a:t>
            </a:r>
            <a:r>
              <a:rPr lang="en-US" sz="1600" dirty="0" smtClean="0">
                <a:solidFill>
                  <a:srgbClr val="0070C0"/>
                </a:solidFill>
                <a:latin typeface="+mj-lt"/>
              </a:rPr>
              <a:t>operands may be fetched either from registers or immediately from </a:t>
            </a:r>
          </a:p>
          <a:p>
            <a:pPr>
              <a:spcAft>
                <a:spcPts val="600"/>
              </a:spcAft>
            </a:pPr>
            <a:r>
              <a:rPr lang="en-US" sz="1600" dirty="0" smtClean="0">
                <a:solidFill>
                  <a:srgbClr val="0070C0"/>
                </a:solidFill>
                <a:latin typeface="+mj-lt"/>
              </a:rPr>
              <a:t>      the memory. </a:t>
            </a:r>
          </a:p>
          <a:p>
            <a:pPr marL="285750" indent="-285750">
              <a:buFont typeface="Arial" panose="020B0604020202020204" pitchFamily="34" charset="0"/>
              <a:buChar char="•"/>
            </a:pPr>
            <a:r>
              <a:rPr lang="en-US" sz="1600" dirty="0" smtClean="0">
                <a:latin typeface="+mj-lt"/>
              </a:rPr>
              <a:t>Nevertheless, </a:t>
            </a:r>
            <a:r>
              <a:rPr lang="en-US" sz="1600" dirty="0" smtClean="0">
                <a:solidFill>
                  <a:srgbClr val="0070C0"/>
                </a:solidFill>
                <a:latin typeface="+mj-lt"/>
              </a:rPr>
              <a:t>memory accesses are more energy consuming operations than</a:t>
            </a:r>
          </a:p>
          <a:p>
            <a:r>
              <a:rPr lang="en-US" sz="1600" dirty="0" smtClean="0">
                <a:solidFill>
                  <a:srgbClr val="0070C0"/>
                </a:solidFill>
                <a:latin typeface="+mj-lt"/>
              </a:rPr>
              <a:t>      register accesses</a:t>
            </a:r>
            <a:r>
              <a:rPr lang="en-US" sz="1600" dirty="0" smtClean="0">
                <a:latin typeface="+mj-lt"/>
              </a:rPr>
              <a:t>, accordingly CISC processors are less energy efficient than</a:t>
            </a:r>
          </a:p>
          <a:p>
            <a:pPr>
              <a:spcAft>
                <a:spcPts val="600"/>
              </a:spcAft>
            </a:pPr>
            <a:r>
              <a:rPr lang="en-US" sz="1600" dirty="0" smtClean="0">
                <a:latin typeface="+mj-lt"/>
              </a:rPr>
              <a:t>      their RISC peers.</a:t>
            </a:r>
          </a:p>
          <a:p>
            <a:pPr marL="285750" indent="-285750">
              <a:buFont typeface="Arial" panose="020B0604020202020204" pitchFamily="34" charset="0"/>
              <a:buChar char="•"/>
            </a:pPr>
            <a:r>
              <a:rPr lang="en-US" sz="1600" dirty="0" smtClean="0">
                <a:latin typeface="+mj-lt"/>
              </a:rPr>
              <a:t>In addition, as CISC ISAs allow to reference both register and memory operands,</a:t>
            </a:r>
          </a:p>
          <a:p>
            <a:r>
              <a:rPr lang="en-US" sz="1600" dirty="0" smtClean="0">
                <a:latin typeface="+mj-lt"/>
              </a:rPr>
              <a:t>      and register operands need addresses, </a:t>
            </a:r>
            <a:r>
              <a:rPr lang="en-US" sz="1600" dirty="0" smtClean="0">
                <a:solidFill>
                  <a:srgbClr val="0070C0"/>
                </a:solidFill>
                <a:latin typeface="+mj-lt"/>
              </a:rPr>
              <a:t>CISC ISAs have variable length</a:t>
            </a:r>
          </a:p>
          <a:p>
            <a:r>
              <a:rPr lang="en-US" sz="1600" dirty="0">
                <a:solidFill>
                  <a:srgbClr val="0070C0"/>
                </a:solidFill>
                <a:latin typeface="+mj-lt"/>
              </a:rPr>
              <a:t> </a:t>
            </a:r>
            <a:r>
              <a:rPr lang="en-US" sz="1600" dirty="0" smtClean="0">
                <a:solidFill>
                  <a:srgbClr val="0070C0"/>
                </a:solidFill>
                <a:latin typeface="+mj-lt"/>
              </a:rPr>
              <a:t>     instructions whereas RISC ISAs regular, 32-bit long instructions </a:t>
            </a:r>
            <a:r>
              <a:rPr lang="en-US" sz="1600" dirty="0" smtClean="0">
                <a:latin typeface="+mj-lt"/>
              </a:rPr>
              <a:t>that allow </a:t>
            </a:r>
          </a:p>
          <a:p>
            <a:pPr>
              <a:spcAft>
                <a:spcPts val="600"/>
              </a:spcAft>
            </a:pPr>
            <a:r>
              <a:rPr lang="en-US" sz="1600" dirty="0">
                <a:latin typeface="+mj-lt"/>
              </a:rPr>
              <a:t> </a:t>
            </a:r>
            <a:r>
              <a:rPr lang="en-US" sz="1600" dirty="0" smtClean="0">
                <a:latin typeface="+mj-lt"/>
              </a:rPr>
              <a:t>     coding of both register operations and load/store operations.</a:t>
            </a:r>
          </a:p>
          <a:p>
            <a:pPr marL="285750" indent="-285750">
              <a:buFont typeface="Arial" panose="020B0604020202020204" pitchFamily="34" charset="0"/>
              <a:buChar char="•"/>
            </a:pPr>
            <a:r>
              <a:rPr lang="en-US" sz="1600" dirty="0" smtClean="0">
                <a:latin typeface="+mj-lt"/>
              </a:rPr>
              <a:t>Obviously, it is a more demanding task to decode variable length instructions than</a:t>
            </a:r>
          </a:p>
          <a:p>
            <a:r>
              <a:rPr lang="en-US" sz="1600" dirty="0" smtClean="0">
                <a:latin typeface="+mj-lt"/>
              </a:rPr>
              <a:t>      regular, 32-bit long instructions, for this reason </a:t>
            </a:r>
            <a:r>
              <a:rPr lang="en-US" sz="1600" dirty="0" smtClean="0">
                <a:solidFill>
                  <a:srgbClr val="0070C0"/>
                </a:solidFill>
                <a:latin typeface="+mj-lt"/>
              </a:rPr>
              <a:t>CISC processors need more </a:t>
            </a:r>
          </a:p>
          <a:p>
            <a:r>
              <a:rPr lang="en-US" sz="1600" dirty="0">
                <a:solidFill>
                  <a:srgbClr val="0070C0"/>
                </a:solidFill>
                <a:latin typeface="+mj-lt"/>
              </a:rPr>
              <a:t> </a:t>
            </a:r>
            <a:r>
              <a:rPr lang="en-US" sz="1600" dirty="0" smtClean="0">
                <a:solidFill>
                  <a:srgbClr val="0070C0"/>
                </a:solidFill>
                <a:latin typeface="+mj-lt"/>
              </a:rPr>
              <a:t>     complex decoding and more complex front-ends </a:t>
            </a:r>
            <a:r>
              <a:rPr lang="en-US" sz="1600" dirty="0" smtClean="0">
                <a:latin typeface="+mj-lt"/>
              </a:rPr>
              <a:t>than RISC processor, this fact</a:t>
            </a:r>
          </a:p>
          <a:p>
            <a:pPr>
              <a:spcAft>
                <a:spcPts val="600"/>
              </a:spcAft>
            </a:pPr>
            <a:r>
              <a:rPr lang="en-US" sz="1600" dirty="0">
                <a:latin typeface="+mj-lt"/>
              </a:rPr>
              <a:t> </a:t>
            </a:r>
            <a:r>
              <a:rPr lang="en-US" sz="1600" dirty="0" smtClean="0">
                <a:latin typeface="+mj-lt"/>
              </a:rPr>
              <a:t>     </a:t>
            </a:r>
            <a:r>
              <a:rPr lang="en-US" sz="1600" dirty="0" smtClean="0">
                <a:solidFill>
                  <a:srgbClr val="0070C0"/>
                </a:solidFill>
                <a:latin typeface="+mj-lt"/>
              </a:rPr>
              <a:t>boosts power consumption</a:t>
            </a:r>
            <a:r>
              <a:rPr lang="en-US" sz="1600" dirty="0" smtClean="0">
                <a:latin typeface="+mj-lt"/>
              </a:rPr>
              <a:t>.</a:t>
            </a:r>
          </a:p>
          <a:p>
            <a:pPr marL="285750" indent="-285750">
              <a:buFont typeface="Arial" panose="020B0604020202020204" pitchFamily="34" charset="0"/>
              <a:buChar char="•"/>
            </a:pPr>
            <a:r>
              <a:rPr lang="en-US" sz="1600" dirty="0" smtClean="0">
                <a:latin typeface="+mj-lt"/>
              </a:rPr>
              <a:t>All in all, </a:t>
            </a:r>
            <a:r>
              <a:rPr lang="en-US" sz="1600" dirty="0" smtClean="0">
                <a:solidFill>
                  <a:srgbClr val="FF0000"/>
                </a:solidFill>
                <a:latin typeface="+mj-lt"/>
              </a:rPr>
              <a:t>RISC-processors and thus ARM ISA-based processors have the potential </a:t>
            </a:r>
          </a:p>
          <a:p>
            <a:r>
              <a:rPr lang="en-US" sz="1600" dirty="0" smtClean="0">
                <a:solidFill>
                  <a:srgbClr val="FF0000"/>
                </a:solidFill>
                <a:latin typeface="+mj-lt"/>
              </a:rPr>
              <a:t>      to reduce power consumption vs.  CISC processors</a:t>
            </a:r>
            <a:r>
              <a:rPr lang="en-US" sz="1600" dirty="0" smtClean="0">
                <a:latin typeface="+mj-lt"/>
              </a:rPr>
              <a:t>, this is the </a:t>
            </a:r>
            <a:r>
              <a:rPr lang="en-US" sz="1600" dirty="0" smtClean="0">
                <a:solidFill>
                  <a:srgbClr val="0070C0"/>
                </a:solidFill>
                <a:latin typeface="+mj-lt"/>
              </a:rPr>
              <a:t>main reason why</a:t>
            </a:r>
          </a:p>
          <a:p>
            <a:r>
              <a:rPr lang="en-US" sz="1600" dirty="0" smtClean="0">
                <a:solidFill>
                  <a:srgbClr val="0070C0"/>
                </a:solidFill>
                <a:latin typeface="+mj-lt"/>
              </a:rPr>
              <a:t>      mobile devices,</a:t>
            </a:r>
            <a:r>
              <a:rPr lang="en-US" sz="1600" dirty="0" smtClean="0">
                <a:latin typeface="+mj-lt"/>
              </a:rPr>
              <a:t> like phones or tablets, use almost entirely </a:t>
            </a:r>
            <a:r>
              <a:rPr lang="en-US" sz="1600" dirty="0" smtClean="0">
                <a:solidFill>
                  <a:srgbClr val="0070C0"/>
                </a:solidFill>
                <a:latin typeface="+mj-lt"/>
              </a:rPr>
              <a:t>ARM ISA-based</a:t>
            </a:r>
          </a:p>
          <a:p>
            <a:r>
              <a:rPr lang="en-US" sz="1600" dirty="0">
                <a:solidFill>
                  <a:srgbClr val="0070C0"/>
                </a:solidFill>
                <a:latin typeface="+mj-lt"/>
              </a:rPr>
              <a:t> </a:t>
            </a:r>
            <a:r>
              <a:rPr lang="en-US" sz="1600" dirty="0" smtClean="0">
                <a:solidFill>
                  <a:srgbClr val="0070C0"/>
                </a:solidFill>
                <a:latin typeface="+mj-lt"/>
              </a:rPr>
              <a:t>     processors.</a:t>
            </a:r>
          </a:p>
          <a:p>
            <a:r>
              <a:rPr lang="en-US" sz="1600" dirty="0" smtClean="0">
                <a:latin typeface="+mj-lt"/>
              </a:rPr>
              <a:t>     </a:t>
            </a:r>
          </a:p>
        </p:txBody>
      </p:sp>
      <p:sp>
        <p:nvSpPr>
          <p:cNvPr id="6"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2428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 calcmode="lin" valueType="num">
                                      <p:cBhvr additive="base">
                                        <p:cTn id="5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 calcmode="lin" valueType="num">
                                      <p:cBhvr additive="base">
                                        <p:cTn id="6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
                                            <p:txEl>
                                              <p:pRg st="14" end="14"/>
                                            </p:txEl>
                                          </p:spTgt>
                                        </p:tgtEl>
                                        <p:attrNameLst>
                                          <p:attrName>style.visibility</p:attrName>
                                        </p:attrNameLst>
                                      </p:cBhvr>
                                      <p:to>
                                        <p:strVal val="visible"/>
                                      </p:to>
                                    </p:set>
                                    <p:anim calcmode="lin" valueType="num">
                                      <p:cBhvr additive="base">
                                        <p:cTn id="6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15" end="15"/>
                                            </p:txEl>
                                          </p:spTgt>
                                        </p:tgtEl>
                                        <p:attrNameLst>
                                          <p:attrName>style.visibility</p:attrName>
                                        </p:attrNameLst>
                                      </p:cBhvr>
                                      <p:to>
                                        <p:strVal val="visible"/>
                                      </p:to>
                                    </p:set>
                                    <p:anim calcmode="lin" valueType="num">
                                      <p:cBhvr additive="base">
                                        <p:cTn id="73"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16" end="16"/>
                                            </p:txEl>
                                          </p:spTgt>
                                        </p:tgtEl>
                                        <p:attrNameLst>
                                          <p:attrName>style.visibility</p:attrName>
                                        </p:attrNameLst>
                                      </p:cBhvr>
                                      <p:to>
                                        <p:strVal val="visible"/>
                                      </p:to>
                                    </p:set>
                                    <p:anim calcmode="lin" valueType="num">
                                      <p:cBhvr additive="base">
                                        <p:cTn id="7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17" end="17"/>
                                            </p:txEl>
                                          </p:spTgt>
                                        </p:tgtEl>
                                        <p:attrNameLst>
                                          <p:attrName>style.visibility</p:attrName>
                                        </p:attrNameLst>
                                      </p:cBhvr>
                                      <p:to>
                                        <p:strVal val="visible"/>
                                      </p:to>
                                    </p:set>
                                    <p:anim calcmode="lin" valueType="num">
                                      <p:cBhvr additive="base">
                                        <p:cTn id="81"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
                                            <p:txEl>
                                              <p:pRg st="18" end="18"/>
                                            </p:txEl>
                                          </p:spTgt>
                                        </p:tgtEl>
                                        <p:attrNameLst>
                                          <p:attrName>style.visibility</p:attrName>
                                        </p:attrNameLst>
                                      </p:cBhvr>
                                      <p:to>
                                        <p:strVal val="visible"/>
                                      </p:to>
                                    </p:set>
                                    <p:anim calcmode="lin" valueType="num">
                                      <p:cBhvr additive="base">
                                        <p:cTn id="8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18" end="1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
                                            <p:txEl>
                                              <p:pRg st="19" end="19"/>
                                            </p:txEl>
                                          </p:spTgt>
                                        </p:tgtEl>
                                        <p:attrNameLst>
                                          <p:attrName>style.visibility</p:attrName>
                                        </p:attrNameLst>
                                      </p:cBhvr>
                                      <p:to>
                                        <p:strVal val="visible"/>
                                      </p:to>
                                    </p:set>
                                    <p:anim calcmode="lin" valueType="num">
                                      <p:cBhvr additive="base">
                                        <p:cTn id="91"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9" end="19"/>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
                                            <p:txEl>
                                              <p:pRg st="20" end="20"/>
                                            </p:txEl>
                                          </p:spTgt>
                                        </p:tgtEl>
                                        <p:attrNameLst>
                                          <p:attrName>style.visibility</p:attrName>
                                        </p:attrNameLst>
                                      </p:cBhvr>
                                      <p:to>
                                        <p:strVal val="visible"/>
                                      </p:to>
                                    </p:set>
                                    <p:anim calcmode="lin" valueType="num">
                                      <p:cBhvr additive="base">
                                        <p:cTn id="95" dur="500" fill="hold"/>
                                        <p:tgtEl>
                                          <p:spTgt spid="5">
                                            <p:txEl>
                                              <p:pRg st="20" end="2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5">
                                            <p:txEl>
                                              <p:pRg st="20" end="20"/>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
                                            <p:txEl>
                                              <p:pRg st="21" end="21"/>
                                            </p:txEl>
                                          </p:spTgt>
                                        </p:tgtEl>
                                        <p:attrNameLst>
                                          <p:attrName>style.visibility</p:attrName>
                                        </p:attrNameLst>
                                      </p:cBhvr>
                                      <p:to>
                                        <p:strVal val="visible"/>
                                      </p:to>
                                    </p:set>
                                    <p:anim calcmode="lin" valueType="num">
                                      <p:cBhvr additive="base">
                                        <p:cTn id="99" dur="500" fill="hold"/>
                                        <p:tgtEl>
                                          <p:spTgt spid="5">
                                            <p:txEl>
                                              <p:pRg st="21" end="2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5">
                                            <p:txEl>
                                              <p:pRg st="21" end="21"/>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
                                            <p:txEl>
                                              <p:pRg st="22" end="22"/>
                                            </p:txEl>
                                          </p:spTgt>
                                        </p:tgtEl>
                                        <p:attrNameLst>
                                          <p:attrName>style.visibility</p:attrName>
                                        </p:attrNameLst>
                                      </p:cBhvr>
                                      <p:to>
                                        <p:strVal val="visible"/>
                                      </p:to>
                                    </p:set>
                                    <p:anim calcmode="lin" valueType="num">
                                      <p:cBhvr additive="base">
                                        <p:cTn id="103" dur="500" fill="hold"/>
                                        <p:tgtEl>
                                          <p:spTgt spid="5">
                                            <p:txEl>
                                              <p:pRg st="22" end="2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a:t>
            </a:r>
            <a:endParaRPr lang="en-US" sz="1600" dirty="0"/>
          </a:p>
        </p:txBody>
      </p:sp>
      <p:sp>
        <p:nvSpPr>
          <p:cNvPr id="4" name="TextBox 3"/>
          <p:cNvSpPr txBox="1"/>
          <p:nvPr/>
        </p:nvSpPr>
        <p:spPr>
          <a:xfrm>
            <a:off x="139689" y="800100"/>
            <a:ext cx="8961941" cy="1077218"/>
          </a:xfrm>
          <a:prstGeom prst="rect">
            <a:avLst/>
          </a:prstGeom>
          <a:noFill/>
        </p:spPr>
        <p:txBody>
          <a:bodyPr wrap="none" rtlCol="0">
            <a:spAutoFit/>
          </a:bodyPr>
          <a:lstStyle/>
          <a:p>
            <a:r>
              <a:rPr lang="en-US" sz="1600" dirty="0" smtClean="0">
                <a:latin typeface="+mj-lt"/>
              </a:rPr>
              <a:t>Obviously, when advanced </a:t>
            </a:r>
            <a:r>
              <a:rPr lang="en-US" sz="1600" dirty="0" smtClean="0">
                <a:solidFill>
                  <a:srgbClr val="0070C0"/>
                </a:solidFill>
                <a:latin typeface="+mj-lt"/>
              </a:rPr>
              <a:t>32-bit</a:t>
            </a:r>
            <a:r>
              <a:rPr lang="en-US" sz="1600" dirty="0" smtClean="0">
                <a:latin typeface="+mj-lt"/>
              </a:rPr>
              <a:t> ARM-designed processors, such as the </a:t>
            </a:r>
            <a:r>
              <a:rPr lang="en-US" sz="1600" dirty="0" smtClean="0">
                <a:solidFill>
                  <a:srgbClr val="0070C0"/>
                </a:solidFill>
                <a:latin typeface="+mj-lt"/>
              </a:rPr>
              <a:t>Cortex-A9</a:t>
            </a:r>
          </a:p>
          <a:p>
            <a:r>
              <a:rPr lang="en-US" sz="1600" dirty="0">
                <a:latin typeface="+mj-lt"/>
              </a:rPr>
              <a:t> </a:t>
            </a:r>
            <a:r>
              <a:rPr lang="en-US" sz="1600" dirty="0" smtClean="0">
                <a:latin typeface="+mj-lt"/>
              </a:rPr>
              <a:t>  became available and found their way into smartphones and tablets, </a:t>
            </a:r>
            <a:r>
              <a:rPr lang="en-US" sz="1600" dirty="0" smtClean="0">
                <a:solidFill>
                  <a:srgbClr val="0070C0"/>
                </a:solidFill>
                <a:latin typeface="+mj-lt"/>
              </a:rPr>
              <a:t>also the</a:t>
            </a:r>
          </a:p>
          <a:p>
            <a:r>
              <a:rPr lang="en-US" sz="1600" dirty="0">
                <a:latin typeface="+mj-lt"/>
              </a:rPr>
              <a:t> </a:t>
            </a:r>
            <a:r>
              <a:rPr lang="en-US" sz="1600" dirty="0" smtClean="0">
                <a:latin typeface="+mj-lt"/>
              </a:rPr>
              <a:t>  </a:t>
            </a:r>
            <a:r>
              <a:rPr lang="en-US" sz="1600" dirty="0" smtClean="0">
                <a:solidFill>
                  <a:srgbClr val="FF0000"/>
                </a:solidFill>
                <a:latin typeface="+mj-lt"/>
              </a:rPr>
              <a:t>motivation arose </a:t>
            </a:r>
            <a:r>
              <a:rPr lang="en-US" sz="1600" dirty="0" smtClean="0">
                <a:solidFill>
                  <a:srgbClr val="0070C0"/>
                </a:solidFill>
                <a:latin typeface="+mj-lt"/>
              </a:rPr>
              <a:t>to develop low-power, ARM ISA-based server processors </a:t>
            </a:r>
            <a:r>
              <a:rPr lang="en-US" sz="1600" dirty="0" smtClean="0">
                <a:latin typeface="+mj-lt"/>
              </a:rPr>
              <a:t>as well, </a:t>
            </a:r>
          </a:p>
          <a:p>
            <a:r>
              <a:rPr lang="en-US" sz="1600" dirty="0">
                <a:latin typeface="+mj-lt"/>
              </a:rPr>
              <a:t> </a:t>
            </a:r>
            <a:r>
              <a:rPr lang="en-US" sz="1600" dirty="0" smtClean="0">
                <a:latin typeface="+mj-lt"/>
              </a:rPr>
              <a:t>  all the more as </a:t>
            </a:r>
            <a:r>
              <a:rPr lang="en-US" sz="1600" dirty="0" smtClean="0">
                <a:solidFill>
                  <a:srgbClr val="0070C0"/>
                </a:solidFill>
                <a:latin typeface="+mj-lt"/>
              </a:rPr>
              <a:t>data centers have huge power consumption</a:t>
            </a:r>
            <a:r>
              <a:rPr lang="en-US" sz="1600" dirty="0" smtClean="0">
                <a:latin typeface="+mj-lt"/>
              </a:rPr>
              <a:t>. </a:t>
            </a:r>
          </a:p>
        </p:txBody>
      </p:sp>
      <p:sp>
        <p:nvSpPr>
          <p:cNvPr id="5" name="TextBox 4"/>
          <p:cNvSpPr txBox="1"/>
          <p:nvPr/>
        </p:nvSpPr>
        <p:spPr>
          <a:xfrm>
            <a:off x="107950" y="452388"/>
            <a:ext cx="7991290" cy="369332"/>
          </a:xfrm>
          <a:prstGeom prst="rect">
            <a:avLst/>
          </a:prstGeom>
          <a:noFill/>
        </p:spPr>
        <p:txBody>
          <a:bodyPr wrap="none" rtlCol="0">
            <a:spAutoFit/>
          </a:bodyPr>
          <a:lstStyle/>
          <a:p>
            <a:r>
              <a:rPr lang="en-US" dirty="0" smtClean="0">
                <a:solidFill>
                  <a:schemeClr val="accent6"/>
                </a:solidFill>
                <a:latin typeface="+mj-lt"/>
              </a:rPr>
              <a:t>The motivation for designing ARM ISA-based server processors -2</a:t>
            </a:r>
          </a:p>
        </p:txBody>
      </p:sp>
      <p:sp>
        <p:nvSpPr>
          <p:cNvPr id="6"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189352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(3)</a:t>
            </a:r>
            <a:endParaRPr lang="en-US" sz="1600" dirty="0"/>
          </a:p>
        </p:txBody>
      </p:sp>
      <p:sp>
        <p:nvSpPr>
          <p:cNvPr id="4" name="TextBox 3"/>
          <p:cNvSpPr txBox="1"/>
          <p:nvPr/>
        </p:nvSpPr>
        <p:spPr>
          <a:xfrm>
            <a:off x="181377" y="808526"/>
            <a:ext cx="8904872" cy="584775"/>
          </a:xfrm>
          <a:prstGeom prst="rect">
            <a:avLst/>
          </a:prstGeom>
          <a:noFill/>
        </p:spPr>
        <p:txBody>
          <a:bodyPr wrap="square" rtlCol="0">
            <a:spAutoFit/>
          </a:bodyPr>
          <a:lstStyle/>
          <a:p>
            <a:r>
              <a:rPr lang="en-US" sz="1600" dirty="0">
                <a:solidFill>
                  <a:srgbClr val="0070C0"/>
                </a:solidFill>
                <a:latin typeface="+mj-lt"/>
              </a:rPr>
              <a:t>ARM-ISA-based server processors emerged </a:t>
            </a:r>
            <a:r>
              <a:rPr lang="en-US" sz="1600" dirty="0" smtClean="0">
                <a:solidFill>
                  <a:srgbClr val="0070C0"/>
                </a:solidFill>
                <a:latin typeface="+mj-lt"/>
              </a:rPr>
              <a:t>and evolved</a:t>
            </a:r>
            <a:r>
              <a:rPr lang="en-US" sz="1600" dirty="0" smtClean="0">
                <a:latin typeface="+mj-lt"/>
              </a:rPr>
              <a:t> in </a:t>
            </a:r>
            <a:r>
              <a:rPr lang="en-US" sz="1600" dirty="0">
                <a:solidFill>
                  <a:srgbClr val="FF0000"/>
                </a:solidFill>
                <a:latin typeface="+mj-lt"/>
              </a:rPr>
              <a:t>four </a:t>
            </a:r>
            <a:r>
              <a:rPr lang="en-US" sz="1600" dirty="0" smtClean="0">
                <a:solidFill>
                  <a:srgbClr val="FF0000"/>
                </a:solidFill>
                <a:latin typeface="+mj-lt"/>
              </a:rPr>
              <a:t>waves, </a:t>
            </a:r>
            <a:r>
              <a:rPr lang="en-US" sz="1600" dirty="0" smtClean="0">
                <a:latin typeface="+mj-lt"/>
              </a:rPr>
              <a:t>as </a:t>
            </a:r>
          </a:p>
          <a:p>
            <a:pPr>
              <a:spcAft>
                <a:spcPts val="600"/>
              </a:spcAft>
            </a:pPr>
            <a:r>
              <a:rPr lang="en-US" sz="1600" dirty="0">
                <a:latin typeface="+mj-lt"/>
              </a:rPr>
              <a:t> </a:t>
            </a:r>
            <a:r>
              <a:rPr lang="en-US" sz="1600" dirty="0" smtClean="0">
                <a:latin typeface="+mj-lt"/>
              </a:rPr>
              <a:t>  discussed next.</a:t>
            </a:r>
            <a:endParaRPr lang="en-US" sz="1600" dirty="0">
              <a:latin typeface="+mj-lt"/>
            </a:endParaRPr>
          </a:p>
        </p:txBody>
      </p:sp>
      <p:sp>
        <p:nvSpPr>
          <p:cNvPr id="5" name="TextBox 4"/>
          <p:cNvSpPr txBox="1"/>
          <p:nvPr/>
        </p:nvSpPr>
        <p:spPr>
          <a:xfrm>
            <a:off x="142875" y="452389"/>
            <a:ext cx="7843044" cy="369332"/>
          </a:xfrm>
          <a:prstGeom prst="rect">
            <a:avLst/>
          </a:prstGeom>
          <a:noFill/>
        </p:spPr>
        <p:txBody>
          <a:bodyPr wrap="none" rtlCol="0">
            <a:spAutoFit/>
          </a:bodyPr>
          <a:lstStyle/>
          <a:p>
            <a:r>
              <a:rPr lang="en-US" dirty="0" smtClean="0">
                <a:solidFill>
                  <a:schemeClr val="accent6"/>
                </a:solidFill>
                <a:latin typeface="+mj-lt"/>
              </a:rPr>
              <a:t>Emergence and evolution of ARM ISA-based server processors -1 </a:t>
            </a:r>
          </a:p>
        </p:txBody>
      </p:sp>
      <p:sp>
        <p:nvSpPr>
          <p:cNvPr id="6"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10381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641426" y="1785677"/>
            <a:ext cx="7632700"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ARM ISA-based server processors</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grpSp>
        <p:nvGrpSpPr>
          <p:cNvPr id="3" name="Group 4"/>
          <p:cNvGrpSpPr>
            <a:grpSpLocks/>
          </p:cNvGrpSpPr>
          <p:nvPr/>
        </p:nvGrpSpPr>
        <p:grpSpPr bwMode="auto">
          <a:xfrm>
            <a:off x="622660" y="2506065"/>
            <a:ext cx="7651465" cy="463550"/>
            <a:chOff x="700" y="1638"/>
            <a:chExt cx="4657" cy="292"/>
          </a:xfrm>
        </p:grpSpPr>
        <p:sp>
          <p:nvSpPr>
            <p:cNvPr id="4" name="AutoShape 5"/>
            <p:cNvSpPr>
              <a:spLocks noChangeArrowheads="1"/>
            </p:cNvSpPr>
            <p:nvPr/>
          </p:nvSpPr>
          <p:spPr bwMode="auto">
            <a:xfrm>
              <a:off x="951" y="1638"/>
              <a:ext cx="440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1. Recent </a:t>
              </a:r>
              <a:r>
                <a:rPr lang="en-US" altLang="en-US" dirty="0">
                  <a:solidFill>
                    <a:srgbClr val="FFFFFF"/>
                  </a:solidFill>
                  <a:latin typeface="Verdana" pitchFamily="34" charset="0"/>
                  <a:cs typeface="Times New Roman" pitchFamily="18" charset="0"/>
                </a:rPr>
                <a:t>landscape of data </a:t>
              </a:r>
              <a:r>
                <a:rPr lang="en-US" altLang="en-US" dirty="0" smtClean="0">
                  <a:solidFill>
                    <a:srgbClr val="FFFFFF"/>
                  </a:solidFill>
                  <a:latin typeface="Verdana" pitchFamily="34" charset="0"/>
                  <a:cs typeface="Times New Roman" pitchFamily="18" charset="0"/>
                </a:rPr>
                <a:t>centers</a:t>
              </a:r>
              <a:endParaRPr lang="en-US" altLang="en-US" dirty="0">
                <a:solidFill>
                  <a:srgbClr val="FFFFFF"/>
                </a:solidFill>
                <a:latin typeface="Verdana" pitchFamily="34" charset="0"/>
                <a:cs typeface="Times New Roman" pitchFamily="18" charset="0"/>
              </a:endParaRPr>
            </a:p>
          </p:txBody>
        </p:sp>
        <p:sp>
          <p:nvSpPr>
            <p:cNvPr id="5" name="Text Box 6"/>
            <p:cNvSpPr txBox="1">
              <a:spLocks noChangeArrowheads="1"/>
            </p:cNvSpPr>
            <p:nvPr/>
          </p:nvSpPr>
          <p:spPr bwMode="auto">
            <a:xfrm>
              <a:off x="700" y="1648"/>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grpSp>
        <p:nvGrpSpPr>
          <p:cNvPr id="6" name="Group 7"/>
          <p:cNvGrpSpPr>
            <a:grpSpLocks/>
          </p:cNvGrpSpPr>
          <p:nvPr/>
        </p:nvGrpSpPr>
        <p:grpSpPr bwMode="auto">
          <a:xfrm>
            <a:off x="619490" y="3021154"/>
            <a:ext cx="7654635" cy="494082"/>
            <a:chOff x="700" y="1621"/>
            <a:chExt cx="4768" cy="320"/>
          </a:xfrm>
        </p:grpSpPr>
        <p:sp>
          <p:nvSpPr>
            <p:cNvPr id="7" name="AutoShape 8"/>
            <p:cNvSpPr>
              <a:spLocks noChangeArrowheads="1"/>
            </p:cNvSpPr>
            <p:nvPr/>
          </p:nvSpPr>
          <p:spPr bwMode="auto">
            <a:xfrm>
              <a:off x="951" y="1638"/>
              <a:ext cx="4517" cy="303"/>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2. </a:t>
              </a:r>
              <a:r>
                <a:rPr lang="en-US" altLang="en-US" dirty="0">
                  <a:solidFill>
                    <a:srgbClr val="FFFFFF"/>
                  </a:solidFill>
                  <a:latin typeface="Verdana" pitchFamily="34" charset="0"/>
                  <a:cs typeface="Times New Roman" pitchFamily="18" charset="0"/>
                </a:rPr>
                <a:t>Overview of ARM ISA-based server </a:t>
              </a:r>
              <a:r>
                <a:rPr lang="en-US" altLang="en-US" dirty="0" smtClean="0">
                  <a:solidFill>
                    <a:srgbClr val="FFFFFF"/>
                  </a:solidFill>
                  <a:latin typeface="Verdana" pitchFamily="34" charset="0"/>
                  <a:cs typeface="Times New Roman" pitchFamily="18" charset="0"/>
                </a:rPr>
                <a:t>processors</a:t>
              </a:r>
              <a:endParaRPr lang="en-US" altLang="en-US" dirty="0">
                <a:solidFill>
                  <a:srgbClr val="FFFFFF"/>
                </a:solidFill>
                <a:latin typeface="Verdana" pitchFamily="34" charset="0"/>
                <a:cs typeface="Times New Roman" pitchFamily="18" charset="0"/>
              </a:endParaRPr>
            </a:p>
          </p:txBody>
        </p:sp>
        <p:sp>
          <p:nvSpPr>
            <p:cNvPr id="8" name="Text Box 9"/>
            <p:cNvSpPr txBox="1">
              <a:spLocks noChangeArrowheads="1"/>
            </p:cNvSpPr>
            <p:nvPr/>
          </p:nvSpPr>
          <p:spPr bwMode="auto">
            <a:xfrm>
              <a:off x="700" y="1621"/>
              <a:ext cx="24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grpSp>
        <p:nvGrpSpPr>
          <p:cNvPr id="9" name="Group 10"/>
          <p:cNvGrpSpPr>
            <a:grpSpLocks/>
          </p:cNvGrpSpPr>
          <p:nvPr/>
        </p:nvGrpSpPr>
        <p:grpSpPr bwMode="auto">
          <a:xfrm>
            <a:off x="622661" y="3570192"/>
            <a:ext cx="7651464" cy="468000"/>
            <a:chOff x="700" y="1638"/>
            <a:chExt cx="4657" cy="292"/>
          </a:xfrm>
        </p:grpSpPr>
        <p:sp>
          <p:nvSpPr>
            <p:cNvPr id="10" name="AutoShape 11"/>
            <p:cNvSpPr>
              <a:spLocks noChangeArrowheads="1"/>
            </p:cNvSpPr>
            <p:nvPr/>
          </p:nvSpPr>
          <p:spPr bwMode="auto">
            <a:xfrm>
              <a:off x="951" y="1638"/>
              <a:ext cx="440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3. </a:t>
              </a:r>
              <a:r>
                <a:rPr lang="en-US" altLang="en-US" dirty="0">
                  <a:solidFill>
                    <a:srgbClr val="FFFFFF"/>
                  </a:solidFill>
                  <a:latin typeface="Verdana" pitchFamily="34" charset="0"/>
                  <a:cs typeface="Times New Roman" pitchFamily="18" charset="0"/>
                </a:rPr>
                <a:t>ARM’s </a:t>
              </a:r>
              <a:r>
                <a:rPr lang="en-US" altLang="en-US" dirty="0" err="1">
                  <a:solidFill>
                    <a:srgbClr val="FFFFFF"/>
                  </a:solidFill>
                  <a:latin typeface="Verdana" pitchFamily="34" charset="0"/>
                  <a:cs typeface="Times New Roman" pitchFamily="18" charset="0"/>
                </a:rPr>
                <a:t>Neoverse</a:t>
              </a:r>
              <a:r>
                <a:rPr lang="en-US" altLang="en-US" dirty="0">
                  <a:solidFill>
                    <a:srgbClr val="FFFFFF"/>
                  </a:solidFill>
                  <a:latin typeface="Verdana" pitchFamily="34" charset="0"/>
                  <a:cs typeface="Times New Roman" pitchFamily="18" charset="0"/>
                </a:rPr>
                <a:t> </a:t>
              </a:r>
              <a:r>
                <a:rPr lang="en-US" altLang="en-US" dirty="0" smtClean="0">
                  <a:solidFill>
                    <a:srgbClr val="FFFFFF"/>
                  </a:solidFill>
                  <a:latin typeface="Verdana" pitchFamily="34" charset="0"/>
                  <a:cs typeface="Times New Roman" pitchFamily="18" charset="0"/>
                </a:rPr>
                <a:t>platform family</a:t>
              </a:r>
              <a:endParaRPr lang="en-US" altLang="en-US" dirty="0">
                <a:solidFill>
                  <a:srgbClr val="FFFFFF"/>
                </a:solidFill>
                <a:latin typeface="Verdana" pitchFamily="34" charset="0"/>
                <a:cs typeface="Times New Roman" pitchFamily="18" charset="0"/>
              </a:endParaRPr>
            </a:p>
          </p:txBody>
        </p:sp>
        <p:sp>
          <p:nvSpPr>
            <p:cNvPr id="11" name="Text Box 12"/>
            <p:cNvSpPr txBox="1">
              <a:spLocks noChangeArrowheads="1"/>
            </p:cNvSpPr>
            <p:nvPr/>
          </p:nvSpPr>
          <p:spPr bwMode="auto">
            <a:xfrm>
              <a:off x="700" y="1648"/>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grpSp>
        <p:nvGrpSpPr>
          <p:cNvPr id="15" name="Group 16"/>
          <p:cNvGrpSpPr>
            <a:grpSpLocks/>
          </p:cNvGrpSpPr>
          <p:nvPr/>
        </p:nvGrpSpPr>
        <p:grpSpPr bwMode="auto">
          <a:xfrm>
            <a:off x="614732" y="4102172"/>
            <a:ext cx="7659393" cy="463550"/>
            <a:chOff x="700" y="1638"/>
            <a:chExt cx="4652" cy="292"/>
          </a:xfrm>
        </p:grpSpPr>
        <p:sp>
          <p:nvSpPr>
            <p:cNvPr id="16" name="AutoShape 17"/>
            <p:cNvSpPr>
              <a:spLocks noChangeArrowheads="1"/>
            </p:cNvSpPr>
            <p:nvPr/>
          </p:nvSpPr>
          <p:spPr bwMode="auto">
            <a:xfrm>
              <a:off x="951" y="1638"/>
              <a:ext cx="4401"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4. </a:t>
              </a:r>
              <a:r>
                <a:rPr lang="en-US" altLang="en-US" dirty="0">
                  <a:solidFill>
                    <a:srgbClr val="FFFFFF"/>
                  </a:solidFill>
                  <a:latin typeface="Verdana" pitchFamily="34" charset="0"/>
                  <a:cs typeface="Times New Roman" pitchFamily="18" charset="0"/>
                </a:rPr>
                <a:t>Ampere’s </a:t>
              </a:r>
              <a:r>
                <a:rPr lang="en-US" altLang="en-US" dirty="0" err="1" smtClean="0">
                  <a:solidFill>
                    <a:srgbClr val="FFFFFF"/>
                  </a:solidFill>
                  <a:latin typeface="Verdana" pitchFamily="34" charset="0"/>
                  <a:cs typeface="Times New Roman" pitchFamily="18" charset="0"/>
                </a:rPr>
                <a:t>Altra</a:t>
              </a:r>
              <a:r>
                <a:rPr lang="en-US" altLang="en-US" dirty="0" smtClean="0">
                  <a:solidFill>
                    <a:srgbClr val="FFFFFF"/>
                  </a:solidFill>
                  <a:latin typeface="Verdana" pitchFamily="34" charset="0"/>
                  <a:cs typeface="Times New Roman" pitchFamily="18" charset="0"/>
                </a:rPr>
                <a:t> server </a:t>
              </a:r>
              <a:r>
                <a:rPr lang="en-US" altLang="en-US" dirty="0">
                  <a:solidFill>
                    <a:srgbClr val="FFFFFF"/>
                  </a:solidFill>
                  <a:latin typeface="Verdana" pitchFamily="34" charset="0"/>
                  <a:cs typeface="Times New Roman" pitchFamily="18" charset="0"/>
                </a:rPr>
                <a:t>processor </a:t>
              </a:r>
              <a:r>
                <a:rPr lang="en-US" altLang="en-US" dirty="0" smtClean="0">
                  <a:solidFill>
                    <a:srgbClr val="FFFFFF"/>
                  </a:solidFill>
                  <a:latin typeface="Verdana" pitchFamily="34" charset="0"/>
                  <a:cs typeface="Times New Roman" pitchFamily="18" charset="0"/>
                </a:rPr>
                <a:t>line</a:t>
              </a:r>
              <a:endParaRPr lang="en-US" altLang="en-US" dirty="0">
                <a:solidFill>
                  <a:srgbClr val="FFFFFF"/>
                </a:solidFill>
                <a:latin typeface="Verdana" pitchFamily="34" charset="0"/>
                <a:cs typeface="Times New Roman" pitchFamily="18" charset="0"/>
              </a:endParaRPr>
            </a:p>
          </p:txBody>
        </p:sp>
        <p:sp>
          <p:nvSpPr>
            <p:cNvPr id="17" name="Text Box 18"/>
            <p:cNvSpPr txBox="1">
              <a:spLocks noChangeArrowheads="1"/>
            </p:cNvSpPr>
            <p:nvPr/>
          </p:nvSpPr>
          <p:spPr bwMode="auto">
            <a:xfrm>
              <a:off x="700" y="1648"/>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grpSp>
        <p:nvGrpSpPr>
          <p:cNvPr id="24" name="Group 16"/>
          <p:cNvGrpSpPr>
            <a:grpSpLocks/>
          </p:cNvGrpSpPr>
          <p:nvPr/>
        </p:nvGrpSpPr>
        <p:grpSpPr bwMode="auto">
          <a:xfrm>
            <a:off x="627379" y="4616348"/>
            <a:ext cx="7654769" cy="463550"/>
            <a:chOff x="700" y="1638"/>
            <a:chExt cx="4652" cy="292"/>
          </a:xfrm>
        </p:grpSpPr>
        <p:sp>
          <p:nvSpPr>
            <p:cNvPr id="25" name="AutoShape 17"/>
            <p:cNvSpPr>
              <a:spLocks noChangeArrowheads="1"/>
            </p:cNvSpPr>
            <p:nvPr/>
          </p:nvSpPr>
          <p:spPr bwMode="auto">
            <a:xfrm>
              <a:off x="951" y="1638"/>
              <a:ext cx="4401"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5. References</a:t>
              </a:r>
              <a:endParaRPr lang="en-US" altLang="en-US" dirty="0">
                <a:solidFill>
                  <a:srgbClr val="FFFFFF"/>
                </a:solidFill>
                <a:latin typeface="Verdana" pitchFamily="34" charset="0"/>
                <a:cs typeface="Times New Roman" pitchFamily="18" charset="0"/>
              </a:endParaRPr>
            </a:p>
          </p:txBody>
        </p:sp>
        <p:sp>
          <p:nvSpPr>
            <p:cNvPr id="26" name="Text Box 18"/>
            <p:cNvSpPr txBox="1">
              <a:spLocks noChangeArrowheads="1"/>
            </p:cNvSpPr>
            <p:nvPr/>
          </p:nvSpPr>
          <p:spPr bwMode="auto">
            <a:xfrm>
              <a:off x="700" y="1648"/>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1695589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4</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4" name="TextBox 3"/>
          <p:cNvSpPr txBox="1"/>
          <p:nvPr/>
        </p:nvSpPr>
        <p:spPr>
          <a:xfrm>
            <a:off x="142875" y="452390"/>
            <a:ext cx="2754329" cy="369332"/>
          </a:xfrm>
          <a:prstGeom prst="rect">
            <a:avLst/>
          </a:prstGeom>
          <a:noFill/>
        </p:spPr>
        <p:txBody>
          <a:bodyPr wrap="square" rtlCol="0">
            <a:spAutoFit/>
          </a:bodyPr>
          <a:lstStyle/>
          <a:p>
            <a:r>
              <a:rPr lang="en-US" dirty="0" smtClean="0">
                <a:solidFill>
                  <a:schemeClr val="accent6"/>
                </a:solidFill>
                <a:latin typeface="+mj-lt"/>
              </a:rPr>
              <a:t>The first wave</a:t>
            </a:r>
          </a:p>
        </p:txBody>
      </p:sp>
      <p:sp>
        <p:nvSpPr>
          <p:cNvPr id="6" name="TextBox 5"/>
          <p:cNvSpPr txBox="1"/>
          <p:nvPr/>
        </p:nvSpPr>
        <p:spPr>
          <a:xfrm>
            <a:off x="325753" y="813034"/>
            <a:ext cx="9001125" cy="1969770"/>
          </a:xfrm>
          <a:prstGeom prst="rect">
            <a:avLst/>
          </a:prstGeom>
          <a:noFill/>
        </p:spPr>
        <p:txBody>
          <a:bodyPr wrap="square" rtlCol="0">
            <a:spAutoFit/>
          </a:bodyPr>
          <a:lstStyle/>
          <a:p>
            <a:pPr marL="285750" lvl="0" indent="-285750">
              <a:buFont typeface="Arial" panose="020B0604020202020204" pitchFamily="34" charset="0"/>
              <a:buChar char="•"/>
            </a:pPr>
            <a:r>
              <a:rPr lang="en-US" sz="1600" dirty="0" smtClean="0">
                <a:solidFill>
                  <a:srgbClr val="000000"/>
                </a:solidFill>
                <a:latin typeface="Verdana"/>
              </a:rPr>
              <a:t>It</a:t>
            </a:r>
            <a:r>
              <a:rPr lang="en-US" sz="1600" dirty="0" smtClean="0">
                <a:solidFill>
                  <a:srgbClr val="FF0000"/>
                </a:solidFill>
                <a:latin typeface="Verdana"/>
              </a:rPr>
              <a:t> </a:t>
            </a:r>
            <a:r>
              <a:rPr lang="en-US" sz="1600" dirty="0">
                <a:solidFill>
                  <a:srgbClr val="000000"/>
                </a:solidFill>
                <a:latin typeface="Verdana"/>
              </a:rPr>
              <a:t>was marked by an </a:t>
            </a:r>
            <a:r>
              <a:rPr lang="en-US" sz="1600" dirty="0">
                <a:solidFill>
                  <a:srgbClr val="0070C0"/>
                </a:solidFill>
                <a:latin typeface="Verdana"/>
              </a:rPr>
              <a:t>early proponent </a:t>
            </a:r>
            <a:r>
              <a:rPr lang="en-US" sz="1600" dirty="0">
                <a:solidFill>
                  <a:srgbClr val="000000"/>
                </a:solidFill>
                <a:latin typeface="Verdana"/>
              </a:rPr>
              <a:t>of ARM ISA-based server </a:t>
            </a:r>
            <a:r>
              <a:rPr lang="en-US" sz="1600" dirty="0" smtClean="0">
                <a:solidFill>
                  <a:srgbClr val="000000"/>
                </a:solidFill>
                <a:latin typeface="Verdana"/>
              </a:rPr>
              <a:t>processors, called</a:t>
            </a:r>
            <a:endParaRPr lang="en-US" sz="1600" dirty="0">
              <a:solidFill>
                <a:srgbClr val="000000"/>
              </a:solidFill>
              <a:latin typeface="Verdana"/>
            </a:endParaRPr>
          </a:p>
          <a:p>
            <a:pPr lvl="0">
              <a:spcAft>
                <a:spcPts val="600"/>
              </a:spcAft>
            </a:pPr>
            <a:r>
              <a:rPr lang="en-US" sz="1600" dirty="0" smtClean="0">
                <a:solidFill>
                  <a:srgbClr val="000000"/>
                </a:solidFill>
                <a:latin typeface="Verdana"/>
              </a:rPr>
              <a:t>      </a:t>
            </a:r>
            <a:r>
              <a:rPr lang="en-US" sz="1600" dirty="0" err="1" smtClean="0">
                <a:solidFill>
                  <a:srgbClr val="FF0000"/>
                </a:solidFill>
                <a:latin typeface="Verdana"/>
              </a:rPr>
              <a:t>Calxeda</a:t>
            </a:r>
            <a:r>
              <a:rPr lang="en-US" sz="1600" dirty="0" smtClean="0">
                <a:solidFill>
                  <a:srgbClr val="FF0000"/>
                </a:solidFill>
                <a:latin typeface="Verdana"/>
              </a:rPr>
              <a:t> </a:t>
            </a:r>
            <a:r>
              <a:rPr lang="en-US" sz="1600" dirty="0">
                <a:solidFill>
                  <a:srgbClr val="000000"/>
                </a:solidFill>
                <a:latin typeface="Verdana"/>
              </a:rPr>
              <a:t>(founded in 2008).</a:t>
            </a:r>
          </a:p>
          <a:p>
            <a:pPr marL="285750" lvl="0" indent="-285750">
              <a:buFont typeface="Arial" panose="020B0604020202020204" pitchFamily="34" charset="0"/>
              <a:buChar char="•"/>
            </a:pPr>
            <a:r>
              <a:rPr lang="en-US" sz="1600" dirty="0">
                <a:solidFill>
                  <a:srgbClr val="0070C0"/>
                </a:solidFill>
                <a:latin typeface="Verdana"/>
              </a:rPr>
              <a:t>In 2011 </a:t>
            </a:r>
            <a:r>
              <a:rPr lang="en-US" sz="1600" dirty="0" err="1">
                <a:solidFill>
                  <a:srgbClr val="0070C0"/>
                </a:solidFill>
                <a:latin typeface="Verdana"/>
              </a:rPr>
              <a:t>Calxeda</a:t>
            </a:r>
            <a:r>
              <a:rPr lang="en-US" sz="1600" dirty="0">
                <a:solidFill>
                  <a:srgbClr val="0070C0"/>
                </a:solidFill>
                <a:latin typeface="Verdana"/>
              </a:rPr>
              <a:t> </a:t>
            </a:r>
            <a:r>
              <a:rPr lang="en-US" sz="1600" dirty="0">
                <a:solidFill>
                  <a:srgbClr val="000000"/>
                </a:solidFill>
                <a:latin typeface="Verdana"/>
              </a:rPr>
              <a:t>announced </a:t>
            </a:r>
            <a:r>
              <a:rPr lang="en-US" sz="1600" dirty="0">
                <a:solidFill>
                  <a:srgbClr val="0070C0"/>
                </a:solidFill>
                <a:latin typeface="Verdana"/>
              </a:rPr>
              <a:t>quad core low power (5W) </a:t>
            </a:r>
            <a:r>
              <a:rPr lang="en-US" sz="1600" dirty="0" smtClean="0">
                <a:solidFill>
                  <a:srgbClr val="0070C0"/>
                </a:solidFill>
                <a:latin typeface="Verdana"/>
              </a:rPr>
              <a:t>32-bit ARM </a:t>
            </a:r>
            <a:r>
              <a:rPr lang="en-US" sz="1600" dirty="0" smtClean="0">
                <a:solidFill>
                  <a:srgbClr val="FF0000"/>
                </a:solidFill>
                <a:latin typeface="Verdana"/>
              </a:rPr>
              <a:t>Cortex-A9-</a:t>
            </a:r>
          </a:p>
          <a:p>
            <a:pPr lvl="0"/>
            <a:r>
              <a:rPr lang="en-US" sz="1600" dirty="0">
                <a:solidFill>
                  <a:srgbClr val="FF0000"/>
                </a:solidFill>
                <a:latin typeface="Verdana"/>
              </a:rPr>
              <a:t> </a:t>
            </a:r>
            <a:r>
              <a:rPr lang="en-US" sz="1600" dirty="0" smtClean="0">
                <a:solidFill>
                  <a:srgbClr val="FF0000"/>
                </a:solidFill>
                <a:latin typeface="Verdana"/>
              </a:rPr>
              <a:t>     based server </a:t>
            </a:r>
            <a:r>
              <a:rPr lang="en-US" sz="1600" dirty="0">
                <a:solidFill>
                  <a:srgbClr val="FF0000"/>
                </a:solidFill>
                <a:latin typeface="Verdana"/>
              </a:rPr>
              <a:t>nodes, </a:t>
            </a:r>
            <a:r>
              <a:rPr lang="en-US" sz="1600" dirty="0">
                <a:solidFill>
                  <a:srgbClr val="000000"/>
                </a:solidFill>
                <a:latin typeface="Verdana"/>
              </a:rPr>
              <a:t>a related </a:t>
            </a:r>
            <a:r>
              <a:rPr lang="en-US" sz="1600" dirty="0">
                <a:solidFill>
                  <a:srgbClr val="0070C0"/>
                </a:solidFill>
                <a:latin typeface="Verdana"/>
              </a:rPr>
              <a:t>interconnection fabric and a software </a:t>
            </a:r>
            <a:r>
              <a:rPr lang="en-US" sz="1600" dirty="0" smtClean="0">
                <a:solidFill>
                  <a:srgbClr val="0070C0"/>
                </a:solidFill>
                <a:latin typeface="Verdana"/>
              </a:rPr>
              <a:t>ecosystem</a:t>
            </a:r>
          </a:p>
          <a:p>
            <a:pPr lvl="0">
              <a:spcAft>
                <a:spcPts val="600"/>
              </a:spcAft>
            </a:pPr>
            <a:r>
              <a:rPr lang="en-US" sz="1600" dirty="0">
                <a:solidFill>
                  <a:srgbClr val="000000"/>
                </a:solidFill>
                <a:latin typeface="Verdana"/>
              </a:rPr>
              <a:t> </a:t>
            </a:r>
            <a:r>
              <a:rPr lang="en-US" sz="1600" dirty="0" smtClean="0">
                <a:solidFill>
                  <a:srgbClr val="000000"/>
                </a:solidFill>
                <a:latin typeface="Verdana"/>
              </a:rPr>
              <a:t>     that allowed </a:t>
            </a:r>
            <a:r>
              <a:rPr lang="en-US" sz="1600" dirty="0">
                <a:solidFill>
                  <a:srgbClr val="000000"/>
                </a:solidFill>
                <a:latin typeface="Verdana"/>
              </a:rPr>
              <a:t>to build </a:t>
            </a:r>
            <a:r>
              <a:rPr lang="en-US" sz="1600" dirty="0">
                <a:solidFill>
                  <a:srgbClr val="0070C0"/>
                </a:solidFill>
                <a:latin typeface="Verdana"/>
              </a:rPr>
              <a:t>up to 480 core servers</a:t>
            </a:r>
            <a:r>
              <a:rPr lang="en-US" sz="1600" dirty="0">
                <a:solidFill>
                  <a:srgbClr val="000000"/>
                </a:solidFill>
                <a:latin typeface="Verdana"/>
              </a:rPr>
              <a:t>.</a:t>
            </a:r>
          </a:p>
          <a:p>
            <a:pPr marL="285750" lvl="0" indent="-285750">
              <a:buFont typeface="Arial" panose="020B0604020202020204" pitchFamily="34" charset="0"/>
              <a:buChar char="•"/>
            </a:pPr>
            <a:r>
              <a:rPr lang="en-US" sz="1600" dirty="0">
                <a:solidFill>
                  <a:srgbClr val="000000"/>
                </a:solidFill>
                <a:latin typeface="Verdana"/>
              </a:rPr>
              <a:t>Nevertheless, </a:t>
            </a:r>
            <a:r>
              <a:rPr lang="en-US" sz="1600" dirty="0">
                <a:solidFill>
                  <a:srgbClr val="0070C0"/>
                </a:solidFill>
                <a:latin typeface="Verdana"/>
              </a:rPr>
              <a:t>after ARM announced their 64-bit </a:t>
            </a:r>
            <a:r>
              <a:rPr lang="en-US" sz="1600" dirty="0" smtClean="0">
                <a:solidFill>
                  <a:srgbClr val="0070C0"/>
                </a:solidFill>
                <a:latin typeface="Verdana"/>
              </a:rPr>
              <a:t>Armv8 </a:t>
            </a:r>
            <a:r>
              <a:rPr lang="en-US" sz="1600" dirty="0">
                <a:solidFill>
                  <a:srgbClr val="0070C0"/>
                </a:solidFill>
                <a:latin typeface="Verdana"/>
              </a:rPr>
              <a:t>ISA </a:t>
            </a:r>
            <a:r>
              <a:rPr lang="en-US" sz="1600" dirty="0">
                <a:solidFill>
                  <a:srgbClr val="000000"/>
                </a:solidFill>
                <a:latin typeface="Verdana"/>
              </a:rPr>
              <a:t>and related 64-bit</a:t>
            </a:r>
          </a:p>
          <a:p>
            <a:pPr lvl="0">
              <a:spcAft>
                <a:spcPts val="600"/>
              </a:spcAft>
            </a:pPr>
            <a:r>
              <a:rPr lang="en-US" sz="1600" dirty="0">
                <a:solidFill>
                  <a:srgbClr val="000000"/>
                </a:solidFill>
                <a:latin typeface="Verdana"/>
              </a:rPr>
              <a:t>      designs (Cortex-A57/A53) </a:t>
            </a:r>
            <a:r>
              <a:rPr lang="en-US" sz="1600" dirty="0" err="1">
                <a:solidFill>
                  <a:srgbClr val="0070C0"/>
                </a:solidFill>
                <a:latin typeface="Verdana"/>
              </a:rPr>
              <a:t>Calxeda</a:t>
            </a:r>
            <a:r>
              <a:rPr lang="en-US" sz="1600" dirty="0">
                <a:solidFill>
                  <a:srgbClr val="0070C0"/>
                </a:solidFill>
                <a:latin typeface="Verdana"/>
              </a:rPr>
              <a:t> went bankrupt in 2013</a:t>
            </a:r>
            <a:r>
              <a:rPr lang="en-US" sz="1600" dirty="0" smtClean="0">
                <a:solidFill>
                  <a:srgbClr val="000000"/>
                </a:solidFill>
                <a:latin typeface="Verdana"/>
              </a:rPr>
              <a:t>.</a:t>
            </a:r>
            <a:endParaRPr lang="en-US" sz="1600" dirty="0">
              <a:solidFill>
                <a:srgbClr val="000000"/>
              </a:solidFill>
              <a:latin typeface="Verdana"/>
            </a:endParaRPr>
          </a:p>
        </p:txBody>
      </p:sp>
    </p:spTree>
    <p:extLst>
      <p:ext uri="{BB962C8B-B14F-4D97-AF65-F5344CB8AC3E}">
        <p14:creationId xmlns:p14="http://schemas.microsoft.com/office/powerpoint/2010/main" val="24311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(5)</a:t>
            </a:r>
            <a:endParaRPr lang="en-US" sz="1600" dirty="0"/>
          </a:p>
        </p:txBody>
      </p:sp>
      <p:sp>
        <p:nvSpPr>
          <p:cNvPr id="4" name="TextBox 3"/>
          <p:cNvSpPr txBox="1"/>
          <p:nvPr/>
        </p:nvSpPr>
        <p:spPr>
          <a:xfrm>
            <a:off x="142875" y="452390"/>
            <a:ext cx="2510944" cy="369332"/>
          </a:xfrm>
          <a:prstGeom prst="rect">
            <a:avLst/>
          </a:prstGeom>
          <a:noFill/>
        </p:spPr>
        <p:txBody>
          <a:bodyPr wrap="none" rtlCol="0">
            <a:spAutoFit/>
          </a:bodyPr>
          <a:lstStyle/>
          <a:p>
            <a:r>
              <a:rPr lang="en-US" dirty="0" smtClean="0">
                <a:solidFill>
                  <a:schemeClr val="accent6"/>
                </a:solidFill>
                <a:latin typeface="+mj-lt"/>
              </a:rPr>
              <a:t>The second wave -1</a:t>
            </a:r>
          </a:p>
        </p:txBody>
      </p:sp>
      <p:sp>
        <p:nvSpPr>
          <p:cNvPr id="9" name="TextBox 8"/>
          <p:cNvSpPr txBox="1"/>
          <p:nvPr/>
        </p:nvSpPr>
        <p:spPr>
          <a:xfrm>
            <a:off x="125130" y="808524"/>
            <a:ext cx="9202969" cy="830997"/>
          </a:xfrm>
          <a:prstGeom prst="rect">
            <a:avLst/>
          </a:prstGeom>
          <a:noFill/>
        </p:spPr>
        <p:txBody>
          <a:bodyPr wrap="none" rtlCol="0">
            <a:spAutoFit/>
          </a:bodyPr>
          <a:lstStyle/>
          <a:p>
            <a:pPr lvl="0"/>
            <a:r>
              <a:rPr lang="en-US" sz="1600" dirty="0">
                <a:solidFill>
                  <a:srgbClr val="000000"/>
                </a:solidFill>
                <a:latin typeface="Verdana"/>
              </a:rPr>
              <a:t>In the </a:t>
            </a:r>
            <a:r>
              <a:rPr lang="en-US" sz="1600" dirty="0">
                <a:solidFill>
                  <a:srgbClr val="FF0000"/>
                </a:solidFill>
                <a:latin typeface="Verdana"/>
              </a:rPr>
              <a:t>second wave </a:t>
            </a:r>
            <a:r>
              <a:rPr lang="en-US" sz="1600" dirty="0" smtClean="0">
                <a:latin typeface="Verdana"/>
              </a:rPr>
              <a:t>of the emergence of ARM ISA-based server processors,</a:t>
            </a:r>
          </a:p>
          <a:p>
            <a:pPr lvl="0"/>
            <a:r>
              <a:rPr lang="en-US" sz="1600" dirty="0">
                <a:solidFill>
                  <a:srgbClr val="FF0000"/>
                </a:solidFill>
                <a:latin typeface="Verdana"/>
              </a:rPr>
              <a:t> </a:t>
            </a:r>
            <a:r>
              <a:rPr lang="en-US" sz="1600" dirty="0" smtClean="0">
                <a:solidFill>
                  <a:srgbClr val="FF0000"/>
                </a:solidFill>
                <a:latin typeface="Verdana"/>
              </a:rPr>
              <a:t> </a:t>
            </a:r>
            <a:r>
              <a:rPr lang="en-US" sz="1600" dirty="0" smtClean="0">
                <a:latin typeface="Verdana"/>
              </a:rPr>
              <a:t>first </a:t>
            </a:r>
            <a:r>
              <a:rPr lang="en-US" sz="1600" dirty="0" smtClean="0">
                <a:solidFill>
                  <a:srgbClr val="FF0000"/>
                </a:solidFill>
                <a:latin typeface="Verdana"/>
              </a:rPr>
              <a:t>AP</a:t>
            </a:r>
            <a:r>
              <a:rPr lang="hu-HU" sz="1600" dirty="0" smtClean="0">
                <a:solidFill>
                  <a:srgbClr val="FF0000"/>
                </a:solidFill>
                <a:latin typeface="Verdana"/>
              </a:rPr>
              <a:t>M</a:t>
            </a:r>
            <a:r>
              <a:rPr lang="en-US" sz="1600" dirty="0" smtClean="0">
                <a:solidFill>
                  <a:srgbClr val="FF0000"/>
                </a:solidFill>
                <a:latin typeface="Verdana"/>
              </a:rPr>
              <a:t> </a:t>
            </a:r>
            <a:r>
              <a:rPr lang="en-US" sz="1600" dirty="0" smtClean="0">
                <a:solidFill>
                  <a:srgbClr val="000000"/>
                </a:solidFill>
                <a:latin typeface="Verdana"/>
              </a:rPr>
              <a:t>(</a:t>
            </a:r>
            <a:r>
              <a:rPr lang="en-US" sz="1600" dirty="0">
                <a:solidFill>
                  <a:srgbClr val="000000"/>
                </a:solidFill>
                <a:latin typeface="Verdana"/>
              </a:rPr>
              <a:t>Applied Micro) </a:t>
            </a:r>
            <a:r>
              <a:rPr lang="en-US" sz="1600" dirty="0" smtClean="0">
                <a:solidFill>
                  <a:srgbClr val="000000"/>
                </a:solidFill>
                <a:latin typeface="Verdana"/>
              </a:rPr>
              <a:t>and then also </a:t>
            </a:r>
            <a:r>
              <a:rPr lang="en-US" sz="1600" dirty="0" smtClean="0">
                <a:solidFill>
                  <a:srgbClr val="FF0000"/>
                </a:solidFill>
                <a:latin typeface="Verdana"/>
              </a:rPr>
              <a:t>AMD</a:t>
            </a:r>
            <a:r>
              <a:rPr lang="en-US" sz="1600" dirty="0" smtClean="0">
                <a:solidFill>
                  <a:srgbClr val="000000"/>
                </a:solidFill>
                <a:latin typeface="Verdana"/>
              </a:rPr>
              <a:t> announced </a:t>
            </a:r>
            <a:r>
              <a:rPr lang="en-US" sz="1600" dirty="0" smtClean="0">
                <a:solidFill>
                  <a:srgbClr val="FF0000"/>
                </a:solidFill>
                <a:latin typeface="Verdana"/>
              </a:rPr>
              <a:t>64-bit Armv8.0 ISA-based </a:t>
            </a:r>
          </a:p>
          <a:p>
            <a:pPr lvl="0"/>
            <a:r>
              <a:rPr lang="en-US" sz="1600" dirty="0">
                <a:solidFill>
                  <a:srgbClr val="0070C0"/>
                </a:solidFill>
                <a:latin typeface="Verdana"/>
              </a:rPr>
              <a:t> </a:t>
            </a:r>
            <a:r>
              <a:rPr lang="en-US" sz="1600" dirty="0" smtClean="0">
                <a:solidFill>
                  <a:srgbClr val="0070C0"/>
                </a:solidFill>
                <a:latin typeface="Verdana"/>
              </a:rPr>
              <a:t> 4 or 8-core </a:t>
            </a:r>
            <a:r>
              <a:rPr lang="en-US" sz="1600" dirty="0" smtClean="0">
                <a:latin typeface="Verdana"/>
              </a:rPr>
              <a:t>server processors</a:t>
            </a:r>
            <a:r>
              <a:rPr lang="en-US" sz="1600" dirty="0" smtClean="0">
                <a:solidFill>
                  <a:srgbClr val="0070C0"/>
                </a:solidFill>
                <a:latin typeface="Verdana"/>
              </a:rPr>
              <a:t> in 2012</a:t>
            </a:r>
            <a:r>
              <a:rPr lang="en-US" sz="1600" dirty="0" smtClean="0">
                <a:solidFill>
                  <a:srgbClr val="000000"/>
                </a:solidFill>
                <a:latin typeface="Verdana"/>
              </a:rPr>
              <a:t>, </a:t>
            </a:r>
            <a:r>
              <a:rPr lang="en-US" sz="1600" dirty="0">
                <a:solidFill>
                  <a:srgbClr val="000000"/>
                </a:solidFill>
                <a:latin typeface="Verdana"/>
              </a:rPr>
              <a:t>as the next Figure shows</a:t>
            </a:r>
            <a:r>
              <a:rPr lang="en-US" sz="1600" dirty="0" smtClean="0">
                <a:solidFill>
                  <a:srgbClr val="000000"/>
                </a:solidFill>
                <a:latin typeface="Verdana"/>
              </a:rPr>
              <a:t>.</a:t>
            </a:r>
            <a:endParaRPr lang="en-US" sz="1600" dirty="0">
              <a:solidFill>
                <a:srgbClr val="000000"/>
              </a:solidFill>
              <a:latin typeface="Verdana"/>
            </a:endParaRPr>
          </a:p>
        </p:txBody>
      </p:sp>
    </p:spTree>
    <p:extLst>
      <p:ext uri="{BB962C8B-B14F-4D97-AF65-F5344CB8AC3E}">
        <p14:creationId xmlns:p14="http://schemas.microsoft.com/office/powerpoint/2010/main" val="2230631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(6)</a:t>
            </a:r>
            <a:endParaRPr lang="en-US" sz="1600" dirty="0"/>
          </a:p>
        </p:txBody>
      </p:sp>
      <p:sp>
        <p:nvSpPr>
          <p:cNvPr id="153" name="TextBox 152"/>
          <p:cNvSpPr txBox="1"/>
          <p:nvPr/>
        </p:nvSpPr>
        <p:spPr>
          <a:xfrm>
            <a:off x="114000" y="452388"/>
            <a:ext cx="862627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AMD’s and APM’s activity to design </a:t>
            </a:r>
            <a:r>
              <a:rPr kumimoji="0" lang="en-US" sz="1800" b="0" i="0" u="none" strike="noStrike" kern="1200" cap="none" spc="0" normalizeH="0" baseline="0" noProof="0" dirty="0">
                <a:ln>
                  <a:noFill/>
                </a:ln>
                <a:solidFill>
                  <a:srgbClr val="2D2D8A"/>
                </a:solidFill>
                <a:effectLst/>
                <a:uLnTx/>
                <a:uFillTx/>
                <a:latin typeface="Verdana"/>
                <a:ea typeface="+mn-ea"/>
                <a:cs typeface="+mn-cs"/>
              </a:rPr>
              <a:t>ARM-ISA-based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server processors -1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6" name="Téglalap 5">
            <a:extLst>
              <a:ext uri="{FF2B5EF4-FFF2-40B4-BE49-F238E27FC236}">
                <a16:creationId xmlns:a16="http://schemas.microsoft.com/office/drawing/2014/main" id="{310DA2A7-6815-479D-B4EA-E5EEEC16233F}"/>
              </a:ext>
            </a:extLst>
          </p:cNvPr>
          <p:cNvSpPr/>
          <p:nvPr/>
        </p:nvSpPr>
        <p:spPr>
          <a:xfrm>
            <a:off x="2481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2013</a:t>
            </a:r>
          </a:p>
        </p:txBody>
      </p:sp>
      <p:sp>
        <p:nvSpPr>
          <p:cNvPr id="7" name="Téglalap 6">
            <a:extLst>
              <a:ext uri="{FF2B5EF4-FFF2-40B4-BE49-F238E27FC236}">
                <a16:creationId xmlns:a16="http://schemas.microsoft.com/office/drawing/2014/main" id="{A17A13CD-EAB9-4CE3-97C5-8DDD7823AA74}"/>
              </a:ext>
            </a:extLst>
          </p:cNvPr>
          <p:cNvSpPr/>
          <p:nvPr/>
        </p:nvSpPr>
        <p:spPr>
          <a:xfrm>
            <a:off x="3210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2014</a:t>
            </a:r>
          </a:p>
        </p:txBody>
      </p:sp>
      <p:sp>
        <p:nvSpPr>
          <p:cNvPr id="8" name="Téglalap 7">
            <a:extLst>
              <a:ext uri="{FF2B5EF4-FFF2-40B4-BE49-F238E27FC236}">
                <a16:creationId xmlns:a16="http://schemas.microsoft.com/office/drawing/2014/main" id="{FDBC93AF-31A4-489D-9913-FEBCB79667F2}"/>
              </a:ext>
            </a:extLst>
          </p:cNvPr>
          <p:cNvSpPr/>
          <p:nvPr/>
        </p:nvSpPr>
        <p:spPr>
          <a:xfrm>
            <a:off x="3939114" y="6470911"/>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2015</a:t>
            </a:r>
          </a:p>
        </p:txBody>
      </p:sp>
      <p:sp>
        <p:nvSpPr>
          <p:cNvPr id="9" name="Téglalap 8">
            <a:extLst>
              <a:ext uri="{FF2B5EF4-FFF2-40B4-BE49-F238E27FC236}">
                <a16:creationId xmlns:a16="http://schemas.microsoft.com/office/drawing/2014/main" id="{21B9E524-D412-4E46-ABD7-116D69BB4CC8}"/>
              </a:ext>
            </a:extLst>
          </p:cNvPr>
          <p:cNvSpPr/>
          <p:nvPr/>
        </p:nvSpPr>
        <p:spPr>
          <a:xfrm>
            <a:off x="4668114" y="647121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sp>
        <p:nvSpPr>
          <p:cNvPr id="10" name="Téglalap 9">
            <a:extLst>
              <a:ext uri="{FF2B5EF4-FFF2-40B4-BE49-F238E27FC236}">
                <a16:creationId xmlns:a16="http://schemas.microsoft.com/office/drawing/2014/main" id="{D73F83DD-F9E3-41E7-A88C-F9F7D9E50C7A}"/>
              </a:ext>
            </a:extLst>
          </p:cNvPr>
          <p:cNvSpPr/>
          <p:nvPr/>
        </p:nvSpPr>
        <p:spPr>
          <a:xfrm>
            <a:off x="5397114" y="6464119"/>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2017</a:t>
            </a:r>
          </a:p>
        </p:txBody>
      </p:sp>
      <p:sp>
        <p:nvSpPr>
          <p:cNvPr id="15" name="Téglalap 14">
            <a:extLst>
              <a:ext uri="{FF2B5EF4-FFF2-40B4-BE49-F238E27FC236}">
                <a16:creationId xmlns:a16="http://schemas.microsoft.com/office/drawing/2014/main" id="{F3BEB992-728F-4AD0-811E-7B24E82850E1}"/>
              </a:ext>
            </a:extLst>
          </p:cNvPr>
          <p:cNvSpPr/>
          <p:nvPr/>
        </p:nvSpPr>
        <p:spPr>
          <a:xfrm>
            <a:off x="1752372" y="6471060"/>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2012</a:t>
            </a:r>
          </a:p>
        </p:txBody>
      </p:sp>
      <p:sp>
        <p:nvSpPr>
          <p:cNvPr id="16" name="Téglalap 15">
            <a:extLst>
              <a:ext uri="{FF2B5EF4-FFF2-40B4-BE49-F238E27FC236}">
                <a16:creationId xmlns:a16="http://schemas.microsoft.com/office/drawing/2014/main" id="{5A22EB8E-B72B-4446-AD6B-FAC22EEC036C}"/>
              </a:ext>
            </a:extLst>
          </p:cNvPr>
          <p:cNvSpPr/>
          <p:nvPr/>
        </p:nvSpPr>
        <p:spPr>
          <a:xfrm>
            <a:off x="1023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2011</a:t>
            </a:r>
          </a:p>
        </p:txBody>
      </p:sp>
      <p:cxnSp>
        <p:nvCxnSpPr>
          <p:cNvPr id="18" name="Egyenes összekötő nyíllal 17">
            <a:extLst>
              <a:ext uri="{FF2B5EF4-FFF2-40B4-BE49-F238E27FC236}">
                <a16:creationId xmlns:a16="http://schemas.microsoft.com/office/drawing/2014/main" id="{88421B7C-2498-4782-9AA8-36A8A4385905}"/>
              </a:ext>
            </a:extLst>
          </p:cNvPr>
          <p:cNvCxnSpPr>
            <a:cxnSpLocks/>
          </p:cNvCxnSpPr>
          <p:nvPr/>
        </p:nvCxnSpPr>
        <p:spPr>
          <a:xfrm>
            <a:off x="1022855" y="6465064"/>
            <a:ext cx="7572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églalap 18">
            <a:extLst>
              <a:ext uri="{FF2B5EF4-FFF2-40B4-BE49-F238E27FC236}">
                <a16:creationId xmlns:a16="http://schemas.microsoft.com/office/drawing/2014/main" id="{A3460E91-7B76-4344-94FF-EAD20B4FD09D}"/>
              </a:ext>
            </a:extLst>
          </p:cNvPr>
          <p:cNvSpPr/>
          <p:nvPr/>
        </p:nvSpPr>
        <p:spPr>
          <a:xfrm>
            <a:off x="3413397" y="6069238"/>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A53</a:t>
            </a:r>
          </a:p>
        </p:txBody>
      </p:sp>
      <p:sp>
        <p:nvSpPr>
          <p:cNvPr id="20" name="Téglalap 19">
            <a:extLst>
              <a:ext uri="{FF2B5EF4-FFF2-40B4-BE49-F238E27FC236}">
                <a16:creationId xmlns:a16="http://schemas.microsoft.com/office/drawing/2014/main" id="{70CB3192-3EBF-4C22-9B3F-A78316E8C78C}"/>
              </a:ext>
            </a:extLst>
          </p:cNvPr>
          <p:cNvSpPr/>
          <p:nvPr/>
        </p:nvSpPr>
        <p:spPr>
          <a:xfrm>
            <a:off x="5397114" y="6068886"/>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A55</a:t>
            </a:r>
          </a:p>
        </p:txBody>
      </p:sp>
      <p:sp>
        <p:nvSpPr>
          <p:cNvPr id="22" name="Szövegdoboz 21">
            <a:extLst>
              <a:ext uri="{FF2B5EF4-FFF2-40B4-BE49-F238E27FC236}">
                <a16:creationId xmlns:a16="http://schemas.microsoft.com/office/drawing/2014/main" id="{9D7B1A6D-2629-452F-B482-C162913CAA7F}"/>
              </a:ext>
            </a:extLst>
          </p:cNvPr>
          <p:cNvSpPr txBox="1"/>
          <p:nvPr/>
        </p:nvSpPr>
        <p:spPr>
          <a:xfrm>
            <a:off x="3440598" y="5844555"/>
            <a:ext cx="54053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Apollo</a:t>
            </a:r>
          </a:p>
        </p:txBody>
      </p:sp>
      <p:sp>
        <p:nvSpPr>
          <p:cNvPr id="23" name="Szövegdoboz 22">
            <a:extLst>
              <a:ext uri="{FF2B5EF4-FFF2-40B4-BE49-F238E27FC236}">
                <a16:creationId xmlns:a16="http://schemas.microsoft.com/office/drawing/2014/main" id="{C6198AF4-D2D7-4839-AE1A-EB9BF31B0A8B}"/>
              </a:ext>
            </a:extLst>
          </p:cNvPr>
          <p:cNvSpPr txBox="1"/>
          <p:nvPr/>
        </p:nvSpPr>
        <p:spPr>
          <a:xfrm>
            <a:off x="5425259" y="5842696"/>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Ananke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Nyíl: jobbra mutató 24">
            <a:extLst>
              <a:ext uri="{FF2B5EF4-FFF2-40B4-BE49-F238E27FC236}">
                <a16:creationId xmlns:a16="http://schemas.microsoft.com/office/drawing/2014/main" id="{D6DEBD80-2E00-41B3-BC8D-988CE54C9B30}"/>
              </a:ext>
            </a:extLst>
          </p:cNvPr>
          <p:cNvSpPr/>
          <p:nvPr/>
        </p:nvSpPr>
        <p:spPr>
          <a:xfrm>
            <a:off x="4035825" y="6137921"/>
            <a:ext cx="135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27" name="Téglalap 26">
            <a:extLst>
              <a:ext uri="{FF2B5EF4-FFF2-40B4-BE49-F238E27FC236}">
                <a16:creationId xmlns:a16="http://schemas.microsoft.com/office/drawing/2014/main" id="{3BA5420E-CB42-4955-BA2B-36D11385F58F}"/>
              </a:ext>
            </a:extLst>
          </p:cNvPr>
          <p:cNvSpPr/>
          <p:nvPr/>
        </p:nvSpPr>
        <p:spPr>
          <a:xfrm>
            <a:off x="3936027" y="5490488"/>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A72</a:t>
            </a:r>
          </a:p>
        </p:txBody>
      </p:sp>
      <p:sp>
        <p:nvSpPr>
          <p:cNvPr id="28" name="Téglalap 27">
            <a:extLst>
              <a:ext uri="{FF2B5EF4-FFF2-40B4-BE49-F238E27FC236}">
                <a16:creationId xmlns:a16="http://schemas.microsoft.com/office/drawing/2014/main" id="{705417B3-03A0-468C-B2C9-35B3B1692B1B}"/>
              </a:ext>
            </a:extLst>
          </p:cNvPr>
          <p:cNvSpPr/>
          <p:nvPr/>
        </p:nvSpPr>
        <p:spPr>
          <a:xfrm>
            <a:off x="4668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A73</a:t>
            </a:r>
          </a:p>
        </p:txBody>
      </p:sp>
      <p:sp>
        <p:nvSpPr>
          <p:cNvPr id="29" name="Téglalap 28">
            <a:extLst>
              <a:ext uri="{FF2B5EF4-FFF2-40B4-BE49-F238E27FC236}">
                <a16:creationId xmlns:a16="http://schemas.microsoft.com/office/drawing/2014/main" id="{C41B7FDF-2BDE-4B3F-BB77-7E01F654FEBE}"/>
              </a:ext>
            </a:extLst>
          </p:cNvPr>
          <p:cNvSpPr/>
          <p:nvPr/>
        </p:nvSpPr>
        <p:spPr>
          <a:xfrm>
            <a:off x="5397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A75</a:t>
            </a:r>
          </a:p>
        </p:txBody>
      </p:sp>
      <p:sp>
        <p:nvSpPr>
          <p:cNvPr id="35" name="Nyíl: jobbra mutató 34">
            <a:extLst>
              <a:ext uri="{FF2B5EF4-FFF2-40B4-BE49-F238E27FC236}">
                <a16:creationId xmlns:a16="http://schemas.microsoft.com/office/drawing/2014/main" id="{DB229542-CB08-4F77-B659-A96ABE0C4182}"/>
              </a:ext>
            </a:extLst>
          </p:cNvPr>
          <p:cNvSpPr/>
          <p:nvPr/>
        </p:nvSpPr>
        <p:spPr>
          <a:xfrm>
            <a:off x="4430130" y="5553797"/>
            <a:ext cx="24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 name="Nyíl: jobbra mutató 35">
            <a:extLst>
              <a:ext uri="{FF2B5EF4-FFF2-40B4-BE49-F238E27FC236}">
                <a16:creationId xmlns:a16="http://schemas.microsoft.com/office/drawing/2014/main" id="{67C0EF7D-C26D-4148-AF04-A65815D3ECC0}"/>
              </a:ext>
            </a:extLst>
          </p:cNvPr>
          <p:cNvSpPr/>
          <p:nvPr/>
        </p:nvSpPr>
        <p:spPr>
          <a:xfrm>
            <a:off x="5250825" y="5553797"/>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 name="Bal oldali kapcsos zárójel 39">
            <a:extLst>
              <a:ext uri="{FF2B5EF4-FFF2-40B4-BE49-F238E27FC236}">
                <a16:creationId xmlns:a16="http://schemas.microsoft.com/office/drawing/2014/main" id="{09B7A89D-64EA-4FB8-B7B7-03D5909FDD9E}"/>
              </a:ext>
            </a:extLst>
          </p:cNvPr>
          <p:cNvSpPr/>
          <p:nvPr/>
        </p:nvSpPr>
        <p:spPr>
          <a:xfrm>
            <a:off x="1959826" y="5438502"/>
            <a:ext cx="185151" cy="914276"/>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Szövegdoboz 42">
            <a:extLst>
              <a:ext uri="{FF2B5EF4-FFF2-40B4-BE49-F238E27FC236}">
                <a16:creationId xmlns:a16="http://schemas.microsoft.com/office/drawing/2014/main" id="{9E88EAB4-3AFF-4301-BDA7-D0A31F53BA18}"/>
              </a:ext>
            </a:extLst>
          </p:cNvPr>
          <p:cNvSpPr txBox="1"/>
          <p:nvPr/>
        </p:nvSpPr>
        <p:spPr>
          <a:xfrm>
            <a:off x="3948461" y="5248661"/>
            <a:ext cx="4892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Maya</a:t>
            </a:r>
          </a:p>
        </p:txBody>
      </p:sp>
      <p:sp>
        <p:nvSpPr>
          <p:cNvPr id="44" name="Szövegdoboz 43">
            <a:extLst>
              <a:ext uri="{FF2B5EF4-FFF2-40B4-BE49-F238E27FC236}">
                <a16:creationId xmlns:a16="http://schemas.microsoft.com/office/drawing/2014/main" id="{F4118F0F-D64C-4D0D-BEA6-456DE8A6C7D6}"/>
              </a:ext>
            </a:extLst>
          </p:cNvPr>
          <p:cNvSpPr txBox="1"/>
          <p:nvPr/>
        </p:nvSpPr>
        <p:spPr>
          <a:xfrm>
            <a:off x="4677603" y="5251021"/>
            <a:ext cx="6319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Artemis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 name="Szövegdoboz 44">
            <a:extLst>
              <a:ext uri="{FF2B5EF4-FFF2-40B4-BE49-F238E27FC236}">
                <a16:creationId xmlns:a16="http://schemas.microsoft.com/office/drawing/2014/main" id="{15260D12-A0BD-42EA-9F55-7E29A4CB2573}"/>
              </a:ext>
            </a:extLst>
          </p:cNvPr>
          <p:cNvSpPr txBox="1"/>
          <p:nvPr/>
        </p:nvSpPr>
        <p:spPr>
          <a:xfrm>
            <a:off x="5280566" y="5249146"/>
            <a:ext cx="87716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Prometheus</a:t>
            </a:r>
          </a:p>
        </p:txBody>
      </p:sp>
      <p:sp>
        <p:nvSpPr>
          <p:cNvPr id="57" name="Téglalap 56">
            <a:extLst>
              <a:ext uri="{FF2B5EF4-FFF2-40B4-BE49-F238E27FC236}">
                <a16:creationId xmlns:a16="http://schemas.microsoft.com/office/drawing/2014/main" id="{4C062BE1-914E-4C5F-8AEF-B276CA641847}"/>
              </a:ext>
            </a:extLst>
          </p:cNvPr>
          <p:cNvSpPr/>
          <p:nvPr/>
        </p:nvSpPr>
        <p:spPr>
          <a:xfrm>
            <a:off x="103878" y="5494416"/>
            <a:ext cx="810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ARM</a:t>
            </a:r>
          </a:p>
        </p:txBody>
      </p:sp>
      <p:sp>
        <p:nvSpPr>
          <p:cNvPr id="59" name="Téglalap 58">
            <a:extLst>
              <a:ext uri="{FF2B5EF4-FFF2-40B4-BE49-F238E27FC236}">
                <a16:creationId xmlns:a16="http://schemas.microsoft.com/office/drawing/2014/main" id="{10B5B0AC-CC4E-4C4E-A0FA-AE5DD3D1B618}"/>
              </a:ext>
            </a:extLst>
          </p:cNvPr>
          <p:cNvSpPr/>
          <p:nvPr/>
        </p:nvSpPr>
        <p:spPr>
          <a:xfrm>
            <a:off x="113199" y="4538627"/>
            <a:ext cx="81000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Broadcom</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 name="Téglalap 62">
            <a:extLst>
              <a:ext uri="{FF2B5EF4-FFF2-40B4-BE49-F238E27FC236}">
                <a16:creationId xmlns:a16="http://schemas.microsoft.com/office/drawing/2014/main" id="{12A2C9BF-93F1-4640-A505-311907B76D9C}"/>
              </a:ext>
            </a:extLst>
          </p:cNvPr>
          <p:cNvSpPr/>
          <p:nvPr/>
        </p:nvSpPr>
        <p:spPr>
          <a:xfrm>
            <a:off x="113199" y="4002385"/>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Cavium</a:t>
            </a:r>
            <a:endParaRPr kumimoji="0" lang="hu-HU" sz="9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 name="Téglalap 66">
            <a:extLst>
              <a:ext uri="{FF2B5EF4-FFF2-40B4-BE49-F238E27FC236}">
                <a16:creationId xmlns:a16="http://schemas.microsoft.com/office/drawing/2014/main" id="{DA8B2980-18E7-4583-8AF8-B192AAE3033B}"/>
              </a:ext>
            </a:extLst>
          </p:cNvPr>
          <p:cNvSpPr/>
          <p:nvPr/>
        </p:nvSpPr>
        <p:spPr>
          <a:xfrm>
            <a:off x="113199" y="3316247"/>
            <a:ext cx="81000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Qualcomn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 name="Téglalap 68">
            <a:extLst>
              <a:ext uri="{FF2B5EF4-FFF2-40B4-BE49-F238E27FC236}">
                <a16:creationId xmlns:a16="http://schemas.microsoft.com/office/drawing/2014/main" id="{0DE9F799-EED1-41C3-9ED0-CCA7B58F58D1}"/>
              </a:ext>
            </a:extLst>
          </p:cNvPr>
          <p:cNvSpPr/>
          <p:nvPr/>
        </p:nvSpPr>
        <p:spPr>
          <a:xfrm>
            <a:off x="111642" y="1786667"/>
            <a:ext cx="810000" cy="285711"/>
          </a:xfrm>
          <a:prstGeom prst="rect">
            <a:avLst/>
          </a:prstGeom>
          <a:solidFill>
            <a:srgbClr val="F2E4F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70" name="Szövegdoboz 69">
            <a:extLst>
              <a:ext uri="{FF2B5EF4-FFF2-40B4-BE49-F238E27FC236}">
                <a16:creationId xmlns:a16="http://schemas.microsoft.com/office/drawing/2014/main" id="{6C079596-337E-4B51-B22E-718D115010EF}"/>
              </a:ext>
            </a:extLst>
          </p:cNvPr>
          <p:cNvSpPr txBox="1"/>
          <p:nvPr/>
        </p:nvSpPr>
        <p:spPr>
          <a:xfrm>
            <a:off x="119404" y="4273276"/>
            <a:ext cx="81945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Marvel)</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 name="Szövegdoboz 70">
            <a:extLst>
              <a:ext uri="{FF2B5EF4-FFF2-40B4-BE49-F238E27FC236}">
                <a16:creationId xmlns:a16="http://schemas.microsoft.com/office/drawing/2014/main" id="{07B33E52-0ABA-481E-8B8B-91252E3DA460}"/>
              </a:ext>
            </a:extLst>
          </p:cNvPr>
          <p:cNvSpPr txBox="1"/>
          <p:nvPr/>
        </p:nvSpPr>
        <p:spPr>
          <a:xfrm>
            <a:off x="-16331" y="2544844"/>
            <a:ext cx="10695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Applied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 Micro</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 name="Szövegdoboz 90">
            <a:extLst>
              <a:ext uri="{FF2B5EF4-FFF2-40B4-BE49-F238E27FC236}">
                <a16:creationId xmlns:a16="http://schemas.microsoft.com/office/drawing/2014/main" id="{91BA5EF6-73AB-40AB-9A1A-06EF1C79FADE}"/>
              </a:ext>
            </a:extLst>
          </p:cNvPr>
          <p:cNvSpPr txBox="1"/>
          <p:nvPr/>
        </p:nvSpPr>
        <p:spPr>
          <a:xfrm>
            <a:off x="1315689" y="5664662"/>
            <a:ext cx="6591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Cortex</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64-bit</a:t>
            </a:r>
          </a:p>
        </p:txBody>
      </p:sp>
      <p:cxnSp>
        <p:nvCxnSpPr>
          <p:cNvPr id="102" name="Egyenes összekötő nyíllal 101">
            <a:extLst>
              <a:ext uri="{FF2B5EF4-FFF2-40B4-BE49-F238E27FC236}">
                <a16:creationId xmlns:a16="http://schemas.microsoft.com/office/drawing/2014/main" id="{92761F18-BA4E-4262-9BA3-E030125F5693}"/>
              </a:ext>
            </a:extLst>
          </p:cNvPr>
          <p:cNvCxnSpPr>
            <a:cxnSpLocks/>
          </p:cNvCxnSpPr>
          <p:nvPr/>
        </p:nvCxnSpPr>
        <p:spPr>
          <a:xfrm rot="16200000">
            <a:off x="-1633660" y="3806375"/>
            <a:ext cx="532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Nyíl: jobbra mutató 117">
            <a:extLst>
              <a:ext uri="{FF2B5EF4-FFF2-40B4-BE49-F238E27FC236}">
                <a16:creationId xmlns:a16="http://schemas.microsoft.com/office/drawing/2014/main" id="{F23F6F18-EB17-4741-A790-B8BF6AA9664B}"/>
              </a:ext>
            </a:extLst>
          </p:cNvPr>
          <p:cNvSpPr/>
          <p:nvPr/>
        </p:nvSpPr>
        <p:spPr>
          <a:xfrm>
            <a:off x="3281832" y="6137806"/>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99" name="Téglalap 98">
            <a:extLst>
              <a:ext uri="{FF2B5EF4-FFF2-40B4-BE49-F238E27FC236}">
                <a16:creationId xmlns:a16="http://schemas.microsoft.com/office/drawing/2014/main" id="{39ED33DD-3687-4DA1-8EF8-57E2EA1374FE}"/>
              </a:ext>
            </a:extLst>
          </p:cNvPr>
          <p:cNvSpPr/>
          <p:nvPr/>
        </p:nvSpPr>
        <p:spPr>
          <a:xfrm>
            <a:off x="111642" y="2795842"/>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Amazon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AWS</a:t>
            </a:r>
          </a:p>
        </p:txBody>
      </p:sp>
      <p:sp>
        <p:nvSpPr>
          <p:cNvPr id="100" name="Téglalap 99">
            <a:extLst>
              <a:ext uri="{FF2B5EF4-FFF2-40B4-BE49-F238E27FC236}">
                <a16:creationId xmlns:a16="http://schemas.microsoft.com/office/drawing/2014/main" id="{7E2E4E93-4135-4B83-BA15-53716ED829CE}"/>
              </a:ext>
            </a:extLst>
          </p:cNvPr>
          <p:cNvSpPr/>
          <p:nvPr/>
        </p:nvSpPr>
        <p:spPr>
          <a:xfrm>
            <a:off x="111642" y="1141086"/>
            <a:ext cx="810000"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AMD</a:t>
            </a:r>
          </a:p>
        </p:txBody>
      </p:sp>
      <p:sp>
        <p:nvSpPr>
          <p:cNvPr id="114" name="Szövegdoboz 113">
            <a:extLst>
              <a:ext uri="{FF2B5EF4-FFF2-40B4-BE49-F238E27FC236}">
                <a16:creationId xmlns:a16="http://schemas.microsoft.com/office/drawing/2014/main" id="{E88C944A-CBD6-47C5-BAE3-78F32CFACBC4}"/>
              </a:ext>
            </a:extLst>
          </p:cNvPr>
          <p:cNvSpPr txBox="1"/>
          <p:nvPr/>
        </p:nvSpPr>
        <p:spPr>
          <a:xfrm>
            <a:off x="4415526" y="926303"/>
            <a:ext cx="591829"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Seattle</a:t>
            </a:r>
          </a:p>
        </p:txBody>
      </p:sp>
      <p:sp>
        <p:nvSpPr>
          <p:cNvPr id="119" name="Szövegdoboz 118">
            <a:extLst>
              <a:ext uri="{FF2B5EF4-FFF2-40B4-BE49-F238E27FC236}">
                <a16:creationId xmlns:a16="http://schemas.microsoft.com/office/drawing/2014/main" id="{74B213AF-A55D-4211-B718-9469976C363F}"/>
              </a:ext>
            </a:extLst>
          </p:cNvPr>
          <p:cNvSpPr txBox="1"/>
          <p:nvPr/>
        </p:nvSpPr>
        <p:spPr>
          <a:xfrm>
            <a:off x="3464223" y="2769623"/>
            <a:ext cx="9653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Amazon b</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Anapura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Lab</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6" name="Téglalap 125">
            <a:extLst>
              <a:ext uri="{FF2B5EF4-FFF2-40B4-BE49-F238E27FC236}">
                <a16:creationId xmlns:a16="http://schemas.microsoft.com/office/drawing/2014/main" id="{0C52C4D1-7183-4AA2-B213-AA26CDB75920}"/>
              </a:ext>
            </a:extLst>
          </p:cNvPr>
          <p:cNvSpPr/>
          <p:nvPr/>
        </p:nvSpPr>
        <p:spPr>
          <a:xfrm>
            <a:off x="2120187" y="5499090"/>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A57</a:t>
            </a:r>
          </a:p>
        </p:txBody>
      </p:sp>
      <p:sp>
        <p:nvSpPr>
          <p:cNvPr id="127" name="Szövegdoboz 126">
            <a:extLst>
              <a:ext uri="{FF2B5EF4-FFF2-40B4-BE49-F238E27FC236}">
                <a16:creationId xmlns:a16="http://schemas.microsoft.com/office/drawing/2014/main" id="{C91BB7C9-235E-4073-9B85-6D3224FD1FEC}"/>
              </a:ext>
            </a:extLst>
          </p:cNvPr>
          <p:cNvSpPr txBox="1"/>
          <p:nvPr/>
        </p:nvSpPr>
        <p:spPr>
          <a:xfrm>
            <a:off x="2147622" y="5258468"/>
            <a:ext cx="47000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Atlas</a:t>
            </a:r>
          </a:p>
        </p:txBody>
      </p:sp>
      <p:sp>
        <p:nvSpPr>
          <p:cNvPr id="117" name="Nyíl: jobbra mutató 116">
            <a:extLst>
              <a:ext uri="{FF2B5EF4-FFF2-40B4-BE49-F238E27FC236}">
                <a16:creationId xmlns:a16="http://schemas.microsoft.com/office/drawing/2014/main" id="{B523C40E-7812-4AFE-9C96-E9A66D2C8497}"/>
              </a:ext>
            </a:extLst>
          </p:cNvPr>
          <p:cNvSpPr/>
          <p:nvPr/>
        </p:nvSpPr>
        <p:spPr>
          <a:xfrm>
            <a:off x="2619872" y="5551690"/>
            <a:ext cx="132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11" name="Téglalap 10">
            <a:extLst>
              <a:ext uri="{FF2B5EF4-FFF2-40B4-BE49-F238E27FC236}">
                <a16:creationId xmlns:a16="http://schemas.microsoft.com/office/drawing/2014/main" id="{A6BB4FF6-6FE0-4587-B388-FEDFBA31F1C7}"/>
              </a:ext>
            </a:extLst>
          </p:cNvPr>
          <p:cNvSpPr/>
          <p:nvPr/>
        </p:nvSpPr>
        <p:spPr>
          <a:xfrm>
            <a:off x="6126114" y="646440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2018</a:t>
            </a:r>
          </a:p>
        </p:txBody>
      </p:sp>
      <p:sp>
        <p:nvSpPr>
          <p:cNvPr id="12" name="Téglalap 11">
            <a:extLst>
              <a:ext uri="{FF2B5EF4-FFF2-40B4-BE49-F238E27FC236}">
                <a16:creationId xmlns:a16="http://schemas.microsoft.com/office/drawing/2014/main" id="{A78BB795-5DB4-4B84-A70B-9B98E1130DD6}"/>
              </a:ext>
            </a:extLst>
          </p:cNvPr>
          <p:cNvSpPr/>
          <p:nvPr/>
        </p:nvSpPr>
        <p:spPr>
          <a:xfrm>
            <a:off x="6855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2019</a:t>
            </a:r>
          </a:p>
        </p:txBody>
      </p:sp>
      <p:sp>
        <p:nvSpPr>
          <p:cNvPr id="13" name="Téglalap 12">
            <a:extLst>
              <a:ext uri="{FF2B5EF4-FFF2-40B4-BE49-F238E27FC236}">
                <a16:creationId xmlns:a16="http://schemas.microsoft.com/office/drawing/2014/main" id="{E45247D8-A161-4647-A403-9EE2032C283B}"/>
              </a:ext>
            </a:extLst>
          </p:cNvPr>
          <p:cNvSpPr/>
          <p:nvPr/>
        </p:nvSpPr>
        <p:spPr>
          <a:xfrm>
            <a:off x="7584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2020</a:t>
            </a:r>
          </a:p>
        </p:txBody>
      </p:sp>
      <p:sp>
        <p:nvSpPr>
          <p:cNvPr id="14" name="Téglalap 13">
            <a:extLst>
              <a:ext uri="{FF2B5EF4-FFF2-40B4-BE49-F238E27FC236}">
                <a16:creationId xmlns:a16="http://schemas.microsoft.com/office/drawing/2014/main" id="{04563564-96E2-478F-AF2C-F32AB4A22D99}"/>
              </a:ext>
            </a:extLst>
          </p:cNvPr>
          <p:cNvSpPr/>
          <p:nvPr/>
        </p:nvSpPr>
        <p:spPr>
          <a:xfrm>
            <a:off x="8313114" y="6470733"/>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2021</a:t>
            </a:r>
          </a:p>
        </p:txBody>
      </p:sp>
      <p:sp>
        <p:nvSpPr>
          <p:cNvPr id="21" name="Téglalap 20">
            <a:extLst>
              <a:ext uri="{FF2B5EF4-FFF2-40B4-BE49-F238E27FC236}">
                <a16:creationId xmlns:a16="http://schemas.microsoft.com/office/drawing/2014/main" id="{4CC64E43-2CEF-42C1-96DB-BABF395E63E2}"/>
              </a:ext>
            </a:extLst>
          </p:cNvPr>
          <p:cNvSpPr/>
          <p:nvPr/>
        </p:nvSpPr>
        <p:spPr>
          <a:xfrm>
            <a:off x="6846691" y="6070488"/>
            <a:ext cx="547174"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A65-AE</a:t>
            </a:r>
          </a:p>
        </p:txBody>
      </p:sp>
      <p:sp>
        <p:nvSpPr>
          <p:cNvPr id="24" name="Szövegdoboz 23">
            <a:extLst>
              <a:ext uri="{FF2B5EF4-FFF2-40B4-BE49-F238E27FC236}">
                <a16:creationId xmlns:a16="http://schemas.microsoft.com/office/drawing/2014/main" id="{02F3C7B3-94FE-45D5-89C6-AE0B7F2D0011}"/>
              </a:ext>
            </a:extLst>
          </p:cNvPr>
          <p:cNvSpPr txBox="1"/>
          <p:nvPr/>
        </p:nvSpPr>
        <p:spPr>
          <a:xfrm>
            <a:off x="6868581" y="5848790"/>
            <a:ext cx="5357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Hellos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Nyíl: jobbra mutató 25">
            <a:extLst>
              <a:ext uri="{FF2B5EF4-FFF2-40B4-BE49-F238E27FC236}">
                <a16:creationId xmlns:a16="http://schemas.microsoft.com/office/drawing/2014/main" id="{5B43E5FB-FE6F-4D4F-8B39-1302A076649B}"/>
              </a:ext>
            </a:extLst>
          </p:cNvPr>
          <p:cNvSpPr/>
          <p:nvPr/>
        </p:nvSpPr>
        <p:spPr>
          <a:xfrm>
            <a:off x="6018114" y="6128228"/>
            <a:ext cx="837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0" name="Téglalap 29">
            <a:extLst>
              <a:ext uri="{FF2B5EF4-FFF2-40B4-BE49-F238E27FC236}">
                <a16:creationId xmlns:a16="http://schemas.microsoft.com/office/drawing/2014/main" id="{CC8BDBDE-E265-4FA3-8E85-AF1F447F36AD}"/>
              </a:ext>
            </a:extLst>
          </p:cNvPr>
          <p:cNvSpPr/>
          <p:nvPr/>
        </p:nvSpPr>
        <p:spPr>
          <a:xfrm>
            <a:off x="6130636" y="5487475"/>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A76</a:t>
            </a:r>
          </a:p>
        </p:txBody>
      </p:sp>
      <p:sp>
        <p:nvSpPr>
          <p:cNvPr id="31" name="Téglalap 30">
            <a:extLst>
              <a:ext uri="{FF2B5EF4-FFF2-40B4-BE49-F238E27FC236}">
                <a16:creationId xmlns:a16="http://schemas.microsoft.com/office/drawing/2014/main" id="{4E6B5850-2046-4AA0-8EED-B8014407EFD3}"/>
              </a:ext>
            </a:extLst>
          </p:cNvPr>
          <p:cNvSpPr/>
          <p:nvPr/>
        </p:nvSpPr>
        <p:spPr>
          <a:xfrm>
            <a:off x="6855113" y="5489997"/>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A77</a:t>
            </a:r>
          </a:p>
        </p:txBody>
      </p:sp>
      <p:sp>
        <p:nvSpPr>
          <p:cNvPr id="32" name="Téglalap 31">
            <a:extLst>
              <a:ext uri="{FF2B5EF4-FFF2-40B4-BE49-F238E27FC236}">
                <a16:creationId xmlns:a16="http://schemas.microsoft.com/office/drawing/2014/main" id="{80A7F2E1-8FED-4A41-86F1-76130B3A83F2}"/>
              </a:ext>
            </a:extLst>
          </p:cNvPr>
          <p:cNvSpPr/>
          <p:nvPr/>
        </p:nvSpPr>
        <p:spPr>
          <a:xfrm>
            <a:off x="7584114" y="5494416"/>
            <a:ext cx="786109"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A78</a:t>
            </a:r>
          </a:p>
        </p:txBody>
      </p:sp>
      <p:sp>
        <p:nvSpPr>
          <p:cNvPr id="37" name="Nyíl: jobbra mutató 36">
            <a:extLst>
              <a:ext uri="{FF2B5EF4-FFF2-40B4-BE49-F238E27FC236}">
                <a16:creationId xmlns:a16="http://schemas.microsoft.com/office/drawing/2014/main" id="{00BCC882-602A-4E8D-88C2-BA06B242CB59}"/>
              </a:ext>
            </a:extLst>
          </p:cNvPr>
          <p:cNvSpPr/>
          <p:nvPr/>
        </p:nvSpPr>
        <p:spPr>
          <a:xfrm>
            <a:off x="5978506" y="5551558"/>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 name="Nyíl: jobbra mutató 37">
            <a:extLst>
              <a:ext uri="{FF2B5EF4-FFF2-40B4-BE49-F238E27FC236}">
                <a16:creationId xmlns:a16="http://schemas.microsoft.com/office/drawing/2014/main" id="{11809E5D-3486-4B15-A257-8723C0F609C0}"/>
              </a:ext>
            </a:extLst>
          </p:cNvPr>
          <p:cNvSpPr/>
          <p:nvPr/>
        </p:nvSpPr>
        <p:spPr>
          <a:xfrm>
            <a:off x="6653491" y="5553797"/>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 name="Nyíl: jobbra mutató 38">
            <a:extLst>
              <a:ext uri="{FF2B5EF4-FFF2-40B4-BE49-F238E27FC236}">
                <a16:creationId xmlns:a16="http://schemas.microsoft.com/office/drawing/2014/main" id="{ECA64138-13A6-4324-BCCE-B2BF19544CE5}"/>
              </a:ext>
            </a:extLst>
          </p:cNvPr>
          <p:cNvSpPr/>
          <p:nvPr/>
        </p:nvSpPr>
        <p:spPr>
          <a:xfrm>
            <a:off x="7475416" y="5551558"/>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6" name="Szövegdoboz 45">
            <a:extLst>
              <a:ext uri="{FF2B5EF4-FFF2-40B4-BE49-F238E27FC236}">
                <a16:creationId xmlns:a16="http://schemas.microsoft.com/office/drawing/2014/main" id="{3ADF4DF2-9065-49DA-AAC0-F76F46C7D73E}"/>
              </a:ext>
            </a:extLst>
          </p:cNvPr>
          <p:cNvSpPr txBox="1"/>
          <p:nvPr/>
        </p:nvSpPr>
        <p:spPr>
          <a:xfrm>
            <a:off x="6157373" y="5245637"/>
            <a:ext cx="4716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Enyo</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 name="Szövegdoboz 46">
            <a:extLst>
              <a:ext uri="{FF2B5EF4-FFF2-40B4-BE49-F238E27FC236}">
                <a16:creationId xmlns:a16="http://schemas.microsoft.com/office/drawing/2014/main" id="{87C0B553-4E8E-49BA-94FE-799688E9CF6F}"/>
              </a:ext>
            </a:extLst>
          </p:cNvPr>
          <p:cNvSpPr txBox="1"/>
          <p:nvPr/>
        </p:nvSpPr>
        <p:spPr>
          <a:xfrm>
            <a:off x="6868581" y="5250531"/>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Deimos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Szövegdoboz 47">
            <a:extLst>
              <a:ext uri="{FF2B5EF4-FFF2-40B4-BE49-F238E27FC236}">
                <a16:creationId xmlns:a16="http://schemas.microsoft.com/office/drawing/2014/main" id="{F32737B2-D076-43A6-8FFC-E5C99DC65036}"/>
              </a:ext>
            </a:extLst>
          </p:cNvPr>
          <p:cNvSpPr txBox="1"/>
          <p:nvPr/>
        </p:nvSpPr>
        <p:spPr>
          <a:xfrm>
            <a:off x="7664725" y="5253468"/>
            <a:ext cx="6864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Hercules</a:t>
            </a:r>
          </a:p>
        </p:txBody>
      </p:sp>
      <p:sp>
        <p:nvSpPr>
          <p:cNvPr id="141" name="Téglalap: lekerekített 140">
            <a:extLst>
              <a:ext uri="{FF2B5EF4-FFF2-40B4-BE49-F238E27FC236}">
                <a16:creationId xmlns:a16="http://schemas.microsoft.com/office/drawing/2014/main" id="{D45726BD-4D59-45DE-8F7A-6C4B5B4499C3}"/>
              </a:ext>
            </a:extLst>
          </p:cNvPr>
          <p:cNvSpPr/>
          <p:nvPr/>
        </p:nvSpPr>
        <p:spPr>
          <a:xfrm>
            <a:off x="6349531" y="4471687"/>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p>
        </p:txBody>
      </p:sp>
      <p:sp>
        <p:nvSpPr>
          <p:cNvPr id="143" name="Téglalap: lekerekített 142">
            <a:extLst>
              <a:ext uri="{FF2B5EF4-FFF2-40B4-BE49-F238E27FC236}">
                <a16:creationId xmlns:a16="http://schemas.microsoft.com/office/drawing/2014/main" id="{E96C63E7-B98D-4B7A-8B9E-8D474B2D6CBF}"/>
              </a:ext>
            </a:extLst>
          </p:cNvPr>
          <p:cNvSpPr/>
          <p:nvPr/>
        </p:nvSpPr>
        <p:spPr>
          <a:xfrm>
            <a:off x="7188741" y="4471993"/>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45" name="Téglalap: lekerekített 144">
            <a:extLst>
              <a:ext uri="{FF2B5EF4-FFF2-40B4-BE49-F238E27FC236}">
                <a16:creationId xmlns:a16="http://schemas.microsoft.com/office/drawing/2014/main" id="{E9A371E2-0B93-49F4-85F7-CCAE488EADA8}"/>
              </a:ext>
            </a:extLst>
          </p:cNvPr>
          <p:cNvSpPr/>
          <p:nvPr/>
        </p:nvSpPr>
        <p:spPr>
          <a:xfrm>
            <a:off x="8064703" y="447225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5 nm</a:t>
            </a:r>
          </a:p>
        </p:txBody>
      </p:sp>
      <p:sp>
        <p:nvSpPr>
          <p:cNvPr id="75" name="Téglalap 74">
            <a:extLst>
              <a:ext uri="{FF2B5EF4-FFF2-40B4-BE49-F238E27FC236}">
                <a16:creationId xmlns:a16="http://schemas.microsoft.com/office/drawing/2014/main" id="{C5AE9CA1-1D1A-46B6-B09E-1CE28785F36C}"/>
              </a:ext>
            </a:extLst>
          </p:cNvPr>
          <p:cNvSpPr/>
          <p:nvPr/>
        </p:nvSpPr>
        <p:spPr>
          <a:xfrm>
            <a:off x="5867700" y="233506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8" name="Téglalap 77">
            <a:extLst>
              <a:ext uri="{FF2B5EF4-FFF2-40B4-BE49-F238E27FC236}">
                <a16:creationId xmlns:a16="http://schemas.microsoft.com/office/drawing/2014/main" id="{5E911457-AFB0-435E-ADB8-292F5075CB48}"/>
              </a:ext>
            </a:extLst>
          </p:cNvPr>
          <p:cNvSpPr/>
          <p:nvPr/>
        </p:nvSpPr>
        <p:spPr>
          <a:xfrm>
            <a:off x="1543931" y="2303672"/>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9" name="Téglalap 78">
            <a:extLst>
              <a:ext uri="{FF2B5EF4-FFF2-40B4-BE49-F238E27FC236}">
                <a16:creationId xmlns:a16="http://schemas.microsoft.com/office/drawing/2014/main" id="{78F36957-3D57-4DFC-9ADD-1460A857732B}"/>
              </a:ext>
            </a:extLst>
          </p:cNvPr>
          <p:cNvSpPr/>
          <p:nvPr/>
        </p:nvSpPr>
        <p:spPr>
          <a:xfrm>
            <a:off x="6120158" y="1773464"/>
            <a:ext cx="864000"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eMAG</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8180</a:t>
            </a:r>
          </a:p>
        </p:txBody>
      </p:sp>
      <p:sp>
        <p:nvSpPr>
          <p:cNvPr id="81" name="Nyíl: jobbra mutató 80">
            <a:extLst>
              <a:ext uri="{FF2B5EF4-FFF2-40B4-BE49-F238E27FC236}">
                <a16:creationId xmlns:a16="http://schemas.microsoft.com/office/drawing/2014/main" id="{500A58D4-05BB-4DD0-B42D-FA77386EFCF2}"/>
              </a:ext>
            </a:extLst>
          </p:cNvPr>
          <p:cNvSpPr/>
          <p:nvPr/>
        </p:nvSpPr>
        <p:spPr>
          <a:xfrm>
            <a:off x="7001233" y="1831232"/>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89" name="Egyenes összekötő 88">
            <a:extLst>
              <a:ext uri="{FF2B5EF4-FFF2-40B4-BE49-F238E27FC236}">
                <a16:creationId xmlns:a16="http://schemas.microsoft.com/office/drawing/2014/main" id="{6B1BBD0A-FA98-4B4C-90BA-718E1C041C66}"/>
              </a:ext>
            </a:extLst>
          </p:cNvPr>
          <p:cNvCxnSpPr>
            <a:cxnSpLocks/>
          </p:cNvCxnSpPr>
          <p:nvPr/>
        </p:nvCxnSpPr>
        <p:spPr>
          <a:xfrm>
            <a:off x="5949616" y="2372286"/>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Egyenes összekötő 89">
            <a:extLst>
              <a:ext uri="{FF2B5EF4-FFF2-40B4-BE49-F238E27FC236}">
                <a16:creationId xmlns:a16="http://schemas.microsoft.com/office/drawing/2014/main" id="{A718D350-4732-471E-9EE0-D55DD5DA9DDC}"/>
              </a:ext>
            </a:extLst>
          </p:cNvPr>
          <p:cNvCxnSpPr>
            <a:cxnSpLocks/>
          </p:cNvCxnSpPr>
          <p:nvPr/>
        </p:nvCxnSpPr>
        <p:spPr>
          <a:xfrm flipV="1">
            <a:off x="5943500" y="2364831"/>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Nyíl: jobbra mutató 92">
            <a:extLst>
              <a:ext uri="{FF2B5EF4-FFF2-40B4-BE49-F238E27FC236}">
                <a16:creationId xmlns:a16="http://schemas.microsoft.com/office/drawing/2014/main" id="{934C2598-6D01-4A62-ADCB-C69DA2B418F4}"/>
              </a:ext>
            </a:extLst>
          </p:cNvPr>
          <p:cNvSpPr/>
          <p:nvPr/>
        </p:nvSpPr>
        <p:spPr>
          <a:xfrm>
            <a:off x="2399721" y="2354745"/>
            <a:ext cx="162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95" name="Szövegdoboz 94">
            <a:extLst>
              <a:ext uri="{FF2B5EF4-FFF2-40B4-BE49-F238E27FC236}">
                <a16:creationId xmlns:a16="http://schemas.microsoft.com/office/drawing/2014/main" id="{0326D1C8-A145-4BA6-AFEC-7673E2784925}"/>
              </a:ext>
            </a:extLst>
          </p:cNvPr>
          <p:cNvSpPr txBox="1"/>
          <p:nvPr/>
        </p:nvSpPr>
        <p:spPr>
          <a:xfrm>
            <a:off x="4219578" y="1770395"/>
            <a:ext cx="17694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APM a</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cquired</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 Macom</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bought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96" name="Szövegdoboz 95">
            <a:extLst>
              <a:ext uri="{FF2B5EF4-FFF2-40B4-BE49-F238E27FC236}">
                <a16:creationId xmlns:a16="http://schemas.microsoft.com/office/drawing/2014/main" id="{DFC678DF-0852-42EA-A3EF-E4D1D4A32E85}"/>
              </a:ext>
            </a:extLst>
          </p:cNvPr>
          <p:cNvSpPr txBox="1"/>
          <p:nvPr/>
        </p:nvSpPr>
        <p:spPr>
          <a:xfrm>
            <a:off x="6223643" y="1533756"/>
            <a:ext cx="620683"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4" name="Nyíl: jobbra mutató 93">
            <a:extLst>
              <a:ext uri="{FF2B5EF4-FFF2-40B4-BE49-F238E27FC236}">
                <a16:creationId xmlns:a16="http://schemas.microsoft.com/office/drawing/2014/main" id="{9FA6A9A1-5931-4BB8-AC07-950A68E28C81}"/>
              </a:ext>
            </a:extLst>
          </p:cNvPr>
          <p:cNvSpPr/>
          <p:nvPr/>
        </p:nvSpPr>
        <p:spPr>
          <a:xfrm rot="19182256">
            <a:off x="5364107" y="2075803"/>
            <a:ext cx="828000" cy="18780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77" name="Téglalap 76">
            <a:extLst>
              <a:ext uri="{FF2B5EF4-FFF2-40B4-BE49-F238E27FC236}">
                <a16:creationId xmlns:a16="http://schemas.microsoft.com/office/drawing/2014/main" id="{488FB64C-5E29-4B08-9DBE-82B9F602EF84}"/>
              </a:ext>
            </a:extLst>
          </p:cNvPr>
          <p:cNvSpPr/>
          <p:nvPr/>
        </p:nvSpPr>
        <p:spPr>
          <a:xfrm>
            <a:off x="4024433" y="233254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X-Gene2</a:t>
            </a:r>
          </a:p>
        </p:txBody>
      </p:sp>
      <p:sp>
        <p:nvSpPr>
          <p:cNvPr id="76" name="Nyíl: jobbra mutató 75">
            <a:extLst>
              <a:ext uri="{FF2B5EF4-FFF2-40B4-BE49-F238E27FC236}">
                <a16:creationId xmlns:a16="http://schemas.microsoft.com/office/drawing/2014/main" id="{CBFEDB5E-3595-4A35-9BF2-952452F9E498}"/>
              </a:ext>
            </a:extLst>
          </p:cNvPr>
          <p:cNvSpPr/>
          <p:nvPr/>
        </p:nvSpPr>
        <p:spPr>
          <a:xfrm>
            <a:off x="4836309" y="2354745"/>
            <a:ext cx="1026000" cy="171427"/>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133" name="Téglalap: lekerekített 132">
            <a:extLst>
              <a:ext uri="{FF2B5EF4-FFF2-40B4-BE49-F238E27FC236}">
                <a16:creationId xmlns:a16="http://schemas.microsoft.com/office/drawing/2014/main" id="{64B417E4-5D4C-4D4E-A0BC-E068F94A29B9}"/>
              </a:ext>
            </a:extLst>
          </p:cNvPr>
          <p:cNvSpPr/>
          <p:nvPr/>
        </p:nvSpPr>
        <p:spPr>
          <a:xfrm>
            <a:off x="2131606" y="1872356"/>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40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34" name="Egyenes összekötő nyíllal 133">
            <a:extLst>
              <a:ext uri="{FF2B5EF4-FFF2-40B4-BE49-F238E27FC236}">
                <a16:creationId xmlns:a16="http://schemas.microsoft.com/office/drawing/2014/main" id="{15B8CCC2-4A9C-4856-8649-E8CC89460441}"/>
              </a:ext>
            </a:extLst>
          </p:cNvPr>
          <p:cNvCxnSpPr>
            <a:stCxn id="133" idx="2"/>
          </p:cNvCxnSpPr>
          <p:nvPr/>
        </p:nvCxnSpPr>
        <p:spPr>
          <a:xfrm flipH="1">
            <a:off x="2338003" y="2052356"/>
            <a:ext cx="146875" cy="229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Egyenes összekötő nyíllal 135">
            <a:extLst>
              <a:ext uri="{FF2B5EF4-FFF2-40B4-BE49-F238E27FC236}">
                <a16:creationId xmlns:a16="http://schemas.microsoft.com/office/drawing/2014/main" id="{664D5680-B044-4781-9BC5-5448ED5DDDBD}"/>
              </a:ext>
            </a:extLst>
          </p:cNvPr>
          <p:cNvCxnSpPr>
            <a:cxnSpLocks/>
            <a:stCxn id="161" idx="2"/>
          </p:cNvCxnSpPr>
          <p:nvPr/>
        </p:nvCxnSpPr>
        <p:spPr>
          <a:xfrm>
            <a:off x="3761652" y="2048972"/>
            <a:ext cx="253174" cy="25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Téglalap: lekerekített 136">
            <a:extLst>
              <a:ext uri="{FF2B5EF4-FFF2-40B4-BE49-F238E27FC236}">
                <a16:creationId xmlns:a16="http://schemas.microsoft.com/office/drawing/2014/main" id="{F3EFADA7-A19A-4EF6-AA26-32FEDB84295A}"/>
              </a:ext>
            </a:extLst>
          </p:cNvPr>
          <p:cNvSpPr/>
          <p:nvPr/>
        </p:nvSpPr>
        <p:spPr>
          <a:xfrm>
            <a:off x="5119499" y="1544968"/>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38" name="Egyenes összekötő nyíllal 137">
            <a:extLst>
              <a:ext uri="{FF2B5EF4-FFF2-40B4-BE49-F238E27FC236}">
                <a16:creationId xmlns:a16="http://schemas.microsoft.com/office/drawing/2014/main" id="{8FDEC5E3-94CB-4711-94A8-8B3BAC1DBBFA}"/>
              </a:ext>
            </a:extLst>
          </p:cNvPr>
          <p:cNvCxnSpPr>
            <a:cxnSpLocks/>
            <a:stCxn id="137" idx="3"/>
          </p:cNvCxnSpPr>
          <p:nvPr/>
        </p:nvCxnSpPr>
        <p:spPr>
          <a:xfrm>
            <a:off x="5911499" y="1634968"/>
            <a:ext cx="223614" cy="119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Szövegdoboz 53">
            <a:extLst>
              <a:ext uri="{FF2B5EF4-FFF2-40B4-BE49-F238E27FC236}">
                <a16:creationId xmlns:a16="http://schemas.microsoft.com/office/drawing/2014/main" id="{B3381D7F-6889-48D4-9AFC-E9C4873237C7}"/>
              </a:ext>
            </a:extLst>
          </p:cNvPr>
          <p:cNvSpPr txBox="1"/>
          <p:nvPr/>
        </p:nvSpPr>
        <p:spPr>
          <a:xfrm>
            <a:off x="5976871" y="2112940"/>
            <a:ext cx="61946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5872104" y="2344876"/>
            <a:ext cx="800219"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X-Gene3</a:t>
            </a:r>
          </a:p>
        </p:txBody>
      </p:sp>
      <p:sp>
        <p:nvSpPr>
          <p:cNvPr id="158" name="Szövegdoboz 53">
            <a:extLst>
              <a:ext uri="{FF2B5EF4-FFF2-40B4-BE49-F238E27FC236}">
                <a16:creationId xmlns:a16="http://schemas.microsoft.com/office/drawing/2014/main" id="{B3381D7F-6889-48D4-9AFC-E9C4873237C7}"/>
              </a:ext>
            </a:extLst>
          </p:cNvPr>
          <p:cNvSpPr txBox="1"/>
          <p:nvPr/>
        </p:nvSpPr>
        <p:spPr>
          <a:xfrm>
            <a:off x="4010802" y="2085601"/>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Shadowcat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Szövegdoboz 53">
            <a:extLst>
              <a:ext uri="{FF2B5EF4-FFF2-40B4-BE49-F238E27FC236}">
                <a16:creationId xmlns:a16="http://schemas.microsoft.com/office/drawing/2014/main" id="{B3381D7F-6889-48D4-9AFC-E9C4873237C7}"/>
              </a:ext>
            </a:extLst>
          </p:cNvPr>
          <p:cNvSpPr txBox="1"/>
          <p:nvPr/>
        </p:nvSpPr>
        <p:spPr>
          <a:xfrm>
            <a:off x="1688780" y="2068093"/>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Storm</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1" name="Téglalap: lekerekített 132">
            <a:extLst>
              <a:ext uri="{FF2B5EF4-FFF2-40B4-BE49-F238E27FC236}">
                <a16:creationId xmlns:a16="http://schemas.microsoft.com/office/drawing/2014/main" id="{64B417E4-5D4C-4D4E-A0BC-E068F94A29B9}"/>
              </a:ext>
            </a:extLst>
          </p:cNvPr>
          <p:cNvSpPr/>
          <p:nvPr/>
        </p:nvSpPr>
        <p:spPr>
          <a:xfrm>
            <a:off x="3408380" y="186897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111" name="Group 110"/>
          <p:cNvGrpSpPr/>
          <p:nvPr/>
        </p:nvGrpSpPr>
        <p:grpSpPr>
          <a:xfrm>
            <a:off x="4563927" y="3073309"/>
            <a:ext cx="3805598" cy="538584"/>
            <a:chOff x="4563927" y="3073309"/>
            <a:chExt cx="3805598" cy="538584"/>
          </a:xfrm>
        </p:grpSpPr>
        <p:sp>
          <p:nvSpPr>
            <p:cNvPr id="72" name="Téglalap 71">
              <a:extLst>
                <a:ext uri="{FF2B5EF4-FFF2-40B4-BE49-F238E27FC236}">
                  <a16:creationId xmlns:a16="http://schemas.microsoft.com/office/drawing/2014/main" id="{5B9A1309-5B06-4CA4-A839-175510C88C32}"/>
                </a:ext>
              </a:extLst>
            </p:cNvPr>
            <p:cNvSpPr/>
            <p:nvPr/>
          </p:nvSpPr>
          <p:spPr>
            <a:xfrm>
              <a:off x="5396416" y="3322078"/>
              <a:ext cx="58209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Centriq</a:t>
              </a:r>
            </a:p>
          </p:txBody>
        </p:sp>
        <p:sp>
          <p:nvSpPr>
            <p:cNvPr id="73" name="Téglalap 72">
              <a:extLst>
                <a:ext uri="{FF2B5EF4-FFF2-40B4-BE49-F238E27FC236}">
                  <a16:creationId xmlns:a16="http://schemas.microsoft.com/office/drawing/2014/main" id="{DBEED790-4203-44C7-ABD8-5FA87829F28E}"/>
                </a:ext>
              </a:extLst>
            </p:cNvPr>
            <p:cNvSpPr/>
            <p:nvPr/>
          </p:nvSpPr>
          <p:spPr>
            <a:xfrm>
              <a:off x="7583416" y="3326182"/>
              <a:ext cx="786109"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4" name="Nyíl: jobbra mutató 73">
              <a:extLst>
                <a:ext uri="{FF2B5EF4-FFF2-40B4-BE49-F238E27FC236}">
                  <a16:creationId xmlns:a16="http://schemas.microsoft.com/office/drawing/2014/main" id="{9DD262D9-8432-4D6D-A40D-08F3CE84538A}"/>
                </a:ext>
              </a:extLst>
            </p:cNvPr>
            <p:cNvSpPr/>
            <p:nvPr/>
          </p:nvSpPr>
          <p:spPr>
            <a:xfrm>
              <a:off x="5979699" y="3373363"/>
              <a:ext cx="159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83" name="Egyenes összekötő 82">
              <a:extLst>
                <a:ext uri="{FF2B5EF4-FFF2-40B4-BE49-F238E27FC236}">
                  <a16:creationId xmlns:a16="http://schemas.microsoft.com/office/drawing/2014/main" id="{ADC306E7-F0C0-4C56-A66F-C69ED399FBB7}"/>
                </a:ext>
              </a:extLst>
            </p:cNvPr>
            <p:cNvCxnSpPr>
              <a:cxnSpLocks/>
            </p:cNvCxnSpPr>
            <p:nvPr/>
          </p:nvCxnSpPr>
          <p:spPr>
            <a:xfrm>
              <a:off x="7645384" y="3361869"/>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Egyenes összekötő 83">
              <a:extLst>
                <a:ext uri="{FF2B5EF4-FFF2-40B4-BE49-F238E27FC236}">
                  <a16:creationId xmlns:a16="http://schemas.microsoft.com/office/drawing/2014/main" id="{1C5E029C-1F5B-4C31-949B-7FD0046C1AF7}"/>
                </a:ext>
              </a:extLst>
            </p:cNvPr>
            <p:cNvCxnSpPr>
              <a:cxnSpLocks/>
            </p:cNvCxnSpPr>
            <p:nvPr/>
          </p:nvCxnSpPr>
          <p:spPr>
            <a:xfrm flipV="1">
              <a:off x="7648848" y="3354009"/>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Szövegdoboz 53">
              <a:extLst>
                <a:ext uri="{FF2B5EF4-FFF2-40B4-BE49-F238E27FC236}">
                  <a16:creationId xmlns:a16="http://schemas.microsoft.com/office/drawing/2014/main" id="{B3381D7F-6889-48D4-9AFC-E9C4873237C7}"/>
                </a:ext>
              </a:extLst>
            </p:cNvPr>
            <p:cNvSpPr txBox="1"/>
            <p:nvPr/>
          </p:nvSpPr>
          <p:spPr>
            <a:xfrm>
              <a:off x="5444118" y="3094096"/>
              <a:ext cx="53251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Falcor</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9" name="Szövegdoboz 53">
              <a:extLst>
                <a:ext uri="{FF2B5EF4-FFF2-40B4-BE49-F238E27FC236}">
                  <a16:creationId xmlns:a16="http://schemas.microsoft.com/office/drawing/2014/main" id="{B3381D7F-6889-48D4-9AFC-E9C4873237C7}"/>
                </a:ext>
              </a:extLst>
            </p:cNvPr>
            <p:cNvSpPr txBox="1"/>
            <p:nvPr/>
          </p:nvSpPr>
          <p:spPr>
            <a:xfrm>
              <a:off x="7688541" y="3073309"/>
              <a:ext cx="6286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Saphira</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 name="Rectangle 41"/>
            <p:cNvSpPr/>
            <p:nvPr/>
          </p:nvSpPr>
          <p:spPr>
            <a:xfrm>
              <a:off x="7609184" y="3339871"/>
              <a:ext cx="689612"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Fireta</a:t>
              </a:r>
              <a:r>
                <a:rPr kumimoji="0" lang="en-US"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a:t>
              </a:r>
            </a:p>
          </p:txBody>
        </p:sp>
        <p:sp>
          <p:nvSpPr>
            <p:cNvPr id="163" name="Téglalap: lekerekített 138">
              <a:extLst>
                <a:ext uri="{FF2B5EF4-FFF2-40B4-BE49-F238E27FC236}">
                  <a16:creationId xmlns:a16="http://schemas.microsoft.com/office/drawing/2014/main" id="{E16C547A-2715-4707-B045-16ECA8787BAC}"/>
                </a:ext>
              </a:extLst>
            </p:cNvPr>
            <p:cNvSpPr/>
            <p:nvPr/>
          </p:nvSpPr>
          <p:spPr>
            <a:xfrm>
              <a:off x="4563927" y="3154600"/>
              <a:ext cx="706543" cy="21356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10 nm</a:t>
              </a:r>
              <a:endParaRPr kumimoji="0" lang="hu-HU" sz="900" b="0" i="0" u="none" strike="noStrike" kern="1200" cap="none" spc="0" normalizeH="0" baseline="0" noProof="0" dirty="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86" name="Straight Arrow Connector 85"/>
            <p:cNvCxnSpPr>
              <a:stCxn id="163" idx="2"/>
              <a:endCxn id="72" idx="1"/>
            </p:cNvCxnSpPr>
            <p:nvPr/>
          </p:nvCxnSpPr>
          <p:spPr bwMode="auto">
            <a:xfrm>
              <a:off x="4917199" y="3368167"/>
              <a:ext cx="479217" cy="9676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Téglalap 59">
            <a:extLst>
              <a:ext uri="{FF2B5EF4-FFF2-40B4-BE49-F238E27FC236}">
                <a16:creationId xmlns:a16="http://schemas.microsoft.com/office/drawing/2014/main" id="{680FF665-4ACA-4B24-86AB-31EDBDAF435D}"/>
              </a:ext>
            </a:extLst>
          </p:cNvPr>
          <p:cNvSpPr/>
          <p:nvPr/>
        </p:nvSpPr>
        <p:spPr>
          <a:xfrm>
            <a:off x="6130635" y="4023857"/>
            <a:ext cx="864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ThunderX2</a:t>
            </a:r>
          </a:p>
        </p:txBody>
      </p:sp>
      <p:sp>
        <p:nvSpPr>
          <p:cNvPr id="61" name="Téglalap 60">
            <a:extLst>
              <a:ext uri="{FF2B5EF4-FFF2-40B4-BE49-F238E27FC236}">
                <a16:creationId xmlns:a16="http://schemas.microsoft.com/office/drawing/2014/main" id="{DB45FFD2-474D-413B-A26E-9C89D5839E78}"/>
              </a:ext>
            </a:extLst>
          </p:cNvPr>
          <p:cNvSpPr/>
          <p:nvPr/>
        </p:nvSpPr>
        <p:spPr>
          <a:xfrm>
            <a:off x="7493831" y="4020790"/>
            <a:ext cx="817118"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ThunderX3</a:t>
            </a:r>
          </a:p>
        </p:txBody>
      </p:sp>
      <p:sp>
        <p:nvSpPr>
          <p:cNvPr id="62" name="Nyíl: jobbra mutató 61">
            <a:extLst>
              <a:ext uri="{FF2B5EF4-FFF2-40B4-BE49-F238E27FC236}">
                <a16:creationId xmlns:a16="http://schemas.microsoft.com/office/drawing/2014/main" id="{0413F16B-F504-4763-BA70-CA2AEC66CD09}"/>
              </a:ext>
            </a:extLst>
          </p:cNvPr>
          <p:cNvSpPr/>
          <p:nvPr/>
        </p:nvSpPr>
        <p:spPr>
          <a:xfrm>
            <a:off x="7010729" y="4087794"/>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65" name="Téglalap 64">
            <a:extLst>
              <a:ext uri="{FF2B5EF4-FFF2-40B4-BE49-F238E27FC236}">
                <a16:creationId xmlns:a16="http://schemas.microsoft.com/office/drawing/2014/main" id="{21A5C84E-6817-430E-894A-B34C7D9CE888}"/>
              </a:ext>
            </a:extLst>
          </p:cNvPr>
          <p:cNvSpPr/>
          <p:nvPr/>
        </p:nvSpPr>
        <p:spPr>
          <a:xfrm>
            <a:off x="3210114" y="4020790"/>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a:t>
            </a:r>
          </a:p>
        </p:txBody>
      </p:sp>
      <p:sp>
        <p:nvSpPr>
          <p:cNvPr id="66" name="Szövegdoboz 65">
            <a:extLst>
              <a:ext uri="{FF2B5EF4-FFF2-40B4-BE49-F238E27FC236}">
                <a16:creationId xmlns:a16="http://schemas.microsoft.com/office/drawing/2014/main" id="{49927F63-4C44-44C2-A70B-C04C27DF3B95}"/>
              </a:ext>
            </a:extLst>
          </p:cNvPr>
          <p:cNvSpPr txBox="1"/>
          <p:nvPr/>
        </p:nvSpPr>
        <p:spPr>
          <a:xfrm>
            <a:off x="4350621" y="4270787"/>
            <a:ext cx="11788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Server </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sold </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 name="Nyíl: jobbra mutató 63">
            <a:extLst>
              <a:ext uri="{FF2B5EF4-FFF2-40B4-BE49-F238E27FC236}">
                <a16:creationId xmlns:a16="http://schemas.microsoft.com/office/drawing/2014/main" id="{27B18681-8C50-47CD-8C4B-2F3DC55D9B8A}"/>
              </a:ext>
            </a:extLst>
          </p:cNvPr>
          <p:cNvSpPr/>
          <p:nvPr/>
        </p:nvSpPr>
        <p:spPr>
          <a:xfrm rot="20417058" flipV="1">
            <a:off x="5021022" y="4381982"/>
            <a:ext cx="1116000" cy="16011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58" name="Téglalap 57">
            <a:extLst>
              <a:ext uri="{FF2B5EF4-FFF2-40B4-BE49-F238E27FC236}">
                <a16:creationId xmlns:a16="http://schemas.microsoft.com/office/drawing/2014/main" id="{8C6C87CB-0B75-4028-A6A6-CFE4DC94AD23}"/>
              </a:ext>
            </a:extLst>
          </p:cNvPr>
          <p:cNvSpPr/>
          <p:nvPr/>
        </p:nvSpPr>
        <p:spPr>
          <a:xfrm>
            <a:off x="4472602" y="4519377"/>
            <a:ext cx="58209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Vulcan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48" name="Egyenes összekötő nyíllal 147">
            <a:extLst>
              <a:ext uri="{FF2B5EF4-FFF2-40B4-BE49-F238E27FC236}">
                <a16:creationId xmlns:a16="http://schemas.microsoft.com/office/drawing/2014/main" id="{DB97E4A5-B0FD-401A-BD24-56886C8E9DC8}"/>
              </a:ext>
            </a:extLst>
          </p:cNvPr>
          <p:cNvCxnSpPr>
            <a:cxnSpLocks/>
          </p:cNvCxnSpPr>
          <p:nvPr/>
        </p:nvCxnSpPr>
        <p:spPr>
          <a:xfrm flipV="1">
            <a:off x="4256199" y="4676015"/>
            <a:ext cx="212454" cy="129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Szövegdoboz 53">
            <a:extLst>
              <a:ext uri="{FF2B5EF4-FFF2-40B4-BE49-F238E27FC236}">
                <a16:creationId xmlns:a16="http://schemas.microsoft.com/office/drawing/2014/main" id="{B3381D7F-6889-48D4-9AFC-E9C4873237C7}"/>
              </a:ext>
            </a:extLst>
          </p:cNvPr>
          <p:cNvSpPr txBox="1"/>
          <p:nvPr/>
        </p:nvSpPr>
        <p:spPr>
          <a:xfrm>
            <a:off x="6052307" y="3798632"/>
            <a:ext cx="96853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Vulcan-based</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5" name="Szövegdoboz 53">
            <a:extLst>
              <a:ext uri="{FF2B5EF4-FFF2-40B4-BE49-F238E27FC236}">
                <a16:creationId xmlns:a16="http://schemas.microsoft.com/office/drawing/2014/main" id="{B3381D7F-6889-48D4-9AFC-E9C4873237C7}"/>
              </a:ext>
            </a:extLst>
          </p:cNvPr>
          <p:cNvSpPr txBox="1"/>
          <p:nvPr/>
        </p:nvSpPr>
        <p:spPr>
          <a:xfrm>
            <a:off x="7653464" y="3803360"/>
            <a:ext cx="5261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Triton</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60" name="Egyenes összekötő nyíllal 135">
            <a:extLst>
              <a:ext uri="{FF2B5EF4-FFF2-40B4-BE49-F238E27FC236}">
                <a16:creationId xmlns:a16="http://schemas.microsoft.com/office/drawing/2014/main" id="{664D5680-B044-4781-9BC5-5448ED5DDDBD}"/>
              </a:ext>
            </a:extLst>
          </p:cNvPr>
          <p:cNvCxnSpPr>
            <a:cxnSpLocks/>
            <a:stCxn id="162" idx="2"/>
          </p:cNvCxnSpPr>
          <p:nvPr/>
        </p:nvCxnSpPr>
        <p:spPr>
          <a:xfrm flipH="1">
            <a:off x="4032284" y="3939566"/>
            <a:ext cx="412094" cy="9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églalap: lekerekített 132">
            <a:extLst>
              <a:ext uri="{FF2B5EF4-FFF2-40B4-BE49-F238E27FC236}">
                <a16:creationId xmlns:a16="http://schemas.microsoft.com/office/drawing/2014/main" id="{64B417E4-5D4C-4D4E-A0BC-E068F94A29B9}"/>
              </a:ext>
            </a:extLst>
          </p:cNvPr>
          <p:cNvSpPr/>
          <p:nvPr/>
        </p:nvSpPr>
        <p:spPr>
          <a:xfrm>
            <a:off x="4048378" y="3725999"/>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4" name="Téglalap: lekerekített 130">
            <a:extLst>
              <a:ext uri="{FF2B5EF4-FFF2-40B4-BE49-F238E27FC236}">
                <a16:creationId xmlns:a16="http://schemas.microsoft.com/office/drawing/2014/main" id="{54E03BDD-02DE-44A9-8390-5DEA11571895}"/>
              </a:ext>
            </a:extLst>
          </p:cNvPr>
          <p:cNvSpPr/>
          <p:nvPr/>
        </p:nvSpPr>
        <p:spPr>
          <a:xfrm>
            <a:off x="8183207" y="3721343"/>
            <a:ext cx="900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60C/4T/</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65" name="Egyenes összekötő nyíllal 131">
            <a:extLst>
              <a:ext uri="{FF2B5EF4-FFF2-40B4-BE49-F238E27FC236}">
                <a16:creationId xmlns:a16="http://schemas.microsoft.com/office/drawing/2014/main" id="{9652BB54-274A-4D0E-93AC-8B5CC35692D0}"/>
              </a:ext>
            </a:extLst>
          </p:cNvPr>
          <p:cNvCxnSpPr>
            <a:stCxn id="164" idx="2"/>
          </p:cNvCxnSpPr>
          <p:nvPr/>
        </p:nvCxnSpPr>
        <p:spPr>
          <a:xfrm flipH="1">
            <a:off x="8320336" y="3934910"/>
            <a:ext cx="312871" cy="208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gyenes összekötő 82">
            <a:extLst>
              <a:ext uri="{FF2B5EF4-FFF2-40B4-BE49-F238E27FC236}">
                <a16:creationId xmlns:a16="http://schemas.microsoft.com/office/drawing/2014/main" id="{ADC306E7-F0C0-4C56-A66F-C69ED399FBB7}"/>
              </a:ext>
            </a:extLst>
          </p:cNvPr>
          <p:cNvCxnSpPr>
            <a:cxnSpLocks/>
          </p:cNvCxnSpPr>
          <p:nvPr/>
        </p:nvCxnSpPr>
        <p:spPr>
          <a:xfrm>
            <a:off x="7529416" y="4043412"/>
            <a:ext cx="725151" cy="231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Egyenes összekötő 83">
            <a:extLst>
              <a:ext uri="{FF2B5EF4-FFF2-40B4-BE49-F238E27FC236}">
                <a16:creationId xmlns:a16="http://schemas.microsoft.com/office/drawing/2014/main" id="{1C5E029C-1F5B-4C31-949B-7FD0046C1AF7}"/>
              </a:ext>
            </a:extLst>
          </p:cNvPr>
          <p:cNvCxnSpPr>
            <a:cxnSpLocks/>
          </p:cNvCxnSpPr>
          <p:nvPr/>
        </p:nvCxnSpPr>
        <p:spPr>
          <a:xfrm flipV="1">
            <a:off x="7529070" y="4051405"/>
            <a:ext cx="720000"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6" name="Téglalap: lekerekített 132">
            <a:extLst>
              <a:ext uri="{FF2B5EF4-FFF2-40B4-BE49-F238E27FC236}">
                <a16:creationId xmlns:a16="http://schemas.microsoft.com/office/drawing/2014/main" id="{64B417E4-5D4C-4D4E-A0BC-E068F94A29B9}"/>
              </a:ext>
            </a:extLst>
          </p:cNvPr>
          <p:cNvSpPr/>
          <p:nvPr/>
        </p:nvSpPr>
        <p:spPr>
          <a:xfrm>
            <a:off x="3482959" y="4832473"/>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7" name="Nyíl: jobbra mutató 61">
            <a:extLst>
              <a:ext uri="{FF2B5EF4-FFF2-40B4-BE49-F238E27FC236}">
                <a16:creationId xmlns:a16="http://schemas.microsoft.com/office/drawing/2014/main" id="{0413F16B-F504-4763-BA70-CA2AEC66CD09}"/>
              </a:ext>
            </a:extLst>
          </p:cNvPr>
          <p:cNvSpPr/>
          <p:nvPr/>
        </p:nvSpPr>
        <p:spPr>
          <a:xfrm>
            <a:off x="4043798" y="4084554"/>
            <a:ext cx="205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171" name="Téglalap: lekerekített 132">
            <a:extLst>
              <a:ext uri="{FF2B5EF4-FFF2-40B4-BE49-F238E27FC236}">
                <a16:creationId xmlns:a16="http://schemas.microsoft.com/office/drawing/2014/main" id="{64B417E4-5D4C-4D4E-A0BC-E068F94A29B9}"/>
              </a:ext>
            </a:extLst>
          </p:cNvPr>
          <p:cNvSpPr/>
          <p:nvPr/>
        </p:nvSpPr>
        <p:spPr>
          <a:xfrm>
            <a:off x="5095337" y="3724591"/>
            <a:ext cx="936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32C/4T/16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28" name="Straight Arrow Connector 127"/>
          <p:cNvCxnSpPr>
            <a:stCxn id="171" idx="2"/>
          </p:cNvCxnSpPr>
          <p:nvPr/>
        </p:nvCxnSpPr>
        <p:spPr bwMode="auto">
          <a:xfrm>
            <a:off x="5563337" y="3938158"/>
            <a:ext cx="556821" cy="8792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églalap 106">
            <a:extLst>
              <a:ext uri="{FF2B5EF4-FFF2-40B4-BE49-F238E27FC236}">
                <a16:creationId xmlns:a16="http://schemas.microsoft.com/office/drawing/2014/main" id="{F91F3DEE-AED3-45D1-A18E-D5FEB502F70B}"/>
              </a:ext>
            </a:extLst>
          </p:cNvPr>
          <p:cNvSpPr/>
          <p:nvPr/>
        </p:nvSpPr>
        <p:spPr>
          <a:xfrm>
            <a:off x="3050153" y="1122944"/>
            <a:ext cx="827654"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Dev. </a:t>
            </a: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a:t>
            </a: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it</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 name="Téglalap 107">
            <a:extLst>
              <a:ext uri="{FF2B5EF4-FFF2-40B4-BE49-F238E27FC236}">
                <a16:creationId xmlns:a16="http://schemas.microsoft.com/office/drawing/2014/main" id="{68C6E4F1-D68F-456D-B2E1-DD6D324A4BA8}"/>
              </a:ext>
            </a:extLst>
          </p:cNvPr>
          <p:cNvSpPr/>
          <p:nvPr/>
        </p:nvSpPr>
        <p:spPr>
          <a:xfrm>
            <a:off x="4303613"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A1100</a:t>
            </a:r>
          </a:p>
        </p:txBody>
      </p:sp>
      <p:sp>
        <p:nvSpPr>
          <p:cNvPr id="109" name="Nyíl: jobbra mutató 108">
            <a:extLst>
              <a:ext uri="{FF2B5EF4-FFF2-40B4-BE49-F238E27FC236}">
                <a16:creationId xmlns:a16="http://schemas.microsoft.com/office/drawing/2014/main" id="{9AF05279-ACB1-4D5E-8BEF-38249007D57E}"/>
              </a:ext>
            </a:extLst>
          </p:cNvPr>
          <p:cNvSpPr/>
          <p:nvPr/>
        </p:nvSpPr>
        <p:spPr>
          <a:xfrm>
            <a:off x="3878718" y="1173205"/>
            <a:ext cx="43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113" name="Szövegdoboz 112">
            <a:extLst>
              <a:ext uri="{FF2B5EF4-FFF2-40B4-BE49-F238E27FC236}">
                <a16:creationId xmlns:a16="http://schemas.microsoft.com/office/drawing/2014/main" id="{13459FC8-CE21-4ECB-8178-23FB811424FF}"/>
              </a:ext>
            </a:extLst>
          </p:cNvPr>
          <p:cNvSpPr txBox="1"/>
          <p:nvPr/>
        </p:nvSpPr>
        <p:spPr>
          <a:xfrm>
            <a:off x="1541611" y="1077663"/>
            <a:ext cx="150233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AMD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announces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ARM-</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based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processors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 name="Téglalap 121">
            <a:extLst>
              <a:ext uri="{FF2B5EF4-FFF2-40B4-BE49-F238E27FC236}">
                <a16:creationId xmlns:a16="http://schemas.microsoft.com/office/drawing/2014/main" id="{D4781C44-225F-4181-BBC6-07C91668A374}"/>
              </a:ext>
            </a:extLst>
          </p:cNvPr>
          <p:cNvSpPr/>
          <p:nvPr/>
        </p:nvSpPr>
        <p:spPr>
          <a:xfrm>
            <a:off x="5278902"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 name="Nyíl: jobbra mutató 122">
            <a:extLst>
              <a:ext uri="{FF2B5EF4-FFF2-40B4-BE49-F238E27FC236}">
                <a16:creationId xmlns:a16="http://schemas.microsoft.com/office/drawing/2014/main" id="{37B56497-1D76-4FA9-8629-4D59E80A5E96}"/>
              </a:ext>
            </a:extLst>
          </p:cNvPr>
          <p:cNvSpPr/>
          <p:nvPr/>
        </p:nvSpPr>
        <p:spPr>
          <a:xfrm>
            <a:off x="5121331" y="1174087"/>
            <a:ext cx="16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24" name="Egyenes összekötő 123">
            <a:extLst>
              <a:ext uri="{FF2B5EF4-FFF2-40B4-BE49-F238E27FC236}">
                <a16:creationId xmlns:a16="http://schemas.microsoft.com/office/drawing/2014/main" id="{84DF24F0-EA28-436A-A393-93FBF3E07BBD}"/>
              </a:ext>
            </a:extLst>
          </p:cNvPr>
          <p:cNvCxnSpPr>
            <a:cxnSpLocks/>
          </p:cNvCxnSpPr>
          <p:nvPr/>
        </p:nvCxnSpPr>
        <p:spPr>
          <a:xfrm>
            <a:off x="5362217" y="1147592"/>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Egyenes összekötő 124">
            <a:extLst>
              <a:ext uri="{FF2B5EF4-FFF2-40B4-BE49-F238E27FC236}">
                <a16:creationId xmlns:a16="http://schemas.microsoft.com/office/drawing/2014/main" id="{B39D36F7-B388-49F7-931B-84EEC6EAEB59}"/>
              </a:ext>
            </a:extLst>
          </p:cNvPr>
          <p:cNvCxnSpPr>
            <a:cxnSpLocks/>
          </p:cNvCxnSpPr>
          <p:nvPr/>
        </p:nvCxnSpPr>
        <p:spPr>
          <a:xfrm flipV="1">
            <a:off x="5362217" y="1156765"/>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465181" y="1139370"/>
            <a:ext cx="466794"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K12</a:t>
            </a:r>
          </a:p>
        </p:txBody>
      </p:sp>
      <p:cxnSp>
        <p:nvCxnSpPr>
          <p:cNvPr id="175" name="Straight Arrow Connector 174"/>
          <p:cNvCxnSpPr>
            <a:stCxn id="185" idx="0"/>
          </p:cNvCxnSpPr>
          <p:nvPr/>
        </p:nvCxnSpPr>
        <p:spPr bwMode="auto">
          <a:xfrm flipV="1">
            <a:off x="3953301" y="1404646"/>
            <a:ext cx="357417" cy="137178"/>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6" name="Téglalap 102">
            <a:extLst>
              <a:ext uri="{FF2B5EF4-FFF2-40B4-BE49-F238E27FC236}">
                <a16:creationId xmlns:a16="http://schemas.microsoft.com/office/drawing/2014/main" id="{5C568B9C-355C-4F29-A221-FE5C08A5452D}"/>
              </a:ext>
            </a:extLst>
          </p:cNvPr>
          <p:cNvSpPr/>
          <p:nvPr/>
        </p:nvSpPr>
        <p:spPr>
          <a:xfrm>
            <a:off x="7268186" y="2789064"/>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7" name="Téglalap 104">
            <a:extLst>
              <a:ext uri="{FF2B5EF4-FFF2-40B4-BE49-F238E27FC236}">
                <a16:creationId xmlns:a16="http://schemas.microsoft.com/office/drawing/2014/main" id="{7A9D42E2-2EEC-46FB-9311-149CD9BD2127}"/>
              </a:ext>
            </a:extLst>
          </p:cNvPr>
          <p:cNvSpPr/>
          <p:nvPr/>
        </p:nvSpPr>
        <p:spPr>
          <a:xfrm>
            <a:off x="6248491" y="2784905"/>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8" name="Nyíl: jobbra mutató 103">
            <a:extLst>
              <a:ext uri="{FF2B5EF4-FFF2-40B4-BE49-F238E27FC236}">
                <a16:creationId xmlns:a16="http://schemas.microsoft.com/office/drawing/2014/main" id="{BF47AC3F-99C3-463F-8F7F-DEABD51E7A51}"/>
              </a:ext>
            </a:extLst>
          </p:cNvPr>
          <p:cNvSpPr/>
          <p:nvPr/>
        </p:nvSpPr>
        <p:spPr>
          <a:xfrm>
            <a:off x="4405775" y="2864451"/>
            <a:ext cx="183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179" name="Nyíl: jobbra mutató 119">
            <a:extLst>
              <a:ext uri="{FF2B5EF4-FFF2-40B4-BE49-F238E27FC236}">
                <a16:creationId xmlns:a16="http://schemas.microsoft.com/office/drawing/2014/main" id="{FE991B02-BBFE-41DA-8003-533B3B2D0783}"/>
              </a:ext>
            </a:extLst>
          </p:cNvPr>
          <p:cNvSpPr/>
          <p:nvPr/>
        </p:nvSpPr>
        <p:spPr>
          <a:xfrm>
            <a:off x="7055964" y="2852227"/>
            <a:ext cx="21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180" name="Téglalap: lekerekített 1">
            <a:extLst>
              <a:ext uri="{FF2B5EF4-FFF2-40B4-BE49-F238E27FC236}">
                <a16:creationId xmlns:a16="http://schemas.microsoft.com/office/drawing/2014/main" id="{083B6F9F-8D86-4DE0-A807-DE4507E1C57E}"/>
              </a:ext>
            </a:extLst>
          </p:cNvPr>
          <p:cNvSpPr/>
          <p:nvPr/>
        </p:nvSpPr>
        <p:spPr>
          <a:xfrm>
            <a:off x="6847238" y="2402526"/>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81" name="Egyenes összekötő nyíllal 3">
            <a:extLst>
              <a:ext uri="{FF2B5EF4-FFF2-40B4-BE49-F238E27FC236}">
                <a16:creationId xmlns:a16="http://schemas.microsoft.com/office/drawing/2014/main" id="{BEC78690-CBC8-4416-AB19-6796AB0083B7}"/>
              </a:ext>
            </a:extLst>
          </p:cNvPr>
          <p:cNvCxnSpPr>
            <a:stCxn id="180" idx="2"/>
          </p:cNvCxnSpPr>
          <p:nvPr/>
        </p:nvCxnSpPr>
        <p:spPr>
          <a:xfrm flipH="1">
            <a:off x="7043448" y="2582526"/>
            <a:ext cx="199790" cy="182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Téglalap: lekerekített 128">
            <a:extLst>
              <a:ext uri="{FF2B5EF4-FFF2-40B4-BE49-F238E27FC236}">
                <a16:creationId xmlns:a16="http://schemas.microsoft.com/office/drawing/2014/main" id="{E91E3D56-AAD0-4E0F-9414-13F9AE09C8C8}"/>
              </a:ext>
            </a:extLst>
          </p:cNvPr>
          <p:cNvSpPr/>
          <p:nvPr/>
        </p:nvSpPr>
        <p:spPr>
          <a:xfrm>
            <a:off x="7933061" y="240041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64C/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83" name="Egyenes összekötő nyíllal 129">
            <a:extLst>
              <a:ext uri="{FF2B5EF4-FFF2-40B4-BE49-F238E27FC236}">
                <a16:creationId xmlns:a16="http://schemas.microsoft.com/office/drawing/2014/main" id="{A488525E-F1D1-44B8-8F28-8F8209C964A2}"/>
              </a:ext>
            </a:extLst>
          </p:cNvPr>
          <p:cNvCxnSpPr>
            <a:stCxn id="182" idx="2"/>
          </p:cNvCxnSpPr>
          <p:nvPr/>
        </p:nvCxnSpPr>
        <p:spPr>
          <a:xfrm flipH="1">
            <a:off x="8078186" y="2580412"/>
            <a:ext cx="208147" cy="211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 name="Szövegdoboz 97">
            <a:extLst>
              <a:ext uri="{FF2B5EF4-FFF2-40B4-BE49-F238E27FC236}">
                <a16:creationId xmlns:a16="http://schemas.microsoft.com/office/drawing/2014/main" id="{8523F926-F49E-47B6-8FCA-2B29BCE784AE}"/>
              </a:ext>
            </a:extLst>
          </p:cNvPr>
          <p:cNvSpPr txBox="1"/>
          <p:nvPr/>
        </p:nvSpPr>
        <p:spPr>
          <a:xfrm>
            <a:off x="8028840" y="28124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185" name="Téglalap: lekerekített 1">
            <a:extLst>
              <a:ext uri="{FF2B5EF4-FFF2-40B4-BE49-F238E27FC236}">
                <a16:creationId xmlns:a16="http://schemas.microsoft.com/office/drawing/2014/main" id="{083B6F9F-8D86-4DE0-A807-DE4507E1C57E}"/>
              </a:ext>
            </a:extLst>
          </p:cNvPr>
          <p:cNvSpPr/>
          <p:nvPr/>
        </p:nvSpPr>
        <p:spPr>
          <a:xfrm>
            <a:off x="3563379" y="1541824"/>
            <a:ext cx="779844" cy="18206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86" name="Téglalap 67">
            <a:extLst>
              <a:ext uri="{FF2B5EF4-FFF2-40B4-BE49-F238E27FC236}">
                <a16:creationId xmlns:a16="http://schemas.microsoft.com/office/drawing/2014/main" id="{9AFFA8D1-E8E3-4B42-A2B2-D488EFD2DD95}"/>
              </a:ext>
            </a:extLst>
          </p:cNvPr>
          <p:cNvSpPr/>
          <p:nvPr/>
        </p:nvSpPr>
        <p:spPr>
          <a:xfrm>
            <a:off x="111642" y="2284970"/>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APM</a:t>
            </a:r>
          </a:p>
        </p:txBody>
      </p:sp>
      <p:sp>
        <p:nvSpPr>
          <p:cNvPr id="149" name="Rounded Rectangle 148"/>
          <p:cNvSpPr/>
          <p:nvPr/>
        </p:nvSpPr>
        <p:spPr bwMode="auto">
          <a:xfrm>
            <a:off x="-16332" y="926303"/>
            <a:ext cx="9144000" cy="1865638"/>
          </a:xfrm>
          <a:prstGeom prst="roundRect">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188" name="Téglalap 48">
            <a:extLst>
              <a:ext uri="{FF2B5EF4-FFF2-40B4-BE49-F238E27FC236}">
                <a16:creationId xmlns:a16="http://schemas.microsoft.com/office/drawing/2014/main" id="{BF7FFED4-90B6-452B-A50F-FA5B713F99E8}"/>
              </a:ext>
            </a:extLst>
          </p:cNvPr>
          <p:cNvSpPr/>
          <p:nvPr/>
        </p:nvSpPr>
        <p:spPr>
          <a:xfrm>
            <a:off x="6845587" y="4881549"/>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N1</a:t>
            </a:r>
          </a:p>
        </p:txBody>
      </p:sp>
      <p:sp>
        <p:nvSpPr>
          <p:cNvPr id="189" name="Téglalap 49">
            <a:extLst>
              <a:ext uri="{FF2B5EF4-FFF2-40B4-BE49-F238E27FC236}">
                <a16:creationId xmlns:a16="http://schemas.microsoft.com/office/drawing/2014/main" id="{7D80B398-A0FE-4D74-AC32-B0D72CF32018}"/>
              </a:ext>
            </a:extLst>
          </p:cNvPr>
          <p:cNvSpPr/>
          <p:nvPr/>
        </p:nvSpPr>
        <p:spPr>
          <a:xfrm>
            <a:off x="7576734" y="4883815"/>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V1</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0" name="Téglalap 50">
            <a:extLst>
              <a:ext uri="{FF2B5EF4-FFF2-40B4-BE49-F238E27FC236}">
                <a16:creationId xmlns:a16="http://schemas.microsoft.com/office/drawing/2014/main" id="{0EBC998D-FE98-4E39-978A-6239CC3C37F3}"/>
              </a:ext>
            </a:extLst>
          </p:cNvPr>
          <p:cNvSpPr/>
          <p:nvPr/>
        </p:nvSpPr>
        <p:spPr>
          <a:xfrm>
            <a:off x="8313114" y="4879418"/>
            <a:ext cx="725012"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1" name="Nyíl: jobbra mutató 51">
            <a:extLst>
              <a:ext uri="{FF2B5EF4-FFF2-40B4-BE49-F238E27FC236}">
                <a16:creationId xmlns:a16="http://schemas.microsoft.com/office/drawing/2014/main" id="{DAC3EDDD-8D6E-44E4-88DA-A94E34B771A3}"/>
              </a:ext>
            </a:extLst>
          </p:cNvPr>
          <p:cNvSpPr/>
          <p:nvPr/>
        </p:nvSpPr>
        <p:spPr>
          <a:xfrm>
            <a:off x="7369438" y="4949490"/>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192" name="Nyíl: jobbra mutató 52">
            <a:extLst>
              <a:ext uri="{FF2B5EF4-FFF2-40B4-BE49-F238E27FC236}">
                <a16:creationId xmlns:a16="http://schemas.microsoft.com/office/drawing/2014/main" id="{C7599333-4622-4A43-A7E0-388D0A9A787A}"/>
              </a:ext>
            </a:extLst>
          </p:cNvPr>
          <p:cNvSpPr/>
          <p:nvPr/>
        </p:nvSpPr>
        <p:spPr>
          <a:xfrm>
            <a:off x="8200567" y="4949426"/>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193" name="Szövegdoboz 53">
            <a:extLst>
              <a:ext uri="{FF2B5EF4-FFF2-40B4-BE49-F238E27FC236}">
                <a16:creationId xmlns:a16="http://schemas.microsoft.com/office/drawing/2014/main" id="{B3381D7F-6889-48D4-9AFC-E9C4873237C7}"/>
              </a:ext>
            </a:extLst>
          </p:cNvPr>
          <p:cNvSpPr txBox="1"/>
          <p:nvPr/>
        </p:nvSpPr>
        <p:spPr>
          <a:xfrm>
            <a:off x="6907324" y="4678469"/>
            <a:ext cx="41229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p>
        </p:txBody>
      </p:sp>
      <p:sp>
        <p:nvSpPr>
          <p:cNvPr id="194" name="Szövegdoboz 54">
            <a:extLst>
              <a:ext uri="{FF2B5EF4-FFF2-40B4-BE49-F238E27FC236}">
                <a16:creationId xmlns:a16="http://schemas.microsoft.com/office/drawing/2014/main" id="{E2E184C0-0E6B-4EEF-B3BB-C85E2DE661A6}"/>
              </a:ext>
            </a:extLst>
          </p:cNvPr>
          <p:cNvSpPr txBox="1"/>
          <p:nvPr/>
        </p:nvSpPr>
        <p:spPr>
          <a:xfrm>
            <a:off x="7692841" y="4672714"/>
            <a:ext cx="43473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Zeus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5" name="Szövegdoboz 91">
            <a:extLst>
              <a:ext uri="{FF2B5EF4-FFF2-40B4-BE49-F238E27FC236}">
                <a16:creationId xmlns:a16="http://schemas.microsoft.com/office/drawing/2014/main" id="{831FBB4D-E390-4522-872E-DB4FFF043A59}"/>
              </a:ext>
            </a:extLst>
          </p:cNvPr>
          <p:cNvSpPr txBox="1"/>
          <p:nvPr/>
        </p:nvSpPr>
        <p:spPr>
          <a:xfrm>
            <a:off x="5840498" y="4887092"/>
            <a:ext cx="85953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Neoverse</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6" name="Bal oldali kapcsos zárójel 39">
            <a:extLst>
              <a:ext uri="{FF2B5EF4-FFF2-40B4-BE49-F238E27FC236}">
                <a16:creationId xmlns:a16="http://schemas.microsoft.com/office/drawing/2014/main" id="{CC64BC3F-EFC9-49FC-A691-3860E669A2DC}"/>
              </a:ext>
            </a:extLst>
          </p:cNvPr>
          <p:cNvSpPr/>
          <p:nvPr/>
        </p:nvSpPr>
        <p:spPr>
          <a:xfrm>
            <a:off x="6655980" y="4881549"/>
            <a:ext cx="185151" cy="285711"/>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97" name="Egyenes összekötő nyíllal 141">
            <a:extLst>
              <a:ext uri="{FF2B5EF4-FFF2-40B4-BE49-F238E27FC236}">
                <a16:creationId xmlns:a16="http://schemas.microsoft.com/office/drawing/2014/main" id="{D2B3BB9F-8A23-4D65-B8E2-288FE972C2BC}"/>
              </a:ext>
            </a:extLst>
          </p:cNvPr>
          <p:cNvCxnSpPr>
            <a:cxnSpLocks/>
          </p:cNvCxnSpPr>
          <p:nvPr/>
        </p:nvCxnSpPr>
        <p:spPr>
          <a:xfrm>
            <a:off x="6702803" y="4685254"/>
            <a:ext cx="144722" cy="1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Egyenes összekötő nyíllal 143">
            <a:extLst>
              <a:ext uri="{FF2B5EF4-FFF2-40B4-BE49-F238E27FC236}">
                <a16:creationId xmlns:a16="http://schemas.microsoft.com/office/drawing/2014/main" id="{8913EFA2-26A3-481D-B5C5-B9DE4DF8613E}"/>
              </a:ext>
            </a:extLst>
          </p:cNvPr>
          <p:cNvCxnSpPr>
            <a:cxnSpLocks/>
          </p:cNvCxnSpPr>
          <p:nvPr/>
        </p:nvCxnSpPr>
        <p:spPr>
          <a:xfrm>
            <a:off x="7542013" y="4685559"/>
            <a:ext cx="144722" cy="159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Egyenes összekötő nyíllal 145">
            <a:extLst>
              <a:ext uri="{FF2B5EF4-FFF2-40B4-BE49-F238E27FC236}">
                <a16:creationId xmlns:a16="http://schemas.microsoft.com/office/drawing/2014/main" id="{BE974B0C-35E8-4859-85A7-3D71B9DF7243}"/>
              </a:ext>
            </a:extLst>
          </p:cNvPr>
          <p:cNvCxnSpPr>
            <a:cxnSpLocks/>
          </p:cNvCxnSpPr>
          <p:nvPr/>
        </p:nvCxnSpPr>
        <p:spPr>
          <a:xfrm flipH="1">
            <a:off x="8329581" y="4685818"/>
            <a:ext cx="88394" cy="201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Szövegdoboz 54">
            <a:extLst>
              <a:ext uri="{FF2B5EF4-FFF2-40B4-BE49-F238E27FC236}">
                <a16:creationId xmlns:a16="http://schemas.microsoft.com/office/drawing/2014/main" id="{E2E184C0-0E6B-4EEF-B3BB-C85E2DE661A6}"/>
              </a:ext>
            </a:extLst>
          </p:cNvPr>
          <p:cNvSpPr txBox="1"/>
          <p:nvPr/>
        </p:nvSpPr>
        <p:spPr>
          <a:xfrm>
            <a:off x="8359016" y="4666089"/>
            <a:ext cx="58381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Perseus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7460845" y="1357947"/>
            <a:ext cx="1704538" cy="930611"/>
            <a:chOff x="7461453" y="1358438"/>
            <a:chExt cx="1704538" cy="930611"/>
          </a:xfrm>
        </p:grpSpPr>
        <p:sp>
          <p:nvSpPr>
            <p:cNvPr id="131" name="Téglalap: lekerekített 130">
              <a:extLst>
                <a:ext uri="{FF2B5EF4-FFF2-40B4-BE49-F238E27FC236}">
                  <a16:creationId xmlns:a16="http://schemas.microsoft.com/office/drawing/2014/main" id="{54E03BDD-02DE-44A9-8390-5DEA11571895}"/>
                </a:ext>
              </a:extLst>
            </p:cNvPr>
            <p:cNvSpPr/>
            <p:nvPr/>
          </p:nvSpPr>
          <p:spPr>
            <a:xfrm>
              <a:off x="7525212" y="1362077"/>
              <a:ext cx="75566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80C/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0" name="Téglalap 79">
              <a:extLst>
                <a:ext uri="{FF2B5EF4-FFF2-40B4-BE49-F238E27FC236}">
                  <a16:creationId xmlns:a16="http://schemas.microsoft.com/office/drawing/2014/main" id="{EB2D6595-70EA-49C5-B745-3B15A64F22BA}"/>
                </a:ext>
              </a:extLst>
            </p:cNvPr>
            <p:cNvSpPr/>
            <p:nvPr/>
          </p:nvSpPr>
          <p:spPr>
            <a:xfrm>
              <a:off x="7483354" y="1770399"/>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p>
          </p:txBody>
        </p:sp>
        <p:sp>
          <p:nvSpPr>
            <p:cNvPr id="97" name="Szövegdoboz 96">
              <a:extLst>
                <a:ext uri="{FF2B5EF4-FFF2-40B4-BE49-F238E27FC236}">
                  <a16:creationId xmlns:a16="http://schemas.microsoft.com/office/drawing/2014/main" id="{174A92AB-F542-4350-BE1A-CDC4F1B0E391}"/>
                </a:ext>
              </a:extLst>
            </p:cNvPr>
            <p:cNvSpPr txBox="1"/>
            <p:nvPr/>
          </p:nvSpPr>
          <p:spPr>
            <a:xfrm>
              <a:off x="7463724" y="1545311"/>
              <a:ext cx="84189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QuickSilver</a:t>
              </a:r>
            </a:p>
          </p:txBody>
        </p:sp>
        <p:sp>
          <p:nvSpPr>
            <p:cNvPr id="98" name="Szövegdoboz 97">
              <a:extLst>
                <a:ext uri="{FF2B5EF4-FFF2-40B4-BE49-F238E27FC236}">
                  <a16:creationId xmlns:a16="http://schemas.microsoft.com/office/drawing/2014/main" id="{8523F926-F49E-47B6-8FCA-2B29BCE784AE}"/>
                </a:ext>
              </a:extLst>
            </p:cNvPr>
            <p:cNvSpPr txBox="1"/>
            <p:nvPr/>
          </p:nvSpPr>
          <p:spPr>
            <a:xfrm>
              <a:off x="7461453" y="20582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168" name="Téglalap 79">
              <a:extLst>
                <a:ext uri="{FF2B5EF4-FFF2-40B4-BE49-F238E27FC236}">
                  <a16:creationId xmlns:a16="http://schemas.microsoft.com/office/drawing/2014/main" id="{EB2D6595-70EA-49C5-B745-3B15A64F22BA}"/>
                </a:ext>
              </a:extLst>
            </p:cNvPr>
            <p:cNvSpPr/>
            <p:nvPr/>
          </p:nvSpPr>
          <p:spPr>
            <a:xfrm>
              <a:off x="8311118" y="1770853"/>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r>
                <a:rPr kumimoji="0" lang="en-GB"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Max</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2" name="Szövegdoboz 96">
              <a:extLst>
                <a:ext uri="{FF2B5EF4-FFF2-40B4-BE49-F238E27FC236}">
                  <a16:creationId xmlns:a16="http://schemas.microsoft.com/office/drawing/2014/main" id="{174A92AB-F542-4350-BE1A-CDC4F1B0E391}"/>
                </a:ext>
              </a:extLst>
            </p:cNvPr>
            <p:cNvSpPr txBox="1"/>
            <p:nvPr/>
          </p:nvSpPr>
          <p:spPr>
            <a:xfrm>
              <a:off x="8343920" y="1542406"/>
              <a:ext cx="70403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Mystique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3" name="Téglalap: lekerekített 130">
              <a:extLst>
                <a:ext uri="{FF2B5EF4-FFF2-40B4-BE49-F238E27FC236}">
                  <a16:creationId xmlns:a16="http://schemas.microsoft.com/office/drawing/2014/main" id="{54E03BDD-02DE-44A9-8390-5DEA11571895}"/>
                </a:ext>
              </a:extLst>
            </p:cNvPr>
            <p:cNvSpPr/>
            <p:nvPr/>
          </p:nvSpPr>
          <p:spPr>
            <a:xfrm>
              <a:off x="8304897" y="1358438"/>
              <a:ext cx="78181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128C/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74" name="Szövegdoboz 97">
              <a:extLst>
                <a:ext uri="{FF2B5EF4-FFF2-40B4-BE49-F238E27FC236}">
                  <a16:creationId xmlns:a16="http://schemas.microsoft.com/office/drawing/2014/main" id="{8523F926-F49E-47B6-8FCA-2B29BCE784AE}"/>
                </a:ext>
              </a:extLst>
            </p:cNvPr>
            <p:cNvSpPr txBox="1"/>
            <p:nvPr/>
          </p:nvSpPr>
          <p:spPr>
            <a:xfrm>
              <a:off x="8276004" y="2052963"/>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894541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(7)</a:t>
            </a:r>
            <a:endParaRPr lang="en-US" sz="1600" dirty="0"/>
          </a:p>
        </p:txBody>
      </p:sp>
      <p:sp>
        <p:nvSpPr>
          <p:cNvPr id="4" name="TextBox 3"/>
          <p:cNvSpPr txBox="1"/>
          <p:nvPr/>
        </p:nvSpPr>
        <p:spPr>
          <a:xfrm>
            <a:off x="325758" y="818152"/>
            <a:ext cx="8675580" cy="1400383"/>
          </a:xfrm>
          <a:prstGeom prst="rect">
            <a:avLst/>
          </a:prstGeom>
          <a:noFill/>
        </p:spPr>
        <p:txBody>
          <a:bodyPr wrap="none" rtlCol="0">
            <a:spAutoFit/>
          </a:bodyPr>
          <a:lstStyle/>
          <a:p>
            <a:pPr marL="285750" indent="-285750">
              <a:buFont typeface="Arial" panose="020B0604020202020204" pitchFamily="34" charset="0"/>
              <a:buChar char="•"/>
            </a:pPr>
            <a:r>
              <a:rPr lang="en-US" sz="1600" spc="-30" dirty="0" smtClean="0">
                <a:latin typeface="+mj-lt"/>
              </a:rPr>
              <a:t>In fact, </a:t>
            </a:r>
            <a:r>
              <a:rPr lang="en-US" sz="1600" spc="-30" dirty="0" smtClean="0">
                <a:solidFill>
                  <a:srgbClr val="FF0000"/>
                </a:solidFill>
                <a:latin typeface="+mj-lt"/>
              </a:rPr>
              <a:t>AMD </a:t>
            </a:r>
            <a:r>
              <a:rPr lang="en-US" sz="1600" spc="-30" dirty="0" smtClean="0">
                <a:latin typeface="+mj-lt"/>
              </a:rPr>
              <a:t>intended to sell </a:t>
            </a:r>
            <a:r>
              <a:rPr lang="en-US" sz="1600" spc="-30" dirty="0" smtClean="0">
                <a:solidFill>
                  <a:srgbClr val="0070C0"/>
                </a:solidFill>
                <a:latin typeface="+mj-lt"/>
              </a:rPr>
              <a:t>Cortex-A57-based</a:t>
            </a:r>
            <a:r>
              <a:rPr lang="en-US" sz="1600" spc="-30" dirty="0" smtClean="0">
                <a:latin typeface="+mj-lt"/>
              </a:rPr>
              <a:t> servers </a:t>
            </a:r>
            <a:r>
              <a:rPr lang="en-US" sz="1600" spc="-30" dirty="0" smtClean="0">
                <a:solidFill>
                  <a:srgbClr val="0070C0"/>
                </a:solidFill>
                <a:latin typeface="+mj-lt"/>
              </a:rPr>
              <a:t>to Amazon</a:t>
            </a:r>
            <a:r>
              <a:rPr lang="en-US" sz="1600" spc="-30" dirty="0" smtClean="0">
                <a:latin typeface="+mj-lt"/>
              </a:rPr>
              <a:t>, but due to the</a:t>
            </a:r>
          </a:p>
          <a:p>
            <a:r>
              <a:rPr lang="en-US" sz="1600" dirty="0" smtClean="0">
                <a:latin typeface="+mj-lt"/>
              </a:rPr>
              <a:t>      </a:t>
            </a:r>
            <a:r>
              <a:rPr lang="en-US" sz="1600" dirty="0" smtClean="0">
                <a:solidFill>
                  <a:srgbClr val="0070C0"/>
                </a:solidFill>
                <a:latin typeface="+mj-lt"/>
              </a:rPr>
              <a:t>lower than expected performance </a:t>
            </a:r>
            <a:r>
              <a:rPr lang="en-US" sz="1600" dirty="0" smtClean="0">
                <a:latin typeface="+mj-lt"/>
              </a:rPr>
              <a:t>of the Opteron A1100 processor, Amazon </a:t>
            </a:r>
          </a:p>
          <a:p>
            <a:pPr>
              <a:spcAft>
                <a:spcPts val="600"/>
              </a:spcAft>
            </a:pPr>
            <a:r>
              <a:rPr lang="en-US" sz="1600" dirty="0">
                <a:latin typeface="+mj-lt"/>
              </a:rPr>
              <a:t> </a:t>
            </a:r>
            <a:r>
              <a:rPr lang="en-US" sz="1600" dirty="0" smtClean="0">
                <a:latin typeface="+mj-lt"/>
              </a:rPr>
              <a:t>     became disinterested and </a:t>
            </a:r>
            <a:r>
              <a:rPr lang="en-US" sz="1600" dirty="0" smtClean="0">
                <a:solidFill>
                  <a:srgbClr val="0070C0"/>
                </a:solidFill>
                <a:latin typeface="+mj-lt"/>
              </a:rPr>
              <a:t>AMD cancelled </a:t>
            </a:r>
            <a:r>
              <a:rPr lang="en-US" sz="1600" dirty="0" smtClean="0">
                <a:latin typeface="+mj-lt"/>
              </a:rPr>
              <a:t>their associated design activity.</a:t>
            </a:r>
          </a:p>
          <a:p>
            <a:pPr marL="285750" indent="-285750">
              <a:buFont typeface="Arial" panose="020B0604020202020204" pitchFamily="34" charset="0"/>
              <a:buChar char="•"/>
            </a:pPr>
            <a:r>
              <a:rPr lang="en-US" sz="1600" dirty="0" smtClean="0">
                <a:latin typeface="+mj-lt"/>
              </a:rPr>
              <a:t>Subsequently, </a:t>
            </a:r>
            <a:r>
              <a:rPr lang="en-US" sz="1600" dirty="0" smtClean="0">
                <a:solidFill>
                  <a:srgbClr val="0070C0"/>
                </a:solidFill>
                <a:latin typeface="+mj-lt"/>
              </a:rPr>
              <a:t>Amazon began to develop their own ARM ISA-based server</a:t>
            </a:r>
          </a:p>
          <a:p>
            <a:pPr>
              <a:spcAft>
                <a:spcPts val="600"/>
              </a:spcAft>
            </a:pPr>
            <a:r>
              <a:rPr lang="en-US" sz="1600" dirty="0">
                <a:solidFill>
                  <a:srgbClr val="0070C0"/>
                </a:solidFill>
                <a:latin typeface="+mj-lt"/>
              </a:rPr>
              <a:t> </a:t>
            </a:r>
            <a:r>
              <a:rPr lang="en-US" sz="1600" dirty="0" smtClean="0">
                <a:solidFill>
                  <a:srgbClr val="0070C0"/>
                </a:solidFill>
                <a:latin typeface="+mj-lt"/>
              </a:rPr>
              <a:t>     processors </a:t>
            </a:r>
            <a:r>
              <a:rPr lang="en-US" sz="1600" dirty="0" smtClean="0">
                <a:latin typeface="+mj-lt"/>
              </a:rPr>
              <a:t>that resulted in the Graviton line, as seen in the next Figure.</a:t>
            </a:r>
          </a:p>
        </p:txBody>
      </p:sp>
      <p:sp>
        <p:nvSpPr>
          <p:cNvPr id="7" name="TextBox 6"/>
          <p:cNvSpPr txBox="1"/>
          <p:nvPr/>
        </p:nvSpPr>
        <p:spPr>
          <a:xfrm>
            <a:off x="142875" y="452390"/>
            <a:ext cx="2510944" cy="369332"/>
          </a:xfrm>
          <a:prstGeom prst="rect">
            <a:avLst/>
          </a:prstGeom>
          <a:noFill/>
        </p:spPr>
        <p:txBody>
          <a:bodyPr wrap="none" rtlCol="0">
            <a:spAutoFit/>
          </a:bodyPr>
          <a:lstStyle/>
          <a:p>
            <a:r>
              <a:rPr lang="en-US" dirty="0" smtClean="0">
                <a:solidFill>
                  <a:schemeClr val="accent6"/>
                </a:solidFill>
                <a:latin typeface="+mj-lt"/>
              </a:rPr>
              <a:t>The second wave -2</a:t>
            </a:r>
          </a:p>
        </p:txBody>
      </p:sp>
    </p:spTree>
    <p:extLst>
      <p:ext uri="{BB962C8B-B14F-4D97-AF65-F5344CB8AC3E}">
        <p14:creationId xmlns:p14="http://schemas.microsoft.com/office/powerpoint/2010/main" val="268601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(8)</a:t>
            </a:r>
            <a:endParaRPr lang="en-US" sz="1600" dirty="0"/>
          </a:p>
        </p:txBody>
      </p:sp>
      <p:sp>
        <p:nvSpPr>
          <p:cNvPr id="153" name="TextBox 152"/>
          <p:cNvSpPr txBox="1"/>
          <p:nvPr/>
        </p:nvSpPr>
        <p:spPr>
          <a:xfrm>
            <a:off x="114000" y="452388"/>
            <a:ext cx="862627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AMD’s and APM’s activity to design </a:t>
            </a:r>
            <a:r>
              <a:rPr kumimoji="0" lang="en-US" sz="1800" b="0" i="0" u="none" strike="noStrike" kern="1200" cap="none" spc="0" normalizeH="0" baseline="0" noProof="0" dirty="0">
                <a:ln>
                  <a:noFill/>
                </a:ln>
                <a:solidFill>
                  <a:srgbClr val="2D2D8A"/>
                </a:solidFill>
                <a:effectLst/>
                <a:uLnTx/>
                <a:uFillTx/>
                <a:latin typeface="Verdana"/>
                <a:ea typeface="+mn-ea"/>
                <a:cs typeface="+mn-cs"/>
              </a:rPr>
              <a:t>ARM-ISA-based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server processors -2</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349" name="Téglalap 5">
            <a:extLst>
              <a:ext uri="{FF2B5EF4-FFF2-40B4-BE49-F238E27FC236}">
                <a16:creationId xmlns:a16="http://schemas.microsoft.com/office/drawing/2014/main" id="{310DA2A7-6815-479D-B4EA-E5EEEC16233F}"/>
              </a:ext>
            </a:extLst>
          </p:cNvPr>
          <p:cNvSpPr/>
          <p:nvPr/>
        </p:nvSpPr>
        <p:spPr>
          <a:xfrm>
            <a:off x="2481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2013</a:t>
            </a:r>
          </a:p>
        </p:txBody>
      </p:sp>
      <p:sp>
        <p:nvSpPr>
          <p:cNvPr id="350" name="Téglalap 6">
            <a:extLst>
              <a:ext uri="{FF2B5EF4-FFF2-40B4-BE49-F238E27FC236}">
                <a16:creationId xmlns:a16="http://schemas.microsoft.com/office/drawing/2014/main" id="{A17A13CD-EAB9-4CE3-97C5-8DDD7823AA74}"/>
              </a:ext>
            </a:extLst>
          </p:cNvPr>
          <p:cNvSpPr/>
          <p:nvPr/>
        </p:nvSpPr>
        <p:spPr>
          <a:xfrm>
            <a:off x="3210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2014</a:t>
            </a:r>
          </a:p>
        </p:txBody>
      </p:sp>
      <p:sp>
        <p:nvSpPr>
          <p:cNvPr id="351" name="Téglalap 7">
            <a:extLst>
              <a:ext uri="{FF2B5EF4-FFF2-40B4-BE49-F238E27FC236}">
                <a16:creationId xmlns:a16="http://schemas.microsoft.com/office/drawing/2014/main" id="{FDBC93AF-31A4-489D-9913-FEBCB79667F2}"/>
              </a:ext>
            </a:extLst>
          </p:cNvPr>
          <p:cNvSpPr/>
          <p:nvPr/>
        </p:nvSpPr>
        <p:spPr>
          <a:xfrm>
            <a:off x="3939114" y="6470911"/>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2015</a:t>
            </a:r>
          </a:p>
        </p:txBody>
      </p:sp>
      <p:sp>
        <p:nvSpPr>
          <p:cNvPr id="352" name="Téglalap 8">
            <a:extLst>
              <a:ext uri="{FF2B5EF4-FFF2-40B4-BE49-F238E27FC236}">
                <a16:creationId xmlns:a16="http://schemas.microsoft.com/office/drawing/2014/main" id="{21B9E524-D412-4E46-ABD7-116D69BB4CC8}"/>
              </a:ext>
            </a:extLst>
          </p:cNvPr>
          <p:cNvSpPr/>
          <p:nvPr/>
        </p:nvSpPr>
        <p:spPr>
          <a:xfrm>
            <a:off x="4668114" y="647121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sp>
        <p:nvSpPr>
          <p:cNvPr id="353" name="Téglalap 9">
            <a:extLst>
              <a:ext uri="{FF2B5EF4-FFF2-40B4-BE49-F238E27FC236}">
                <a16:creationId xmlns:a16="http://schemas.microsoft.com/office/drawing/2014/main" id="{D73F83DD-F9E3-41E7-A88C-F9F7D9E50C7A}"/>
              </a:ext>
            </a:extLst>
          </p:cNvPr>
          <p:cNvSpPr/>
          <p:nvPr/>
        </p:nvSpPr>
        <p:spPr>
          <a:xfrm>
            <a:off x="5397114" y="6464119"/>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2017</a:t>
            </a:r>
          </a:p>
        </p:txBody>
      </p:sp>
      <p:sp>
        <p:nvSpPr>
          <p:cNvPr id="354" name="Téglalap 14">
            <a:extLst>
              <a:ext uri="{FF2B5EF4-FFF2-40B4-BE49-F238E27FC236}">
                <a16:creationId xmlns:a16="http://schemas.microsoft.com/office/drawing/2014/main" id="{F3BEB992-728F-4AD0-811E-7B24E82850E1}"/>
              </a:ext>
            </a:extLst>
          </p:cNvPr>
          <p:cNvSpPr/>
          <p:nvPr/>
        </p:nvSpPr>
        <p:spPr>
          <a:xfrm>
            <a:off x="1752372" y="6471060"/>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2012</a:t>
            </a:r>
          </a:p>
        </p:txBody>
      </p:sp>
      <p:sp>
        <p:nvSpPr>
          <p:cNvPr id="355" name="Téglalap 15">
            <a:extLst>
              <a:ext uri="{FF2B5EF4-FFF2-40B4-BE49-F238E27FC236}">
                <a16:creationId xmlns:a16="http://schemas.microsoft.com/office/drawing/2014/main" id="{5A22EB8E-B72B-4446-AD6B-FAC22EEC036C}"/>
              </a:ext>
            </a:extLst>
          </p:cNvPr>
          <p:cNvSpPr/>
          <p:nvPr/>
        </p:nvSpPr>
        <p:spPr>
          <a:xfrm>
            <a:off x="1023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2011</a:t>
            </a:r>
          </a:p>
        </p:txBody>
      </p:sp>
      <p:cxnSp>
        <p:nvCxnSpPr>
          <p:cNvPr id="356" name="Egyenes összekötő nyíllal 17">
            <a:extLst>
              <a:ext uri="{FF2B5EF4-FFF2-40B4-BE49-F238E27FC236}">
                <a16:creationId xmlns:a16="http://schemas.microsoft.com/office/drawing/2014/main" id="{88421B7C-2498-4782-9AA8-36A8A4385905}"/>
              </a:ext>
            </a:extLst>
          </p:cNvPr>
          <p:cNvCxnSpPr>
            <a:cxnSpLocks/>
          </p:cNvCxnSpPr>
          <p:nvPr/>
        </p:nvCxnSpPr>
        <p:spPr>
          <a:xfrm>
            <a:off x="1022855" y="6465064"/>
            <a:ext cx="7572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7" name="Téglalap 18">
            <a:extLst>
              <a:ext uri="{FF2B5EF4-FFF2-40B4-BE49-F238E27FC236}">
                <a16:creationId xmlns:a16="http://schemas.microsoft.com/office/drawing/2014/main" id="{A3460E91-7B76-4344-94FF-EAD20B4FD09D}"/>
              </a:ext>
            </a:extLst>
          </p:cNvPr>
          <p:cNvSpPr/>
          <p:nvPr/>
        </p:nvSpPr>
        <p:spPr>
          <a:xfrm>
            <a:off x="3413397" y="6069238"/>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A53</a:t>
            </a:r>
          </a:p>
        </p:txBody>
      </p:sp>
      <p:sp>
        <p:nvSpPr>
          <p:cNvPr id="358" name="Téglalap 19">
            <a:extLst>
              <a:ext uri="{FF2B5EF4-FFF2-40B4-BE49-F238E27FC236}">
                <a16:creationId xmlns:a16="http://schemas.microsoft.com/office/drawing/2014/main" id="{70CB3192-3EBF-4C22-9B3F-A78316E8C78C}"/>
              </a:ext>
            </a:extLst>
          </p:cNvPr>
          <p:cNvSpPr/>
          <p:nvPr/>
        </p:nvSpPr>
        <p:spPr>
          <a:xfrm>
            <a:off x="5397114" y="6068886"/>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A55</a:t>
            </a:r>
          </a:p>
        </p:txBody>
      </p:sp>
      <p:sp>
        <p:nvSpPr>
          <p:cNvPr id="359" name="Szövegdoboz 21">
            <a:extLst>
              <a:ext uri="{FF2B5EF4-FFF2-40B4-BE49-F238E27FC236}">
                <a16:creationId xmlns:a16="http://schemas.microsoft.com/office/drawing/2014/main" id="{9D7B1A6D-2629-452F-B482-C162913CAA7F}"/>
              </a:ext>
            </a:extLst>
          </p:cNvPr>
          <p:cNvSpPr txBox="1"/>
          <p:nvPr/>
        </p:nvSpPr>
        <p:spPr>
          <a:xfrm>
            <a:off x="3440598" y="5844555"/>
            <a:ext cx="54053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Apollo</a:t>
            </a:r>
          </a:p>
        </p:txBody>
      </p:sp>
      <p:sp>
        <p:nvSpPr>
          <p:cNvPr id="360" name="Szövegdoboz 22">
            <a:extLst>
              <a:ext uri="{FF2B5EF4-FFF2-40B4-BE49-F238E27FC236}">
                <a16:creationId xmlns:a16="http://schemas.microsoft.com/office/drawing/2014/main" id="{C6198AF4-D2D7-4839-AE1A-EB9BF31B0A8B}"/>
              </a:ext>
            </a:extLst>
          </p:cNvPr>
          <p:cNvSpPr txBox="1"/>
          <p:nvPr/>
        </p:nvSpPr>
        <p:spPr>
          <a:xfrm>
            <a:off x="5425259" y="5842696"/>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Ananke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1" name="Nyíl: jobbra mutató 24">
            <a:extLst>
              <a:ext uri="{FF2B5EF4-FFF2-40B4-BE49-F238E27FC236}">
                <a16:creationId xmlns:a16="http://schemas.microsoft.com/office/drawing/2014/main" id="{D6DEBD80-2E00-41B3-BC8D-988CE54C9B30}"/>
              </a:ext>
            </a:extLst>
          </p:cNvPr>
          <p:cNvSpPr/>
          <p:nvPr/>
        </p:nvSpPr>
        <p:spPr>
          <a:xfrm>
            <a:off x="4035825" y="6137921"/>
            <a:ext cx="135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2" name="Téglalap 26">
            <a:extLst>
              <a:ext uri="{FF2B5EF4-FFF2-40B4-BE49-F238E27FC236}">
                <a16:creationId xmlns:a16="http://schemas.microsoft.com/office/drawing/2014/main" id="{3BA5420E-CB42-4955-BA2B-36D11385F58F}"/>
              </a:ext>
            </a:extLst>
          </p:cNvPr>
          <p:cNvSpPr/>
          <p:nvPr/>
        </p:nvSpPr>
        <p:spPr>
          <a:xfrm>
            <a:off x="3936027" y="5490488"/>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A72</a:t>
            </a:r>
          </a:p>
        </p:txBody>
      </p:sp>
      <p:sp>
        <p:nvSpPr>
          <p:cNvPr id="363" name="Téglalap 27">
            <a:extLst>
              <a:ext uri="{FF2B5EF4-FFF2-40B4-BE49-F238E27FC236}">
                <a16:creationId xmlns:a16="http://schemas.microsoft.com/office/drawing/2014/main" id="{705417B3-03A0-468C-B2C9-35B3B1692B1B}"/>
              </a:ext>
            </a:extLst>
          </p:cNvPr>
          <p:cNvSpPr/>
          <p:nvPr/>
        </p:nvSpPr>
        <p:spPr>
          <a:xfrm>
            <a:off x="4668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A73</a:t>
            </a:r>
          </a:p>
        </p:txBody>
      </p:sp>
      <p:sp>
        <p:nvSpPr>
          <p:cNvPr id="364" name="Téglalap 28">
            <a:extLst>
              <a:ext uri="{FF2B5EF4-FFF2-40B4-BE49-F238E27FC236}">
                <a16:creationId xmlns:a16="http://schemas.microsoft.com/office/drawing/2014/main" id="{C41B7FDF-2BDE-4B3F-BB77-7E01F654FEBE}"/>
              </a:ext>
            </a:extLst>
          </p:cNvPr>
          <p:cNvSpPr/>
          <p:nvPr/>
        </p:nvSpPr>
        <p:spPr>
          <a:xfrm>
            <a:off x="5397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A75</a:t>
            </a:r>
          </a:p>
        </p:txBody>
      </p:sp>
      <p:sp>
        <p:nvSpPr>
          <p:cNvPr id="365" name="Nyíl: jobbra mutató 34">
            <a:extLst>
              <a:ext uri="{FF2B5EF4-FFF2-40B4-BE49-F238E27FC236}">
                <a16:creationId xmlns:a16="http://schemas.microsoft.com/office/drawing/2014/main" id="{DB229542-CB08-4F77-B659-A96ABE0C4182}"/>
              </a:ext>
            </a:extLst>
          </p:cNvPr>
          <p:cNvSpPr/>
          <p:nvPr/>
        </p:nvSpPr>
        <p:spPr>
          <a:xfrm>
            <a:off x="4430130" y="5553797"/>
            <a:ext cx="24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6" name="Nyíl: jobbra mutató 35">
            <a:extLst>
              <a:ext uri="{FF2B5EF4-FFF2-40B4-BE49-F238E27FC236}">
                <a16:creationId xmlns:a16="http://schemas.microsoft.com/office/drawing/2014/main" id="{67C0EF7D-C26D-4148-AF04-A65815D3ECC0}"/>
              </a:ext>
            </a:extLst>
          </p:cNvPr>
          <p:cNvSpPr/>
          <p:nvPr/>
        </p:nvSpPr>
        <p:spPr>
          <a:xfrm>
            <a:off x="5250825" y="5553797"/>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7" name="Bal oldali kapcsos zárójel 39">
            <a:extLst>
              <a:ext uri="{FF2B5EF4-FFF2-40B4-BE49-F238E27FC236}">
                <a16:creationId xmlns:a16="http://schemas.microsoft.com/office/drawing/2014/main" id="{09B7A89D-64EA-4FB8-B7B7-03D5909FDD9E}"/>
              </a:ext>
            </a:extLst>
          </p:cNvPr>
          <p:cNvSpPr/>
          <p:nvPr/>
        </p:nvSpPr>
        <p:spPr>
          <a:xfrm>
            <a:off x="1959826" y="5438502"/>
            <a:ext cx="185151" cy="914276"/>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68" name="Szövegdoboz 42">
            <a:extLst>
              <a:ext uri="{FF2B5EF4-FFF2-40B4-BE49-F238E27FC236}">
                <a16:creationId xmlns:a16="http://schemas.microsoft.com/office/drawing/2014/main" id="{9E88EAB4-3AFF-4301-BDA7-D0A31F53BA18}"/>
              </a:ext>
            </a:extLst>
          </p:cNvPr>
          <p:cNvSpPr txBox="1"/>
          <p:nvPr/>
        </p:nvSpPr>
        <p:spPr>
          <a:xfrm>
            <a:off x="3948461" y="5248661"/>
            <a:ext cx="4892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Maya</a:t>
            </a:r>
          </a:p>
        </p:txBody>
      </p:sp>
      <p:sp>
        <p:nvSpPr>
          <p:cNvPr id="369" name="Szövegdoboz 43">
            <a:extLst>
              <a:ext uri="{FF2B5EF4-FFF2-40B4-BE49-F238E27FC236}">
                <a16:creationId xmlns:a16="http://schemas.microsoft.com/office/drawing/2014/main" id="{F4118F0F-D64C-4D0D-BEA6-456DE8A6C7D6}"/>
              </a:ext>
            </a:extLst>
          </p:cNvPr>
          <p:cNvSpPr txBox="1"/>
          <p:nvPr/>
        </p:nvSpPr>
        <p:spPr>
          <a:xfrm>
            <a:off x="4677603" y="5251021"/>
            <a:ext cx="6319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Artemis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0" name="Szövegdoboz 44">
            <a:extLst>
              <a:ext uri="{FF2B5EF4-FFF2-40B4-BE49-F238E27FC236}">
                <a16:creationId xmlns:a16="http://schemas.microsoft.com/office/drawing/2014/main" id="{15260D12-A0BD-42EA-9F55-7E29A4CB2573}"/>
              </a:ext>
            </a:extLst>
          </p:cNvPr>
          <p:cNvSpPr txBox="1"/>
          <p:nvPr/>
        </p:nvSpPr>
        <p:spPr>
          <a:xfrm>
            <a:off x="5280566" y="5249146"/>
            <a:ext cx="87716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Prometheus</a:t>
            </a:r>
          </a:p>
        </p:txBody>
      </p:sp>
      <p:sp>
        <p:nvSpPr>
          <p:cNvPr id="371" name="Téglalap 56">
            <a:extLst>
              <a:ext uri="{FF2B5EF4-FFF2-40B4-BE49-F238E27FC236}">
                <a16:creationId xmlns:a16="http://schemas.microsoft.com/office/drawing/2014/main" id="{4C062BE1-914E-4C5F-8AEF-B276CA641847}"/>
              </a:ext>
            </a:extLst>
          </p:cNvPr>
          <p:cNvSpPr/>
          <p:nvPr/>
        </p:nvSpPr>
        <p:spPr>
          <a:xfrm>
            <a:off x="103878" y="5494416"/>
            <a:ext cx="810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ARM</a:t>
            </a:r>
          </a:p>
        </p:txBody>
      </p:sp>
      <p:sp>
        <p:nvSpPr>
          <p:cNvPr id="372" name="Téglalap 58">
            <a:extLst>
              <a:ext uri="{FF2B5EF4-FFF2-40B4-BE49-F238E27FC236}">
                <a16:creationId xmlns:a16="http://schemas.microsoft.com/office/drawing/2014/main" id="{10B5B0AC-CC4E-4C4E-A0FA-AE5DD3D1B618}"/>
              </a:ext>
            </a:extLst>
          </p:cNvPr>
          <p:cNvSpPr/>
          <p:nvPr/>
        </p:nvSpPr>
        <p:spPr>
          <a:xfrm>
            <a:off x="113199" y="4538627"/>
            <a:ext cx="81000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Broadcom</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3" name="Téglalap 62">
            <a:extLst>
              <a:ext uri="{FF2B5EF4-FFF2-40B4-BE49-F238E27FC236}">
                <a16:creationId xmlns:a16="http://schemas.microsoft.com/office/drawing/2014/main" id="{12A2C9BF-93F1-4640-A505-311907B76D9C}"/>
              </a:ext>
            </a:extLst>
          </p:cNvPr>
          <p:cNvSpPr/>
          <p:nvPr/>
        </p:nvSpPr>
        <p:spPr>
          <a:xfrm>
            <a:off x="113199" y="4002385"/>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Cavium</a:t>
            </a:r>
            <a:endParaRPr kumimoji="0" lang="hu-HU" sz="9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4" name="Téglalap 66">
            <a:extLst>
              <a:ext uri="{FF2B5EF4-FFF2-40B4-BE49-F238E27FC236}">
                <a16:creationId xmlns:a16="http://schemas.microsoft.com/office/drawing/2014/main" id="{DA8B2980-18E7-4583-8AF8-B192AAE3033B}"/>
              </a:ext>
            </a:extLst>
          </p:cNvPr>
          <p:cNvSpPr/>
          <p:nvPr/>
        </p:nvSpPr>
        <p:spPr>
          <a:xfrm>
            <a:off x="113199" y="3316247"/>
            <a:ext cx="81000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Qualcomn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5" name="Téglalap 68">
            <a:extLst>
              <a:ext uri="{FF2B5EF4-FFF2-40B4-BE49-F238E27FC236}">
                <a16:creationId xmlns:a16="http://schemas.microsoft.com/office/drawing/2014/main" id="{0DE9F799-EED1-41C3-9ED0-CCA7B58F58D1}"/>
              </a:ext>
            </a:extLst>
          </p:cNvPr>
          <p:cNvSpPr/>
          <p:nvPr/>
        </p:nvSpPr>
        <p:spPr>
          <a:xfrm>
            <a:off x="111642" y="1786667"/>
            <a:ext cx="810000" cy="285711"/>
          </a:xfrm>
          <a:prstGeom prst="rect">
            <a:avLst/>
          </a:prstGeom>
          <a:solidFill>
            <a:srgbClr val="F2E4F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376" name="Szövegdoboz 69">
            <a:extLst>
              <a:ext uri="{FF2B5EF4-FFF2-40B4-BE49-F238E27FC236}">
                <a16:creationId xmlns:a16="http://schemas.microsoft.com/office/drawing/2014/main" id="{6C079596-337E-4B51-B22E-718D115010EF}"/>
              </a:ext>
            </a:extLst>
          </p:cNvPr>
          <p:cNvSpPr txBox="1"/>
          <p:nvPr/>
        </p:nvSpPr>
        <p:spPr>
          <a:xfrm>
            <a:off x="119404" y="4273276"/>
            <a:ext cx="81945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Marvel)</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7" name="Szövegdoboz 70">
            <a:extLst>
              <a:ext uri="{FF2B5EF4-FFF2-40B4-BE49-F238E27FC236}">
                <a16:creationId xmlns:a16="http://schemas.microsoft.com/office/drawing/2014/main" id="{07B33E52-0ABA-481E-8B8B-91252E3DA460}"/>
              </a:ext>
            </a:extLst>
          </p:cNvPr>
          <p:cNvSpPr txBox="1"/>
          <p:nvPr/>
        </p:nvSpPr>
        <p:spPr>
          <a:xfrm>
            <a:off x="-16331" y="2544844"/>
            <a:ext cx="10695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Applied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 Micro</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8" name="Szövegdoboz 90">
            <a:extLst>
              <a:ext uri="{FF2B5EF4-FFF2-40B4-BE49-F238E27FC236}">
                <a16:creationId xmlns:a16="http://schemas.microsoft.com/office/drawing/2014/main" id="{91BA5EF6-73AB-40AB-9A1A-06EF1C79FADE}"/>
              </a:ext>
            </a:extLst>
          </p:cNvPr>
          <p:cNvSpPr txBox="1"/>
          <p:nvPr/>
        </p:nvSpPr>
        <p:spPr>
          <a:xfrm>
            <a:off x="1315689" y="5664662"/>
            <a:ext cx="6591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Cortex</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64-bit</a:t>
            </a:r>
          </a:p>
        </p:txBody>
      </p:sp>
      <p:cxnSp>
        <p:nvCxnSpPr>
          <p:cNvPr id="379" name="Egyenes összekötő nyíllal 101">
            <a:extLst>
              <a:ext uri="{FF2B5EF4-FFF2-40B4-BE49-F238E27FC236}">
                <a16:creationId xmlns:a16="http://schemas.microsoft.com/office/drawing/2014/main" id="{92761F18-BA4E-4262-9BA3-E030125F5693}"/>
              </a:ext>
            </a:extLst>
          </p:cNvPr>
          <p:cNvCxnSpPr>
            <a:cxnSpLocks/>
          </p:cNvCxnSpPr>
          <p:nvPr/>
        </p:nvCxnSpPr>
        <p:spPr>
          <a:xfrm rot="16200000">
            <a:off x="-1633660" y="3806375"/>
            <a:ext cx="532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0" name="Nyíl: jobbra mutató 117">
            <a:extLst>
              <a:ext uri="{FF2B5EF4-FFF2-40B4-BE49-F238E27FC236}">
                <a16:creationId xmlns:a16="http://schemas.microsoft.com/office/drawing/2014/main" id="{F23F6F18-EB17-4741-A790-B8BF6AA9664B}"/>
              </a:ext>
            </a:extLst>
          </p:cNvPr>
          <p:cNvSpPr/>
          <p:nvPr/>
        </p:nvSpPr>
        <p:spPr>
          <a:xfrm>
            <a:off x="3281832" y="6137806"/>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381" name="Téglalap 98">
            <a:extLst>
              <a:ext uri="{FF2B5EF4-FFF2-40B4-BE49-F238E27FC236}">
                <a16:creationId xmlns:a16="http://schemas.microsoft.com/office/drawing/2014/main" id="{39ED33DD-3687-4DA1-8EF8-57E2EA1374FE}"/>
              </a:ext>
            </a:extLst>
          </p:cNvPr>
          <p:cNvSpPr/>
          <p:nvPr/>
        </p:nvSpPr>
        <p:spPr>
          <a:xfrm>
            <a:off x="111642" y="2795842"/>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Amazon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AWS</a:t>
            </a:r>
          </a:p>
        </p:txBody>
      </p:sp>
      <p:sp>
        <p:nvSpPr>
          <p:cNvPr id="382" name="Téglalap 99">
            <a:extLst>
              <a:ext uri="{FF2B5EF4-FFF2-40B4-BE49-F238E27FC236}">
                <a16:creationId xmlns:a16="http://schemas.microsoft.com/office/drawing/2014/main" id="{7E2E4E93-4135-4B83-BA15-53716ED829CE}"/>
              </a:ext>
            </a:extLst>
          </p:cNvPr>
          <p:cNvSpPr/>
          <p:nvPr/>
        </p:nvSpPr>
        <p:spPr>
          <a:xfrm>
            <a:off x="111642" y="1141086"/>
            <a:ext cx="810000"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AMD</a:t>
            </a:r>
          </a:p>
        </p:txBody>
      </p:sp>
      <p:sp>
        <p:nvSpPr>
          <p:cNvPr id="383" name="Szövegdoboz 113">
            <a:extLst>
              <a:ext uri="{FF2B5EF4-FFF2-40B4-BE49-F238E27FC236}">
                <a16:creationId xmlns:a16="http://schemas.microsoft.com/office/drawing/2014/main" id="{E88C944A-CBD6-47C5-BAE3-78F32CFACBC4}"/>
              </a:ext>
            </a:extLst>
          </p:cNvPr>
          <p:cNvSpPr txBox="1"/>
          <p:nvPr/>
        </p:nvSpPr>
        <p:spPr>
          <a:xfrm>
            <a:off x="4415526" y="926303"/>
            <a:ext cx="591829"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Seattle</a:t>
            </a:r>
          </a:p>
        </p:txBody>
      </p:sp>
      <p:sp>
        <p:nvSpPr>
          <p:cNvPr id="384" name="Szövegdoboz 118">
            <a:extLst>
              <a:ext uri="{FF2B5EF4-FFF2-40B4-BE49-F238E27FC236}">
                <a16:creationId xmlns:a16="http://schemas.microsoft.com/office/drawing/2014/main" id="{74B213AF-A55D-4211-B718-9469976C363F}"/>
              </a:ext>
            </a:extLst>
          </p:cNvPr>
          <p:cNvSpPr txBox="1"/>
          <p:nvPr/>
        </p:nvSpPr>
        <p:spPr>
          <a:xfrm>
            <a:off x="3464223" y="2769623"/>
            <a:ext cx="9653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Amazon b</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Anapura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Lab</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5" name="Téglalap 125">
            <a:extLst>
              <a:ext uri="{FF2B5EF4-FFF2-40B4-BE49-F238E27FC236}">
                <a16:creationId xmlns:a16="http://schemas.microsoft.com/office/drawing/2014/main" id="{0C52C4D1-7183-4AA2-B213-AA26CDB75920}"/>
              </a:ext>
            </a:extLst>
          </p:cNvPr>
          <p:cNvSpPr/>
          <p:nvPr/>
        </p:nvSpPr>
        <p:spPr>
          <a:xfrm>
            <a:off x="2120187" y="5499090"/>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A57</a:t>
            </a:r>
          </a:p>
        </p:txBody>
      </p:sp>
      <p:sp>
        <p:nvSpPr>
          <p:cNvPr id="386" name="Szövegdoboz 126">
            <a:extLst>
              <a:ext uri="{FF2B5EF4-FFF2-40B4-BE49-F238E27FC236}">
                <a16:creationId xmlns:a16="http://schemas.microsoft.com/office/drawing/2014/main" id="{C91BB7C9-235E-4073-9B85-6D3224FD1FEC}"/>
              </a:ext>
            </a:extLst>
          </p:cNvPr>
          <p:cNvSpPr txBox="1"/>
          <p:nvPr/>
        </p:nvSpPr>
        <p:spPr>
          <a:xfrm>
            <a:off x="2147622" y="5258468"/>
            <a:ext cx="47000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Atlas</a:t>
            </a:r>
          </a:p>
        </p:txBody>
      </p:sp>
      <p:sp>
        <p:nvSpPr>
          <p:cNvPr id="387" name="Nyíl: jobbra mutató 116">
            <a:extLst>
              <a:ext uri="{FF2B5EF4-FFF2-40B4-BE49-F238E27FC236}">
                <a16:creationId xmlns:a16="http://schemas.microsoft.com/office/drawing/2014/main" id="{B523C40E-7812-4AFE-9C96-E9A66D2C8497}"/>
              </a:ext>
            </a:extLst>
          </p:cNvPr>
          <p:cNvSpPr/>
          <p:nvPr/>
        </p:nvSpPr>
        <p:spPr>
          <a:xfrm>
            <a:off x="2619872" y="5551690"/>
            <a:ext cx="132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8" name="Téglalap 10">
            <a:extLst>
              <a:ext uri="{FF2B5EF4-FFF2-40B4-BE49-F238E27FC236}">
                <a16:creationId xmlns:a16="http://schemas.microsoft.com/office/drawing/2014/main" id="{A6BB4FF6-6FE0-4587-B388-FEDFBA31F1C7}"/>
              </a:ext>
            </a:extLst>
          </p:cNvPr>
          <p:cNvSpPr/>
          <p:nvPr/>
        </p:nvSpPr>
        <p:spPr>
          <a:xfrm>
            <a:off x="6126114" y="646440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2018</a:t>
            </a:r>
          </a:p>
        </p:txBody>
      </p:sp>
      <p:sp>
        <p:nvSpPr>
          <p:cNvPr id="389" name="Téglalap 11">
            <a:extLst>
              <a:ext uri="{FF2B5EF4-FFF2-40B4-BE49-F238E27FC236}">
                <a16:creationId xmlns:a16="http://schemas.microsoft.com/office/drawing/2014/main" id="{A78BB795-5DB4-4B84-A70B-9B98E1130DD6}"/>
              </a:ext>
            </a:extLst>
          </p:cNvPr>
          <p:cNvSpPr/>
          <p:nvPr/>
        </p:nvSpPr>
        <p:spPr>
          <a:xfrm>
            <a:off x="6855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2019</a:t>
            </a:r>
          </a:p>
        </p:txBody>
      </p:sp>
      <p:sp>
        <p:nvSpPr>
          <p:cNvPr id="390" name="Téglalap 12">
            <a:extLst>
              <a:ext uri="{FF2B5EF4-FFF2-40B4-BE49-F238E27FC236}">
                <a16:creationId xmlns:a16="http://schemas.microsoft.com/office/drawing/2014/main" id="{E45247D8-A161-4647-A403-9EE2032C283B}"/>
              </a:ext>
            </a:extLst>
          </p:cNvPr>
          <p:cNvSpPr/>
          <p:nvPr/>
        </p:nvSpPr>
        <p:spPr>
          <a:xfrm>
            <a:off x="7584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2020</a:t>
            </a:r>
          </a:p>
        </p:txBody>
      </p:sp>
      <p:sp>
        <p:nvSpPr>
          <p:cNvPr id="391" name="Téglalap 13">
            <a:extLst>
              <a:ext uri="{FF2B5EF4-FFF2-40B4-BE49-F238E27FC236}">
                <a16:creationId xmlns:a16="http://schemas.microsoft.com/office/drawing/2014/main" id="{04563564-96E2-478F-AF2C-F32AB4A22D99}"/>
              </a:ext>
            </a:extLst>
          </p:cNvPr>
          <p:cNvSpPr/>
          <p:nvPr/>
        </p:nvSpPr>
        <p:spPr>
          <a:xfrm>
            <a:off x="8313114" y="6470733"/>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2021</a:t>
            </a:r>
          </a:p>
        </p:txBody>
      </p:sp>
      <p:sp>
        <p:nvSpPr>
          <p:cNvPr id="392" name="Téglalap 20">
            <a:extLst>
              <a:ext uri="{FF2B5EF4-FFF2-40B4-BE49-F238E27FC236}">
                <a16:creationId xmlns:a16="http://schemas.microsoft.com/office/drawing/2014/main" id="{4CC64E43-2CEF-42C1-96DB-BABF395E63E2}"/>
              </a:ext>
            </a:extLst>
          </p:cNvPr>
          <p:cNvSpPr/>
          <p:nvPr/>
        </p:nvSpPr>
        <p:spPr>
          <a:xfrm>
            <a:off x="6846691" y="6070488"/>
            <a:ext cx="547174"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A65-AE</a:t>
            </a:r>
          </a:p>
        </p:txBody>
      </p:sp>
      <p:sp>
        <p:nvSpPr>
          <p:cNvPr id="393" name="Szövegdoboz 23">
            <a:extLst>
              <a:ext uri="{FF2B5EF4-FFF2-40B4-BE49-F238E27FC236}">
                <a16:creationId xmlns:a16="http://schemas.microsoft.com/office/drawing/2014/main" id="{02F3C7B3-94FE-45D5-89C6-AE0B7F2D0011}"/>
              </a:ext>
            </a:extLst>
          </p:cNvPr>
          <p:cNvSpPr txBox="1"/>
          <p:nvPr/>
        </p:nvSpPr>
        <p:spPr>
          <a:xfrm>
            <a:off x="6868581" y="5848790"/>
            <a:ext cx="5357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Hellos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4" name="Nyíl: jobbra mutató 25">
            <a:extLst>
              <a:ext uri="{FF2B5EF4-FFF2-40B4-BE49-F238E27FC236}">
                <a16:creationId xmlns:a16="http://schemas.microsoft.com/office/drawing/2014/main" id="{5B43E5FB-FE6F-4D4F-8B39-1302A076649B}"/>
              </a:ext>
            </a:extLst>
          </p:cNvPr>
          <p:cNvSpPr/>
          <p:nvPr/>
        </p:nvSpPr>
        <p:spPr>
          <a:xfrm>
            <a:off x="6018114" y="6128228"/>
            <a:ext cx="837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5" name="Téglalap 29">
            <a:extLst>
              <a:ext uri="{FF2B5EF4-FFF2-40B4-BE49-F238E27FC236}">
                <a16:creationId xmlns:a16="http://schemas.microsoft.com/office/drawing/2014/main" id="{CC8BDBDE-E265-4FA3-8E85-AF1F447F36AD}"/>
              </a:ext>
            </a:extLst>
          </p:cNvPr>
          <p:cNvSpPr/>
          <p:nvPr/>
        </p:nvSpPr>
        <p:spPr>
          <a:xfrm>
            <a:off x="6130636" y="5487475"/>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A76</a:t>
            </a:r>
          </a:p>
        </p:txBody>
      </p:sp>
      <p:sp>
        <p:nvSpPr>
          <p:cNvPr id="396" name="Téglalap 30">
            <a:extLst>
              <a:ext uri="{FF2B5EF4-FFF2-40B4-BE49-F238E27FC236}">
                <a16:creationId xmlns:a16="http://schemas.microsoft.com/office/drawing/2014/main" id="{4E6B5850-2046-4AA0-8EED-B8014407EFD3}"/>
              </a:ext>
            </a:extLst>
          </p:cNvPr>
          <p:cNvSpPr/>
          <p:nvPr/>
        </p:nvSpPr>
        <p:spPr>
          <a:xfrm>
            <a:off x="6855113" y="5489997"/>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A77</a:t>
            </a:r>
          </a:p>
        </p:txBody>
      </p:sp>
      <p:sp>
        <p:nvSpPr>
          <p:cNvPr id="397" name="Téglalap 31">
            <a:extLst>
              <a:ext uri="{FF2B5EF4-FFF2-40B4-BE49-F238E27FC236}">
                <a16:creationId xmlns:a16="http://schemas.microsoft.com/office/drawing/2014/main" id="{80A7F2E1-8FED-4A41-86F1-76130B3A83F2}"/>
              </a:ext>
            </a:extLst>
          </p:cNvPr>
          <p:cNvSpPr/>
          <p:nvPr/>
        </p:nvSpPr>
        <p:spPr>
          <a:xfrm>
            <a:off x="7584114" y="5494416"/>
            <a:ext cx="786109"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A78</a:t>
            </a:r>
          </a:p>
        </p:txBody>
      </p:sp>
      <p:sp>
        <p:nvSpPr>
          <p:cNvPr id="398" name="Nyíl: jobbra mutató 36">
            <a:extLst>
              <a:ext uri="{FF2B5EF4-FFF2-40B4-BE49-F238E27FC236}">
                <a16:creationId xmlns:a16="http://schemas.microsoft.com/office/drawing/2014/main" id="{00BCC882-602A-4E8D-88C2-BA06B242CB59}"/>
              </a:ext>
            </a:extLst>
          </p:cNvPr>
          <p:cNvSpPr/>
          <p:nvPr/>
        </p:nvSpPr>
        <p:spPr>
          <a:xfrm>
            <a:off x="5978506" y="5551558"/>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9" name="Nyíl: jobbra mutató 37">
            <a:extLst>
              <a:ext uri="{FF2B5EF4-FFF2-40B4-BE49-F238E27FC236}">
                <a16:creationId xmlns:a16="http://schemas.microsoft.com/office/drawing/2014/main" id="{11809E5D-3486-4B15-A257-8723C0F609C0}"/>
              </a:ext>
            </a:extLst>
          </p:cNvPr>
          <p:cNvSpPr/>
          <p:nvPr/>
        </p:nvSpPr>
        <p:spPr>
          <a:xfrm>
            <a:off x="6653491" y="5553797"/>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0" name="Nyíl: jobbra mutató 38">
            <a:extLst>
              <a:ext uri="{FF2B5EF4-FFF2-40B4-BE49-F238E27FC236}">
                <a16:creationId xmlns:a16="http://schemas.microsoft.com/office/drawing/2014/main" id="{ECA64138-13A6-4324-BCCE-B2BF19544CE5}"/>
              </a:ext>
            </a:extLst>
          </p:cNvPr>
          <p:cNvSpPr/>
          <p:nvPr/>
        </p:nvSpPr>
        <p:spPr>
          <a:xfrm>
            <a:off x="7475416" y="5551558"/>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1" name="Szövegdoboz 45">
            <a:extLst>
              <a:ext uri="{FF2B5EF4-FFF2-40B4-BE49-F238E27FC236}">
                <a16:creationId xmlns:a16="http://schemas.microsoft.com/office/drawing/2014/main" id="{3ADF4DF2-9065-49DA-AAC0-F76F46C7D73E}"/>
              </a:ext>
            </a:extLst>
          </p:cNvPr>
          <p:cNvSpPr txBox="1"/>
          <p:nvPr/>
        </p:nvSpPr>
        <p:spPr>
          <a:xfrm>
            <a:off x="6157373" y="5245637"/>
            <a:ext cx="4716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Enyo</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2" name="Szövegdoboz 46">
            <a:extLst>
              <a:ext uri="{FF2B5EF4-FFF2-40B4-BE49-F238E27FC236}">
                <a16:creationId xmlns:a16="http://schemas.microsoft.com/office/drawing/2014/main" id="{87C0B553-4E8E-49BA-94FE-799688E9CF6F}"/>
              </a:ext>
            </a:extLst>
          </p:cNvPr>
          <p:cNvSpPr txBox="1"/>
          <p:nvPr/>
        </p:nvSpPr>
        <p:spPr>
          <a:xfrm>
            <a:off x="6868581" y="5250531"/>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Deimos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3" name="Szövegdoboz 47">
            <a:extLst>
              <a:ext uri="{FF2B5EF4-FFF2-40B4-BE49-F238E27FC236}">
                <a16:creationId xmlns:a16="http://schemas.microsoft.com/office/drawing/2014/main" id="{F32737B2-D076-43A6-8FFC-E5C99DC65036}"/>
              </a:ext>
            </a:extLst>
          </p:cNvPr>
          <p:cNvSpPr txBox="1"/>
          <p:nvPr/>
        </p:nvSpPr>
        <p:spPr>
          <a:xfrm>
            <a:off x="7664725" y="5253468"/>
            <a:ext cx="6864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Hercules</a:t>
            </a:r>
          </a:p>
        </p:txBody>
      </p:sp>
      <p:sp>
        <p:nvSpPr>
          <p:cNvPr id="404" name="Téglalap: lekerekített 140">
            <a:extLst>
              <a:ext uri="{FF2B5EF4-FFF2-40B4-BE49-F238E27FC236}">
                <a16:creationId xmlns:a16="http://schemas.microsoft.com/office/drawing/2014/main" id="{D45726BD-4D59-45DE-8F7A-6C4B5B4499C3}"/>
              </a:ext>
            </a:extLst>
          </p:cNvPr>
          <p:cNvSpPr/>
          <p:nvPr/>
        </p:nvSpPr>
        <p:spPr>
          <a:xfrm>
            <a:off x="6349531" y="4471687"/>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p>
        </p:txBody>
      </p:sp>
      <p:sp>
        <p:nvSpPr>
          <p:cNvPr id="405" name="Téglalap: lekerekített 142">
            <a:extLst>
              <a:ext uri="{FF2B5EF4-FFF2-40B4-BE49-F238E27FC236}">
                <a16:creationId xmlns:a16="http://schemas.microsoft.com/office/drawing/2014/main" id="{E96C63E7-B98D-4B7A-8B9E-8D474B2D6CBF}"/>
              </a:ext>
            </a:extLst>
          </p:cNvPr>
          <p:cNvSpPr/>
          <p:nvPr/>
        </p:nvSpPr>
        <p:spPr>
          <a:xfrm>
            <a:off x="7188741" y="4471993"/>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06" name="Téglalap: lekerekített 144">
            <a:extLst>
              <a:ext uri="{FF2B5EF4-FFF2-40B4-BE49-F238E27FC236}">
                <a16:creationId xmlns:a16="http://schemas.microsoft.com/office/drawing/2014/main" id="{E9A371E2-0B93-49F4-85F7-CCAE488EADA8}"/>
              </a:ext>
            </a:extLst>
          </p:cNvPr>
          <p:cNvSpPr/>
          <p:nvPr/>
        </p:nvSpPr>
        <p:spPr>
          <a:xfrm>
            <a:off x="8064703" y="447225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5 nm</a:t>
            </a:r>
          </a:p>
        </p:txBody>
      </p:sp>
      <p:sp>
        <p:nvSpPr>
          <p:cNvPr id="408" name="Téglalap 74">
            <a:extLst>
              <a:ext uri="{FF2B5EF4-FFF2-40B4-BE49-F238E27FC236}">
                <a16:creationId xmlns:a16="http://schemas.microsoft.com/office/drawing/2014/main" id="{C5AE9CA1-1D1A-46B6-B09E-1CE28785F36C}"/>
              </a:ext>
            </a:extLst>
          </p:cNvPr>
          <p:cNvSpPr/>
          <p:nvPr/>
        </p:nvSpPr>
        <p:spPr>
          <a:xfrm>
            <a:off x="5867700" y="233506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9" name="Téglalap 77">
            <a:extLst>
              <a:ext uri="{FF2B5EF4-FFF2-40B4-BE49-F238E27FC236}">
                <a16:creationId xmlns:a16="http://schemas.microsoft.com/office/drawing/2014/main" id="{5E911457-AFB0-435E-ADB8-292F5075CB48}"/>
              </a:ext>
            </a:extLst>
          </p:cNvPr>
          <p:cNvSpPr/>
          <p:nvPr/>
        </p:nvSpPr>
        <p:spPr>
          <a:xfrm>
            <a:off x="1543931" y="2303672"/>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0" name="Téglalap 78">
            <a:extLst>
              <a:ext uri="{FF2B5EF4-FFF2-40B4-BE49-F238E27FC236}">
                <a16:creationId xmlns:a16="http://schemas.microsoft.com/office/drawing/2014/main" id="{78F36957-3D57-4DFC-9ADD-1460A857732B}"/>
              </a:ext>
            </a:extLst>
          </p:cNvPr>
          <p:cNvSpPr/>
          <p:nvPr/>
        </p:nvSpPr>
        <p:spPr>
          <a:xfrm>
            <a:off x="6120158" y="1773464"/>
            <a:ext cx="864000"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eMAG</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8180</a:t>
            </a:r>
          </a:p>
        </p:txBody>
      </p:sp>
      <p:sp>
        <p:nvSpPr>
          <p:cNvPr id="412" name="Nyíl: jobbra mutató 80">
            <a:extLst>
              <a:ext uri="{FF2B5EF4-FFF2-40B4-BE49-F238E27FC236}">
                <a16:creationId xmlns:a16="http://schemas.microsoft.com/office/drawing/2014/main" id="{500A58D4-05BB-4DD0-B42D-FA77386EFCF2}"/>
              </a:ext>
            </a:extLst>
          </p:cNvPr>
          <p:cNvSpPr/>
          <p:nvPr/>
        </p:nvSpPr>
        <p:spPr>
          <a:xfrm>
            <a:off x="7001233" y="1831232"/>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13" name="Egyenes összekötő 88">
            <a:extLst>
              <a:ext uri="{FF2B5EF4-FFF2-40B4-BE49-F238E27FC236}">
                <a16:creationId xmlns:a16="http://schemas.microsoft.com/office/drawing/2014/main" id="{6B1BBD0A-FA98-4B4C-90BA-718E1C041C66}"/>
              </a:ext>
            </a:extLst>
          </p:cNvPr>
          <p:cNvCxnSpPr>
            <a:cxnSpLocks/>
          </p:cNvCxnSpPr>
          <p:nvPr/>
        </p:nvCxnSpPr>
        <p:spPr>
          <a:xfrm>
            <a:off x="5949616" y="2372286"/>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4" name="Egyenes összekötő 89">
            <a:extLst>
              <a:ext uri="{FF2B5EF4-FFF2-40B4-BE49-F238E27FC236}">
                <a16:creationId xmlns:a16="http://schemas.microsoft.com/office/drawing/2014/main" id="{A718D350-4732-471E-9EE0-D55DD5DA9DDC}"/>
              </a:ext>
            </a:extLst>
          </p:cNvPr>
          <p:cNvCxnSpPr>
            <a:cxnSpLocks/>
          </p:cNvCxnSpPr>
          <p:nvPr/>
        </p:nvCxnSpPr>
        <p:spPr>
          <a:xfrm flipV="1">
            <a:off x="5943500" y="2364831"/>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5" name="Nyíl: jobbra mutató 92">
            <a:extLst>
              <a:ext uri="{FF2B5EF4-FFF2-40B4-BE49-F238E27FC236}">
                <a16:creationId xmlns:a16="http://schemas.microsoft.com/office/drawing/2014/main" id="{934C2598-6D01-4A62-ADCB-C69DA2B418F4}"/>
              </a:ext>
            </a:extLst>
          </p:cNvPr>
          <p:cNvSpPr/>
          <p:nvPr/>
        </p:nvSpPr>
        <p:spPr>
          <a:xfrm>
            <a:off x="2399721" y="2354745"/>
            <a:ext cx="162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16" name="Szövegdoboz 94">
            <a:extLst>
              <a:ext uri="{FF2B5EF4-FFF2-40B4-BE49-F238E27FC236}">
                <a16:creationId xmlns:a16="http://schemas.microsoft.com/office/drawing/2014/main" id="{0326D1C8-A145-4BA6-AFEC-7673E2784925}"/>
              </a:ext>
            </a:extLst>
          </p:cNvPr>
          <p:cNvSpPr txBox="1"/>
          <p:nvPr/>
        </p:nvSpPr>
        <p:spPr>
          <a:xfrm>
            <a:off x="4219578" y="1770395"/>
            <a:ext cx="17694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APM a</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cquired</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 Macom</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bought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417" name="Szövegdoboz 95">
            <a:extLst>
              <a:ext uri="{FF2B5EF4-FFF2-40B4-BE49-F238E27FC236}">
                <a16:creationId xmlns:a16="http://schemas.microsoft.com/office/drawing/2014/main" id="{DFC678DF-0852-42EA-A3EF-E4D1D4A32E85}"/>
              </a:ext>
            </a:extLst>
          </p:cNvPr>
          <p:cNvSpPr txBox="1"/>
          <p:nvPr/>
        </p:nvSpPr>
        <p:spPr>
          <a:xfrm>
            <a:off x="6223643" y="1533756"/>
            <a:ext cx="620683"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0" name="Nyíl: jobbra mutató 93">
            <a:extLst>
              <a:ext uri="{FF2B5EF4-FFF2-40B4-BE49-F238E27FC236}">
                <a16:creationId xmlns:a16="http://schemas.microsoft.com/office/drawing/2014/main" id="{9FA6A9A1-5931-4BB8-AC07-950A68E28C81}"/>
              </a:ext>
            </a:extLst>
          </p:cNvPr>
          <p:cNvSpPr/>
          <p:nvPr/>
        </p:nvSpPr>
        <p:spPr>
          <a:xfrm rot="19182256">
            <a:off x="5364107" y="2075803"/>
            <a:ext cx="828000" cy="18780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1" name="Téglalap 76">
            <a:extLst>
              <a:ext uri="{FF2B5EF4-FFF2-40B4-BE49-F238E27FC236}">
                <a16:creationId xmlns:a16="http://schemas.microsoft.com/office/drawing/2014/main" id="{488FB64C-5E29-4B08-9DBE-82B9F602EF84}"/>
              </a:ext>
            </a:extLst>
          </p:cNvPr>
          <p:cNvSpPr/>
          <p:nvPr/>
        </p:nvSpPr>
        <p:spPr>
          <a:xfrm>
            <a:off x="4024433" y="233254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X-Gene2</a:t>
            </a:r>
          </a:p>
        </p:txBody>
      </p:sp>
      <p:sp>
        <p:nvSpPr>
          <p:cNvPr id="422" name="Nyíl: jobbra mutató 75">
            <a:extLst>
              <a:ext uri="{FF2B5EF4-FFF2-40B4-BE49-F238E27FC236}">
                <a16:creationId xmlns:a16="http://schemas.microsoft.com/office/drawing/2014/main" id="{CBFEDB5E-3595-4A35-9BF2-952452F9E498}"/>
              </a:ext>
            </a:extLst>
          </p:cNvPr>
          <p:cNvSpPr/>
          <p:nvPr/>
        </p:nvSpPr>
        <p:spPr>
          <a:xfrm>
            <a:off x="4836309" y="2354745"/>
            <a:ext cx="1026000" cy="171427"/>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4" name="Téglalap: lekerekített 132">
            <a:extLst>
              <a:ext uri="{FF2B5EF4-FFF2-40B4-BE49-F238E27FC236}">
                <a16:creationId xmlns:a16="http://schemas.microsoft.com/office/drawing/2014/main" id="{64B417E4-5D4C-4D4E-A0BC-E068F94A29B9}"/>
              </a:ext>
            </a:extLst>
          </p:cNvPr>
          <p:cNvSpPr/>
          <p:nvPr/>
        </p:nvSpPr>
        <p:spPr>
          <a:xfrm>
            <a:off x="2131606" y="1872356"/>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40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5" name="Egyenes összekötő nyíllal 133">
            <a:extLst>
              <a:ext uri="{FF2B5EF4-FFF2-40B4-BE49-F238E27FC236}">
                <a16:creationId xmlns:a16="http://schemas.microsoft.com/office/drawing/2014/main" id="{15B8CCC2-4A9C-4856-8649-E8CC89460441}"/>
              </a:ext>
            </a:extLst>
          </p:cNvPr>
          <p:cNvCxnSpPr>
            <a:stCxn id="424" idx="2"/>
          </p:cNvCxnSpPr>
          <p:nvPr/>
        </p:nvCxnSpPr>
        <p:spPr>
          <a:xfrm flipH="1">
            <a:off x="2338003" y="2052356"/>
            <a:ext cx="146875" cy="229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6" name="Egyenes összekötő nyíllal 135">
            <a:extLst>
              <a:ext uri="{FF2B5EF4-FFF2-40B4-BE49-F238E27FC236}">
                <a16:creationId xmlns:a16="http://schemas.microsoft.com/office/drawing/2014/main" id="{664D5680-B044-4781-9BC5-5448ED5DDDBD}"/>
              </a:ext>
            </a:extLst>
          </p:cNvPr>
          <p:cNvCxnSpPr>
            <a:cxnSpLocks/>
            <a:stCxn id="433" idx="2"/>
          </p:cNvCxnSpPr>
          <p:nvPr/>
        </p:nvCxnSpPr>
        <p:spPr>
          <a:xfrm>
            <a:off x="3761652" y="2048972"/>
            <a:ext cx="253174" cy="25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7" name="Téglalap: lekerekített 136">
            <a:extLst>
              <a:ext uri="{FF2B5EF4-FFF2-40B4-BE49-F238E27FC236}">
                <a16:creationId xmlns:a16="http://schemas.microsoft.com/office/drawing/2014/main" id="{F3EFADA7-A19A-4EF6-AA26-32FEDB84295A}"/>
              </a:ext>
            </a:extLst>
          </p:cNvPr>
          <p:cNvSpPr/>
          <p:nvPr/>
        </p:nvSpPr>
        <p:spPr>
          <a:xfrm>
            <a:off x="5119499" y="1544968"/>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8" name="Egyenes összekötő nyíllal 137">
            <a:extLst>
              <a:ext uri="{FF2B5EF4-FFF2-40B4-BE49-F238E27FC236}">
                <a16:creationId xmlns:a16="http://schemas.microsoft.com/office/drawing/2014/main" id="{8FDEC5E3-94CB-4711-94A8-8B3BAC1DBBFA}"/>
              </a:ext>
            </a:extLst>
          </p:cNvPr>
          <p:cNvCxnSpPr>
            <a:cxnSpLocks/>
            <a:stCxn id="427" idx="3"/>
          </p:cNvCxnSpPr>
          <p:nvPr/>
        </p:nvCxnSpPr>
        <p:spPr>
          <a:xfrm>
            <a:off x="5911499" y="1634968"/>
            <a:ext cx="223614" cy="119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9" name="Szövegdoboz 53">
            <a:extLst>
              <a:ext uri="{FF2B5EF4-FFF2-40B4-BE49-F238E27FC236}">
                <a16:creationId xmlns:a16="http://schemas.microsoft.com/office/drawing/2014/main" id="{B3381D7F-6889-48D4-9AFC-E9C4873237C7}"/>
              </a:ext>
            </a:extLst>
          </p:cNvPr>
          <p:cNvSpPr txBox="1"/>
          <p:nvPr/>
        </p:nvSpPr>
        <p:spPr>
          <a:xfrm>
            <a:off x="5976871" y="2112940"/>
            <a:ext cx="61946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0" name="Rectangle 429"/>
          <p:cNvSpPr/>
          <p:nvPr/>
        </p:nvSpPr>
        <p:spPr>
          <a:xfrm>
            <a:off x="5872104" y="2344876"/>
            <a:ext cx="800219"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X-Gene3</a:t>
            </a:r>
          </a:p>
        </p:txBody>
      </p:sp>
      <p:sp>
        <p:nvSpPr>
          <p:cNvPr id="431" name="Szövegdoboz 53">
            <a:extLst>
              <a:ext uri="{FF2B5EF4-FFF2-40B4-BE49-F238E27FC236}">
                <a16:creationId xmlns:a16="http://schemas.microsoft.com/office/drawing/2014/main" id="{B3381D7F-6889-48D4-9AFC-E9C4873237C7}"/>
              </a:ext>
            </a:extLst>
          </p:cNvPr>
          <p:cNvSpPr txBox="1"/>
          <p:nvPr/>
        </p:nvSpPr>
        <p:spPr>
          <a:xfrm>
            <a:off x="4010802" y="2085601"/>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Shadowcat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2" name="Szövegdoboz 53">
            <a:extLst>
              <a:ext uri="{FF2B5EF4-FFF2-40B4-BE49-F238E27FC236}">
                <a16:creationId xmlns:a16="http://schemas.microsoft.com/office/drawing/2014/main" id="{B3381D7F-6889-48D4-9AFC-E9C4873237C7}"/>
              </a:ext>
            </a:extLst>
          </p:cNvPr>
          <p:cNvSpPr txBox="1"/>
          <p:nvPr/>
        </p:nvSpPr>
        <p:spPr>
          <a:xfrm>
            <a:off x="1688780" y="2068093"/>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Storm</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3" name="Téglalap: lekerekített 132">
            <a:extLst>
              <a:ext uri="{FF2B5EF4-FFF2-40B4-BE49-F238E27FC236}">
                <a16:creationId xmlns:a16="http://schemas.microsoft.com/office/drawing/2014/main" id="{64B417E4-5D4C-4D4E-A0BC-E068F94A29B9}"/>
              </a:ext>
            </a:extLst>
          </p:cNvPr>
          <p:cNvSpPr/>
          <p:nvPr/>
        </p:nvSpPr>
        <p:spPr>
          <a:xfrm>
            <a:off x="3408380" y="186897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434" name="Group 433"/>
          <p:cNvGrpSpPr/>
          <p:nvPr/>
        </p:nvGrpSpPr>
        <p:grpSpPr>
          <a:xfrm>
            <a:off x="4563927" y="3073309"/>
            <a:ext cx="3805598" cy="538584"/>
            <a:chOff x="4563927" y="3073309"/>
            <a:chExt cx="3805598" cy="538584"/>
          </a:xfrm>
        </p:grpSpPr>
        <p:sp>
          <p:nvSpPr>
            <p:cNvPr id="435" name="Téglalap 71">
              <a:extLst>
                <a:ext uri="{FF2B5EF4-FFF2-40B4-BE49-F238E27FC236}">
                  <a16:creationId xmlns:a16="http://schemas.microsoft.com/office/drawing/2014/main" id="{5B9A1309-5B06-4CA4-A839-175510C88C32}"/>
                </a:ext>
              </a:extLst>
            </p:cNvPr>
            <p:cNvSpPr/>
            <p:nvPr/>
          </p:nvSpPr>
          <p:spPr>
            <a:xfrm>
              <a:off x="5396416" y="3322078"/>
              <a:ext cx="58209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Centriq</a:t>
              </a:r>
            </a:p>
          </p:txBody>
        </p:sp>
        <p:sp>
          <p:nvSpPr>
            <p:cNvPr id="436" name="Téglalap 72">
              <a:extLst>
                <a:ext uri="{FF2B5EF4-FFF2-40B4-BE49-F238E27FC236}">
                  <a16:creationId xmlns:a16="http://schemas.microsoft.com/office/drawing/2014/main" id="{DBEED790-4203-44C7-ABD8-5FA87829F28E}"/>
                </a:ext>
              </a:extLst>
            </p:cNvPr>
            <p:cNvSpPr/>
            <p:nvPr/>
          </p:nvSpPr>
          <p:spPr>
            <a:xfrm>
              <a:off x="7583416" y="3326182"/>
              <a:ext cx="786109"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7" name="Nyíl: jobbra mutató 73">
              <a:extLst>
                <a:ext uri="{FF2B5EF4-FFF2-40B4-BE49-F238E27FC236}">
                  <a16:creationId xmlns:a16="http://schemas.microsoft.com/office/drawing/2014/main" id="{9DD262D9-8432-4D6D-A40D-08F3CE84538A}"/>
                </a:ext>
              </a:extLst>
            </p:cNvPr>
            <p:cNvSpPr/>
            <p:nvPr/>
          </p:nvSpPr>
          <p:spPr>
            <a:xfrm>
              <a:off x="5979699" y="3373363"/>
              <a:ext cx="159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38" name="Egyenes összekötő 82">
              <a:extLst>
                <a:ext uri="{FF2B5EF4-FFF2-40B4-BE49-F238E27FC236}">
                  <a16:creationId xmlns:a16="http://schemas.microsoft.com/office/drawing/2014/main" id="{ADC306E7-F0C0-4C56-A66F-C69ED399FBB7}"/>
                </a:ext>
              </a:extLst>
            </p:cNvPr>
            <p:cNvCxnSpPr>
              <a:cxnSpLocks/>
            </p:cNvCxnSpPr>
            <p:nvPr/>
          </p:nvCxnSpPr>
          <p:spPr>
            <a:xfrm>
              <a:off x="7645384" y="3361869"/>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Egyenes összekötő 83">
              <a:extLst>
                <a:ext uri="{FF2B5EF4-FFF2-40B4-BE49-F238E27FC236}">
                  <a16:creationId xmlns:a16="http://schemas.microsoft.com/office/drawing/2014/main" id="{1C5E029C-1F5B-4C31-949B-7FD0046C1AF7}"/>
                </a:ext>
              </a:extLst>
            </p:cNvPr>
            <p:cNvCxnSpPr>
              <a:cxnSpLocks/>
            </p:cNvCxnSpPr>
            <p:nvPr/>
          </p:nvCxnSpPr>
          <p:spPr>
            <a:xfrm flipV="1">
              <a:off x="7648848" y="3354009"/>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0" name="Szövegdoboz 53">
              <a:extLst>
                <a:ext uri="{FF2B5EF4-FFF2-40B4-BE49-F238E27FC236}">
                  <a16:creationId xmlns:a16="http://schemas.microsoft.com/office/drawing/2014/main" id="{B3381D7F-6889-48D4-9AFC-E9C4873237C7}"/>
                </a:ext>
              </a:extLst>
            </p:cNvPr>
            <p:cNvSpPr txBox="1"/>
            <p:nvPr/>
          </p:nvSpPr>
          <p:spPr>
            <a:xfrm>
              <a:off x="5444118" y="3094096"/>
              <a:ext cx="53251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Falcor</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1" name="Szövegdoboz 53">
              <a:extLst>
                <a:ext uri="{FF2B5EF4-FFF2-40B4-BE49-F238E27FC236}">
                  <a16:creationId xmlns:a16="http://schemas.microsoft.com/office/drawing/2014/main" id="{B3381D7F-6889-48D4-9AFC-E9C4873237C7}"/>
                </a:ext>
              </a:extLst>
            </p:cNvPr>
            <p:cNvSpPr txBox="1"/>
            <p:nvPr/>
          </p:nvSpPr>
          <p:spPr>
            <a:xfrm>
              <a:off x="7688541" y="3073309"/>
              <a:ext cx="6286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Saphira</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2" name="Rectangle 441"/>
            <p:cNvSpPr/>
            <p:nvPr/>
          </p:nvSpPr>
          <p:spPr>
            <a:xfrm>
              <a:off x="7609184" y="3339871"/>
              <a:ext cx="689612"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Fireta</a:t>
              </a:r>
              <a:r>
                <a:rPr kumimoji="0" lang="en-US"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a:t>
              </a:r>
            </a:p>
          </p:txBody>
        </p:sp>
        <p:sp>
          <p:nvSpPr>
            <p:cNvPr id="443" name="Téglalap: lekerekített 138">
              <a:extLst>
                <a:ext uri="{FF2B5EF4-FFF2-40B4-BE49-F238E27FC236}">
                  <a16:creationId xmlns:a16="http://schemas.microsoft.com/office/drawing/2014/main" id="{E16C547A-2715-4707-B045-16ECA8787BAC}"/>
                </a:ext>
              </a:extLst>
            </p:cNvPr>
            <p:cNvSpPr/>
            <p:nvPr/>
          </p:nvSpPr>
          <p:spPr>
            <a:xfrm>
              <a:off x="4563927" y="3154600"/>
              <a:ext cx="706543" cy="21356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10 nm</a:t>
              </a:r>
              <a:endParaRPr kumimoji="0" lang="hu-HU" sz="900" b="0" i="0" u="none" strike="noStrike" kern="1200" cap="none" spc="0" normalizeH="0" baseline="0" noProof="0" dirty="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44" name="Straight Arrow Connector 443"/>
            <p:cNvCxnSpPr>
              <a:stCxn id="443" idx="2"/>
              <a:endCxn id="435" idx="1"/>
            </p:cNvCxnSpPr>
            <p:nvPr/>
          </p:nvCxnSpPr>
          <p:spPr bwMode="auto">
            <a:xfrm>
              <a:off x="4917199" y="3368167"/>
              <a:ext cx="479217" cy="9676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5" name="Téglalap 59">
            <a:extLst>
              <a:ext uri="{FF2B5EF4-FFF2-40B4-BE49-F238E27FC236}">
                <a16:creationId xmlns:a16="http://schemas.microsoft.com/office/drawing/2014/main" id="{680FF665-4ACA-4B24-86AB-31EDBDAF435D}"/>
              </a:ext>
            </a:extLst>
          </p:cNvPr>
          <p:cNvSpPr/>
          <p:nvPr/>
        </p:nvSpPr>
        <p:spPr>
          <a:xfrm>
            <a:off x="6130635" y="4023857"/>
            <a:ext cx="864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ThunderX2</a:t>
            </a:r>
          </a:p>
        </p:txBody>
      </p:sp>
      <p:sp>
        <p:nvSpPr>
          <p:cNvPr id="446" name="Téglalap 60">
            <a:extLst>
              <a:ext uri="{FF2B5EF4-FFF2-40B4-BE49-F238E27FC236}">
                <a16:creationId xmlns:a16="http://schemas.microsoft.com/office/drawing/2014/main" id="{DB45FFD2-474D-413B-A26E-9C89D5839E78}"/>
              </a:ext>
            </a:extLst>
          </p:cNvPr>
          <p:cNvSpPr/>
          <p:nvPr/>
        </p:nvSpPr>
        <p:spPr>
          <a:xfrm>
            <a:off x="7493831" y="4020790"/>
            <a:ext cx="817118"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ThunderX3</a:t>
            </a:r>
          </a:p>
        </p:txBody>
      </p:sp>
      <p:sp>
        <p:nvSpPr>
          <p:cNvPr id="447" name="Nyíl: jobbra mutató 61">
            <a:extLst>
              <a:ext uri="{FF2B5EF4-FFF2-40B4-BE49-F238E27FC236}">
                <a16:creationId xmlns:a16="http://schemas.microsoft.com/office/drawing/2014/main" id="{0413F16B-F504-4763-BA70-CA2AEC66CD09}"/>
              </a:ext>
            </a:extLst>
          </p:cNvPr>
          <p:cNvSpPr/>
          <p:nvPr/>
        </p:nvSpPr>
        <p:spPr>
          <a:xfrm>
            <a:off x="7010729" y="4087794"/>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48" name="Téglalap 64">
            <a:extLst>
              <a:ext uri="{FF2B5EF4-FFF2-40B4-BE49-F238E27FC236}">
                <a16:creationId xmlns:a16="http://schemas.microsoft.com/office/drawing/2014/main" id="{21A5C84E-6817-430E-894A-B34C7D9CE888}"/>
              </a:ext>
            </a:extLst>
          </p:cNvPr>
          <p:cNvSpPr/>
          <p:nvPr/>
        </p:nvSpPr>
        <p:spPr>
          <a:xfrm>
            <a:off x="3210114" y="4020790"/>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a:t>
            </a:r>
          </a:p>
        </p:txBody>
      </p:sp>
      <p:sp>
        <p:nvSpPr>
          <p:cNvPr id="449" name="Szövegdoboz 65">
            <a:extLst>
              <a:ext uri="{FF2B5EF4-FFF2-40B4-BE49-F238E27FC236}">
                <a16:creationId xmlns:a16="http://schemas.microsoft.com/office/drawing/2014/main" id="{49927F63-4C44-44C2-A70B-C04C27DF3B95}"/>
              </a:ext>
            </a:extLst>
          </p:cNvPr>
          <p:cNvSpPr txBox="1"/>
          <p:nvPr/>
        </p:nvSpPr>
        <p:spPr>
          <a:xfrm>
            <a:off x="4350621" y="4270787"/>
            <a:ext cx="11788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Server </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sold </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0" name="Nyíl: jobbra mutató 63">
            <a:extLst>
              <a:ext uri="{FF2B5EF4-FFF2-40B4-BE49-F238E27FC236}">
                <a16:creationId xmlns:a16="http://schemas.microsoft.com/office/drawing/2014/main" id="{27B18681-8C50-47CD-8C4B-2F3DC55D9B8A}"/>
              </a:ext>
            </a:extLst>
          </p:cNvPr>
          <p:cNvSpPr/>
          <p:nvPr/>
        </p:nvSpPr>
        <p:spPr>
          <a:xfrm rot="20417058" flipV="1">
            <a:off x="5021022" y="4381982"/>
            <a:ext cx="1116000" cy="16011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51" name="Téglalap 57">
            <a:extLst>
              <a:ext uri="{FF2B5EF4-FFF2-40B4-BE49-F238E27FC236}">
                <a16:creationId xmlns:a16="http://schemas.microsoft.com/office/drawing/2014/main" id="{8C6C87CB-0B75-4028-A6A6-CFE4DC94AD23}"/>
              </a:ext>
            </a:extLst>
          </p:cNvPr>
          <p:cNvSpPr/>
          <p:nvPr/>
        </p:nvSpPr>
        <p:spPr>
          <a:xfrm>
            <a:off x="4472602" y="4519377"/>
            <a:ext cx="58209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Vulcan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2" name="Egyenes összekötő nyíllal 147">
            <a:extLst>
              <a:ext uri="{FF2B5EF4-FFF2-40B4-BE49-F238E27FC236}">
                <a16:creationId xmlns:a16="http://schemas.microsoft.com/office/drawing/2014/main" id="{DB97E4A5-B0FD-401A-BD24-56886C8E9DC8}"/>
              </a:ext>
            </a:extLst>
          </p:cNvPr>
          <p:cNvCxnSpPr>
            <a:cxnSpLocks/>
          </p:cNvCxnSpPr>
          <p:nvPr/>
        </p:nvCxnSpPr>
        <p:spPr>
          <a:xfrm flipV="1">
            <a:off x="4256199" y="4676015"/>
            <a:ext cx="212454" cy="129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3" name="Szövegdoboz 53">
            <a:extLst>
              <a:ext uri="{FF2B5EF4-FFF2-40B4-BE49-F238E27FC236}">
                <a16:creationId xmlns:a16="http://schemas.microsoft.com/office/drawing/2014/main" id="{B3381D7F-6889-48D4-9AFC-E9C4873237C7}"/>
              </a:ext>
            </a:extLst>
          </p:cNvPr>
          <p:cNvSpPr txBox="1"/>
          <p:nvPr/>
        </p:nvSpPr>
        <p:spPr>
          <a:xfrm>
            <a:off x="6047170" y="3798632"/>
            <a:ext cx="96853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Vulcan-based</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4" name="Szövegdoboz 53">
            <a:extLst>
              <a:ext uri="{FF2B5EF4-FFF2-40B4-BE49-F238E27FC236}">
                <a16:creationId xmlns:a16="http://schemas.microsoft.com/office/drawing/2014/main" id="{B3381D7F-6889-48D4-9AFC-E9C4873237C7}"/>
              </a:ext>
            </a:extLst>
          </p:cNvPr>
          <p:cNvSpPr txBox="1"/>
          <p:nvPr/>
        </p:nvSpPr>
        <p:spPr>
          <a:xfrm>
            <a:off x="7653464" y="3803360"/>
            <a:ext cx="5261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Triton</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5" name="Egyenes összekötő nyíllal 135">
            <a:extLst>
              <a:ext uri="{FF2B5EF4-FFF2-40B4-BE49-F238E27FC236}">
                <a16:creationId xmlns:a16="http://schemas.microsoft.com/office/drawing/2014/main" id="{664D5680-B044-4781-9BC5-5448ED5DDDBD}"/>
              </a:ext>
            </a:extLst>
          </p:cNvPr>
          <p:cNvCxnSpPr>
            <a:cxnSpLocks/>
            <a:stCxn id="456" idx="2"/>
          </p:cNvCxnSpPr>
          <p:nvPr/>
        </p:nvCxnSpPr>
        <p:spPr>
          <a:xfrm flipH="1">
            <a:off x="4032284" y="3939566"/>
            <a:ext cx="412094" cy="9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6" name="Téglalap: lekerekített 132">
            <a:extLst>
              <a:ext uri="{FF2B5EF4-FFF2-40B4-BE49-F238E27FC236}">
                <a16:creationId xmlns:a16="http://schemas.microsoft.com/office/drawing/2014/main" id="{64B417E4-5D4C-4D4E-A0BC-E068F94A29B9}"/>
              </a:ext>
            </a:extLst>
          </p:cNvPr>
          <p:cNvSpPr/>
          <p:nvPr/>
        </p:nvSpPr>
        <p:spPr>
          <a:xfrm>
            <a:off x="4048378" y="3725999"/>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57" name="Téglalap: lekerekített 130">
            <a:extLst>
              <a:ext uri="{FF2B5EF4-FFF2-40B4-BE49-F238E27FC236}">
                <a16:creationId xmlns:a16="http://schemas.microsoft.com/office/drawing/2014/main" id="{54E03BDD-02DE-44A9-8390-5DEA11571895}"/>
              </a:ext>
            </a:extLst>
          </p:cNvPr>
          <p:cNvSpPr/>
          <p:nvPr/>
        </p:nvSpPr>
        <p:spPr>
          <a:xfrm>
            <a:off x="8183207" y="3721343"/>
            <a:ext cx="900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60C/4T/</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58" name="Egyenes összekötő nyíllal 131">
            <a:extLst>
              <a:ext uri="{FF2B5EF4-FFF2-40B4-BE49-F238E27FC236}">
                <a16:creationId xmlns:a16="http://schemas.microsoft.com/office/drawing/2014/main" id="{9652BB54-274A-4D0E-93AC-8B5CC35692D0}"/>
              </a:ext>
            </a:extLst>
          </p:cNvPr>
          <p:cNvCxnSpPr>
            <a:stCxn id="457" idx="2"/>
          </p:cNvCxnSpPr>
          <p:nvPr/>
        </p:nvCxnSpPr>
        <p:spPr>
          <a:xfrm flipH="1">
            <a:off x="8320336" y="3934910"/>
            <a:ext cx="312871" cy="208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9" name="Egyenes összekötő 82">
            <a:extLst>
              <a:ext uri="{FF2B5EF4-FFF2-40B4-BE49-F238E27FC236}">
                <a16:creationId xmlns:a16="http://schemas.microsoft.com/office/drawing/2014/main" id="{ADC306E7-F0C0-4C56-A66F-C69ED399FBB7}"/>
              </a:ext>
            </a:extLst>
          </p:cNvPr>
          <p:cNvCxnSpPr>
            <a:cxnSpLocks/>
          </p:cNvCxnSpPr>
          <p:nvPr/>
        </p:nvCxnSpPr>
        <p:spPr>
          <a:xfrm>
            <a:off x="7529416" y="4043412"/>
            <a:ext cx="725151" cy="231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0" name="Egyenes összekötő 83">
            <a:extLst>
              <a:ext uri="{FF2B5EF4-FFF2-40B4-BE49-F238E27FC236}">
                <a16:creationId xmlns:a16="http://schemas.microsoft.com/office/drawing/2014/main" id="{1C5E029C-1F5B-4C31-949B-7FD0046C1AF7}"/>
              </a:ext>
            </a:extLst>
          </p:cNvPr>
          <p:cNvCxnSpPr>
            <a:cxnSpLocks/>
          </p:cNvCxnSpPr>
          <p:nvPr/>
        </p:nvCxnSpPr>
        <p:spPr>
          <a:xfrm flipV="1">
            <a:off x="7529070" y="4051405"/>
            <a:ext cx="720000"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1" name="Téglalap: lekerekített 132">
            <a:extLst>
              <a:ext uri="{FF2B5EF4-FFF2-40B4-BE49-F238E27FC236}">
                <a16:creationId xmlns:a16="http://schemas.microsoft.com/office/drawing/2014/main" id="{64B417E4-5D4C-4D4E-A0BC-E068F94A29B9}"/>
              </a:ext>
            </a:extLst>
          </p:cNvPr>
          <p:cNvSpPr/>
          <p:nvPr/>
        </p:nvSpPr>
        <p:spPr>
          <a:xfrm>
            <a:off x="3482959" y="4832473"/>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62" name="Nyíl: jobbra mutató 61">
            <a:extLst>
              <a:ext uri="{FF2B5EF4-FFF2-40B4-BE49-F238E27FC236}">
                <a16:creationId xmlns:a16="http://schemas.microsoft.com/office/drawing/2014/main" id="{0413F16B-F504-4763-BA70-CA2AEC66CD09}"/>
              </a:ext>
            </a:extLst>
          </p:cNvPr>
          <p:cNvSpPr/>
          <p:nvPr/>
        </p:nvSpPr>
        <p:spPr>
          <a:xfrm>
            <a:off x="4043798" y="4084554"/>
            <a:ext cx="205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3" name="Téglalap: lekerekített 132">
            <a:extLst>
              <a:ext uri="{FF2B5EF4-FFF2-40B4-BE49-F238E27FC236}">
                <a16:creationId xmlns:a16="http://schemas.microsoft.com/office/drawing/2014/main" id="{64B417E4-5D4C-4D4E-A0BC-E068F94A29B9}"/>
              </a:ext>
            </a:extLst>
          </p:cNvPr>
          <p:cNvSpPr/>
          <p:nvPr/>
        </p:nvSpPr>
        <p:spPr>
          <a:xfrm>
            <a:off x="5095337" y="3724591"/>
            <a:ext cx="936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32C/4T/16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64" name="Straight Arrow Connector 463"/>
          <p:cNvCxnSpPr>
            <a:stCxn id="463" idx="2"/>
          </p:cNvCxnSpPr>
          <p:nvPr/>
        </p:nvCxnSpPr>
        <p:spPr bwMode="auto">
          <a:xfrm>
            <a:off x="5563337" y="3938158"/>
            <a:ext cx="556821" cy="8792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5" name="Téglalap 106">
            <a:extLst>
              <a:ext uri="{FF2B5EF4-FFF2-40B4-BE49-F238E27FC236}">
                <a16:creationId xmlns:a16="http://schemas.microsoft.com/office/drawing/2014/main" id="{F91F3DEE-AED3-45D1-A18E-D5FEB502F70B}"/>
              </a:ext>
            </a:extLst>
          </p:cNvPr>
          <p:cNvSpPr/>
          <p:nvPr/>
        </p:nvSpPr>
        <p:spPr>
          <a:xfrm>
            <a:off x="3050153" y="1122944"/>
            <a:ext cx="827654"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Dev. </a:t>
            </a: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a:t>
            </a: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it</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6" name="Téglalap 107">
            <a:extLst>
              <a:ext uri="{FF2B5EF4-FFF2-40B4-BE49-F238E27FC236}">
                <a16:creationId xmlns:a16="http://schemas.microsoft.com/office/drawing/2014/main" id="{68C6E4F1-D68F-456D-B2E1-DD6D324A4BA8}"/>
              </a:ext>
            </a:extLst>
          </p:cNvPr>
          <p:cNvSpPr/>
          <p:nvPr/>
        </p:nvSpPr>
        <p:spPr>
          <a:xfrm>
            <a:off x="4303613"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A1100</a:t>
            </a:r>
          </a:p>
        </p:txBody>
      </p:sp>
      <p:sp>
        <p:nvSpPr>
          <p:cNvPr id="467" name="Nyíl: jobbra mutató 108">
            <a:extLst>
              <a:ext uri="{FF2B5EF4-FFF2-40B4-BE49-F238E27FC236}">
                <a16:creationId xmlns:a16="http://schemas.microsoft.com/office/drawing/2014/main" id="{9AF05279-ACB1-4D5E-8BEF-38249007D57E}"/>
              </a:ext>
            </a:extLst>
          </p:cNvPr>
          <p:cNvSpPr/>
          <p:nvPr/>
        </p:nvSpPr>
        <p:spPr>
          <a:xfrm>
            <a:off x="3878718" y="1173205"/>
            <a:ext cx="43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8" name="Szövegdoboz 112">
            <a:extLst>
              <a:ext uri="{FF2B5EF4-FFF2-40B4-BE49-F238E27FC236}">
                <a16:creationId xmlns:a16="http://schemas.microsoft.com/office/drawing/2014/main" id="{13459FC8-CE21-4ECB-8178-23FB811424FF}"/>
              </a:ext>
            </a:extLst>
          </p:cNvPr>
          <p:cNvSpPr txBox="1"/>
          <p:nvPr/>
        </p:nvSpPr>
        <p:spPr>
          <a:xfrm>
            <a:off x="1541611" y="1077663"/>
            <a:ext cx="150233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AMD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announces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ARM-</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based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processors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9" name="Téglalap 121">
            <a:extLst>
              <a:ext uri="{FF2B5EF4-FFF2-40B4-BE49-F238E27FC236}">
                <a16:creationId xmlns:a16="http://schemas.microsoft.com/office/drawing/2014/main" id="{D4781C44-225F-4181-BBC6-07C91668A374}"/>
              </a:ext>
            </a:extLst>
          </p:cNvPr>
          <p:cNvSpPr/>
          <p:nvPr/>
        </p:nvSpPr>
        <p:spPr>
          <a:xfrm>
            <a:off x="5278902"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0" name="Nyíl: jobbra mutató 122">
            <a:extLst>
              <a:ext uri="{FF2B5EF4-FFF2-40B4-BE49-F238E27FC236}">
                <a16:creationId xmlns:a16="http://schemas.microsoft.com/office/drawing/2014/main" id="{37B56497-1D76-4FA9-8629-4D59E80A5E96}"/>
              </a:ext>
            </a:extLst>
          </p:cNvPr>
          <p:cNvSpPr/>
          <p:nvPr/>
        </p:nvSpPr>
        <p:spPr>
          <a:xfrm>
            <a:off x="5121331" y="1174087"/>
            <a:ext cx="16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71" name="Egyenes összekötő 123">
            <a:extLst>
              <a:ext uri="{FF2B5EF4-FFF2-40B4-BE49-F238E27FC236}">
                <a16:creationId xmlns:a16="http://schemas.microsoft.com/office/drawing/2014/main" id="{84DF24F0-EA28-436A-A393-93FBF3E07BBD}"/>
              </a:ext>
            </a:extLst>
          </p:cNvPr>
          <p:cNvCxnSpPr>
            <a:cxnSpLocks/>
          </p:cNvCxnSpPr>
          <p:nvPr/>
        </p:nvCxnSpPr>
        <p:spPr>
          <a:xfrm>
            <a:off x="5362217" y="1147592"/>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2" name="Egyenes összekötő 124">
            <a:extLst>
              <a:ext uri="{FF2B5EF4-FFF2-40B4-BE49-F238E27FC236}">
                <a16:creationId xmlns:a16="http://schemas.microsoft.com/office/drawing/2014/main" id="{B39D36F7-B388-49F7-931B-84EEC6EAEB59}"/>
              </a:ext>
            </a:extLst>
          </p:cNvPr>
          <p:cNvCxnSpPr>
            <a:cxnSpLocks/>
          </p:cNvCxnSpPr>
          <p:nvPr/>
        </p:nvCxnSpPr>
        <p:spPr>
          <a:xfrm flipV="1">
            <a:off x="5362217" y="1156765"/>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3" name="Rectangle 472"/>
          <p:cNvSpPr/>
          <p:nvPr/>
        </p:nvSpPr>
        <p:spPr>
          <a:xfrm>
            <a:off x="5465181" y="1139370"/>
            <a:ext cx="466794"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K12</a:t>
            </a:r>
          </a:p>
        </p:txBody>
      </p:sp>
      <p:cxnSp>
        <p:nvCxnSpPr>
          <p:cNvPr id="474" name="Straight Arrow Connector 473"/>
          <p:cNvCxnSpPr>
            <a:stCxn id="484" idx="0"/>
          </p:cNvCxnSpPr>
          <p:nvPr/>
        </p:nvCxnSpPr>
        <p:spPr bwMode="auto">
          <a:xfrm flipV="1">
            <a:off x="3953301" y="1404646"/>
            <a:ext cx="357417" cy="137178"/>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5" name="Téglalap 102">
            <a:extLst>
              <a:ext uri="{FF2B5EF4-FFF2-40B4-BE49-F238E27FC236}">
                <a16:creationId xmlns:a16="http://schemas.microsoft.com/office/drawing/2014/main" id="{5C568B9C-355C-4F29-A221-FE5C08A5452D}"/>
              </a:ext>
            </a:extLst>
          </p:cNvPr>
          <p:cNvSpPr/>
          <p:nvPr/>
        </p:nvSpPr>
        <p:spPr>
          <a:xfrm>
            <a:off x="7268186" y="2789064"/>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6" name="Téglalap 104">
            <a:extLst>
              <a:ext uri="{FF2B5EF4-FFF2-40B4-BE49-F238E27FC236}">
                <a16:creationId xmlns:a16="http://schemas.microsoft.com/office/drawing/2014/main" id="{7A9D42E2-2EEC-46FB-9311-149CD9BD2127}"/>
              </a:ext>
            </a:extLst>
          </p:cNvPr>
          <p:cNvSpPr/>
          <p:nvPr/>
        </p:nvSpPr>
        <p:spPr>
          <a:xfrm>
            <a:off x="6248491" y="2784905"/>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7" name="Nyíl: jobbra mutató 103">
            <a:extLst>
              <a:ext uri="{FF2B5EF4-FFF2-40B4-BE49-F238E27FC236}">
                <a16:creationId xmlns:a16="http://schemas.microsoft.com/office/drawing/2014/main" id="{BF47AC3F-99C3-463F-8F7F-DEABD51E7A51}"/>
              </a:ext>
            </a:extLst>
          </p:cNvPr>
          <p:cNvSpPr/>
          <p:nvPr/>
        </p:nvSpPr>
        <p:spPr>
          <a:xfrm>
            <a:off x="4405775" y="2864451"/>
            <a:ext cx="183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8" name="Nyíl: jobbra mutató 119">
            <a:extLst>
              <a:ext uri="{FF2B5EF4-FFF2-40B4-BE49-F238E27FC236}">
                <a16:creationId xmlns:a16="http://schemas.microsoft.com/office/drawing/2014/main" id="{FE991B02-BBFE-41DA-8003-533B3B2D0783}"/>
              </a:ext>
            </a:extLst>
          </p:cNvPr>
          <p:cNvSpPr/>
          <p:nvPr/>
        </p:nvSpPr>
        <p:spPr>
          <a:xfrm>
            <a:off x="7055964" y="2852227"/>
            <a:ext cx="21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9" name="Téglalap: lekerekített 1">
            <a:extLst>
              <a:ext uri="{FF2B5EF4-FFF2-40B4-BE49-F238E27FC236}">
                <a16:creationId xmlns:a16="http://schemas.microsoft.com/office/drawing/2014/main" id="{083B6F9F-8D86-4DE0-A807-DE4507E1C57E}"/>
              </a:ext>
            </a:extLst>
          </p:cNvPr>
          <p:cNvSpPr/>
          <p:nvPr/>
        </p:nvSpPr>
        <p:spPr>
          <a:xfrm>
            <a:off x="6847238" y="2402526"/>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0" name="Egyenes összekötő nyíllal 3">
            <a:extLst>
              <a:ext uri="{FF2B5EF4-FFF2-40B4-BE49-F238E27FC236}">
                <a16:creationId xmlns:a16="http://schemas.microsoft.com/office/drawing/2014/main" id="{BEC78690-CBC8-4416-AB19-6796AB0083B7}"/>
              </a:ext>
            </a:extLst>
          </p:cNvPr>
          <p:cNvCxnSpPr>
            <a:stCxn id="479" idx="2"/>
          </p:cNvCxnSpPr>
          <p:nvPr/>
        </p:nvCxnSpPr>
        <p:spPr>
          <a:xfrm flipH="1">
            <a:off x="7043448" y="2582526"/>
            <a:ext cx="199790" cy="182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1" name="Téglalap: lekerekített 128">
            <a:extLst>
              <a:ext uri="{FF2B5EF4-FFF2-40B4-BE49-F238E27FC236}">
                <a16:creationId xmlns:a16="http://schemas.microsoft.com/office/drawing/2014/main" id="{E91E3D56-AAD0-4E0F-9414-13F9AE09C8C8}"/>
              </a:ext>
            </a:extLst>
          </p:cNvPr>
          <p:cNvSpPr/>
          <p:nvPr/>
        </p:nvSpPr>
        <p:spPr>
          <a:xfrm>
            <a:off x="7933061" y="240041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64C/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2" name="Egyenes összekötő nyíllal 129">
            <a:extLst>
              <a:ext uri="{FF2B5EF4-FFF2-40B4-BE49-F238E27FC236}">
                <a16:creationId xmlns:a16="http://schemas.microsoft.com/office/drawing/2014/main" id="{A488525E-F1D1-44B8-8F28-8F8209C964A2}"/>
              </a:ext>
            </a:extLst>
          </p:cNvPr>
          <p:cNvCxnSpPr>
            <a:stCxn id="481" idx="2"/>
          </p:cNvCxnSpPr>
          <p:nvPr/>
        </p:nvCxnSpPr>
        <p:spPr>
          <a:xfrm flipH="1">
            <a:off x="8078186" y="2580412"/>
            <a:ext cx="208147" cy="211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3" name="Szövegdoboz 97">
            <a:extLst>
              <a:ext uri="{FF2B5EF4-FFF2-40B4-BE49-F238E27FC236}">
                <a16:creationId xmlns:a16="http://schemas.microsoft.com/office/drawing/2014/main" id="{8523F926-F49E-47B6-8FCA-2B29BCE784AE}"/>
              </a:ext>
            </a:extLst>
          </p:cNvPr>
          <p:cNvSpPr txBox="1"/>
          <p:nvPr/>
        </p:nvSpPr>
        <p:spPr>
          <a:xfrm>
            <a:off x="8028840" y="28124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484" name="Téglalap: lekerekített 1">
            <a:extLst>
              <a:ext uri="{FF2B5EF4-FFF2-40B4-BE49-F238E27FC236}">
                <a16:creationId xmlns:a16="http://schemas.microsoft.com/office/drawing/2014/main" id="{083B6F9F-8D86-4DE0-A807-DE4507E1C57E}"/>
              </a:ext>
            </a:extLst>
          </p:cNvPr>
          <p:cNvSpPr/>
          <p:nvPr/>
        </p:nvSpPr>
        <p:spPr>
          <a:xfrm>
            <a:off x="3563379" y="1541824"/>
            <a:ext cx="779844" cy="18206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85" name="Téglalap 67">
            <a:extLst>
              <a:ext uri="{FF2B5EF4-FFF2-40B4-BE49-F238E27FC236}">
                <a16:creationId xmlns:a16="http://schemas.microsoft.com/office/drawing/2014/main" id="{9AFFA8D1-E8E3-4B42-A2B2-D488EFD2DD95}"/>
              </a:ext>
            </a:extLst>
          </p:cNvPr>
          <p:cNvSpPr/>
          <p:nvPr/>
        </p:nvSpPr>
        <p:spPr>
          <a:xfrm>
            <a:off x="111642" y="2284970"/>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APM</a:t>
            </a:r>
          </a:p>
        </p:txBody>
      </p:sp>
      <p:sp>
        <p:nvSpPr>
          <p:cNvPr id="486" name="Rounded Rectangle 485"/>
          <p:cNvSpPr/>
          <p:nvPr/>
        </p:nvSpPr>
        <p:spPr bwMode="auto">
          <a:xfrm>
            <a:off x="-16332" y="926303"/>
            <a:ext cx="9160331" cy="860721"/>
          </a:xfrm>
          <a:prstGeom prst="roundRect">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487" name="Téglalap 48">
            <a:extLst>
              <a:ext uri="{FF2B5EF4-FFF2-40B4-BE49-F238E27FC236}">
                <a16:creationId xmlns:a16="http://schemas.microsoft.com/office/drawing/2014/main" id="{BF7FFED4-90B6-452B-A50F-FA5B713F99E8}"/>
              </a:ext>
            </a:extLst>
          </p:cNvPr>
          <p:cNvSpPr/>
          <p:nvPr/>
        </p:nvSpPr>
        <p:spPr>
          <a:xfrm>
            <a:off x="6845587" y="4881549"/>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N1</a:t>
            </a:r>
          </a:p>
        </p:txBody>
      </p:sp>
      <p:sp>
        <p:nvSpPr>
          <p:cNvPr id="488" name="Téglalap 49">
            <a:extLst>
              <a:ext uri="{FF2B5EF4-FFF2-40B4-BE49-F238E27FC236}">
                <a16:creationId xmlns:a16="http://schemas.microsoft.com/office/drawing/2014/main" id="{7D80B398-A0FE-4D74-AC32-B0D72CF32018}"/>
              </a:ext>
            </a:extLst>
          </p:cNvPr>
          <p:cNvSpPr/>
          <p:nvPr/>
        </p:nvSpPr>
        <p:spPr>
          <a:xfrm>
            <a:off x="7576734" y="4883815"/>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V1</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9" name="Téglalap 50">
            <a:extLst>
              <a:ext uri="{FF2B5EF4-FFF2-40B4-BE49-F238E27FC236}">
                <a16:creationId xmlns:a16="http://schemas.microsoft.com/office/drawing/2014/main" id="{0EBC998D-FE98-4E39-978A-6239CC3C37F3}"/>
              </a:ext>
            </a:extLst>
          </p:cNvPr>
          <p:cNvSpPr/>
          <p:nvPr/>
        </p:nvSpPr>
        <p:spPr>
          <a:xfrm>
            <a:off x="8313114" y="4879418"/>
            <a:ext cx="725012"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0" name="Nyíl: jobbra mutató 51">
            <a:extLst>
              <a:ext uri="{FF2B5EF4-FFF2-40B4-BE49-F238E27FC236}">
                <a16:creationId xmlns:a16="http://schemas.microsoft.com/office/drawing/2014/main" id="{DAC3EDDD-8D6E-44E4-88DA-A94E34B771A3}"/>
              </a:ext>
            </a:extLst>
          </p:cNvPr>
          <p:cNvSpPr/>
          <p:nvPr/>
        </p:nvSpPr>
        <p:spPr>
          <a:xfrm>
            <a:off x="7369438" y="4949490"/>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1" name="Nyíl: jobbra mutató 52">
            <a:extLst>
              <a:ext uri="{FF2B5EF4-FFF2-40B4-BE49-F238E27FC236}">
                <a16:creationId xmlns:a16="http://schemas.microsoft.com/office/drawing/2014/main" id="{C7599333-4622-4A43-A7E0-388D0A9A787A}"/>
              </a:ext>
            </a:extLst>
          </p:cNvPr>
          <p:cNvSpPr/>
          <p:nvPr/>
        </p:nvSpPr>
        <p:spPr>
          <a:xfrm>
            <a:off x="8200567" y="4949426"/>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2" name="Szövegdoboz 53">
            <a:extLst>
              <a:ext uri="{FF2B5EF4-FFF2-40B4-BE49-F238E27FC236}">
                <a16:creationId xmlns:a16="http://schemas.microsoft.com/office/drawing/2014/main" id="{B3381D7F-6889-48D4-9AFC-E9C4873237C7}"/>
              </a:ext>
            </a:extLst>
          </p:cNvPr>
          <p:cNvSpPr txBox="1"/>
          <p:nvPr/>
        </p:nvSpPr>
        <p:spPr>
          <a:xfrm>
            <a:off x="6907324" y="4678469"/>
            <a:ext cx="41229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p>
        </p:txBody>
      </p:sp>
      <p:sp>
        <p:nvSpPr>
          <p:cNvPr id="493" name="Szövegdoboz 54">
            <a:extLst>
              <a:ext uri="{FF2B5EF4-FFF2-40B4-BE49-F238E27FC236}">
                <a16:creationId xmlns:a16="http://schemas.microsoft.com/office/drawing/2014/main" id="{E2E184C0-0E6B-4EEF-B3BB-C85E2DE661A6}"/>
              </a:ext>
            </a:extLst>
          </p:cNvPr>
          <p:cNvSpPr txBox="1"/>
          <p:nvPr/>
        </p:nvSpPr>
        <p:spPr>
          <a:xfrm>
            <a:off x="7692841" y="4672714"/>
            <a:ext cx="43473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Zeus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4" name="Szövegdoboz 91">
            <a:extLst>
              <a:ext uri="{FF2B5EF4-FFF2-40B4-BE49-F238E27FC236}">
                <a16:creationId xmlns:a16="http://schemas.microsoft.com/office/drawing/2014/main" id="{831FBB4D-E390-4522-872E-DB4FFF043A59}"/>
              </a:ext>
            </a:extLst>
          </p:cNvPr>
          <p:cNvSpPr txBox="1"/>
          <p:nvPr/>
        </p:nvSpPr>
        <p:spPr>
          <a:xfrm>
            <a:off x="5840498" y="4887092"/>
            <a:ext cx="85953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Neoverse</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5" name="Bal oldali kapcsos zárójel 39">
            <a:extLst>
              <a:ext uri="{FF2B5EF4-FFF2-40B4-BE49-F238E27FC236}">
                <a16:creationId xmlns:a16="http://schemas.microsoft.com/office/drawing/2014/main" id="{CC64BC3F-EFC9-49FC-A691-3860E669A2DC}"/>
              </a:ext>
            </a:extLst>
          </p:cNvPr>
          <p:cNvSpPr/>
          <p:nvPr/>
        </p:nvSpPr>
        <p:spPr>
          <a:xfrm>
            <a:off x="6655980" y="4881549"/>
            <a:ext cx="185151" cy="285711"/>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96" name="Egyenes összekötő nyíllal 141">
            <a:extLst>
              <a:ext uri="{FF2B5EF4-FFF2-40B4-BE49-F238E27FC236}">
                <a16:creationId xmlns:a16="http://schemas.microsoft.com/office/drawing/2014/main" id="{D2B3BB9F-8A23-4D65-B8E2-288FE972C2BC}"/>
              </a:ext>
            </a:extLst>
          </p:cNvPr>
          <p:cNvCxnSpPr>
            <a:cxnSpLocks/>
          </p:cNvCxnSpPr>
          <p:nvPr/>
        </p:nvCxnSpPr>
        <p:spPr>
          <a:xfrm>
            <a:off x="6702803" y="4685254"/>
            <a:ext cx="144722" cy="1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7" name="Egyenes összekötő nyíllal 143">
            <a:extLst>
              <a:ext uri="{FF2B5EF4-FFF2-40B4-BE49-F238E27FC236}">
                <a16:creationId xmlns:a16="http://schemas.microsoft.com/office/drawing/2014/main" id="{8913EFA2-26A3-481D-B5C5-B9DE4DF8613E}"/>
              </a:ext>
            </a:extLst>
          </p:cNvPr>
          <p:cNvCxnSpPr>
            <a:cxnSpLocks/>
          </p:cNvCxnSpPr>
          <p:nvPr/>
        </p:nvCxnSpPr>
        <p:spPr>
          <a:xfrm>
            <a:off x="7542013" y="4685559"/>
            <a:ext cx="144722" cy="159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8" name="Egyenes összekötő nyíllal 145">
            <a:extLst>
              <a:ext uri="{FF2B5EF4-FFF2-40B4-BE49-F238E27FC236}">
                <a16:creationId xmlns:a16="http://schemas.microsoft.com/office/drawing/2014/main" id="{BE974B0C-35E8-4859-85A7-3D71B9DF7243}"/>
              </a:ext>
            </a:extLst>
          </p:cNvPr>
          <p:cNvCxnSpPr>
            <a:cxnSpLocks/>
          </p:cNvCxnSpPr>
          <p:nvPr/>
        </p:nvCxnSpPr>
        <p:spPr>
          <a:xfrm flipH="1">
            <a:off x="8329581" y="4685818"/>
            <a:ext cx="88394" cy="201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9" name="Szövegdoboz 54">
            <a:extLst>
              <a:ext uri="{FF2B5EF4-FFF2-40B4-BE49-F238E27FC236}">
                <a16:creationId xmlns:a16="http://schemas.microsoft.com/office/drawing/2014/main" id="{E2E184C0-0E6B-4EEF-B3BB-C85E2DE661A6}"/>
              </a:ext>
            </a:extLst>
          </p:cNvPr>
          <p:cNvSpPr txBox="1"/>
          <p:nvPr/>
        </p:nvSpPr>
        <p:spPr>
          <a:xfrm>
            <a:off x="8359016" y="4666089"/>
            <a:ext cx="58381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Perseus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56" name="Group 155"/>
          <p:cNvGrpSpPr/>
          <p:nvPr/>
        </p:nvGrpSpPr>
        <p:grpSpPr>
          <a:xfrm>
            <a:off x="7460845" y="1357947"/>
            <a:ext cx="1704538" cy="930611"/>
            <a:chOff x="7461453" y="1358438"/>
            <a:chExt cx="1704538" cy="930611"/>
          </a:xfrm>
        </p:grpSpPr>
        <p:sp>
          <p:nvSpPr>
            <p:cNvPr id="157" name="Téglalap: lekerekített 130">
              <a:extLst>
                <a:ext uri="{FF2B5EF4-FFF2-40B4-BE49-F238E27FC236}">
                  <a16:creationId xmlns:a16="http://schemas.microsoft.com/office/drawing/2014/main" id="{54E03BDD-02DE-44A9-8390-5DEA11571895}"/>
                </a:ext>
              </a:extLst>
            </p:cNvPr>
            <p:cNvSpPr/>
            <p:nvPr/>
          </p:nvSpPr>
          <p:spPr>
            <a:xfrm>
              <a:off x="7525212" y="1362077"/>
              <a:ext cx="75566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80C/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8" name="Téglalap 79">
              <a:extLst>
                <a:ext uri="{FF2B5EF4-FFF2-40B4-BE49-F238E27FC236}">
                  <a16:creationId xmlns:a16="http://schemas.microsoft.com/office/drawing/2014/main" id="{EB2D6595-70EA-49C5-B745-3B15A64F22BA}"/>
                </a:ext>
              </a:extLst>
            </p:cNvPr>
            <p:cNvSpPr/>
            <p:nvPr/>
          </p:nvSpPr>
          <p:spPr>
            <a:xfrm>
              <a:off x="7483354" y="1770399"/>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p>
          </p:txBody>
        </p:sp>
        <p:sp>
          <p:nvSpPr>
            <p:cNvPr id="159" name="Szövegdoboz 96">
              <a:extLst>
                <a:ext uri="{FF2B5EF4-FFF2-40B4-BE49-F238E27FC236}">
                  <a16:creationId xmlns:a16="http://schemas.microsoft.com/office/drawing/2014/main" id="{174A92AB-F542-4350-BE1A-CDC4F1B0E391}"/>
                </a:ext>
              </a:extLst>
            </p:cNvPr>
            <p:cNvSpPr txBox="1"/>
            <p:nvPr/>
          </p:nvSpPr>
          <p:spPr>
            <a:xfrm>
              <a:off x="7463724" y="1545311"/>
              <a:ext cx="84189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QuickSilver</a:t>
              </a:r>
            </a:p>
          </p:txBody>
        </p:sp>
        <p:sp>
          <p:nvSpPr>
            <p:cNvPr id="160" name="Szövegdoboz 97">
              <a:extLst>
                <a:ext uri="{FF2B5EF4-FFF2-40B4-BE49-F238E27FC236}">
                  <a16:creationId xmlns:a16="http://schemas.microsoft.com/office/drawing/2014/main" id="{8523F926-F49E-47B6-8FCA-2B29BCE784AE}"/>
                </a:ext>
              </a:extLst>
            </p:cNvPr>
            <p:cNvSpPr txBox="1"/>
            <p:nvPr/>
          </p:nvSpPr>
          <p:spPr>
            <a:xfrm>
              <a:off x="7461453" y="20582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161" name="Téglalap 79">
              <a:extLst>
                <a:ext uri="{FF2B5EF4-FFF2-40B4-BE49-F238E27FC236}">
                  <a16:creationId xmlns:a16="http://schemas.microsoft.com/office/drawing/2014/main" id="{EB2D6595-70EA-49C5-B745-3B15A64F22BA}"/>
                </a:ext>
              </a:extLst>
            </p:cNvPr>
            <p:cNvSpPr/>
            <p:nvPr/>
          </p:nvSpPr>
          <p:spPr>
            <a:xfrm>
              <a:off x="8311118" y="1770853"/>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r>
                <a:rPr kumimoji="0" lang="en-GB"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Max</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2" name="Szövegdoboz 96">
              <a:extLst>
                <a:ext uri="{FF2B5EF4-FFF2-40B4-BE49-F238E27FC236}">
                  <a16:creationId xmlns:a16="http://schemas.microsoft.com/office/drawing/2014/main" id="{174A92AB-F542-4350-BE1A-CDC4F1B0E391}"/>
                </a:ext>
              </a:extLst>
            </p:cNvPr>
            <p:cNvSpPr txBox="1"/>
            <p:nvPr/>
          </p:nvSpPr>
          <p:spPr>
            <a:xfrm>
              <a:off x="8343920" y="1542406"/>
              <a:ext cx="70403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Mystique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3" name="Téglalap: lekerekített 130">
              <a:extLst>
                <a:ext uri="{FF2B5EF4-FFF2-40B4-BE49-F238E27FC236}">
                  <a16:creationId xmlns:a16="http://schemas.microsoft.com/office/drawing/2014/main" id="{54E03BDD-02DE-44A9-8390-5DEA11571895}"/>
                </a:ext>
              </a:extLst>
            </p:cNvPr>
            <p:cNvSpPr/>
            <p:nvPr/>
          </p:nvSpPr>
          <p:spPr>
            <a:xfrm>
              <a:off x="8304897" y="1358438"/>
              <a:ext cx="78181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128C/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4" name="Szövegdoboz 97">
              <a:extLst>
                <a:ext uri="{FF2B5EF4-FFF2-40B4-BE49-F238E27FC236}">
                  <a16:creationId xmlns:a16="http://schemas.microsoft.com/office/drawing/2014/main" id="{8523F926-F49E-47B6-8FCA-2B29BCE784AE}"/>
                </a:ext>
              </a:extLst>
            </p:cNvPr>
            <p:cNvSpPr txBox="1"/>
            <p:nvPr/>
          </p:nvSpPr>
          <p:spPr>
            <a:xfrm>
              <a:off x="8276004" y="2052963"/>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grpSp>
      <p:sp>
        <p:nvSpPr>
          <p:cNvPr id="165" name="Rounded Rectangle 164"/>
          <p:cNvSpPr/>
          <p:nvPr/>
        </p:nvSpPr>
        <p:spPr bwMode="auto">
          <a:xfrm>
            <a:off x="-21582" y="2740450"/>
            <a:ext cx="9160331" cy="386638"/>
          </a:xfrm>
          <a:prstGeom prst="roundRect">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Tree>
    <p:extLst>
      <p:ext uri="{BB962C8B-B14F-4D97-AF65-F5344CB8AC3E}">
        <p14:creationId xmlns:p14="http://schemas.microsoft.com/office/powerpoint/2010/main" val="4193479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9</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4" name="TextBox 3"/>
          <p:cNvSpPr txBox="1"/>
          <p:nvPr/>
        </p:nvSpPr>
        <p:spPr>
          <a:xfrm>
            <a:off x="325758" y="818152"/>
            <a:ext cx="8351582"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solidFill>
                  <a:srgbClr val="FF0000"/>
                </a:solidFill>
                <a:latin typeface="+mj-lt"/>
              </a:rPr>
              <a:t>APM</a:t>
            </a:r>
            <a:r>
              <a:rPr lang="en-US" sz="1600" dirty="0" smtClean="0">
                <a:latin typeface="+mj-lt"/>
              </a:rPr>
              <a:t> (Applied Micro Circuits) developed the </a:t>
            </a:r>
            <a:r>
              <a:rPr lang="en-GB" sz="1600" dirty="0">
                <a:solidFill>
                  <a:srgbClr val="0070C0"/>
                </a:solidFill>
                <a:latin typeface="+mj-lt"/>
              </a:rPr>
              <a:t>X-Gene line </a:t>
            </a:r>
            <a:r>
              <a:rPr lang="en-GB" sz="1600" dirty="0">
                <a:latin typeface="+mj-lt"/>
              </a:rPr>
              <a:t>of server </a:t>
            </a:r>
            <a:r>
              <a:rPr lang="en-GB" sz="1600" dirty="0" smtClean="0">
                <a:latin typeface="+mj-lt"/>
              </a:rPr>
              <a:t>processors</a:t>
            </a:r>
          </a:p>
          <a:p>
            <a:r>
              <a:rPr lang="en-GB" sz="1600" dirty="0">
                <a:latin typeface="+mj-lt"/>
              </a:rPr>
              <a:t> </a:t>
            </a:r>
            <a:r>
              <a:rPr lang="en-GB" sz="1600" dirty="0" smtClean="0">
                <a:latin typeface="+mj-lt"/>
              </a:rPr>
              <a:t>     based on </a:t>
            </a:r>
            <a:r>
              <a:rPr lang="en-US" sz="1600" dirty="0" smtClean="0">
                <a:solidFill>
                  <a:srgbClr val="0070C0"/>
                </a:solidFill>
                <a:latin typeface="+mj-lt"/>
              </a:rPr>
              <a:t>custom designed Armv8.0 cores</a:t>
            </a:r>
            <a:r>
              <a:rPr lang="en-US" sz="1600" dirty="0" smtClean="0">
                <a:latin typeface="+mj-lt"/>
              </a:rPr>
              <a:t>, but their processor business </a:t>
            </a:r>
          </a:p>
          <a:p>
            <a:pPr>
              <a:spcAft>
                <a:spcPts val="600"/>
              </a:spcAft>
            </a:pPr>
            <a:r>
              <a:rPr lang="en-US" sz="1600" dirty="0">
                <a:latin typeface="+mj-lt"/>
              </a:rPr>
              <a:t> </a:t>
            </a:r>
            <a:r>
              <a:rPr lang="en-US" sz="1600" dirty="0" smtClean="0">
                <a:latin typeface="+mj-lt"/>
              </a:rPr>
              <a:t>     was </a:t>
            </a:r>
            <a:r>
              <a:rPr lang="en-US" sz="1600" dirty="0" smtClean="0">
                <a:solidFill>
                  <a:srgbClr val="0070C0"/>
                </a:solidFill>
                <a:latin typeface="+mj-lt"/>
              </a:rPr>
              <a:t>not profitable </a:t>
            </a:r>
            <a:r>
              <a:rPr lang="en-US" sz="1600" dirty="0" smtClean="0">
                <a:latin typeface="+mj-lt"/>
              </a:rPr>
              <a:t>enough.</a:t>
            </a:r>
          </a:p>
        </p:txBody>
      </p:sp>
      <p:sp>
        <p:nvSpPr>
          <p:cNvPr id="7" name="TextBox 6"/>
          <p:cNvSpPr txBox="1"/>
          <p:nvPr/>
        </p:nvSpPr>
        <p:spPr>
          <a:xfrm>
            <a:off x="142875" y="452390"/>
            <a:ext cx="2510944" cy="369332"/>
          </a:xfrm>
          <a:prstGeom prst="rect">
            <a:avLst/>
          </a:prstGeom>
          <a:noFill/>
        </p:spPr>
        <p:txBody>
          <a:bodyPr wrap="none" rtlCol="0">
            <a:spAutoFit/>
          </a:bodyPr>
          <a:lstStyle/>
          <a:p>
            <a:r>
              <a:rPr lang="en-US" dirty="0" smtClean="0">
                <a:solidFill>
                  <a:schemeClr val="accent6"/>
                </a:solidFill>
                <a:latin typeface="+mj-lt"/>
              </a:rPr>
              <a:t>The second wave -3</a:t>
            </a:r>
          </a:p>
        </p:txBody>
      </p:sp>
    </p:spTree>
    <p:extLst>
      <p:ext uri="{BB962C8B-B14F-4D97-AF65-F5344CB8AC3E}">
        <p14:creationId xmlns:p14="http://schemas.microsoft.com/office/powerpoint/2010/main" val="3032187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9b</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153" name="TextBox 152"/>
          <p:cNvSpPr txBox="1"/>
          <p:nvPr/>
        </p:nvSpPr>
        <p:spPr>
          <a:xfrm>
            <a:off x="114000" y="452388"/>
            <a:ext cx="87128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AMD’s and APM’s activity to design </a:t>
            </a:r>
            <a:r>
              <a:rPr kumimoji="0" lang="en-US" sz="1800" b="0" i="0" u="none" strike="noStrike" kern="1200" cap="none" spc="0" normalizeH="0" baseline="0" noProof="0" dirty="0">
                <a:ln>
                  <a:noFill/>
                </a:ln>
                <a:solidFill>
                  <a:srgbClr val="2D2D8A"/>
                </a:solidFill>
                <a:effectLst/>
                <a:uLnTx/>
                <a:uFillTx/>
                <a:latin typeface="Verdana"/>
                <a:ea typeface="+mn-ea"/>
                <a:cs typeface="+mn-cs"/>
              </a:rPr>
              <a:t>ARM-ISA-based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server processors -3</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349" name="Téglalap 5">
            <a:extLst>
              <a:ext uri="{FF2B5EF4-FFF2-40B4-BE49-F238E27FC236}">
                <a16:creationId xmlns:a16="http://schemas.microsoft.com/office/drawing/2014/main" id="{310DA2A7-6815-479D-B4EA-E5EEEC16233F}"/>
              </a:ext>
            </a:extLst>
          </p:cNvPr>
          <p:cNvSpPr/>
          <p:nvPr/>
        </p:nvSpPr>
        <p:spPr>
          <a:xfrm>
            <a:off x="2481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2013</a:t>
            </a:r>
          </a:p>
        </p:txBody>
      </p:sp>
      <p:sp>
        <p:nvSpPr>
          <p:cNvPr id="350" name="Téglalap 6">
            <a:extLst>
              <a:ext uri="{FF2B5EF4-FFF2-40B4-BE49-F238E27FC236}">
                <a16:creationId xmlns:a16="http://schemas.microsoft.com/office/drawing/2014/main" id="{A17A13CD-EAB9-4CE3-97C5-8DDD7823AA74}"/>
              </a:ext>
            </a:extLst>
          </p:cNvPr>
          <p:cNvSpPr/>
          <p:nvPr/>
        </p:nvSpPr>
        <p:spPr>
          <a:xfrm>
            <a:off x="3210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2014</a:t>
            </a:r>
          </a:p>
        </p:txBody>
      </p:sp>
      <p:sp>
        <p:nvSpPr>
          <p:cNvPr id="351" name="Téglalap 7">
            <a:extLst>
              <a:ext uri="{FF2B5EF4-FFF2-40B4-BE49-F238E27FC236}">
                <a16:creationId xmlns:a16="http://schemas.microsoft.com/office/drawing/2014/main" id="{FDBC93AF-31A4-489D-9913-FEBCB79667F2}"/>
              </a:ext>
            </a:extLst>
          </p:cNvPr>
          <p:cNvSpPr/>
          <p:nvPr/>
        </p:nvSpPr>
        <p:spPr>
          <a:xfrm>
            <a:off x="3939114" y="6470911"/>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2015</a:t>
            </a:r>
          </a:p>
        </p:txBody>
      </p:sp>
      <p:sp>
        <p:nvSpPr>
          <p:cNvPr id="352" name="Téglalap 8">
            <a:extLst>
              <a:ext uri="{FF2B5EF4-FFF2-40B4-BE49-F238E27FC236}">
                <a16:creationId xmlns:a16="http://schemas.microsoft.com/office/drawing/2014/main" id="{21B9E524-D412-4E46-ABD7-116D69BB4CC8}"/>
              </a:ext>
            </a:extLst>
          </p:cNvPr>
          <p:cNvSpPr/>
          <p:nvPr/>
        </p:nvSpPr>
        <p:spPr>
          <a:xfrm>
            <a:off x="4668114" y="647121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sp>
        <p:nvSpPr>
          <p:cNvPr id="353" name="Téglalap 9">
            <a:extLst>
              <a:ext uri="{FF2B5EF4-FFF2-40B4-BE49-F238E27FC236}">
                <a16:creationId xmlns:a16="http://schemas.microsoft.com/office/drawing/2014/main" id="{D73F83DD-F9E3-41E7-A88C-F9F7D9E50C7A}"/>
              </a:ext>
            </a:extLst>
          </p:cNvPr>
          <p:cNvSpPr/>
          <p:nvPr/>
        </p:nvSpPr>
        <p:spPr>
          <a:xfrm>
            <a:off x="5397114" y="6464119"/>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2017</a:t>
            </a:r>
          </a:p>
        </p:txBody>
      </p:sp>
      <p:sp>
        <p:nvSpPr>
          <p:cNvPr id="354" name="Téglalap 14">
            <a:extLst>
              <a:ext uri="{FF2B5EF4-FFF2-40B4-BE49-F238E27FC236}">
                <a16:creationId xmlns:a16="http://schemas.microsoft.com/office/drawing/2014/main" id="{F3BEB992-728F-4AD0-811E-7B24E82850E1}"/>
              </a:ext>
            </a:extLst>
          </p:cNvPr>
          <p:cNvSpPr/>
          <p:nvPr/>
        </p:nvSpPr>
        <p:spPr>
          <a:xfrm>
            <a:off x="1752372" y="6471060"/>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2012</a:t>
            </a:r>
          </a:p>
        </p:txBody>
      </p:sp>
      <p:sp>
        <p:nvSpPr>
          <p:cNvPr id="355" name="Téglalap 15">
            <a:extLst>
              <a:ext uri="{FF2B5EF4-FFF2-40B4-BE49-F238E27FC236}">
                <a16:creationId xmlns:a16="http://schemas.microsoft.com/office/drawing/2014/main" id="{5A22EB8E-B72B-4446-AD6B-FAC22EEC036C}"/>
              </a:ext>
            </a:extLst>
          </p:cNvPr>
          <p:cNvSpPr/>
          <p:nvPr/>
        </p:nvSpPr>
        <p:spPr>
          <a:xfrm>
            <a:off x="1023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2011</a:t>
            </a:r>
          </a:p>
        </p:txBody>
      </p:sp>
      <p:cxnSp>
        <p:nvCxnSpPr>
          <p:cNvPr id="356" name="Egyenes összekötő nyíllal 17">
            <a:extLst>
              <a:ext uri="{FF2B5EF4-FFF2-40B4-BE49-F238E27FC236}">
                <a16:creationId xmlns:a16="http://schemas.microsoft.com/office/drawing/2014/main" id="{88421B7C-2498-4782-9AA8-36A8A4385905}"/>
              </a:ext>
            </a:extLst>
          </p:cNvPr>
          <p:cNvCxnSpPr>
            <a:cxnSpLocks/>
          </p:cNvCxnSpPr>
          <p:nvPr/>
        </p:nvCxnSpPr>
        <p:spPr>
          <a:xfrm>
            <a:off x="1022855" y="6465064"/>
            <a:ext cx="7572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7" name="Téglalap 18">
            <a:extLst>
              <a:ext uri="{FF2B5EF4-FFF2-40B4-BE49-F238E27FC236}">
                <a16:creationId xmlns:a16="http://schemas.microsoft.com/office/drawing/2014/main" id="{A3460E91-7B76-4344-94FF-EAD20B4FD09D}"/>
              </a:ext>
            </a:extLst>
          </p:cNvPr>
          <p:cNvSpPr/>
          <p:nvPr/>
        </p:nvSpPr>
        <p:spPr>
          <a:xfrm>
            <a:off x="3413397" y="6069238"/>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A53</a:t>
            </a:r>
          </a:p>
        </p:txBody>
      </p:sp>
      <p:sp>
        <p:nvSpPr>
          <p:cNvPr id="358" name="Téglalap 19">
            <a:extLst>
              <a:ext uri="{FF2B5EF4-FFF2-40B4-BE49-F238E27FC236}">
                <a16:creationId xmlns:a16="http://schemas.microsoft.com/office/drawing/2014/main" id="{70CB3192-3EBF-4C22-9B3F-A78316E8C78C}"/>
              </a:ext>
            </a:extLst>
          </p:cNvPr>
          <p:cNvSpPr/>
          <p:nvPr/>
        </p:nvSpPr>
        <p:spPr>
          <a:xfrm>
            <a:off x="5397114" y="6068886"/>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A55</a:t>
            </a:r>
          </a:p>
        </p:txBody>
      </p:sp>
      <p:sp>
        <p:nvSpPr>
          <p:cNvPr id="359" name="Szövegdoboz 21">
            <a:extLst>
              <a:ext uri="{FF2B5EF4-FFF2-40B4-BE49-F238E27FC236}">
                <a16:creationId xmlns:a16="http://schemas.microsoft.com/office/drawing/2014/main" id="{9D7B1A6D-2629-452F-B482-C162913CAA7F}"/>
              </a:ext>
            </a:extLst>
          </p:cNvPr>
          <p:cNvSpPr txBox="1"/>
          <p:nvPr/>
        </p:nvSpPr>
        <p:spPr>
          <a:xfrm>
            <a:off x="3440598" y="5844555"/>
            <a:ext cx="54053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Apollo</a:t>
            </a:r>
          </a:p>
        </p:txBody>
      </p:sp>
      <p:sp>
        <p:nvSpPr>
          <p:cNvPr id="360" name="Szövegdoboz 22">
            <a:extLst>
              <a:ext uri="{FF2B5EF4-FFF2-40B4-BE49-F238E27FC236}">
                <a16:creationId xmlns:a16="http://schemas.microsoft.com/office/drawing/2014/main" id="{C6198AF4-D2D7-4839-AE1A-EB9BF31B0A8B}"/>
              </a:ext>
            </a:extLst>
          </p:cNvPr>
          <p:cNvSpPr txBox="1"/>
          <p:nvPr/>
        </p:nvSpPr>
        <p:spPr>
          <a:xfrm>
            <a:off x="5425259" y="5842696"/>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Ananke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1" name="Nyíl: jobbra mutató 24">
            <a:extLst>
              <a:ext uri="{FF2B5EF4-FFF2-40B4-BE49-F238E27FC236}">
                <a16:creationId xmlns:a16="http://schemas.microsoft.com/office/drawing/2014/main" id="{D6DEBD80-2E00-41B3-BC8D-988CE54C9B30}"/>
              </a:ext>
            </a:extLst>
          </p:cNvPr>
          <p:cNvSpPr/>
          <p:nvPr/>
        </p:nvSpPr>
        <p:spPr>
          <a:xfrm>
            <a:off x="4035825" y="6137921"/>
            <a:ext cx="135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2" name="Téglalap 26">
            <a:extLst>
              <a:ext uri="{FF2B5EF4-FFF2-40B4-BE49-F238E27FC236}">
                <a16:creationId xmlns:a16="http://schemas.microsoft.com/office/drawing/2014/main" id="{3BA5420E-CB42-4955-BA2B-36D11385F58F}"/>
              </a:ext>
            </a:extLst>
          </p:cNvPr>
          <p:cNvSpPr/>
          <p:nvPr/>
        </p:nvSpPr>
        <p:spPr>
          <a:xfrm>
            <a:off x="3936027" y="5490488"/>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A72</a:t>
            </a:r>
          </a:p>
        </p:txBody>
      </p:sp>
      <p:sp>
        <p:nvSpPr>
          <p:cNvPr id="363" name="Téglalap 27">
            <a:extLst>
              <a:ext uri="{FF2B5EF4-FFF2-40B4-BE49-F238E27FC236}">
                <a16:creationId xmlns:a16="http://schemas.microsoft.com/office/drawing/2014/main" id="{705417B3-03A0-468C-B2C9-35B3B1692B1B}"/>
              </a:ext>
            </a:extLst>
          </p:cNvPr>
          <p:cNvSpPr/>
          <p:nvPr/>
        </p:nvSpPr>
        <p:spPr>
          <a:xfrm>
            <a:off x="4668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A73</a:t>
            </a:r>
          </a:p>
        </p:txBody>
      </p:sp>
      <p:sp>
        <p:nvSpPr>
          <p:cNvPr id="364" name="Téglalap 28">
            <a:extLst>
              <a:ext uri="{FF2B5EF4-FFF2-40B4-BE49-F238E27FC236}">
                <a16:creationId xmlns:a16="http://schemas.microsoft.com/office/drawing/2014/main" id="{C41B7FDF-2BDE-4B3F-BB77-7E01F654FEBE}"/>
              </a:ext>
            </a:extLst>
          </p:cNvPr>
          <p:cNvSpPr/>
          <p:nvPr/>
        </p:nvSpPr>
        <p:spPr>
          <a:xfrm>
            <a:off x="5397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A75</a:t>
            </a:r>
          </a:p>
        </p:txBody>
      </p:sp>
      <p:sp>
        <p:nvSpPr>
          <p:cNvPr id="365" name="Nyíl: jobbra mutató 34">
            <a:extLst>
              <a:ext uri="{FF2B5EF4-FFF2-40B4-BE49-F238E27FC236}">
                <a16:creationId xmlns:a16="http://schemas.microsoft.com/office/drawing/2014/main" id="{DB229542-CB08-4F77-B659-A96ABE0C4182}"/>
              </a:ext>
            </a:extLst>
          </p:cNvPr>
          <p:cNvSpPr/>
          <p:nvPr/>
        </p:nvSpPr>
        <p:spPr>
          <a:xfrm>
            <a:off x="4430130" y="5553797"/>
            <a:ext cx="24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6" name="Nyíl: jobbra mutató 35">
            <a:extLst>
              <a:ext uri="{FF2B5EF4-FFF2-40B4-BE49-F238E27FC236}">
                <a16:creationId xmlns:a16="http://schemas.microsoft.com/office/drawing/2014/main" id="{67C0EF7D-C26D-4148-AF04-A65815D3ECC0}"/>
              </a:ext>
            </a:extLst>
          </p:cNvPr>
          <p:cNvSpPr/>
          <p:nvPr/>
        </p:nvSpPr>
        <p:spPr>
          <a:xfrm>
            <a:off x="5250825" y="5553797"/>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7" name="Bal oldali kapcsos zárójel 39">
            <a:extLst>
              <a:ext uri="{FF2B5EF4-FFF2-40B4-BE49-F238E27FC236}">
                <a16:creationId xmlns:a16="http://schemas.microsoft.com/office/drawing/2014/main" id="{09B7A89D-64EA-4FB8-B7B7-03D5909FDD9E}"/>
              </a:ext>
            </a:extLst>
          </p:cNvPr>
          <p:cNvSpPr/>
          <p:nvPr/>
        </p:nvSpPr>
        <p:spPr>
          <a:xfrm>
            <a:off x="1959826" y="5438502"/>
            <a:ext cx="185151" cy="914276"/>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68" name="Szövegdoboz 42">
            <a:extLst>
              <a:ext uri="{FF2B5EF4-FFF2-40B4-BE49-F238E27FC236}">
                <a16:creationId xmlns:a16="http://schemas.microsoft.com/office/drawing/2014/main" id="{9E88EAB4-3AFF-4301-BDA7-D0A31F53BA18}"/>
              </a:ext>
            </a:extLst>
          </p:cNvPr>
          <p:cNvSpPr txBox="1"/>
          <p:nvPr/>
        </p:nvSpPr>
        <p:spPr>
          <a:xfrm>
            <a:off x="3948461" y="5248661"/>
            <a:ext cx="4892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Maya</a:t>
            </a:r>
          </a:p>
        </p:txBody>
      </p:sp>
      <p:sp>
        <p:nvSpPr>
          <p:cNvPr id="369" name="Szövegdoboz 43">
            <a:extLst>
              <a:ext uri="{FF2B5EF4-FFF2-40B4-BE49-F238E27FC236}">
                <a16:creationId xmlns:a16="http://schemas.microsoft.com/office/drawing/2014/main" id="{F4118F0F-D64C-4D0D-BEA6-456DE8A6C7D6}"/>
              </a:ext>
            </a:extLst>
          </p:cNvPr>
          <p:cNvSpPr txBox="1"/>
          <p:nvPr/>
        </p:nvSpPr>
        <p:spPr>
          <a:xfrm>
            <a:off x="4677603" y="5251021"/>
            <a:ext cx="6319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Artemis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0" name="Szövegdoboz 44">
            <a:extLst>
              <a:ext uri="{FF2B5EF4-FFF2-40B4-BE49-F238E27FC236}">
                <a16:creationId xmlns:a16="http://schemas.microsoft.com/office/drawing/2014/main" id="{15260D12-A0BD-42EA-9F55-7E29A4CB2573}"/>
              </a:ext>
            </a:extLst>
          </p:cNvPr>
          <p:cNvSpPr txBox="1"/>
          <p:nvPr/>
        </p:nvSpPr>
        <p:spPr>
          <a:xfrm>
            <a:off x="5280566" y="5249146"/>
            <a:ext cx="87716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Prometheus</a:t>
            </a:r>
          </a:p>
        </p:txBody>
      </p:sp>
      <p:sp>
        <p:nvSpPr>
          <p:cNvPr id="371" name="Téglalap 56">
            <a:extLst>
              <a:ext uri="{FF2B5EF4-FFF2-40B4-BE49-F238E27FC236}">
                <a16:creationId xmlns:a16="http://schemas.microsoft.com/office/drawing/2014/main" id="{4C062BE1-914E-4C5F-8AEF-B276CA641847}"/>
              </a:ext>
            </a:extLst>
          </p:cNvPr>
          <p:cNvSpPr/>
          <p:nvPr/>
        </p:nvSpPr>
        <p:spPr>
          <a:xfrm>
            <a:off x="103878" y="5494416"/>
            <a:ext cx="810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ARM</a:t>
            </a:r>
          </a:p>
        </p:txBody>
      </p:sp>
      <p:sp>
        <p:nvSpPr>
          <p:cNvPr id="372" name="Téglalap 58">
            <a:extLst>
              <a:ext uri="{FF2B5EF4-FFF2-40B4-BE49-F238E27FC236}">
                <a16:creationId xmlns:a16="http://schemas.microsoft.com/office/drawing/2014/main" id="{10B5B0AC-CC4E-4C4E-A0FA-AE5DD3D1B618}"/>
              </a:ext>
            </a:extLst>
          </p:cNvPr>
          <p:cNvSpPr/>
          <p:nvPr/>
        </p:nvSpPr>
        <p:spPr>
          <a:xfrm>
            <a:off x="113199" y="4538627"/>
            <a:ext cx="81000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Broadcom</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3" name="Téglalap 62">
            <a:extLst>
              <a:ext uri="{FF2B5EF4-FFF2-40B4-BE49-F238E27FC236}">
                <a16:creationId xmlns:a16="http://schemas.microsoft.com/office/drawing/2014/main" id="{12A2C9BF-93F1-4640-A505-311907B76D9C}"/>
              </a:ext>
            </a:extLst>
          </p:cNvPr>
          <p:cNvSpPr/>
          <p:nvPr/>
        </p:nvSpPr>
        <p:spPr>
          <a:xfrm>
            <a:off x="113199" y="4002385"/>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Cavium</a:t>
            </a:r>
            <a:endParaRPr kumimoji="0" lang="hu-HU" sz="9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4" name="Téglalap 66">
            <a:extLst>
              <a:ext uri="{FF2B5EF4-FFF2-40B4-BE49-F238E27FC236}">
                <a16:creationId xmlns:a16="http://schemas.microsoft.com/office/drawing/2014/main" id="{DA8B2980-18E7-4583-8AF8-B192AAE3033B}"/>
              </a:ext>
            </a:extLst>
          </p:cNvPr>
          <p:cNvSpPr/>
          <p:nvPr/>
        </p:nvSpPr>
        <p:spPr>
          <a:xfrm>
            <a:off x="113199" y="3316247"/>
            <a:ext cx="81000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Qualcomn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5" name="Téglalap 68">
            <a:extLst>
              <a:ext uri="{FF2B5EF4-FFF2-40B4-BE49-F238E27FC236}">
                <a16:creationId xmlns:a16="http://schemas.microsoft.com/office/drawing/2014/main" id="{0DE9F799-EED1-41C3-9ED0-CCA7B58F58D1}"/>
              </a:ext>
            </a:extLst>
          </p:cNvPr>
          <p:cNvSpPr/>
          <p:nvPr/>
        </p:nvSpPr>
        <p:spPr>
          <a:xfrm>
            <a:off x="111642" y="1786667"/>
            <a:ext cx="810000" cy="285711"/>
          </a:xfrm>
          <a:prstGeom prst="rect">
            <a:avLst/>
          </a:prstGeom>
          <a:solidFill>
            <a:srgbClr val="F2E4F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376" name="Szövegdoboz 69">
            <a:extLst>
              <a:ext uri="{FF2B5EF4-FFF2-40B4-BE49-F238E27FC236}">
                <a16:creationId xmlns:a16="http://schemas.microsoft.com/office/drawing/2014/main" id="{6C079596-337E-4B51-B22E-718D115010EF}"/>
              </a:ext>
            </a:extLst>
          </p:cNvPr>
          <p:cNvSpPr txBox="1"/>
          <p:nvPr/>
        </p:nvSpPr>
        <p:spPr>
          <a:xfrm>
            <a:off x="119404" y="4273276"/>
            <a:ext cx="81945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Marvel)</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7" name="Szövegdoboz 70">
            <a:extLst>
              <a:ext uri="{FF2B5EF4-FFF2-40B4-BE49-F238E27FC236}">
                <a16:creationId xmlns:a16="http://schemas.microsoft.com/office/drawing/2014/main" id="{07B33E52-0ABA-481E-8B8B-91252E3DA460}"/>
              </a:ext>
            </a:extLst>
          </p:cNvPr>
          <p:cNvSpPr txBox="1"/>
          <p:nvPr/>
        </p:nvSpPr>
        <p:spPr>
          <a:xfrm>
            <a:off x="-16331" y="2544844"/>
            <a:ext cx="10695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Applied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 Micro</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8" name="Szövegdoboz 90">
            <a:extLst>
              <a:ext uri="{FF2B5EF4-FFF2-40B4-BE49-F238E27FC236}">
                <a16:creationId xmlns:a16="http://schemas.microsoft.com/office/drawing/2014/main" id="{91BA5EF6-73AB-40AB-9A1A-06EF1C79FADE}"/>
              </a:ext>
            </a:extLst>
          </p:cNvPr>
          <p:cNvSpPr txBox="1"/>
          <p:nvPr/>
        </p:nvSpPr>
        <p:spPr>
          <a:xfrm>
            <a:off x="1315689" y="5664662"/>
            <a:ext cx="6591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Cortex</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64-bit</a:t>
            </a:r>
          </a:p>
        </p:txBody>
      </p:sp>
      <p:cxnSp>
        <p:nvCxnSpPr>
          <p:cNvPr id="379" name="Egyenes összekötő nyíllal 101">
            <a:extLst>
              <a:ext uri="{FF2B5EF4-FFF2-40B4-BE49-F238E27FC236}">
                <a16:creationId xmlns:a16="http://schemas.microsoft.com/office/drawing/2014/main" id="{92761F18-BA4E-4262-9BA3-E030125F5693}"/>
              </a:ext>
            </a:extLst>
          </p:cNvPr>
          <p:cNvCxnSpPr>
            <a:cxnSpLocks/>
          </p:cNvCxnSpPr>
          <p:nvPr/>
        </p:nvCxnSpPr>
        <p:spPr>
          <a:xfrm rot="16200000">
            <a:off x="-1633660" y="3806375"/>
            <a:ext cx="532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0" name="Nyíl: jobbra mutató 117">
            <a:extLst>
              <a:ext uri="{FF2B5EF4-FFF2-40B4-BE49-F238E27FC236}">
                <a16:creationId xmlns:a16="http://schemas.microsoft.com/office/drawing/2014/main" id="{F23F6F18-EB17-4741-A790-B8BF6AA9664B}"/>
              </a:ext>
            </a:extLst>
          </p:cNvPr>
          <p:cNvSpPr/>
          <p:nvPr/>
        </p:nvSpPr>
        <p:spPr>
          <a:xfrm>
            <a:off x="3281832" y="6137806"/>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381" name="Téglalap 98">
            <a:extLst>
              <a:ext uri="{FF2B5EF4-FFF2-40B4-BE49-F238E27FC236}">
                <a16:creationId xmlns:a16="http://schemas.microsoft.com/office/drawing/2014/main" id="{39ED33DD-3687-4DA1-8EF8-57E2EA1374FE}"/>
              </a:ext>
            </a:extLst>
          </p:cNvPr>
          <p:cNvSpPr/>
          <p:nvPr/>
        </p:nvSpPr>
        <p:spPr>
          <a:xfrm>
            <a:off x="111642" y="2795842"/>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Amazon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AWS</a:t>
            </a:r>
          </a:p>
        </p:txBody>
      </p:sp>
      <p:sp>
        <p:nvSpPr>
          <p:cNvPr id="382" name="Téglalap 99">
            <a:extLst>
              <a:ext uri="{FF2B5EF4-FFF2-40B4-BE49-F238E27FC236}">
                <a16:creationId xmlns:a16="http://schemas.microsoft.com/office/drawing/2014/main" id="{7E2E4E93-4135-4B83-BA15-53716ED829CE}"/>
              </a:ext>
            </a:extLst>
          </p:cNvPr>
          <p:cNvSpPr/>
          <p:nvPr/>
        </p:nvSpPr>
        <p:spPr>
          <a:xfrm>
            <a:off x="111642" y="1141086"/>
            <a:ext cx="810000"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AMD</a:t>
            </a:r>
          </a:p>
        </p:txBody>
      </p:sp>
      <p:sp>
        <p:nvSpPr>
          <p:cNvPr id="383" name="Szövegdoboz 113">
            <a:extLst>
              <a:ext uri="{FF2B5EF4-FFF2-40B4-BE49-F238E27FC236}">
                <a16:creationId xmlns:a16="http://schemas.microsoft.com/office/drawing/2014/main" id="{E88C944A-CBD6-47C5-BAE3-78F32CFACBC4}"/>
              </a:ext>
            </a:extLst>
          </p:cNvPr>
          <p:cNvSpPr txBox="1"/>
          <p:nvPr/>
        </p:nvSpPr>
        <p:spPr>
          <a:xfrm>
            <a:off x="4415526" y="926303"/>
            <a:ext cx="591829"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Seattle</a:t>
            </a:r>
          </a:p>
        </p:txBody>
      </p:sp>
      <p:sp>
        <p:nvSpPr>
          <p:cNvPr id="384" name="Szövegdoboz 118">
            <a:extLst>
              <a:ext uri="{FF2B5EF4-FFF2-40B4-BE49-F238E27FC236}">
                <a16:creationId xmlns:a16="http://schemas.microsoft.com/office/drawing/2014/main" id="{74B213AF-A55D-4211-B718-9469976C363F}"/>
              </a:ext>
            </a:extLst>
          </p:cNvPr>
          <p:cNvSpPr txBox="1"/>
          <p:nvPr/>
        </p:nvSpPr>
        <p:spPr>
          <a:xfrm>
            <a:off x="3464223" y="2769623"/>
            <a:ext cx="9653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Amazon b</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Anapura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Lab</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5" name="Téglalap 125">
            <a:extLst>
              <a:ext uri="{FF2B5EF4-FFF2-40B4-BE49-F238E27FC236}">
                <a16:creationId xmlns:a16="http://schemas.microsoft.com/office/drawing/2014/main" id="{0C52C4D1-7183-4AA2-B213-AA26CDB75920}"/>
              </a:ext>
            </a:extLst>
          </p:cNvPr>
          <p:cNvSpPr/>
          <p:nvPr/>
        </p:nvSpPr>
        <p:spPr>
          <a:xfrm>
            <a:off x="2120187" y="5499090"/>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A57</a:t>
            </a:r>
          </a:p>
        </p:txBody>
      </p:sp>
      <p:sp>
        <p:nvSpPr>
          <p:cNvPr id="386" name="Szövegdoboz 126">
            <a:extLst>
              <a:ext uri="{FF2B5EF4-FFF2-40B4-BE49-F238E27FC236}">
                <a16:creationId xmlns:a16="http://schemas.microsoft.com/office/drawing/2014/main" id="{C91BB7C9-235E-4073-9B85-6D3224FD1FEC}"/>
              </a:ext>
            </a:extLst>
          </p:cNvPr>
          <p:cNvSpPr txBox="1"/>
          <p:nvPr/>
        </p:nvSpPr>
        <p:spPr>
          <a:xfrm>
            <a:off x="2147622" y="5258468"/>
            <a:ext cx="47000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Atlas</a:t>
            </a:r>
          </a:p>
        </p:txBody>
      </p:sp>
      <p:sp>
        <p:nvSpPr>
          <p:cNvPr id="387" name="Nyíl: jobbra mutató 116">
            <a:extLst>
              <a:ext uri="{FF2B5EF4-FFF2-40B4-BE49-F238E27FC236}">
                <a16:creationId xmlns:a16="http://schemas.microsoft.com/office/drawing/2014/main" id="{B523C40E-7812-4AFE-9C96-E9A66D2C8497}"/>
              </a:ext>
            </a:extLst>
          </p:cNvPr>
          <p:cNvSpPr/>
          <p:nvPr/>
        </p:nvSpPr>
        <p:spPr>
          <a:xfrm>
            <a:off x="2619872" y="5551690"/>
            <a:ext cx="132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8" name="Téglalap 10">
            <a:extLst>
              <a:ext uri="{FF2B5EF4-FFF2-40B4-BE49-F238E27FC236}">
                <a16:creationId xmlns:a16="http://schemas.microsoft.com/office/drawing/2014/main" id="{A6BB4FF6-6FE0-4587-B388-FEDFBA31F1C7}"/>
              </a:ext>
            </a:extLst>
          </p:cNvPr>
          <p:cNvSpPr/>
          <p:nvPr/>
        </p:nvSpPr>
        <p:spPr>
          <a:xfrm>
            <a:off x="6126114" y="646440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2018</a:t>
            </a:r>
          </a:p>
        </p:txBody>
      </p:sp>
      <p:sp>
        <p:nvSpPr>
          <p:cNvPr id="389" name="Téglalap 11">
            <a:extLst>
              <a:ext uri="{FF2B5EF4-FFF2-40B4-BE49-F238E27FC236}">
                <a16:creationId xmlns:a16="http://schemas.microsoft.com/office/drawing/2014/main" id="{A78BB795-5DB4-4B84-A70B-9B98E1130DD6}"/>
              </a:ext>
            </a:extLst>
          </p:cNvPr>
          <p:cNvSpPr/>
          <p:nvPr/>
        </p:nvSpPr>
        <p:spPr>
          <a:xfrm>
            <a:off x="6855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2019</a:t>
            </a:r>
          </a:p>
        </p:txBody>
      </p:sp>
      <p:sp>
        <p:nvSpPr>
          <p:cNvPr id="390" name="Téglalap 12">
            <a:extLst>
              <a:ext uri="{FF2B5EF4-FFF2-40B4-BE49-F238E27FC236}">
                <a16:creationId xmlns:a16="http://schemas.microsoft.com/office/drawing/2014/main" id="{E45247D8-A161-4647-A403-9EE2032C283B}"/>
              </a:ext>
            </a:extLst>
          </p:cNvPr>
          <p:cNvSpPr/>
          <p:nvPr/>
        </p:nvSpPr>
        <p:spPr>
          <a:xfrm>
            <a:off x="7584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2020</a:t>
            </a:r>
          </a:p>
        </p:txBody>
      </p:sp>
      <p:sp>
        <p:nvSpPr>
          <p:cNvPr id="391" name="Téglalap 13">
            <a:extLst>
              <a:ext uri="{FF2B5EF4-FFF2-40B4-BE49-F238E27FC236}">
                <a16:creationId xmlns:a16="http://schemas.microsoft.com/office/drawing/2014/main" id="{04563564-96E2-478F-AF2C-F32AB4A22D99}"/>
              </a:ext>
            </a:extLst>
          </p:cNvPr>
          <p:cNvSpPr/>
          <p:nvPr/>
        </p:nvSpPr>
        <p:spPr>
          <a:xfrm>
            <a:off x="8313114" y="6470733"/>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2021</a:t>
            </a:r>
          </a:p>
        </p:txBody>
      </p:sp>
      <p:sp>
        <p:nvSpPr>
          <p:cNvPr id="392" name="Téglalap 20">
            <a:extLst>
              <a:ext uri="{FF2B5EF4-FFF2-40B4-BE49-F238E27FC236}">
                <a16:creationId xmlns:a16="http://schemas.microsoft.com/office/drawing/2014/main" id="{4CC64E43-2CEF-42C1-96DB-BABF395E63E2}"/>
              </a:ext>
            </a:extLst>
          </p:cNvPr>
          <p:cNvSpPr/>
          <p:nvPr/>
        </p:nvSpPr>
        <p:spPr>
          <a:xfrm>
            <a:off x="6846691" y="6070488"/>
            <a:ext cx="547174"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A65-AE</a:t>
            </a:r>
          </a:p>
        </p:txBody>
      </p:sp>
      <p:sp>
        <p:nvSpPr>
          <p:cNvPr id="393" name="Szövegdoboz 23">
            <a:extLst>
              <a:ext uri="{FF2B5EF4-FFF2-40B4-BE49-F238E27FC236}">
                <a16:creationId xmlns:a16="http://schemas.microsoft.com/office/drawing/2014/main" id="{02F3C7B3-94FE-45D5-89C6-AE0B7F2D0011}"/>
              </a:ext>
            </a:extLst>
          </p:cNvPr>
          <p:cNvSpPr txBox="1"/>
          <p:nvPr/>
        </p:nvSpPr>
        <p:spPr>
          <a:xfrm>
            <a:off x="6868581" y="5848790"/>
            <a:ext cx="5357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Hellos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4" name="Nyíl: jobbra mutató 25">
            <a:extLst>
              <a:ext uri="{FF2B5EF4-FFF2-40B4-BE49-F238E27FC236}">
                <a16:creationId xmlns:a16="http://schemas.microsoft.com/office/drawing/2014/main" id="{5B43E5FB-FE6F-4D4F-8B39-1302A076649B}"/>
              </a:ext>
            </a:extLst>
          </p:cNvPr>
          <p:cNvSpPr/>
          <p:nvPr/>
        </p:nvSpPr>
        <p:spPr>
          <a:xfrm>
            <a:off x="6018114" y="6128228"/>
            <a:ext cx="837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5" name="Téglalap 29">
            <a:extLst>
              <a:ext uri="{FF2B5EF4-FFF2-40B4-BE49-F238E27FC236}">
                <a16:creationId xmlns:a16="http://schemas.microsoft.com/office/drawing/2014/main" id="{CC8BDBDE-E265-4FA3-8E85-AF1F447F36AD}"/>
              </a:ext>
            </a:extLst>
          </p:cNvPr>
          <p:cNvSpPr/>
          <p:nvPr/>
        </p:nvSpPr>
        <p:spPr>
          <a:xfrm>
            <a:off x="6130636" y="5487475"/>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A76</a:t>
            </a:r>
          </a:p>
        </p:txBody>
      </p:sp>
      <p:sp>
        <p:nvSpPr>
          <p:cNvPr id="396" name="Téglalap 30">
            <a:extLst>
              <a:ext uri="{FF2B5EF4-FFF2-40B4-BE49-F238E27FC236}">
                <a16:creationId xmlns:a16="http://schemas.microsoft.com/office/drawing/2014/main" id="{4E6B5850-2046-4AA0-8EED-B8014407EFD3}"/>
              </a:ext>
            </a:extLst>
          </p:cNvPr>
          <p:cNvSpPr/>
          <p:nvPr/>
        </p:nvSpPr>
        <p:spPr>
          <a:xfrm>
            <a:off x="6855113" y="5489997"/>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A77</a:t>
            </a:r>
          </a:p>
        </p:txBody>
      </p:sp>
      <p:sp>
        <p:nvSpPr>
          <p:cNvPr id="397" name="Téglalap 31">
            <a:extLst>
              <a:ext uri="{FF2B5EF4-FFF2-40B4-BE49-F238E27FC236}">
                <a16:creationId xmlns:a16="http://schemas.microsoft.com/office/drawing/2014/main" id="{80A7F2E1-8FED-4A41-86F1-76130B3A83F2}"/>
              </a:ext>
            </a:extLst>
          </p:cNvPr>
          <p:cNvSpPr/>
          <p:nvPr/>
        </p:nvSpPr>
        <p:spPr>
          <a:xfrm>
            <a:off x="7584114" y="5494416"/>
            <a:ext cx="786109"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A78</a:t>
            </a:r>
          </a:p>
        </p:txBody>
      </p:sp>
      <p:sp>
        <p:nvSpPr>
          <p:cNvPr id="398" name="Nyíl: jobbra mutató 36">
            <a:extLst>
              <a:ext uri="{FF2B5EF4-FFF2-40B4-BE49-F238E27FC236}">
                <a16:creationId xmlns:a16="http://schemas.microsoft.com/office/drawing/2014/main" id="{00BCC882-602A-4E8D-88C2-BA06B242CB59}"/>
              </a:ext>
            </a:extLst>
          </p:cNvPr>
          <p:cNvSpPr/>
          <p:nvPr/>
        </p:nvSpPr>
        <p:spPr>
          <a:xfrm>
            <a:off x="5978506" y="5551558"/>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9" name="Nyíl: jobbra mutató 37">
            <a:extLst>
              <a:ext uri="{FF2B5EF4-FFF2-40B4-BE49-F238E27FC236}">
                <a16:creationId xmlns:a16="http://schemas.microsoft.com/office/drawing/2014/main" id="{11809E5D-3486-4B15-A257-8723C0F609C0}"/>
              </a:ext>
            </a:extLst>
          </p:cNvPr>
          <p:cNvSpPr/>
          <p:nvPr/>
        </p:nvSpPr>
        <p:spPr>
          <a:xfrm>
            <a:off x="6653491" y="5553797"/>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0" name="Nyíl: jobbra mutató 38">
            <a:extLst>
              <a:ext uri="{FF2B5EF4-FFF2-40B4-BE49-F238E27FC236}">
                <a16:creationId xmlns:a16="http://schemas.microsoft.com/office/drawing/2014/main" id="{ECA64138-13A6-4324-BCCE-B2BF19544CE5}"/>
              </a:ext>
            </a:extLst>
          </p:cNvPr>
          <p:cNvSpPr/>
          <p:nvPr/>
        </p:nvSpPr>
        <p:spPr>
          <a:xfrm>
            <a:off x="7475416" y="5551558"/>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1" name="Szövegdoboz 45">
            <a:extLst>
              <a:ext uri="{FF2B5EF4-FFF2-40B4-BE49-F238E27FC236}">
                <a16:creationId xmlns:a16="http://schemas.microsoft.com/office/drawing/2014/main" id="{3ADF4DF2-9065-49DA-AAC0-F76F46C7D73E}"/>
              </a:ext>
            </a:extLst>
          </p:cNvPr>
          <p:cNvSpPr txBox="1"/>
          <p:nvPr/>
        </p:nvSpPr>
        <p:spPr>
          <a:xfrm>
            <a:off x="6157373" y="5245637"/>
            <a:ext cx="4716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Enyo</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2" name="Szövegdoboz 46">
            <a:extLst>
              <a:ext uri="{FF2B5EF4-FFF2-40B4-BE49-F238E27FC236}">
                <a16:creationId xmlns:a16="http://schemas.microsoft.com/office/drawing/2014/main" id="{87C0B553-4E8E-49BA-94FE-799688E9CF6F}"/>
              </a:ext>
            </a:extLst>
          </p:cNvPr>
          <p:cNvSpPr txBox="1"/>
          <p:nvPr/>
        </p:nvSpPr>
        <p:spPr>
          <a:xfrm>
            <a:off x="6868581" y="5250531"/>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Deimos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3" name="Szövegdoboz 47">
            <a:extLst>
              <a:ext uri="{FF2B5EF4-FFF2-40B4-BE49-F238E27FC236}">
                <a16:creationId xmlns:a16="http://schemas.microsoft.com/office/drawing/2014/main" id="{F32737B2-D076-43A6-8FFC-E5C99DC65036}"/>
              </a:ext>
            </a:extLst>
          </p:cNvPr>
          <p:cNvSpPr txBox="1"/>
          <p:nvPr/>
        </p:nvSpPr>
        <p:spPr>
          <a:xfrm>
            <a:off x="7664725" y="5253468"/>
            <a:ext cx="6864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Hercules</a:t>
            </a:r>
          </a:p>
        </p:txBody>
      </p:sp>
      <p:sp>
        <p:nvSpPr>
          <p:cNvPr id="404" name="Téglalap: lekerekített 140">
            <a:extLst>
              <a:ext uri="{FF2B5EF4-FFF2-40B4-BE49-F238E27FC236}">
                <a16:creationId xmlns:a16="http://schemas.microsoft.com/office/drawing/2014/main" id="{D45726BD-4D59-45DE-8F7A-6C4B5B4499C3}"/>
              </a:ext>
            </a:extLst>
          </p:cNvPr>
          <p:cNvSpPr/>
          <p:nvPr/>
        </p:nvSpPr>
        <p:spPr>
          <a:xfrm>
            <a:off x="6349531" y="4471687"/>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p>
        </p:txBody>
      </p:sp>
      <p:sp>
        <p:nvSpPr>
          <p:cNvPr id="405" name="Téglalap: lekerekített 142">
            <a:extLst>
              <a:ext uri="{FF2B5EF4-FFF2-40B4-BE49-F238E27FC236}">
                <a16:creationId xmlns:a16="http://schemas.microsoft.com/office/drawing/2014/main" id="{E96C63E7-B98D-4B7A-8B9E-8D474B2D6CBF}"/>
              </a:ext>
            </a:extLst>
          </p:cNvPr>
          <p:cNvSpPr/>
          <p:nvPr/>
        </p:nvSpPr>
        <p:spPr>
          <a:xfrm>
            <a:off x="7188741" y="4471993"/>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06" name="Téglalap: lekerekített 144">
            <a:extLst>
              <a:ext uri="{FF2B5EF4-FFF2-40B4-BE49-F238E27FC236}">
                <a16:creationId xmlns:a16="http://schemas.microsoft.com/office/drawing/2014/main" id="{E9A371E2-0B93-49F4-85F7-CCAE488EADA8}"/>
              </a:ext>
            </a:extLst>
          </p:cNvPr>
          <p:cNvSpPr/>
          <p:nvPr/>
        </p:nvSpPr>
        <p:spPr>
          <a:xfrm>
            <a:off x="8064703" y="447225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5 nm</a:t>
            </a:r>
          </a:p>
        </p:txBody>
      </p:sp>
      <p:sp>
        <p:nvSpPr>
          <p:cNvPr id="408" name="Téglalap 74">
            <a:extLst>
              <a:ext uri="{FF2B5EF4-FFF2-40B4-BE49-F238E27FC236}">
                <a16:creationId xmlns:a16="http://schemas.microsoft.com/office/drawing/2014/main" id="{C5AE9CA1-1D1A-46B6-B09E-1CE28785F36C}"/>
              </a:ext>
            </a:extLst>
          </p:cNvPr>
          <p:cNvSpPr/>
          <p:nvPr/>
        </p:nvSpPr>
        <p:spPr>
          <a:xfrm>
            <a:off x="5867700" y="233506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9" name="Téglalap 77">
            <a:extLst>
              <a:ext uri="{FF2B5EF4-FFF2-40B4-BE49-F238E27FC236}">
                <a16:creationId xmlns:a16="http://schemas.microsoft.com/office/drawing/2014/main" id="{5E911457-AFB0-435E-ADB8-292F5075CB48}"/>
              </a:ext>
            </a:extLst>
          </p:cNvPr>
          <p:cNvSpPr/>
          <p:nvPr/>
        </p:nvSpPr>
        <p:spPr>
          <a:xfrm>
            <a:off x="1543931" y="2303672"/>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0" name="Téglalap 78">
            <a:extLst>
              <a:ext uri="{FF2B5EF4-FFF2-40B4-BE49-F238E27FC236}">
                <a16:creationId xmlns:a16="http://schemas.microsoft.com/office/drawing/2014/main" id="{78F36957-3D57-4DFC-9ADD-1460A857732B}"/>
              </a:ext>
            </a:extLst>
          </p:cNvPr>
          <p:cNvSpPr/>
          <p:nvPr/>
        </p:nvSpPr>
        <p:spPr>
          <a:xfrm>
            <a:off x="6120158" y="1773464"/>
            <a:ext cx="864000"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eMAG</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8180</a:t>
            </a:r>
          </a:p>
        </p:txBody>
      </p:sp>
      <p:sp>
        <p:nvSpPr>
          <p:cNvPr id="412" name="Nyíl: jobbra mutató 80">
            <a:extLst>
              <a:ext uri="{FF2B5EF4-FFF2-40B4-BE49-F238E27FC236}">
                <a16:creationId xmlns:a16="http://schemas.microsoft.com/office/drawing/2014/main" id="{500A58D4-05BB-4DD0-B42D-FA77386EFCF2}"/>
              </a:ext>
            </a:extLst>
          </p:cNvPr>
          <p:cNvSpPr/>
          <p:nvPr/>
        </p:nvSpPr>
        <p:spPr>
          <a:xfrm>
            <a:off x="7001233" y="1831232"/>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13" name="Egyenes összekötő 88">
            <a:extLst>
              <a:ext uri="{FF2B5EF4-FFF2-40B4-BE49-F238E27FC236}">
                <a16:creationId xmlns:a16="http://schemas.microsoft.com/office/drawing/2014/main" id="{6B1BBD0A-FA98-4B4C-90BA-718E1C041C66}"/>
              </a:ext>
            </a:extLst>
          </p:cNvPr>
          <p:cNvCxnSpPr>
            <a:cxnSpLocks/>
          </p:cNvCxnSpPr>
          <p:nvPr/>
        </p:nvCxnSpPr>
        <p:spPr>
          <a:xfrm>
            <a:off x="5949616" y="2372286"/>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4" name="Egyenes összekötő 89">
            <a:extLst>
              <a:ext uri="{FF2B5EF4-FFF2-40B4-BE49-F238E27FC236}">
                <a16:creationId xmlns:a16="http://schemas.microsoft.com/office/drawing/2014/main" id="{A718D350-4732-471E-9EE0-D55DD5DA9DDC}"/>
              </a:ext>
            </a:extLst>
          </p:cNvPr>
          <p:cNvCxnSpPr>
            <a:cxnSpLocks/>
          </p:cNvCxnSpPr>
          <p:nvPr/>
        </p:nvCxnSpPr>
        <p:spPr>
          <a:xfrm flipV="1">
            <a:off x="5943500" y="2364831"/>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5" name="Nyíl: jobbra mutató 92">
            <a:extLst>
              <a:ext uri="{FF2B5EF4-FFF2-40B4-BE49-F238E27FC236}">
                <a16:creationId xmlns:a16="http://schemas.microsoft.com/office/drawing/2014/main" id="{934C2598-6D01-4A62-ADCB-C69DA2B418F4}"/>
              </a:ext>
            </a:extLst>
          </p:cNvPr>
          <p:cNvSpPr/>
          <p:nvPr/>
        </p:nvSpPr>
        <p:spPr>
          <a:xfrm>
            <a:off x="2399721" y="2354745"/>
            <a:ext cx="162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16" name="Szövegdoboz 94">
            <a:extLst>
              <a:ext uri="{FF2B5EF4-FFF2-40B4-BE49-F238E27FC236}">
                <a16:creationId xmlns:a16="http://schemas.microsoft.com/office/drawing/2014/main" id="{0326D1C8-A145-4BA6-AFEC-7673E2784925}"/>
              </a:ext>
            </a:extLst>
          </p:cNvPr>
          <p:cNvSpPr txBox="1"/>
          <p:nvPr/>
        </p:nvSpPr>
        <p:spPr>
          <a:xfrm>
            <a:off x="4219578" y="1770395"/>
            <a:ext cx="17694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APM a</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cquired</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 Macom</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bought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417" name="Szövegdoboz 95">
            <a:extLst>
              <a:ext uri="{FF2B5EF4-FFF2-40B4-BE49-F238E27FC236}">
                <a16:creationId xmlns:a16="http://schemas.microsoft.com/office/drawing/2014/main" id="{DFC678DF-0852-42EA-A3EF-E4D1D4A32E85}"/>
              </a:ext>
            </a:extLst>
          </p:cNvPr>
          <p:cNvSpPr txBox="1"/>
          <p:nvPr/>
        </p:nvSpPr>
        <p:spPr>
          <a:xfrm>
            <a:off x="6223643" y="1533756"/>
            <a:ext cx="620683"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0" name="Nyíl: jobbra mutató 93">
            <a:extLst>
              <a:ext uri="{FF2B5EF4-FFF2-40B4-BE49-F238E27FC236}">
                <a16:creationId xmlns:a16="http://schemas.microsoft.com/office/drawing/2014/main" id="{9FA6A9A1-5931-4BB8-AC07-950A68E28C81}"/>
              </a:ext>
            </a:extLst>
          </p:cNvPr>
          <p:cNvSpPr/>
          <p:nvPr/>
        </p:nvSpPr>
        <p:spPr>
          <a:xfrm rot="19182256">
            <a:off x="5364107" y="2075803"/>
            <a:ext cx="828000" cy="18780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1" name="Téglalap 76">
            <a:extLst>
              <a:ext uri="{FF2B5EF4-FFF2-40B4-BE49-F238E27FC236}">
                <a16:creationId xmlns:a16="http://schemas.microsoft.com/office/drawing/2014/main" id="{488FB64C-5E29-4B08-9DBE-82B9F602EF84}"/>
              </a:ext>
            </a:extLst>
          </p:cNvPr>
          <p:cNvSpPr/>
          <p:nvPr/>
        </p:nvSpPr>
        <p:spPr>
          <a:xfrm>
            <a:off x="4024433" y="233254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X-Gene2</a:t>
            </a:r>
          </a:p>
        </p:txBody>
      </p:sp>
      <p:sp>
        <p:nvSpPr>
          <p:cNvPr id="422" name="Nyíl: jobbra mutató 75">
            <a:extLst>
              <a:ext uri="{FF2B5EF4-FFF2-40B4-BE49-F238E27FC236}">
                <a16:creationId xmlns:a16="http://schemas.microsoft.com/office/drawing/2014/main" id="{CBFEDB5E-3595-4A35-9BF2-952452F9E498}"/>
              </a:ext>
            </a:extLst>
          </p:cNvPr>
          <p:cNvSpPr/>
          <p:nvPr/>
        </p:nvSpPr>
        <p:spPr>
          <a:xfrm>
            <a:off x="4836309" y="2354745"/>
            <a:ext cx="1026000" cy="171427"/>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4" name="Téglalap: lekerekített 132">
            <a:extLst>
              <a:ext uri="{FF2B5EF4-FFF2-40B4-BE49-F238E27FC236}">
                <a16:creationId xmlns:a16="http://schemas.microsoft.com/office/drawing/2014/main" id="{64B417E4-5D4C-4D4E-A0BC-E068F94A29B9}"/>
              </a:ext>
            </a:extLst>
          </p:cNvPr>
          <p:cNvSpPr/>
          <p:nvPr/>
        </p:nvSpPr>
        <p:spPr>
          <a:xfrm>
            <a:off x="2131606" y="1872356"/>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40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5" name="Egyenes összekötő nyíllal 133">
            <a:extLst>
              <a:ext uri="{FF2B5EF4-FFF2-40B4-BE49-F238E27FC236}">
                <a16:creationId xmlns:a16="http://schemas.microsoft.com/office/drawing/2014/main" id="{15B8CCC2-4A9C-4856-8649-E8CC89460441}"/>
              </a:ext>
            </a:extLst>
          </p:cNvPr>
          <p:cNvCxnSpPr>
            <a:stCxn id="424" idx="2"/>
          </p:cNvCxnSpPr>
          <p:nvPr/>
        </p:nvCxnSpPr>
        <p:spPr>
          <a:xfrm flipH="1">
            <a:off x="2338003" y="2052356"/>
            <a:ext cx="146875" cy="229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6" name="Egyenes összekötő nyíllal 135">
            <a:extLst>
              <a:ext uri="{FF2B5EF4-FFF2-40B4-BE49-F238E27FC236}">
                <a16:creationId xmlns:a16="http://schemas.microsoft.com/office/drawing/2014/main" id="{664D5680-B044-4781-9BC5-5448ED5DDDBD}"/>
              </a:ext>
            </a:extLst>
          </p:cNvPr>
          <p:cNvCxnSpPr>
            <a:cxnSpLocks/>
            <a:stCxn id="433" idx="2"/>
          </p:cNvCxnSpPr>
          <p:nvPr/>
        </p:nvCxnSpPr>
        <p:spPr>
          <a:xfrm>
            <a:off x="3761652" y="2048972"/>
            <a:ext cx="253174" cy="25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7" name="Téglalap: lekerekített 136">
            <a:extLst>
              <a:ext uri="{FF2B5EF4-FFF2-40B4-BE49-F238E27FC236}">
                <a16:creationId xmlns:a16="http://schemas.microsoft.com/office/drawing/2014/main" id="{F3EFADA7-A19A-4EF6-AA26-32FEDB84295A}"/>
              </a:ext>
            </a:extLst>
          </p:cNvPr>
          <p:cNvSpPr/>
          <p:nvPr/>
        </p:nvSpPr>
        <p:spPr>
          <a:xfrm>
            <a:off x="5119499" y="1544968"/>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8" name="Egyenes összekötő nyíllal 137">
            <a:extLst>
              <a:ext uri="{FF2B5EF4-FFF2-40B4-BE49-F238E27FC236}">
                <a16:creationId xmlns:a16="http://schemas.microsoft.com/office/drawing/2014/main" id="{8FDEC5E3-94CB-4711-94A8-8B3BAC1DBBFA}"/>
              </a:ext>
            </a:extLst>
          </p:cNvPr>
          <p:cNvCxnSpPr>
            <a:cxnSpLocks/>
            <a:stCxn id="427" idx="3"/>
          </p:cNvCxnSpPr>
          <p:nvPr/>
        </p:nvCxnSpPr>
        <p:spPr>
          <a:xfrm>
            <a:off x="5911499" y="1634968"/>
            <a:ext cx="223614" cy="119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9" name="Szövegdoboz 53">
            <a:extLst>
              <a:ext uri="{FF2B5EF4-FFF2-40B4-BE49-F238E27FC236}">
                <a16:creationId xmlns:a16="http://schemas.microsoft.com/office/drawing/2014/main" id="{B3381D7F-6889-48D4-9AFC-E9C4873237C7}"/>
              </a:ext>
            </a:extLst>
          </p:cNvPr>
          <p:cNvSpPr txBox="1"/>
          <p:nvPr/>
        </p:nvSpPr>
        <p:spPr>
          <a:xfrm>
            <a:off x="5976871" y="2112940"/>
            <a:ext cx="61946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0" name="Rectangle 429"/>
          <p:cNvSpPr/>
          <p:nvPr/>
        </p:nvSpPr>
        <p:spPr>
          <a:xfrm>
            <a:off x="5872104" y="2344876"/>
            <a:ext cx="800219"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X-Gene3</a:t>
            </a:r>
          </a:p>
        </p:txBody>
      </p:sp>
      <p:sp>
        <p:nvSpPr>
          <p:cNvPr id="431" name="Szövegdoboz 53">
            <a:extLst>
              <a:ext uri="{FF2B5EF4-FFF2-40B4-BE49-F238E27FC236}">
                <a16:creationId xmlns:a16="http://schemas.microsoft.com/office/drawing/2014/main" id="{B3381D7F-6889-48D4-9AFC-E9C4873237C7}"/>
              </a:ext>
            </a:extLst>
          </p:cNvPr>
          <p:cNvSpPr txBox="1"/>
          <p:nvPr/>
        </p:nvSpPr>
        <p:spPr>
          <a:xfrm>
            <a:off x="4010802" y="2085601"/>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Shadowcat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2" name="Szövegdoboz 53">
            <a:extLst>
              <a:ext uri="{FF2B5EF4-FFF2-40B4-BE49-F238E27FC236}">
                <a16:creationId xmlns:a16="http://schemas.microsoft.com/office/drawing/2014/main" id="{B3381D7F-6889-48D4-9AFC-E9C4873237C7}"/>
              </a:ext>
            </a:extLst>
          </p:cNvPr>
          <p:cNvSpPr txBox="1"/>
          <p:nvPr/>
        </p:nvSpPr>
        <p:spPr>
          <a:xfrm>
            <a:off x="1688780" y="2068093"/>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Storm</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3" name="Téglalap: lekerekített 132">
            <a:extLst>
              <a:ext uri="{FF2B5EF4-FFF2-40B4-BE49-F238E27FC236}">
                <a16:creationId xmlns:a16="http://schemas.microsoft.com/office/drawing/2014/main" id="{64B417E4-5D4C-4D4E-A0BC-E068F94A29B9}"/>
              </a:ext>
            </a:extLst>
          </p:cNvPr>
          <p:cNvSpPr/>
          <p:nvPr/>
        </p:nvSpPr>
        <p:spPr>
          <a:xfrm>
            <a:off x="3408380" y="186897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434" name="Group 433"/>
          <p:cNvGrpSpPr/>
          <p:nvPr/>
        </p:nvGrpSpPr>
        <p:grpSpPr>
          <a:xfrm>
            <a:off x="4563927" y="3073309"/>
            <a:ext cx="3805598" cy="538584"/>
            <a:chOff x="4563927" y="3073309"/>
            <a:chExt cx="3805598" cy="538584"/>
          </a:xfrm>
        </p:grpSpPr>
        <p:sp>
          <p:nvSpPr>
            <p:cNvPr id="435" name="Téglalap 71">
              <a:extLst>
                <a:ext uri="{FF2B5EF4-FFF2-40B4-BE49-F238E27FC236}">
                  <a16:creationId xmlns:a16="http://schemas.microsoft.com/office/drawing/2014/main" id="{5B9A1309-5B06-4CA4-A839-175510C88C32}"/>
                </a:ext>
              </a:extLst>
            </p:cNvPr>
            <p:cNvSpPr/>
            <p:nvPr/>
          </p:nvSpPr>
          <p:spPr>
            <a:xfrm>
              <a:off x="5396416" y="3322078"/>
              <a:ext cx="58209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Centriq</a:t>
              </a:r>
            </a:p>
          </p:txBody>
        </p:sp>
        <p:sp>
          <p:nvSpPr>
            <p:cNvPr id="436" name="Téglalap 72">
              <a:extLst>
                <a:ext uri="{FF2B5EF4-FFF2-40B4-BE49-F238E27FC236}">
                  <a16:creationId xmlns:a16="http://schemas.microsoft.com/office/drawing/2014/main" id="{DBEED790-4203-44C7-ABD8-5FA87829F28E}"/>
                </a:ext>
              </a:extLst>
            </p:cNvPr>
            <p:cNvSpPr/>
            <p:nvPr/>
          </p:nvSpPr>
          <p:spPr>
            <a:xfrm>
              <a:off x="7583416" y="3326182"/>
              <a:ext cx="786109"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7" name="Nyíl: jobbra mutató 73">
              <a:extLst>
                <a:ext uri="{FF2B5EF4-FFF2-40B4-BE49-F238E27FC236}">
                  <a16:creationId xmlns:a16="http://schemas.microsoft.com/office/drawing/2014/main" id="{9DD262D9-8432-4D6D-A40D-08F3CE84538A}"/>
                </a:ext>
              </a:extLst>
            </p:cNvPr>
            <p:cNvSpPr/>
            <p:nvPr/>
          </p:nvSpPr>
          <p:spPr>
            <a:xfrm>
              <a:off x="5979699" y="3373363"/>
              <a:ext cx="159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38" name="Egyenes összekötő 82">
              <a:extLst>
                <a:ext uri="{FF2B5EF4-FFF2-40B4-BE49-F238E27FC236}">
                  <a16:creationId xmlns:a16="http://schemas.microsoft.com/office/drawing/2014/main" id="{ADC306E7-F0C0-4C56-A66F-C69ED399FBB7}"/>
                </a:ext>
              </a:extLst>
            </p:cNvPr>
            <p:cNvCxnSpPr>
              <a:cxnSpLocks/>
            </p:cNvCxnSpPr>
            <p:nvPr/>
          </p:nvCxnSpPr>
          <p:spPr>
            <a:xfrm>
              <a:off x="7645384" y="3361869"/>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Egyenes összekötő 83">
              <a:extLst>
                <a:ext uri="{FF2B5EF4-FFF2-40B4-BE49-F238E27FC236}">
                  <a16:creationId xmlns:a16="http://schemas.microsoft.com/office/drawing/2014/main" id="{1C5E029C-1F5B-4C31-949B-7FD0046C1AF7}"/>
                </a:ext>
              </a:extLst>
            </p:cNvPr>
            <p:cNvCxnSpPr>
              <a:cxnSpLocks/>
            </p:cNvCxnSpPr>
            <p:nvPr/>
          </p:nvCxnSpPr>
          <p:spPr>
            <a:xfrm flipV="1">
              <a:off x="7648848" y="3354009"/>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0" name="Szövegdoboz 53">
              <a:extLst>
                <a:ext uri="{FF2B5EF4-FFF2-40B4-BE49-F238E27FC236}">
                  <a16:creationId xmlns:a16="http://schemas.microsoft.com/office/drawing/2014/main" id="{B3381D7F-6889-48D4-9AFC-E9C4873237C7}"/>
                </a:ext>
              </a:extLst>
            </p:cNvPr>
            <p:cNvSpPr txBox="1"/>
            <p:nvPr/>
          </p:nvSpPr>
          <p:spPr>
            <a:xfrm>
              <a:off x="5444118" y="3094096"/>
              <a:ext cx="53251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Falcor</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1" name="Szövegdoboz 53">
              <a:extLst>
                <a:ext uri="{FF2B5EF4-FFF2-40B4-BE49-F238E27FC236}">
                  <a16:creationId xmlns:a16="http://schemas.microsoft.com/office/drawing/2014/main" id="{B3381D7F-6889-48D4-9AFC-E9C4873237C7}"/>
                </a:ext>
              </a:extLst>
            </p:cNvPr>
            <p:cNvSpPr txBox="1"/>
            <p:nvPr/>
          </p:nvSpPr>
          <p:spPr>
            <a:xfrm>
              <a:off x="7688541" y="3073309"/>
              <a:ext cx="6286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Saphira</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2" name="Rectangle 441"/>
            <p:cNvSpPr/>
            <p:nvPr/>
          </p:nvSpPr>
          <p:spPr>
            <a:xfrm>
              <a:off x="7609184" y="3339871"/>
              <a:ext cx="689612"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Fireta</a:t>
              </a:r>
              <a:r>
                <a:rPr kumimoji="0" lang="en-US"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a:t>
              </a:r>
            </a:p>
          </p:txBody>
        </p:sp>
        <p:sp>
          <p:nvSpPr>
            <p:cNvPr id="443" name="Téglalap: lekerekített 138">
              <a:extLst>
                <a:ext uri="{FF2B5EF4-FFF2-40B4-BE49-F238E27FC236}">
                  <a16:creationId xmlns:a16="http://schemas.microsoft.com/office/drawing/2014/main" id="{E16C547A-2715-4707-B045-16ECA8787BAC}"/>
                </a:ext>
              </a:extLst>
            </p:cNvPr>
            <p:cNvSpPr/>
            <p:nvPr/>
          </p:nvSpPr>
          <p:spPr>
            <a:xfrm>
              <a:off x="4563927" y="3154600"/>
              <a:ext cx="706543" cy="21356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10 nm</a:t>
              </a:r>
              <a:endParaRPr kumimoji="0" lang="hu-HU" sz="900" b="0" i="0" u="none" strike="noStrike" kern="1200" cap="none" spc="0" normalizeH="0" baseline="0" noProof="0" dirty="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44" name="Straight Arrow Connector 443"/>
            <p:cNvCxnSpPr>
              <a:stCxn id="443" idx="2"/>
              <a:endCxn id="435" idx="1"/>
            </p:cNvCxnSpPr>
            <p:nvPr/>
          </p:nvCxnSpPr>
          <p:spPr bwMode="auto">
            <a:xfrm>
              <a:off x="4917199" y="3368167"/>
              <a:ext cx="479217" cy="9676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5" name="Téglalap 59">
            <a:extLst>
              <a:ext uri="{FF2B5EF4-FFF2-40B4-BE49-F238E27FC236}">
                <a16:creationId xmlns:a16="http://schemas.microsoft.com/office/drawing/2014/main" id="{680FF665-4ACA-4B24-86AB-31EDBDAF435D}"/>
              </a:ext>
            </a:extLst>
          </p:cNvPr>
          <p:cNvSpPr/>
          <p:nvPr/>
        </p:nvSpPr>
        <p:spPr>
          <a:xfrm>
            <a:off x="6130635" y="4023857"/>
            <a:ext cx="864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ThunderX2</a:t>
            </a:r>
          </a:p>
        </p:txBody>
      </p:sp>
      <p:sp>
        <p:nvSpPr>
          <p:cNvPr id="446" name="Téglalap 60">
            <a:extLst>
              <a:ext uri="{FF2B5EF4-FFF2-40B4-BE49-F238E27FC236}">
                <a16:creationId xmlns:a16="http://schemas.microsoft.com/office/drawing/2014/main" id="{DB45FFD2-474D-413B-A26E-9C89D5839E78}"/>
              </a:ext>
            </a:extLst>
          </p:cNvPr>
          <p:cNvSpPr/>
          <p:nvPr/>
        </p:nvSpPr>
        <p:spPr>
          <a:xfrm>
            <a:off x="7493831" y="4020790"/>
            <a:ext cx="817118"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ThunderX3</a:t>
            </a:r>
          </a:p>
        </p:txBody>
      </p:sp>
      <p:sp>
        <p:nvSpPr>
          <p:cNvPr id="447" name="Nyíl: jobbra mutató 61">
            <a:extLst>
              <a:ext uri="{FF2B5EF4-FFF2-40B4-BE49-F238E27FC236}">
                <a16:creationId xmlns:a16="http://schemas.microsoft.com/office/drawing/2014/main" id="{0413F16B-F504-4763-BA70-CA2AEC66CD09}"/>
              </a:ext>
            </a:extLst>
          </p:cNvPr>
          <p:cNvSpPr/>
          <p:nvPr/>
        </p:nvSpPr>
        <p:spPr>
          <a:xfrm>
            <a:off x="7010729" y="4087794"/>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48" name="Téglalap 64">
            <a:extLst>
              <a:ext uri="{FF2B5EF4-FFF2-40B4-BE49-F238E27FC236}">
                <a16:creationId xmlns:a16="http://schemas.microsoft.com/office/drawing/2014/main" id="{21A5C84E-6817-430E-894A-B34C7D9CE888}"/>
              </a:ext>
            </a:extLst>
          </p:cNvPr>
          <p:cNvSpPr/>
          <p:nvPr/>
        </p:nvSpPr>
        <p:spPr>
          <a:xfrm>
            <a:off x="3210114" y="4020790"/>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a:t>
            </a:r>
          </a:p>
        </p:txBody>
      </p:sp>
      <p:sp>
        <p:nvSpPr>
          <p:cNvPr id="449" name="Szövegdoboz 65">
            <a:extLst>
              <a:ext uri="{FF2B5EF4-FFF2-40B4-BE49-F238E27FC236}">
                <a16:creationId xmlns:a16="http://schemas.microsoft.com/office/drawing/2014/main" id="{49927F63-4C44-44C2-A70B-C04C27DF3B95}"/>
              </a:ext>
            </a:extLst>
          </p:cNvPr>
          <p:cNvSpPr txBox="1"/>
          <p:nvPr/>
        </p:nvSpPr>
        <p:spPr>
          <a:xfrm>
            <a:off x="4350621" y="4270787"/>
            <a:ext cx="11788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Server </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sold </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0" name="Nyíl: jobbra mutató 63">
            <a:extLst>
              <a:ext uri="{FF2B5EF4-FFF2-40B4-BE49-F238E27FC236}">
                <a16:creationId xmlns:a16="http://schemas.microsoft.com/office/drawing/2014/main" id="{27B18681-8C50-47CD-8C4B-2F3DC55D9B8A}"/>
              </a:ext>
            </a:extLst>
          </p:cNvPr>
          <p:cNvSpPr/>
          <p:nvPr/>
        </p:nvSpPr>
        <p:spPr>
          <a:xfrm rot="20417058" flipV="1">
            <a:off x="5021022" y="4381982"/>
            <a:ext cx="1116000" cy="16011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51" name="Téglalap 57">
            <a:extLst>
              <a:ext uri="{FF2B5EF4-FFF2-40B4-BE49-F238E27FC236}">
                <a16:creationId xmlns:a16="http://schemas.microsoft.com/office/drawing/2014/main" id="{8C6C87CB-0B75-4028-A6A6-CFE4DC94AD23}"/>
              </a:ext>
            </a:extLst>
          </p:cNvPr>
          <p:cNvSpPr/>
          <p:nvPr/>
        </p:nvSpPr>
        <p:spPr>
          <a:xfrm>
            <a:off x="4472602" y="4519377"/>
            <a:ext cx="58209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Vulcan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2" name="Egyenes összekötő nyíllal 147">
            <a:extLst>
              <a:ext uri="{FF2B5EF4-FFF2-40B4-BE49-F238E27FC236}">
                <a16:creationId xmlns:a16="http://schemas.microsoft.com/office/drawing/2014/main" id="{DB97E4A5-B0FD-401A-BD24-56886C8E9DC8}"/>
              </a:ext>
            </a:extLst>
          </p:cNvPr>
          <p:cNvCxnSpPr>
            <a:cxnSpLocks/>
          </p:cNvCxnSpPr>
          <p:nvPr/>
        </p:nvCxnSpPr>
        <p:spPr>
          <a:xfrm flipV="1">
            <a:off x="4256199" y="4676015"/>
            <a:ext cx="212454" cy="129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3" name="Szövegdoboz 53">
            <a:extLst>
              <a:ext uri="{FF2B5EF4-FFF2-40B4-BE49-F238E27FC236}">
                <a16:creationId xmlns:a16="http://schemas.microsoft.com/office/drawing/2014/main" id="{B3381D7F-6889-48D4-9AFC-E9C4873237C7}"/>
              </a:ext>
            </a:extLst>
          </p:cNvPr>
          <p:cNvSpPr txBox="1"/>
          <p:nvPr/>
        </p:nvSpPr>
        <p:spPr>
          <a:xfrm>
            <a:off x="6047170" y="3798632"/>
            <a:ext cx="96853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Vulcan-based</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4" name="Szövegdoboz 53">
            <a:extLst>
              <a:ext uri="{FF2B5EF4-FFF2-40B4-BE49-F238E27FC236}">
                <a16:creationId xmlns:a16="http://schemas.microsoft.com/office/drawing/2014/main" id="{B3381D7F-6889-48D4-9AFC-E9C4873237C7}"/>
              </a:ext>
            </a:extLst>
          </p:cNvPr>
          <p:cNvSpPr txBox="1"/>
          <p:nvPr/>
        </p:nvSpPr>
        <p:spPr>
          <a:xfrm>
            <a:off x="7653464" y="3803360"/>
            <a:ext cx="5261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Triton</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5" name="Egyenes összekötő nyíllal 135">
            <a:extLst>
              <a:ext uri="{FF2B5EF4-FFF2-40B4-BE49-F238E27FC236}">
                <a16:creationId xmlns:a16="http://schemas.microsoft.com/office/drawing/2014/main" id="{664D5680-B044-4781-9BC5-5448ED5DDDBD}"/>
              </a:ext>
            </a:extLst>
          </p:cNvPr>
          <p:cNvCxnSpPr>
            <a:cxnSpLocks/>
            <a:stCxn id="456" idx="2"/>
          </p:cNvCxnSpPr>
          <p:nvPr/>
        </p:nvCxnSpPr>
        <p:spPr>
          <a:xfrm flipH="1">
            <a:off x="4032284" y="3939566"/>
            <a:ext cx="412094" cy="9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6" name="Téglalap: lekerekített 132">
            <a:extLst>
              <a:ext uri="{FF2B5EF4-FFF2-40B4-BE49-F238E27FC236}">
                <a16:creationId xmlns:a16="http://schemas.microsoft.com/office/drawing/2014/main" id="{64B417E4-5D4C-4D4E-A0BC-E068F94A29B9}"/>
              </a:ext>
            </a:extLst>
          </p:cNvPr>
          <p:cNvSpPr/>
          <p:nvPr/>
        </p:nvSpPr>
        <p:spPr>
          <a:xfrm>
            <a:off x="4048378" y="3725999"/>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57" name="Téglalap: lekerekített 130">
            <a:extLst>
              <a:ext uri="{FF2B5EF4-FFF2-40B4-BE49-F238E27FC236}">
                <a16:creationId xmlns:a16="http://schemas.microsoft.com/office/drawing/2014/main" id="{54E03BDD-02DE-44A9-8390-5DEA11571895}"/>
              </a:ext>
            </a:extLst>
          </p:cNvPr>
          <p:cNvSpPr/>
          <p:nvPr/>
        </p:nvSpPr>
        <p:spPr>
          <a:xfrm>
            <a:off x="8183207" y="3721343"/>
            <a:ext cx="900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60C/4T/</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58" name="Egyenes összekötő nyíllal 131">
            <a:extLst>
              <a:ext uri="{FF2B5EF4-FFF2-40B4-BE49-F238E27FC236}">
                <a16:creationId xmlns:a16="http://schemas.microsoft.com/office/drawing/2014/main" id="{9652BB54-274A-4D0E-93AC-8B5CC35692D0}"/>
              </a:ext>
            </a:extLst>
          </p:cNvPr>
          <p:cNvCxnSpPr>
            <a:stCxn id="457" idx="2"/>
          </p:cNvCxnSpPr>
          <p:nvPr/>
        </p:nvCxnSpPr>
        <p:spPr>
          <a:xfrm flipH="1">
            <a:off x="8320336" y="3934910"/>
            <a:ext cx="312871" cy="208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9" name="Egyenes összekötő 82">
            <a:extLst>
              <a:ext uri="{FF2B5EF4-FFF2-40B4-BE49-F238E27FC236}">
                <a16:creationId xmlns:a16="http://schemas.microsoft.com/office/drawing/2014/main" id="{ADC306E7-F0C0-4C56-A66F-C69ED399FBB7}"/>
              </a:ext>
            </a:extLst>
          </p:cNvPr>
          <p:cNvCxnSpPr>
            <a:cxnSpLocks/>
          </p:cNvCxnSpPr>
          <p:nvPr/>
        </p:nvCxnSpPr>
        <p:spPr>
          <a:xfrm>
            <a:off x="7529416" y="4043412"/>
            <a:ext cx="725151" cy="231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0" name="Egyenes összekötő 83">
            <a:extLst>
              <a:ext uri="{FF2B5EF4-FFF2-40B4-BE49-F238E27FC236}">
                <a16:creationId xmlns:a16="http://schemas.microsoft.com/office/drawing/2014/main" id="{1C5E029C-1F5B-4C31-949B-7FD0046C1AF7}"/>
              </a:ext>
            </a:extLst>
          </p:cNvPr>
          <p:cNvCxnSpPr>
            <a:cxnSpLocks/>
          </p:cNvCxnSpPr>
          <p:nvPr/>
        </p:nvCxnSpPr>
        <p:spPr>
          <a:xfrm flipV="1">
            <a:off x="7529070" y="4051405"/>
            <a:ext cx="720000"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1" name="Téglalap: lekerekített 132">
            <a:extLst>
              <a:ext uri="{FF2B5EF4-FFF2-40B4-BE49-F238E27FC236}">
                <a16:creationId xmlns:a16="http://schemas.microsoft.com/office/drawing/2014/main" id="{64B417E4-5D4C-4D4E-A0BC-E068F94A29B9}"/>
              </a:ext>
            </a:extLst>
          </p:cNvPr>
          <p:cNvSpPr/>
          <p:nvPr/>
        </p:nvSpPr>
        <p:spPr>
          <a:xfrm>
            <a:off x="3482959" y="4832473"/>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62" name="Nyíl: jobbra mutató 61">
            <a:extLst>
              <a:ext uri="{FF2B5EF4-FFF2-40B4-BE49-F238E27FC236}">
                <a16:creationId xmlns:a16="http://schemas.microsoft.com/office/drawing/2014/main" id="{0413F16B-F504-4763-BA70-CA2AEC66CD09}"/>
              </a:ext>
            </a:extLst>
          </p:cNvPr>
          <p:cNvSpPr/>
          <p:nvPr/>
        </p:nvSpPr>
        <p:spPr>
          <a:xfrm>
            <a:off x="4043798" y="4084554"/>
            <a:ext cx="205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3" name="Téglalap: lekerekített 132">
            <a:extLst>
              <a:ext uri="{FF2B5EF4-FFF2-40B4-BE49-F238E27FC236}">
                <a16:creationId xmlns:a16="http://schemas.microsoft.com/office/drawing/2014/main" id="{64B417E4-5D4C-4D4E-A0BC-E068F94A29B9}"/>
              </a:ext>
            </a:extLst>
          </p:cNvPr>
          <p:cNvSpPr/>
          <p:nvPr/>
        </p:nvSpPr>
        <p:spPr>
          <a:xfrm>
            <a:off x="5095337" y="3724591"/>
            <a:ext cx="936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32C/4T/16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64" name="Straight Arrow Connector 463"/>
          <p:cNvCxnSpPr>
            <a:stCxn id="463" idx="2"/>
          </p:cNvCxnSpPr>
          <p:nvPr/>
        </p:nvCxnSpPr>
        <p:spPr bwMode="auto">
          <a:xfrm>
            <a:off x="5563337" y="3938158"/>
            <a:ext cx="556821" cy="8792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5" name="Téglalap 106">
            <a:extLst>
              <a:ext uri="{FF2B5EF4-FFF2-40B4-BE49-F238E27FC236}">
                <a16:creationId xmlns:a16="http://schemas.microsoft.com/office/drawing/2014/main" id="{F91F3DEE-AED3-45D1-A18E-D5FEB502F70B}"/>
              </a:ext>
            </a:extLst>
          </p:cNvPr>
          <p:cNvSpPr/>
          <p:nvPr/>
        </p:nvSpPr>
        <p:spPr>
          <a:xfrm>
            <a:off x="3050153" y="1122944"/>
            <a:ext cx="827654"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Dev. </a:t>
            </a: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a:t>
            </a: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it</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6" name="Téglalap 107">
            <a:extLst>
              <a:ext uri="{FF2B5EF4-FFF2-40B4-BE49-F238E27FC236}">
                <a16:creationId xmlns:a16="http://schemas.microsoft.com/office/drawing/2014/main" id="{68C6E4F1-D68F-456D-B2E1-DD6D324A4BA8}"/>
              </a:ext>
            </a:extLst>
          </p:cNvPr>
          <p:cNvSpPr/>
          <p:nvPr/>
        </p:nvSpPr>
        <p:spPr>
          <a:xfrm>
            <a:off x="4303613"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A1100</a:t>
            </a:r>
          </a:p>
        </p:txBody>
      </p:sp>
      <p:sp>
        <p:nvSpPr>
          <p:cNvPr id="467" name="Nyíl: jobbra mutató 108">
            <a:extLst>
              <a:ext uri="{FF2B5EF4-FFF2-40B4-BE49-F238E27FC236}">
                <a16:creationId xmlns:a16="http://schemas.microsoft.com/office/drawing/2014/main" id="{9AF05279-ACB1-4D5E-8BEF-38249007D57E}"/>
              </a:ext>
            </a:extLst>
          </p:cNvPr>
          <p:cNvSpPr/>
          <p:nvPr/>
        </p:nvSpPr>
        <p:spPr>
          <a:xfrm>
            <a:off x="3878718" y="1173205"/>
            <a:ext cx="43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8" name="Szövegdoboz 112">
            <a:extLst>
              <a:ext uri="{FF2B5EF4-FFF2-40B4-BE49-F238E27FC236}">
                <a16:creationId xmlns:a16="http://schemas.microsoft.com/office/drawing/2014/main" id="{13459FC8-CE21-4ECB-8178-23FB811424FF}"/>
              </a:ext>
            </a:extLst>
          </p:cNvPr>
          <p:cNvSpPr txBox="1"/>
          <p:nvPr/>
        </p:nvSpPr>
        <p:spPr>
          <a:xfrm>
            <a:off x="1541611" y="1077663"/>
            <a:ext cx="150233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AMD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announces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ARM-</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based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processors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9" name="Téglalap 121">
            <a:extLst>
              <a:ext uri="{FF2B5EF4-FFF2-40B4-BE49-F238E27FC236}">
                <a16:creationId xmlns:a16="http://schemas.microsoft.com/office/drawing/2014/main" id="{D4781C44-225F-4181-BBC6-07C91668A374}"/>
              </a:ext>
            </a:extLst>
          </p:cNvPr>
          <p:cNvSpPr/>
          <p:nvPr/>
        </p:nvSpPr>
        <p:spPr>
          <a:xfrm>
            <a:off x="5278902"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0" name="Nyíl: jobbra mutató 122">
            <a:extLst>
              <a:ext uri="{FF2B5EF4-FFF2-40B4-BE49-F238E27FC236}">
                <a16:creationId xmlns:a16="http://schemas.microsoft.com/office/drawing/2014/main" id="{37B56497-1D76-4FA9-8629-4D59E80A5E96}"/>
              </a:ext>
            </a:extLst>
          </p:cNvPr>
          <p:cNvSpPr/>
          <p:nvPr/>
        </p:nvSpPr>
        <p:spPr>
          <a:xfrm>
            <a:off x="5121331" y="1174087"/>
            <a:ext cx="16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71" name="Egyenes összekötő 123">
            <a:extLst>
              <a:ext uri="{FF2B5EF4-FFF2-40B4-BE49-F238E27FC236}">
                <a16:creationId xmlns:a16="http://schemas.microsoft.com/office/drawing/2014/main" id="{84DF24F0-EA28-436A-A393-93FBF3E07BBD}"/>
              </a:ext>
            </a:extLst>
          </p:cNvPr>
          <p:cNvCxnSpPr>
            <a:cxnSpLocks/>
          </p:cNvCxnSpPr>
          <p:nvPr/>
        </p:nvCxnSpPr>
        <p:spPr>
          <a:xfrm>
            <a:off x="5362217" y="1147592"/>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2" name="Egyenes összekötő 124">
            <a:extLst>
              <a:ext uri="{FF2B5EF4-FFF2-40B4-BE49-F238E27FC236}">
                <a16:creationId xmlns:a16="http://schemas.microsoft.com/office/drawing/2014/main" id="{B39D36F7-B388-49F7-931B-84EEC6EAEB59}"/>
              </a:ext>
            </a:extLst>
          </p:cNvPr>
          <p:cNvCxnSpPr>
            <a:cxnSpLocks/>
          </p:cNvCxnSpPr>
          <p:nvPr/>
        </p:nvCxnSpPr>
        <p:spPr>
          <a:xfrm flipV="1">
            <a:off x="5362217" y="1156765"/>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3" name="Rectangle 472"/>
          <p:cNvSpPr/>
          <p:nvPr/>
        </p:nvSpPr>
        <p:spPr>
          <a:xfrm>
            <a:off x="5465181" y="1139370"/>
            <a:ext cx="466794"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K12</a:t>
            </a:r>
          </a:p>
        </p:txBody>
      </p:sp>
      <p:cxnSp>
        <p:nvCxnSpPr>
          <p:cNvPr id="474" name="Straight Arrow Connector 473"/>
          <p:cNvCxnSpPr>
            <a:stCxn id="484" idx="0"/>
          </p:cNvCxnSpPr>
          <p:nvPr/>
        </p:nvCxnSpPr>
        <p:spPr bwMode="auto">
          <a:xfrm flipV="1">
            <a:off x="3953301" y="1404646"/>
            <a:ext cx="357417" cy="137178"/>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5" name="Téglalap 102">
            <a:extLst>
              <a:ext uri="{FF2B5EF4-FFF2-40B4-BE49-F238E27FC236}">
                <a16:creationId xmlns:a16="http://schemas.microsoft.com/office/drawing/2014/main" id="{5C568B9C-355C-4F29-A221-FE5C08A5452D}"/>
              </a:ext>
            </a:extLst>
          </p:cNvPr>
          <p:cNvSpPr/>
          <p:nvPr/>
        </p:nvSpPr>
        <p:spPr>
          <a:xfrm>
            <a:off x="7268186" y="2789064"/>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6" name="Téglalap 104">
            <a:extLst>
              <a:ext uri="{FF2B5EF4-FFF2-40B4-BE49-F238E27FC236}">
                <a16:creationId xmlns:a16="http://schemas.microsoft.com/office/drawing/2014/main" id="{7A9D42E2-2EEC-46FB-9311-149CD9BD2127}"/>
              </a:ext>
            </a:extLst>
          </p:cNvPr>
          <p:cNvSpPr/>
          <p:nvPr/>
        </p:nvSpPr>
        <p:spPr>
          <a:xfrm>
            <a:off x="6248491" y="2784905"/>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7" name="Nyíl: jobbra mutató 103">
            <a:extLst>
              <a:ext uri="{FF2B5EF4-FFF2-40B4-BE49-F238E27FC236}">
                <a16:creationId xmlns:a16="http://schemas.microsoft.com/office/drawing/2014/main" id="{BF47AC3F-99C3-463F-8F7F-DEABD51E7A51}"/>
              </a:ext>
            </a:extLst>
          </p:cNvPr>
          <p:cNvSpPr/>
          <p:nvPr/>
        </p:nvSpPr>
        <p:spPr>
          <a:xfrm>
            <a:off x="4405775" y="2864451"/>
            <a:ext cx="183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8" name="Nyíl: jobbra mutató 119">
            <a:extLst>
              <a:ext uri="{FF2B5EF4-FFF2-40B4-BE49-F238E27FC236}">
                <a16:creationId xmlns:a16="http://schemas.microsoft.com/office/drawing/2014/main" id="{FE991B02-BBFE-41DA-8003-533B3B2D0783}"/>
              </a:ext>
            </a:extLst>
          </p:cNvPr>
          <p:cNvSpPr/>
          <p:nvPr/>
        </p:nvSpPr>
        <p:spPr>
          <a:xfrm>
            <a:off x="7055964" y="2852227"/>
            <a:ext cx="21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9" name="Téglalap: lekerekített 1">
            <a:extLst>
              <a:ext uri="{FF2B5EF4-FFF2-40B4-BE49-F238E27FC236}">
                <a16:creationId xmlns:a16="http://schemas.microsoft.com/office/drawing/2014/main" id="{083B6F9F-8D86-4DE0-A807-DE4507E1C57E}"/>
              </a:ext>
            </a:extLst>
          </p:cNvPr>
          <p:cNvSpPr/>
          <p:nvPr/>
        </p:nvSpPr>
        <p:spPr>
          <a:xfrm>
            <a:off x="6847238" y="2402526"/>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0" name="Egyenes összekötő nyíllal 3">
            <a:extLst>
              <a:ext uri="{FF2B5EF4-FFF2-40B4-BE49-F238E27FC236}">
                <a16:creationId xmlns:a16="http://schemas.microsoft.com/office/drawing/2014/main" id="{BEC78690-CBC8-4416-AB19-6796AB0083B7}"/>
              </a:ext>
            </a:extLst>
          </p:cNvPr>
          <p:cNvCxnSpPr>
            <a:stCxn id="479" idx="2"/>
          </p:cNvCxnSpPr>
          <p:nvPr/>
        </p:nvCxnSpPr>
        <p:spPr>
          <a:xfrm flipH="1">
            <a:off x="7043448" y="2582526"/>
            <a:ext cx="199790" cy="182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1" name="Téglalap: lekerekített 128">
            <a:extLst>
              <a:ext uri="{FF2B5EF4-FFF2-40B4-BE49-F238E27FC236}">
                <a16:creationId xmlns:a16="http://schemas.microsoft.com/office/drawing/2014/main" id="{E91E3D56-AAD0-4E0F-9414-13F9AE09C8C8}"/>
              </a:ext>
            </a:extLst>
          </p:cNvPr>
          <p:cNvSpPr/>
          <p:nvPr/>
        </p:nvSpPr>
        <p:spPr>
          <a:xfrm>
            <a:off x="7933061" y="240041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64C/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2" name="Egyenes összekötő nyíllal 129">
            <a:extLst>
              <a:ext uri="{FF2B5EF4-FFF2-40B4-BE49-F238E27FC236}">
                <a16:creationId xmlns:a16="http://schemas.microsoft.com/office/drawing/2014/main" id="{A488525E-F1D1-44B8-8F28-8F8209C964A2}"/>
              </a:ext>
            </a:extLst>
          </p:cNvPr>
          <p:cNvCxnSpPr>
            <a:stCxn id="481" idx="2"/>
          </p:cNvCxnSpPr>
          <p:nvPr/>
        </p:nvCxnSpPr>
        <p:spPr>
          <a:xfrm flipH="1">
            <a:off x="8078186" y="2580412"/>
            <a:ext cx="208147" cy="211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3" name="Szövegdoboz 97">
            <a:extLst>
              <a:ext uri="{FF2B5EF4-FFF2-40B4-BE49-F238E27FC236}">
                <a16:creationId xmlns:a16="http://schemas.microsoft.com/office/drawing/2014/main" id="{8523F926-F49E-47B6-8FCA-2B29BCE784AE}"/>
              </a:ext>
            </a:extLst>
          </p:cNvPr>
          <p:cNvSpPr txBox="1"/>
          <p:nvPr/>
        </p:nvSpPr>
        <p:spPr>
          <a:xfrm>
            <a:off x="8028840" y="28124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484" name="Téglalap: lekerekített 1">
            <a:extLst>
              <a:ext uri="{FF2B5EF4-FFF2-40B4-BE49-F238E27FC236}">
                <a16:creationId xmlns:a16="http://schemas.microsoft.com/office/drawing/2014/main" id="{083B6F9F-8D86-4DE0-A807-DE4507E1C57E}"/>
              </a:ext>
            </a:extLst>
          </p:cNvPr>
          <p:cNvSpPr/>
          <p:nvPr/>
        </p:nvSpPr>
        <p:spPr>
          <a:xfrm>
            <a:off x="3563379" y="1541824"/>
            <a:ext cx="779844" cy="18206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85" name="Téglalap 67">
            <a:extLst>
              <a:ext uri="{FF2B5EF4-FFF2-40B4-BE49-F238E27FC236}">
                <a16:creationId xmlns:a16="http://schemas.microsoft.com/office/drawing/2014/main" id="{9AFFA8D1-E8E3-4B42-A2B2-D488EFD2DD95}"/>
              </a:ext>
            </a:extLst>
          </p:cNvPr>
          <p:cNvSpPr/>
          <p:nvPr/>
        </p:nvSpPr>
        <p:spPr>
          <a:xfrm>
            <a:off x="111642" y="2284970"/>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APM</a:t>
            </a:r>
          </a:p>
        </p:txBody>
      </p:sp>
      <p:sp>
        <p:nvSpPr>
          <p:cNvPr id="486" name="Rounded Rectangle 485"/>
          <p:cNvSpPr/>
          <p:nvPr/>
        </p:nvSpPr>
        <p:spPr bwMode="auto">
          <a:xfrm>
            <a:off x="-16332" y="1588083"/>
            <a:ext cx="9160331" cy="1203858"/>
          </a:xfrm>
          <a:prstGeom prst="roundRect">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487" name="Téglalap 48">
            <a:extLst>
              <a:ext uri="{FF2B5EF4-FFF2-40B4-BE49-F238E27FC236}">
                <a16:creationId xmlns:a16="http://schemas.microsoft.com/office/drawing/2014/main" id="{BF7FFED4-90B6-452B-A50F-FA5B713F99E8}"/>
              </a:ext>
            </a:extLst>
          </p:cNvPr>
          <p:cNvSpPr/>
          <p:nvPr/>
        </p:nvSpPr>
        <p:spPr>
          <a:xfrm>
            <a:off x="6845587" y="4881549"/>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N1</a:t>
            </a:r>
          </a:p>
        </p:txBody>
      </p:sp>
      <p:sp>
        <p:nvSpPr>
          <p:cNvPr id="488" name="Téglalap 49">
            <a:extLst>
              <a:ext uri="{FF2B5EF4-FFF2-40B4-BE49-F238E27FC236}">
                <a16:creationId xmlns:a16="http://schemas.microsoft.com/office/drawing/2014/main" id="{7D80B398-A0FE-4D74-AC32-B0D72CF32018}"/>
              </a:ext>
            </a:extLst>
          </p:cNvPr>
          <p:cNvSpPr/>
          <p:nvPr/>
        </p:nvSpPr>
        <p:spPr>
          <a:xfrm>
            <a:off x="7576734" y="4883815"/>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V1</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9" name="Téglalap 50">
            <a:extLst>
              <a:ext uri="{FF2B5EF4-FFF2-40B4-BE49-F238E27FC236}">
                <a16:creationId xmlns:a16="http://schemas.microsoft.com/office/drawing/2014/main" id="{0EBC998D-FE98-4E39-978A-6239CC3C37F3}"/>
              </a:ext>
            </a:extLst>
          </p:cNvPr>
          <p:cNvSpPr/>
          <p:nvPr/>
        </p:nvSpPr>
        <p:spPr>
          <a:xfrm>
            <a:off x="8313114" y="4879418"/>
            <a:ext cx="725012"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0" name="Nyíl: jobbra mutató 51">
            <a:extLst>
              <a:ext uri="{FF2B5EF4-FFF2-40B4-BE49-F238E27FC236}">
                <a16:creationId xmlns:a16="http://schemas.microsoft.com/office/drawing/2014/main" id="{DAC3EDDD-8D6E-44E4-88DA-A94E34B771A3}"/>
              </a:ext>
            </a:extLst>
          </p:cNvPr>
          <p:cNvSpPr/>
          <p:nvPr/>
        </p:nvSpPr>
        <p:spPr>
          <a:xfrm>
            <a:off x="7369438" y="4949490"/>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1" name="Nyíl: jobbra mutató 52">
            <a:extLst>
              <a:ext uri="{FF2B5EF4-FFF2-40B4-BE49-F238E27FC236}">
                <a16:creationId xmlns:a16="http://schemas.microsoft.com/office/drawing/2014/main" id="{C7599333-4622-4A43-A7E0-388D0A9A787A}"/>
              </a:ext>
            </a:extLst>
          </p:cNvPr>
          <p:cNvSpPr/>
          <p:nvPr/>
        </p:nvSpPr>
        <p:spPr>
          <a:xfrm>
            <a:off x="8200567" y="4949426"/>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2" name="Szövegdoboz 53">
            <a:extLst>
              <a:ext uri="{FF2B5EF4-FFF2-40B4-BE49-F238E27FC236}">
                <a16:creationId xmlns:a16="http://schemas.microsoft.com/office/drawing/2014/main" id="{B3381D7F-6889-48D4-9AFC-E9C4873237C7}"/>
              </a:ext>
            </a:extLst>
          </p:cNvPr>
          <p:cNvSpPr txBox="1"/>
          <p:nvPr/>
        </p:nvSpPr>
        <p:spPr>
          <a:xfrm>
            <a:off x="6907324" y="4678469"/>
            <a:ext cx="41229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p>
        </p:txBody>
      </p:sp>
      <p:sp>
        <p:nvSpPr>
          <p:cNvPr id="493" name="Szövegdoboz 54">
            <a:extLst>
              <a:ext uri="{FF2B5EF4-FFF2-40B4-BE49-F238E27FC236}">
                <a16:creationId xmlns:a16="http://schemas.microsoft.com/office/drawing/2014/main" id="{E2E184C0-0E6B-4EEF-B3BB-C85E2DE661A6}"/>
              </a:ext>
            </a:extLst>
          </p:cNvPr>
          <p:cNvSpPr txBox="1"/>
          <p:nvPr/>
        </p:nvSpPr>
        <p:spPr>
          <a:xfrm>
            <a:off x="7692841" y="4672714"/>
            <a:ext cx="43473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Zeus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4" name="Szövegdoboz 91">
            <a:extLst>
              <a:ext uri="{FF2B5EF4-FFF2-40B4-BE49-F238E27FC236}">
                <a16:creationId xmlns:a16="http://schemas.microsoft.com/office/drawing/2014/main" id="{831FBB4D-E390-4522-872E-DB4FFF043A59}"/>
              </a:ext>
            </a:extLst>
          </p:cNvPr>
          <p:cNvSpPr txBox="1"/>
          <p:nvPr/>
        </p:nvSpPr>
        <p:spPr>
          <a:xfrm>
            <a:off x="5840498" y="4887092"/>
            <a:ext cx="85953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Neoverse</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5" name="Bal oldali kapcsos zárójel 39">
            <a:extLst>
              <a:ext uri="{FF2B5EF4-FFF2-40B4-BE49-F238E27FC236}">
                <a16:creationId xmlns:a16="http://schemas.microsoft.com/office/drawing/2014/main" id="{CC64BC3F-EFC9-49FC-A691-3860E669A2DC}"/>
              </a:ext>
            </a:extLst>
          </p:cNvPr>
          <p:cNvSpPr/>
          <p:nvPr/>
        </p:nvSpPr>
        <p:spPr>
          <a:xfrm>
            <a:off x="6655980" y="4881549"/>
            <a:ext cx="185151" cy="285711"/>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96" name="Egyenes összekötő nyíllal 141">
            <a:extLst>
              <a:ext uri="{FF2B5EF4-FFF2-40B4-BE49-F238E27FC236}">
                <a16:creationId xmlns:a16="http://schemas.microsoft.com/office/drawing/2014/main" id="{D2B3BB9F-8A23-4D65-B8E2-288FE972C2BC}"/>
              </a:ext>
            </a:extLst>
          </p:cNvPr>
          <p:cNvCxnSpPr>
            <a:cxnSpLocks/>
          </p:cNvCxnSpPr>
          <p:nvPr/>
        </p:nvCxnSpPr>
        <p:spPr>
          <a:xfrm>
            <a:off x="6702803" y="4685254"/>
            <a:ext cx="144722" cy="1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7" name="Egyenes összekötő nyíllal 143">
            <a:extLst>
              <a:ext uri="{FF2B5EF4-FFF2-40B4-BE49-F238E27FC236}">
                <a16:creationId xmlns:a16="http://schemas.microsoft.com/office/drawing/2014/main" id="{8913EFA2-26A3-481D-B5C5-B9DE4DF8613E}"/>
              </a:ext>
            </a:extLst>
          </p:cNvPr>
          <p:cNvCxnSpPr>
            <a:cxnSpLocks/>
          </p:cNvCxnSpPr>
          <p:nvPr/>
        </p:nvCxnSpPr>
        <p:spPr>
          <a:xfrm>
            <a:off x="7542013" y="4685559"/>
            <a:ext cx="144722" cy="159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8" name="Egyenes összekötő nyíllal 145">
            <a:extLst>
              <a:ext uri="{FF2B5EF4-FFF2-40B4-BE49-F238E27FC236}">
                <a16:creationId xmlns:a16="http://schemas.microsoft.com/office/drawing/2014/main" id="{BE974B0C-35E8-4859-85A7-3D71B9DF7243}"/>
              </a:ext>
            </a:extLst>
          </p:cNvPr>
          <p:cNvCxnSpPr>
            <a:cxnSpLocks/>
          </p:cNvCxnSpPr>
          <p:nvPr/>
        </p:nvCxnSpPr>
        <p:spPr>
          <a:xfrm flipH="1">
            <a:off x="8329581" y="4685818"/>
            <a:ext cx="88394" cy="201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9" name="Szövegdoboz 54">
            <a:extLst>
              <a:ext uri="{FF2B5EF4-FFF2-40B4-BE49-F238E27FC236}">
                <a16:creationId xmlns:a16="http://schemas.microsoft.com/office/drawing/2014/main" id="{E2E184C0-0E6B-4EEF-B3BB-C85E2DE661A6}"/>
              </a:ext>
            </a:extLst>
          </p:cNvPr>
          <p:cNvSpPr txBox="1"/>
          <p:nvPr/>
        </p:nvSpPr>
        <p:spPr>
          <a:xfrm>
            <a:off x="8359016" y="4666089"/>
            <a:ext cx="58381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Perseus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56" name="Group 155"/>
          <p:cNvGrpSpPr/>
          <p:nvPr/>
        </p:nvGrpSpPr>
        <p:grpSpPr>
          <a:xfrm>
            <a:off x="7460845" y="1357947"/>
            <a:ext cx="1704538" cy="930611"/>
            <a:chOff x="7461453" y="1358438"/>
            <a:chExt cx="1704538" cy="930611"/>
          </a:xfrm>
        </p:grpSpPr>
        <p:sp>
          <p:nvSpPr>
            <p:cNvPr id="157" name="Téglalap: lekerekített 130">
              <a:extLst>
                <a:ext uri="{FF2B5EF4-FFF2-40B4-BE49-F238E27FC236}">
                  <a16:creationId xmlns:a16="http://schemas.microsoft.com/office/drawing/2014/main" id="{54E03BDD-02DE-44A9-8390-5DEA11571895}"/>
                </a:ext>
              </a:extLst>
            </p:cNvPr>
            <p:cNvSpPr/>
            <p:nvPr/>
          </p:nvSpPr>
          <p:spPr>
            <a:xfrm>
              <a:off x="7525212" y="1362077"/>
              <a:ext cx="75566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80C/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8" name="Téglalap 79">
              <a:extLst>
                <a:ext uri="{FF2B5EF4-FFF2-40B4-BE49-F238E27FC236}">
                  <a16:creationId xmlns:a16="http://schemas.microsoft.com/office/drawing/2014/main" id="{EB2D6595-70EA-49C5-B745-3B15A64F22BA}"/>
                </a:ext>
              </a:extLst>
            </p:cNvPr>
            <p:cNvSpPr/>
            <p:nvPr/>
          </p:nvSpPr>
          <p:spPr>
            <a:xfrm>
              <a:off x="7483354" y="1770399"/>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p>
          </p:txBody>
        </p:sp>
        <p:sp>
          <p:nvSpPr>
            <p:cNvPr id="159" name="Szövegdoboz 96">
              <a:extLst>
                <a:ext uri="{FF2B5EF4-FFF2-40B4-BE49-F238E27FC236}">
                  <a16:creationId xmlns:a16="http://schemas.microsoft.com/office/drawing/2014/main" id="{174A92AB-F542-4350-BE1A-CDC4F1B0E391}"/>
                </a:ext>
              </a:extLst>
            </p:cNvPr>
            <p:cNvSpPr txBox="1"/>
            <p:nvPr/>
          </p:nvSpPr>
          <p:spPr>
            <a:xfrm>
              <a:off x="7463724" y="1545311"/>
              <a:ext cx="84189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QuickSilver</a:t>
              </a:r>
            </a:p>
          </p:txBody>
        </p:sp>
        <p:sp>
          <p:nvSpPr>
            <p:cNvPr id="160" name="Szövegdoboz 97">
              <a:extLst>
                <a:ext uri="{FF2B5EF4-FFF2-40B4-BE49-F238E27FC236}">
                  <a16:creationId xmlns:a16="http://schemas.microsoft.com/office/drawing/2014/main" id="{8523F926-F49E-47B6-8FCA-2B29BCE784AE}"/>
                </a:ext>
              </a:extLst>
            </p:cNvPr>
            <p:cNvSpPr txBox="1"/>
            <p:nvPr/>
          </p:nvSpPr>
          <p:spPr>
            <a:xfrm>
              <a:off x="7461453" y="20582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161" name="Téglalap 79">
              <a:extLst>
                <a:ext uri="{FF2B5EF4-FFF2-40B4-BE49-F238E27FC236}">
                  <a16:creationId xmlns:a16="http://schemas.microsoft.com/office/drawing/2014/main" id="{EB2D6595-70EA-49C5-B745-3B15A64F22BA}"/>
                </a:ext>
              </a:extLst>
            </p:cNvPr>
            <p:cNvSpPr/>
            <p:nvPr/>
          </p:nvSpPr>
          <p:spPr>
            <a:xfrm>
              <a:off x="8311118" y="1770853"/>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r>
                <a:rPr kumimoji="0" lang="en-GB"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Max</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2" name="Szövegdoboz 96">
              <a:extLst>
                <a:ext uri="{FF2B5EF4-FFF2-40B4-BE49-F238E27FC236}">
                  <a16:creationId xmlns:a16="http://schemas.microsoft.com/office/drawing/2014/main" id="{174A92AB-F542-4350-BE1A-CDC4F1B0E391}"/>
                </a:ext>
              </a:extLst>
            </p:cNvPr>
            <p:cNvSpPr txBox="1"/>
            <p:nvPr/>
          </p:nvSpPr>
          <p:spPr>
            <a:xfrm>
              <a:off x="8343920" y="1542406"/>
              <a:ext cx="70403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Mystique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3" name="Téglalap: lekerekített 130">
              <a:extLst>
                <a:ext uri="{FF2B5EF4-FFF2-40B4-BE49-F238E27FC236}">
                  <a16:creationId xmlns:a16="http://schemas.microsoft.com/office/drawing/2014/main" id="{54E03BDD-02DE-44A9-8390-5DEA11571895}"/>
                </a:ext>
              </a:extLst>
            </p:cNvPr>
            <p:cNvSpPr/>
            <p:nvPr/>
          </p:nvSpPr>
          <p:spPr>
            <a:xfrm>
              <a:off x="8304897" y="1358438"/>
              <a:ext cx="78181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128C/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4" name="Szövegdoboz 97">
              <a:extLst>
                <a:ext uri="{FF2B5EF4-FFF2-40B4-BE49-F238E27FC236}">
                  <a16:creationId xmlns:a16="http://schemas.microsoft.com/office/drawing/2014/main" id="{8523F926-F49E-47B6-8FCA-2B29BCE784AE}"/>
                </a:ext>
              </a:extLst>
            </p:cNvPr>
            <p:cNvSpPr txBox="1"/>
            <p:nvPr/>
          </p:nvSpPr>
          <p:spPr>
            <a:xfrm>
              <a:off x="8276004" y="2052963"/>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1162564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10</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4" name="TextBox 3"/>
          <p:cNvSpPr txBox="1"/>
          <p:nvPr/>
        </p:nvSpPr>
        <p:spPr>
          <a:xfrm>
            <a:off x="325758" y="818152"/>
            <a:ext cx="8697253" cy="164660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mj-lt"/>
              </a:rPr>
              <a:t>In 2017 APM was </a:t>
            </a:r>
            <a:r>
              <a:rPr lang="en-US" sz="1600" dirty="0" smtClean="0">
                <a:solidFill>
                  <a:srgbClr val="0070C0"/>
                </a:solidFill>
                <a:latin typeface="+mj-lt"/>
              </a:rPr>
              <a:t>acquired by </a:t>
            </a:r>
            <a:r>
              <a:rPr lang="en-US" sz="1600" dirty="0" err="1" smtClean="0">
                <a:solidFill>
                  <a:srgbClr val="0070C0"/>
                </a:solidFill>
                <a:latin typeface="+mj-lt"/>
              </a:rPr>
              <a:t>Macom</a:t>
            </a:r>
            <a:r>
              <a:rPr lang="en-US" sz="1600" dirty="0" smtClean="0">
                <a:solidFill>
                  <a:srgbClr val="0070C0"/>
                </a:solidFill>
                <a:latin typeface="+mj-lt"/>
              </a:rPr>
              <a:t> </a:t>
            </a:r>
            <a:r>
              <a:rPr lang="en-US" sz="1600" dirty="0" smtClean="0">
                <a:latin typeface="+mj-lt"/>
              </a:rPr>
              <a:t>but </a:t>
            </a:r>
            <a:r>
              <a:rPr lang="en-US" sz="1600" dirty="0" err="1" smtClean="0">
                <a:latin typeface="+mj-lt"/>
              </a:rPr>
              <a:t>Macom</a:t>
            </a:r>
            <a:r>
              <a:rPr lang="en-US" sz="1600" dirty="0" smtClean="0">
                <a:latin typeface="+mj-lt"/>
              </a:rPr>
              <a:t> did not want to continue</a:t>
            </a:r>
          </a:p>
          <a:p>
            <a:r>
              <a:rPr lang="en-US" sz="1600" dirty="0">
                <a:latin typeface="+mj-lt"/>
              </a:rPr>
              <a:t> </a:t>
            </a:r>
            <a:r>
              <a:rPr lang="en-US" sz="1600" dirty="0" smtClean="0">
                <a:latin typeface="+mj-lt"/>
              </a:rPr>
              <a:t>     developing processors so the vendor </a:t>
            </a:r>
            <a:r>
              <a:rPr lang="en-US" sz="1600" dirty="0" smtClean="0">
                <a:solidFill>
                  <a:srgbClr val="0070C0"/>
                </a:solidFill>
                <a:latin typeface="+mj-lt"/>
              </a:rPr>
              <a:t>sold APM’s</a:t>
            </a:r>
            <a:r>
              <a:rPr lang="en-US" sz="1600" dirty="0" smtClean="0">
                <a:latin typeface="+mj-lt"/>
              </a:rPr>
              <a:t> </a:t>
            </a:r>
            <a:r>
              <a:rPr lang="en-US" sz="1600" dirty="0" smtClean="0">
                <a:solidFill>
                  <a:srgbClr val="0070C0"/>
                </a:solidFill>
                <a:latin typeface="+mj-lt"/>
              </a:rPr>
              <a:t>compute business along with </a:t>
            </a:r>
          </a:p>
          <a:p>
            <a:r>
              <a:rPr lang="en-US" sz="1600" dirty="0" smtClean="0">
                <a:solidFill>
                  <a:srgbClr val="0070C0"/>
                </a:solidFill>
                <a:latin typeface="+mj-lt"/>
              </a:rPr>
              <a:t>      the IP of the almost finished X-Gene3 processor design </a:t>
            </a:r>
            <a:r>
              <a:rPr lang="en-US" sz="1600" dirty="0" smtClean="0">
                <a:latin typeface="+mj-lt"/>
              </a:rPr>
              <a:t>to the newly</a:t>
            </a:r>
          </a:p>
          <a:p>
            <a:pPr>
              <a:spcAft>
                <a:spcPts val="600"/>
              </a:spcAft>
            </a:pPr>
            <a:r>
              <a:rPr lang="en-US" sz="1600" dirty="0">
                <a:latin typeface="+mj-lt"/>
              </a:rPr>
              <a:t> </a:t>
            </a:r>
            <a:r>
              <a:rPr lang="en-US" sz="1600" dirty="0" smtClean="0">
                <a:latin typeface="+mj-lt"/>
              </a:rPr>
              <a:t>     established </a:t>
            </a:r>
            <a:r>
              <a:rPr lang="en-US" sz="1600" dirty="0" smtClean="0">
                <a:solidFill>
                  <a:srgbClr val="FF0000"/>
                </a:solidFill>
                <a:latin typeface="+mj-lt"/>
              </a:rPr>
              <a:t>Ampere</a:t>
            </a:r>
            <a:r>
              <a:rPr lang="en-US" sz="1600" dirty="0" smtClean="0">
                <a:solidFill>
                  <a:srgbClr val="0070C0"/>
                </a:solidFill>
                <a:latin typeface="+mj-lt"/>
              </a:rPr>
              <a:t> </a:t>
            </a:r>
            <a:r>
              <a:rPr lang="en-US" sz="1600" dirty="0" smtClean="0">
                <a:latin typeface="+mj-lt"/>
              </a:rPr>
              <a:t>company.</a:t>
            </a:r>
          </a:p>
          <a:p>
            <a:pPr marL="285750" indent="-285750">
              <a:buFont typeface="Arial" panose="020B0604020202020204" pitchFamily="34" charset="0"/>
              <a:buChar char="•"/>
            </a:pPr>
            <a:r>
              <a:rPr lang="en-US" sz="1600" dirty="0" smtClean="0">
                <a:solidFill>
                  <a:srgbClr val="0070C0"/>
                </a:solidFill>
                <a:latin typeface="+mj-lt"/>
              </a:rPr>
              <a:t>Ampere finalized</a:t>
            </a:r>
            <a:r>
              <a:rPr lang="en-US" sz="1600" dirty="0" smtClean="0">
                <a:latin typeface="+mj-lt"/>
              </a:rPr>
              <a:t> the design and brought the X-Gene3 processor successfully</a:t>
            </a:r>
          </a:p>
          <a:p>
            <a:r>
              <a:rPr lang="en-US" sz="1600" dirty="0">
                <a:latin typeface="+mj-lt"/>
              </a:rPr>
              <a:t> </a:t>
            </a:r>
            <a:r>
              <a:rPr lang="en-US" sz="1600" dirty="0" smtClean="0">
                <a:latin typeface="+mj-lt"/>
              </a:rPr>
              <a:t>     to market under the designation </a:t>
            </a:r>
            <a:r>
              <a:rPr lang="en-US" sz="1600" dirty="0" smtClean="0">
                <a:solidFill>
                  <a:srgbClr val="0070C0"/>
                </a:solidFill>
                <a:latin typeface="+mj-lt"/>
              </a:rPr>
              <a:t>eMAG</a:t>
            </a:r>
            <a:r>
              <a:rPr lang="hu-HU" sz="1600" dirty="0" smtClean="0">
                <a:solidFill>
                  <a:srgbClr val="0070C0"/>
                </a:solidFill>
                <a:latin typeface="+mj-lt"/>
              </a:rPr>
              <a:t> </a:t>
            </a:r>
            <a:r>
              <a:rPr lang="en-US" sz="1600" dirty="0" smtClean="0">
                <a:solidFill>
                  <a:srgbClr val="0070C0"/>
                </a:solidFill>
                <a:latin typeface="+mj-lt"/>
              </a:rPr>
              <a:t>8180, </a:t>
            </a:r>
            <a:r>
              <a:rPr lang="en-US" sz="1600" dirty="0" smtClean="0">
                <a:latin typeface="+mj-lt"/>
              </a:rPr>
              <a:t>as the next Figure shows. </a:t>
            </a:r>
          </a:p>
        </p:txBody>
      </p:sp>
      <p:sp>
        <p:nvSpPr>
          <p:cNvPr id="7" name="TextBox 6"/>
          <p:cNvSpPr txBox="1"/>
          <p:nvPr/>
        </p:nvSpPr>
        <p:spPr>
          <a:xfrm>
            <a:off x="142875" y="452390"/>
            <a:ext cx="2510944" cy="369332"/>
          </a:xfrm>
          <a:prstGeom prst="rect">
            <a:avLst/>
          </a:prstGeom>
          <a:noFill/>
        </p:spPr>
        <p:txBody>
          <a:bodyPr wrap="none" rtlCol="0">
            <a:spAutoFit/>
          </a:bodyPr>
          <a:lstStyle/>
          <a:p>
            <a:r>
              <a:rPr lang="en-US" dirty="0" smtClean="0">
                <a:solidFill>
                  <a:schemeClr val="accent6"/>
                </a:solidFill>
                <a:latin typeface="+mj-lt"/>
              </a:rPr>
              <a:t>The second wave -4</a:t>
            </a:r>
          </a:p>
        </p:txBody>
      </p:sp>
    </p:spTree>
    <p:extLst>
      <p:ext uri="{BB962C8B-B14F-4D97-AF65-F5344CB8AC3E}">
        <p14:creationId xmlns:p14="http://schemas.microsoft.com/office/powerpoint/2010/main" val="404283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10b</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153" name="TextBox 152"/>
          <p:cNvSpPr txBox="1"/>
          <p:nvPr/>
        </p:nvSpPr>
        <p:spPr>
          <a:xfrm>
            <a:off x="114000" y="452388"/>
            <a:ext cx="87128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AMD’s and APM’s activity to design </a:t>
            </a:r>
            <a:r>
              <a:rPr kumimoji="0" lang="en-US" sz="1800" b="0" i="0" u="none" strike="noStrike" kern="1200" cap="none" spc="0" normalizeH="0" baseline="0" noProof="0" dirty="0">
                <a:ln>
                  <a:noFill/>
                </a:ln>
                <a:solidFill>
                  <a:srgbClr val="2D2D8A"/>
                </a:solidFill>
                <a:effectLst/>
                <a:uLnTx/>
                <a:uFillTx/>
                <a:latin typeface="Verdana"/>
                <a:ea typeface="+mn-ea"/>
                <a:cs typeface="+mn-cs"/>
              </a:rPr>
              <a:t>ARM-ISA-based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server processors -3</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349" name="Téglalap 5">
            <a:extLst>
              <a:ext uri="{FF2B5EF4-FFF2-40B4-BE49-F238E27FC236}">
                <a16:creationId xmlns:a16="http://schemas.microsoft.com/office/drawing/2014/main" id="{310DA2A7-6815-479D-B4EA-E5EEEC16233F}"/>
              </a:ext>
            </a:extLst>
          </p:cNvPr>
          <p:cNvSpPr/>
          <p:nvPr/>
        </p:nvSpPr>
        <p:spPr>
          <a:xfrm>
            <a:off x="2481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2013</a:t>
            </a:r>
          </a:p>
        </p:txBody>
      </p:sp>
      <p:sp>
        <p:nvSpPr>
          <p:cNvPr id="350" name="Téglalap 6">
            <a:extLst>
              <a:ext uri="{FF2B5EF4-FFF2-40B4-BE49-F238E27FC236}">
                <a16:creationId xmlns:a16="http://schemas.microsoft.com/office/drawing/2014/main" id="{A17A13CD-EAB9-4CE3-97C5-8DDD7823AA74}"/>
              </a:ext>
            </a:extLst>
          </p:cNvPr>
          <p:cNvSpPr/>
          <p:nvPr/>
        </p:nvSpPr>
        <p:spPr>
          <a:xfrm>
            <a:off x="3210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2014</a:t>
            </a:r>
          </a:p>
        </p:txBody>
      </p:sp>
      <p:sp>
        <p:nvSpPr>
          <p:cNvPr id="351" name="Téglalap 7">
            <a:extLst>
              <a:ext uri="{FF2B5EF4-FFF2-40B4-BE49-F238E27FC236}">
                <a16:creationId xmlns:a16="http://schemas.microsoft.com/office/drawing/2014/main" id="{FDBC93AF-31A4-489D-9913-FEBCB79667F2}"/>
              </a:ext>
            </a:extLst>
          </p:cNvPr>
          <p:cNvSpPr/>
          <p:nvPr/>
        </p:nvSpPr>
        <p:spPr>
          <a:xfrm>
            <a:off x="3939114" y="6470911"/>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2015</a:t>
            </a:r>
          </a:p>
        </p:txBody>
      </p:sp>
      <p:sp>
        <p:nvSpPr>
          <p:cNvPr id="352" name="Téglalap 8">
            <a:extLst>
              <a:ext uri="{FF2B5EF4-FFF2-40B4-BE49-F238E27FC236}">
                <a16:creationId xmlns:a16="http://schemas.microsoft.com/office/drawing/2014/main" id="{21B9E524-D412-4E46-ABD7-116D69BB4CC8}"/>
              </a:ext>
            </a:extLst>
          </p:cNvPr>
          <p:cNvSpPr/>
          <p:nvPr/>
        </p:nvSpPr>
        <p:spPr>
          <a:xfrm>
            <a:off x="4668114" y="647121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sp>
        <p:nvSpPr>
          <p:cNvPr id="353" name="Téglalap 9">
            <a:extLst>
              <a:ext uri="{FF2B5EF4-FFF2-40B4-BE49-F238E27FC236}">
                <a16:creationId xmlns:a16="http://schemas.microsoft.com/office/drawing/2014/main" id="{D73F83DD-F9E3-41E7-A88C-F9F7D9E50C7A}"/>
              </a:ext>
            </a:extLst>
          </p:cNvPr>
          <p:cNvSpPr/>
          <p:nvPr/>
        </p:nvSpPr>
        <p:spPr>
          <a:xfrm>
            <a:off x="5397114" y="6464119"/>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2017</a:t>
            </a:r>
          </a:p>
        </p:txBody>
      </p:sp>
      <p:sp>
        <p:nvSpPr>
          <p:cNvPr id="354" name="Téglalap 14">
            <a:extLst>
              <a:ext uri="{FF2B5EF4-FFF2-40B4-BE49-F238E27FC236}">
                <a16:creationId xmlns:a16="http://schemas.microsoft.com/office/drawing/2014/main" id="{F3BEB992-728F-4AD0-811E-7B24E82850E1}"/>
              </a:ext>
            </a:extLst>
          </p:cNvPr>
          <p:cNvSpPr/>
          <p:nvPr/>
        </p:nvSpPr>
        <p:spPr>
          <a:xfrm>
            <a:off x="1752372" y="6471060"/>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2012</a:t>
            </a:r>
          </a:p>
        </p:txBody>
      </p:sp>
      <p:sp>
        <p:nvSpPr>
          <p:cNvPr id="355" name="Téglalap 15">
            <a:extLst>
              <a:ext uri="{FF2B5EF4-FFF2-40B4-BE49-F238E27FC236}">
                <a16:creationId xmlns:a16="http://schemas.microsoft.com/office/drawing/2014/main" id="{5A22EB8E-B72B-4446-AD6B-FAC22EEC036C}"/>
              </a:ext>
            </a:extLst>
          </p:cNvPr>
          <p:cNvSpPr/>
          <p:nvPr/>
        </p:nvSpPr>
        <p:spPr>
          <a:xfrm>
            <a:off x="1023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2011</a:t>
            </a:r>
          </a:p>
        </p:txBody>
      </p:sp>
      <p:cxnSp>
        <p:nvCxnSpPr>
          <p:cNvPr id="356" name="Egyenes összekötő nyíllal 17">
            <a:extLst>
              <a:ext uri="{FF2B5EF4-FFF2-40B4-BE49-F238E27FC236}">
                <a16:creationId xmlns:a16="http://schemas.microsoft.com/office/drawing/2014/main" id="{88421B7C-2498-4782-9AA8-36A8A4385905}"/>
              </a:ext>
            </a:extLst>
          </p:cNvPr>
          <p:cNvCxnSpPr>
            <a:cxnSpLocks/>
          </p:cNvCxnSpPr>
          <p:nvPr/>
        </p:nvCxnSpPr>
        <p:spPr>
          <a:xfrm>
            <a:off x="1022855" y="6465064"/>
            <a:ext cx="7572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7" name="Téglalap 18">
            <a:extLst>
              <a:ext uri="{FF2B5EF4-FFF2-40B4-BE49-F238E27FC236}">
                <a16:creationId xmlns:a16="http://schemas.microsoft.com/office/drawing/2014/main" id="{A3460E91-7B76-4344-94FF-EAD20B4FD09D}"/>
              </a:ext>
            </a:extLst>
          </p:cNvPr>
          <p:cNvSpPr/>
          <p:nvPr/>
        </p:nvSpPr>
        <p:spPr>
          <a:xfrm>
            <a:off x="3413397" y="6069238"/>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A53</a:t>
            </a:r>
          </a:p>
        </p:txBody>
      </p:sp>
      <p:sp>
        <p:nvSpPr>
          <p:cNvPr id="358" name="Téglalap 19">
            <a:extLst>
              <a:ext uri="{FF2B5EF4-FFF2-40B4-BE49-F238E27FC236}">
                <a16:creationId xmlns:a16="http://schemas.microsoft.com/office/drawing/2014/main" id="{70CB3192-3EBF-4C22-9B3F-A78316E8C78C}"/>
              </a:ext>
            </a:extLst>
          </p:cNvPr>
          <p:cNvSpPr/>
          <p:nvPr/>
        </p:nvSpPr>
        <p:spPr>
          <a:xfrm>
            <a:off x="5397114" y="6068886"/>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A55</a:t>
            </a:r>
          </a:p>
        </p:txBody>
      </p:sp>
      <p:sp>
        <p:nvSpPr>
          <p:cNvPr id="359" name="Szövegdoboz 21">
            <a:extLst>
              <a:ext uri="{FF2B5EF4-FFF2-40B4-BE49-F238E27FC236}">
                <a16:creationId xmlns:a16="http://schemas.microsoft.com/office/drawing/2014/main" id="{9D7B1A6D-2629-452F-B482-C162913CAA7F}"/>
              </a:ext>
            </a:extLst>
          </p:cNvPr>
          <p:cNvSpPr txBox="1"/>
          <p:nvPr/>
        </p:nvSpPr>
        <p:spPr>
          <a:xfrm>
            <a:off x="3440598" y="5844555"/>
            <a:ext cx="54053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Apollo</a:t>
            </a:r>
          </a:p>
        </p:txBody>
      </p:sp>
      <p:sp>
        <p:nvSpPr>
          <p:cNvPr id="360" name="Szövegdoboz 22">
            <a:extLst>
              <a:ext uri="{FF2B5EF4-FFF2-40B4-BE49-F238E27FC236}">
                <a16:creationId xmlns:a16="http://schemas.microsoft.com/office/drawing/2014/main" id="{C6198AF4-D2D7-4839-AE1A-EB9BF31B0A8B}"/>
              </a:ext>
            </a:extLst>
          </p:cNvPr>
          <p:cNvSpPr txBox="1"/>
          <p:nvPr/>
        </p:nvSpPr>
        <p:spPr>
          <a:xfrm>
            <a:off x="5425259" y="5842696"/>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Ananke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1" name="Nyíl: jobbra mutató 24">
            <a:extLst>
              <a:ext uri="{FF2B5EF4-FFF2-40B4-BE49-F238E27FC236}">
                <a16:creationId xmlns:a16="http://schemas.microsoft.com/office/drawing/2014/main" id="{D6DEBD80-2E00-41B3-BC8D-988CE54C9B30}"/>
              </a:ext>
            </a:extLst>
          </p:cNvPr>
          <p:cNvSpPr/>
          <p:nvPr/>
        </p:nvSpPr>
        <p:spPr>
          <a:xfrm>
            <a:off x="4035825" y="6137921"/>
            <a:ext cx="135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2" name="Téglalap 26">
            <a:extLst>
              <a:ext uri="{FF2B5EF4-FFF2-40B4-BE49-F238E27FC236}">
                <a16:creationId xmlns:a16="http://schemas.microsoft.com/office/drawing/2014/main" id="{3BA5420E-CB42-4955-BA2B-36D11385F58F}"/>
              </a:ext>
            </a:extLst>
          </p:cNvPr>
          <p:cNvSpPr/>
          <p:nvPr/>
        </p:nvSpPr>
        <p:spPr>
          <a:xfrm>
            <a:off x="3936027" y="5490488"/>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A72</a:t>
            </a:r>
          </a:p>
        </p:txBody>
      </p:sp>
      <p:sp>
        <p:nvSpPr>
          <p:cNvPr id="363" name="Téglalap 27">
            <a:extLst>
              <a:ext uri="{FF2B5EF4-FFF2-40B4-BE49-F238E27FC236}">
                <a16:creationId xmlns:a16="http://schemas.microsoft.com/office/drawing/2014/main" id="{705417B3-03A0-468C-B2C9-35B3B1692B1B}"/>
              </a:ext>
            </a:extLst>
          </p:cNvPr>
          <p:cNvSpPr/>
          <p:nvPr/>
        </p:nvSpPr>
        <p:spPr>
          <a:xfrm>
            <a:off x="4668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A73</a:t>
            </a:r>
          </a:p>
        </p:txBody>
      </p:sp>
      <p:sp>
        <p:nvSpPr>
          <p:cNvPr id="364" name="Téglalap 28">
            <a:extLst>
              <a:ext uri="{FF2B5EF4-FFF2-40B4-BE49-F238E27FC236}">
                <a16:creationId xmlns:a16="http://schemas.microsoft.com/office/drawing/2014/main" id="{C41B7FDF-2BDE-4B3F-BB77-7E01F654FEBE}"/>
              </a:ext>
            </a:extLst>
          </p:cNvPr>
          <p:cNvSpPr/>
          <p:nvPr/>
        </p:nvSpPr>
        <p:spPr>
          <a:xfrm>
            <a:off x="5397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A75</a:t>
            </a:r>
          </a:p>
        </p:txBody>
      </p:sp>
      <p:sp>
        <p:nvSpPr>
          <p:cNvPr id="365" name="Nyíl: jobbra mutató 34">
            <a:extLst>
              <a:ext uri="{FF2B5EF4-FFF2-40B4-BE49-F238E27FC236}">
                <a16:creationId xmlns:a16="http://schemas.microsoft.com/office/drawing/2014/main" id="{DB229542-CB08-4F77-B659-A96ABE0C4182}"/>
              </a:ext>
            </a:extLst>
          </p:cNvPr>
          <p:cNvSpPr/>
          <p:nvPr/>
        </p:nvSpPr>
        <p:spPr>
          <a:xfrm>
            <a:off x="4430130" y="5553797"/>
            <a:ext cx="24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6" name="Nyíl: jobbra mutató 35">
            <a:extLst>
              <a:ext uri="{FF2B5EF4-FFF2-40B4-BE49-F238E27FC236}">
                <a16:creationId xmlns:a16="http://schemas.microsoft.com/office/drawing/2014/main" id="{67C0EF7D-C26D-4148-AF04-A65815D3ECC0}"/>
              </a:ext>
            </a:extLst>
          </p:cNvPr>
          <p:cNvSpPr/>
          <p:nvPr/>
        </p:nvSpPr>
        <p:spPr>
          <a:xfrm>
            <a:off x="5250825" y="5553797"/>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7" name="Bal oldali kapcsos zárójel 39">
            <a:extLst>
              <a:ext uri="{FF2B5EF4-FFF2-40B4-BE49-F238E27FC236}">
                <a16:creationId xmlns:a16="http://schemas.microsoft.com/office/drawing/2014/main" id="{09B7A89D-64EA-4FB8-B7B7-03D5909FDD9E}"/>
              </a:ext>
            </a:extLst>
          </p:cNvPr>
          <p:cNvSpPr/>
          <p:nvPr/>
        </p:nvSpPr>
        <p:spPr>
          <a:xfrm>
            <a:off x="1959826" y="5438502"/>
            <a:ext cx="185151" cy="914276"/>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68" name="Szövegdoboz 42">
            <a:extLst>
              <a:ext uri="{FF2B5EF4-FFF2-40B4-BE49-F238E27FC236}">
                <a16:creationId xmlns:a16="http://schemas.microsoft.com/office/drawing/2014/main" id="{9E88EAB4-3AFF-4301-BDA7-D0A31F53BA18}"/>
              </a:ext>
            </a:extLst>
          </p:cNvPr>
          <p:cNvSpPr txBox="1"/>
          <p:nvPr/>
        </p:nvSpPr>
        <p:spPr>
          <a:xfrm>
            <a:off x="3948461" y="5248661"/>
            <a:ext cx="4892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Maya</a:t>
            </a:r>
          </a:p>
        </p:txBody>
      </p:sp>
      <p:sp>
        <p:nvSpPr>
          <p:cNvPr id="369" name="Szövegdoboz 43">
            <a:extLst>
              <a:ext uri="{FF2B5EF4-FFF2-40B4-BE49-F238E27FC236}">
                <a16:creationId xmlns:a16="http://schemas.microsoft.com/office/drawing/2014/main" id="{F4118F0F-D64C-4D0D-BEA6-456DE8A6C7D6}"/>
              </a:ext>
            </a:extLst>
          </p:cNvPr>
          <p:cNvSpPr txBox="1"/>
          <p:nvPr/>
        </p:nvSpPr>
        <p:spPr>
          <a:xfrm>
            <a:off x="4677603" y="5251021"/>
            <a:ext cx="6319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Artemis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0" name="Szövegdoboz 44">
            <a:extLst>
              <a:ext uri="{FF2B5EF4-FFF2-40B4-BE49-F238E27FC236}">
                <a16:creationId xmlns:a16="http://schemas.microsoft.com/office/drawing/2014/main" id="{15260D12-A0BD-42EA-9F55-7E29A4CB2573}"/>
              </a:ext>
            </a:extLst>
          </p:cNvPr>
          <p:cNvSpPr txBox="1"/>
          <p:nvPr/>
        </p:nvSpPr>
        <p:spPr>
          <a:xfrm>
            <a:off x="5280566" y="5249146"/>
            <a:ext cx="87716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Prometheus</a:t>
            </a:r>
          </a:p>
        </p:txBody>
      </p:sp>
      <p:sp>
        <p:nvSpPr>
          <p:cNvPr id="371" name="Téglalap 56">
            <a:extLst>
              <a:ext uri="{FF2B5EF4-FFF2-40B4-BE49-F238E27FC236}">
                <a16:creationId xmlns:a16="http://schemas.microsoft.com/office/drawing/2014/main" id="{4C062BE1-914E-4C5F-8AEF-B276CA641847}"/>
              </a:ext>
            </a:extLst>
          </p:cNvPr>
          <p:cNvSpPr/>
          <p:nvPr/>
        </p:nvSpPr>
        <p:spPr>
          <a:xfrm>
            <a:off x="103878" y="5494416"/>
            <a:ext cx="810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ARM</a:t>
            </a:r>
          </a:p>
        </p:txBody>
      </p:sp>
      <p:sp>
        <p:nvSpPr>
          <p:cNvPr id="372" name="Téglalap 58">
            <a:extLst>
              <a:ext uri="{FF2B5EF4-FFF2-40B4-BE49-F238E27FC236}">
                <a16:creationId xmlns:a16="http://schemas.microsoft.com/office/drawing/2014/main" id="{10B5B0AC-CC4E-4C4E-A0FA-AE5DD3D1B618}"/>
              </a:ext>
            </a:extLst>
          </p:cNvPr>
          <p:cNvSpPr/>
          <p:nvPr/>
        </p:nvSpPr>
        <p:spPr>
          <a:xfrm>
            <a:off x="113199" y="4538627"/>
            <a:ext cx="81000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Broadcom</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3" name="Téglalap 62">
            <a:extLst>
              <a:ext uri="{FF2B5EF4-FFF2-40B4-BE49-F238E27FC236}">
                <a16:creationId xmlns:a16="http://schemas.microsoft.com/office/drawing/2014/main" id="{12A2C9BF-93F1-4640-A505-311907B76D9C}"/>
              </a:ext>
            </a:extLst>
          </p:cNvPr>
          <p:cNvSpPr/>
          <p:nvPr/>
        </p:nvSpPr>
        <p:spPr>
          <a:xfrm>
            <a:off x="113199" y="4002385"/>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Cavium</a:t>
            </a:r>
            <a:endParaRPr kumimoji="0" lang="hu-HU" sz="9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4" name="Téglalap 66">
            <a:extLst>
              <a:ext uri="{FF2B5EF4-FFF2-40B4-BE49-F238E27FC236}">
                <a16:creationId xmlns:a16="http://schemas.microsoft.com/office/drawing/2014/main" id="{DA8B2980-18E7-4583-8AF8-B192AAE3033B}"/>
              </a:ext>
            </a:extLst>
          </p:cNvPr>
          <p:cNvSpPr/>
          <p:nvPr/>
        </p:nvSpPr>
        <p:spPr>
          <a:xfrm>
            <a:off x="113199" y="3316247"/>
            <a:ext cx="81000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Qualcomn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5" name="Téglalap 68">
            <a:extLst>
              <a:ext uri="{FF2B5EF4-FFF2-40B4-BE49-F238E27FC236}">
                <a16:creationId xmlns:a16="http://schemas.microsoft.com/office/drawing/2014/main" id="{0DE9F799-EED1-41C3-9ED0-CCA7B58F58D1}"/>
              </a:ext>
            </a:extLst>
          </p:cNvPr>
          <p:cNvSpPr/>
          <p:nvPr/>
        </p:nvSpPr>
        <p:spPr>
          <a:xfrm>
            <a:off x="111642" y="1786667"/>
            <a:ext cx="810000" cy="285711"/>
          </a:xfrm>
          <a:prstGeom prst="rect">
            <a:avLst/>
          </a:prstGeom>
          <a:solidFill>
            <a:srgbClr val="F2E4F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376" name="Szövegdoboz 69">
            <a:extLst>
              <a:ext uri="{FF2B5EF4-FFF2-40B4-BE49-F238E27FC236}">
                <a16:creationId xmlns:a16="http://schemas.microsoft.com/office/drawing/2014/main" id="{6C079596-337E-4B51-B22E-718D115010EF}"/>
              </a:ext>
            </a:extLst>
          </p:cNvPr>
          <p:cNvSpPr txBox="1"/>
          <p:nvPr/>
        </p:nvSpPr>
        <p:spPr>
          <a:xfrm>
            <a:off x="119404" y="4273276"/>
            <a:ext cx="81945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Marvel)</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7" name="Szövegdoboz 70">
            <a:extLst>
              <a:ext uri="{FF2B5EF4-FFF2-40B4-BE49-F238E27FC236}">
                <a16:creationId xmlns:a16="http://schemas.microsoft.com/office/drawing/2014/main" id="{07B33E52-0ABA-481E-8B8B-91252E3DA460}"/>
              </a:ext>
            </a:extLst>
          </p:cNvPr>
          <p:cNvSpPr txBox="1"/>
          <p:nvPr/>
        </p:nvSpPr>
        <p:spPr>
          <a:xfrm>
            <a:off x="-16331" y="2544844"/>
            <a:ext cx="10695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Applied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 Micro</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8" name="Szövegdoboz 90">
            <a:extLst>
              <a:ext uri="{FF2B5EF4-FFF2-40B4-BE49-F238E27FC236}">
                <a16:creationId xmlns:a16="http://schemas.microsoft.com/office/drawing/2014/main" id="{91BA5EF6-73AB-40AB-9A1A-06EF1C79FADE}"/>
              </a:ext>
            </a:extLst>
          </p:cNvPr>
          <p:cNvSpPr txBox="1"/>
          <p:nvPr/>
        </p:nvSpPr>
        <p:spPr>
          <a:xfrm>
            <a:off x="1315689" y="5664662"/>
            <a:ext cx="6591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Cortex</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64-bit</a:t>
            </a:r>
          </a:p>
        </p:txBody>
      </p:sp>
      <p:cxnSp>
        <p:nvCxnSpPr>
          <p:cNvPr id="379" name="Egyenes összekötő nyíllal 101">
            <a:extLst>
              <a:ext uri="{FF2B5EF4-FFF2-40B4-BE49-F238E27FC236}">
                <a16:creationId xmlns:a16="http://schemas.microsoft.com/office/drawing/2014/main" id="{92761F18-BA4E-4262-9BA3-E030125F5693}"/>
              </a:ext>
            </a:extLst>
          </p:cNvPr>
          <p:cNvCxnSpPr>
            <a:cxnSpLocks/>
          </p:cNvCxnSpPr>
          <p:nvPr/>
        </p:nvCxnSpPr>
        <p:spPr>
          <a:xfrm rot="16200000">
            <a:off x="-1633660" y="3806375"/>
            <a:ext cx="532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0" name="Nyíl: jobbra mutató 117">
            <a:extLst>
              <a:ext uri="{FF2B5EF4-FFF2-40B4-BE49-F238E27FC236}">
                <a16:creationId xmlns:a16="http://schemas.microsoft.com/office/drawing/2014/main" id="{F23F6F18-EB17-4741-A790-B8BF6AA9664B}"/>
              </a:ext>
            </a:extLst>
          </p:cNvPr>
          <p:cNvSpPr/>
          <p:nvPr/>
        </p:nvSpPr>
        <p:spPr>
          <a:xfrm>
            <a:off x="3281832" y="6137806"/>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381" name="Téglalap 98">
            <a:extLst>
              <a:ext uri="{FF2B5EF4-FFF2-40B4-BE49-F238E27FC236}">
                <a16:creationId xmlns:a16="http://schemas.microsoft.com/office/drawing/2014/main" id="{39ED33DD-3687-4DA1-8EF8-57E2EA1374FE}"/>
              </a:ext>
            </a:extLst>
          </p:cNvPr>
          <p:cNvSpPr/>
          <p:nvPr/>
        </p:nvSpPr>
        <p:spPr>
          <a:xfrm>
            <a:off x="111642" y="2795842"/>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Amazon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AWS</a:t>
            </a:r>
          </a:p>
        </p:txBody>
      </p:sp>
      <p:sp>
        <p:nvSpPr>
          <p:cNvPr id="382" name="Téglalap 99">
            <a:extLst>
              <a:ext uri="{FF2B5EF4-FFF2-40B4-BE49-F238E27FC236}">
                <a16:creationId xmlns:a16="http://schemas.microsoft.com/office/drawing/2014/main" id="{7E2E4E93-4135-4B83-BA15-53716ED829CE}"/>
              </a:ext>
            </a:extLst>
          </p:cNvPr>
          <p:cNvSpPr/>
          <p:nvPr/>
        </p:nvSpPr>
        <p:spPr>
          <a:xfrm>
            <a:off x="111642" y="1141086"/>
            <a:ext cx="810000"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AMD</a:t>
            </a:r>
          </a:p>
        </p:txBody>
      </p:sp>
      <p:sp>
        <p:nvSpPr>
          <p:cNvPr id="383" name="Szövegdoboz 113">
            <a:extLst>
              <a:ext uri="{FF2B5EF4-FFF2-40B4-BE49-F238E27FC236}">
                <a16:creationId xmlns:a16="http://schemas.microsoft.com/office/drawing/2014/main" id="{E88C944A-CBD6-47C5-BAE3-78F32CFACBC4}"/>
              </a:ext>
            </a:extLst>
          </p:cNvPr>
          <p:cNvSpPr txBox="1"/>
          <p:nvPr/>
        </p:nvSpPr>
        <p:spPr>
          <a:xfrm>
            <a:off x="4415526" y="926303"/>
            <a:ext cx="591829"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Seattle</a:t>
            </a:r>
          </a:p>
        </p:txBody>
      </p:sp>
      <p:sp>
        <p:nvSpPr>
          <p:cNvPr id="384" name="Szövegdoboz 118">
            <a:extLst>
              <a:ext uri="{FF2B5EF4-FFF2-40B4-BE49-F238E27FC236}">
                <a16:creationId xmlns:a16="http://schemas.microsoft.com/office/drawing/2014/main" id="{74B213AF-A55D-4211-B718-9469976C363F}"/>
              </a:ext>
            </a:extLst>
          </p:cNvPr>
          <p:cNvSpPr txBox="1"/>
          <p:nvPr/>
        </p:nvSpPr>
        <p:spPr>
          <a:xfrm>
            <a:off x="3464223" y="2769623"/>
            <a:ext cx="9653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Amazon b</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Anapura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Lab</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5" name="Téglalap 125">
            <a:extLst>
              <a:ext uri="{FF2B5EF4-FFF2-40B4-BE49-F238E27FC236}">
                <a16:creationId xmlns:a16="http://schemas.microsoft.com/office/drawing/2014/main" id="{0C52C4D1-7183-4AA2-B213-AA26CDB75920}"/>
              </a:ext>
            </a:extLst>
          </p:cNvPr>
          <p:cNvSpPr/>
          <p:nvPr/>
        </p:nvSpPr>
        <p:spPr>
          <a:xfrm>
            <a:off x="2120187" y="5499090"/>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A57</a:t>
            </a:r>
          </a:p>
        </p:txBody>
      </p:sp>
      <p:sp>
        <p:nvSpPr>
          <p:cNvPr id="386" name="Szövegdoboz 126">
            <a:extLst>
              <a:ext uri="{FF2B5EF4-FFF2-40B4-BE49-F238E27FC236}">
                <a16:creationId xmlns:a16="http://schemas.microsoft.com/office/drawing/2014/main" id="{C91BB7C9-235E-4073-9B85-6D3224FD1FEC}"/>
              </a:ext>
            </a:extLst>
          </p:cNvPr>
          <p:cNvSpPr txBox="1"/>
          <p:nvPr/>
        </p:nvSpPr>
        <p:spPr>
          <a:xfrm>
            <a:off x="2147622" y="5258468"/>
            <a:ext cx="47000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Atlas</a:t>
            </a:r>
          </a:p>
        </p:txBody>
      </p:sp>
      <p:sp>
        <p:nvSpPr>
          <p:cNvPr id="387" name="Nyíl: jobbra mutató 116">
            <a:extLst>
              <a:ext uri="{FF2B5EF4-FFF2-40B4-BE49-F238E27FC236}">
                <a16:creationId xmlns:a16="http://schemas.microsoft.com/office/drawing/2014/main" id="{B523C40E-7812-4AFE-9C96-E9A66D2C8497}"/>
              </a:ext>
            </a:extLst>
          </p:cNvPr>
          <p:cNvSpPr/>
          <p:nvPr/>
        </p:nvSpPr>
        <p:spPr>
          <a:xfrm>
            <a:off x="2619872" y="5551690"/>
            <a:ext cx="132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8" name="Téglalap 10">
            <a:extLst>
              <a:ext uri="{FF2B5EF4-FFF2-40B4-BE49-F238E27FC236}">
                <a16:creationId xmlns:a16="http://schemas.microsoft.com/office/drawing/2014/main" id="{A6BB4FF6-6FE0-4587-B388-FEDFBA31F1C7}"/>
              </a:ext>
            </a:extLst>
          </p:cNvPr>
          <p:cNvSpPr/>
          <p:nvPr/>
        </p:nvSpPr>
        <p:spPr>
          <a:xfrm>
            <a:off x="6126114" y="646440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2018</a:t>
            </a:r>
          </a:p>
        </p:txBody>
      </p:sp>
      <p:sp>
        <p:nvSpPr>
          <p:cNvPr id="389" name="Téglalap 11">
            <a:extLst>
              <a:ext uri="{FF2B5EF4-FFF2-40B4-BE49-F238E27FC236}">
                <a16:creationId xmlns:a16="http://schemas.microsoft.com/office/drawing/2014/main" id="{A78BB795-5DB4-4B84-A70B-9B98E1130DD6}"/>
              </a:ext>
            </a:extLst>
          </p:cNvPr>
          <p:cNvSpPr/>
          <p:nvPr/>
        </p:nvSpPr>
        <p:spPr>
          <a:xfrm>
            <a:off x="6855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2019</a:t>
            </a:r>
          </a:p>
        </p:txBody>
      </p:sp>
      <p:sp>
        <p:nvSpPr>
          <p:cNvPr id="390" name="Téglalap 12">
            <a:extLst>
              <a:ext uri="{FF2B5EF4-FFF2-40B4-BE49-F238E27FC236}">
                <a16:creationId xmlns:a16="http://schemas.microsoft.com/office/drawing/2014/main" id="{E45247D8-A161-4647-A403-9EE2032C283B}"/>
              </a:ext>
            </a:extLst>
          </p:cNvPr>
          <p:cNvSpPr/>
          <p:nvPr/>
        </p:nvSpPr>
        <p:spPr>
          <a:xfrm>
            <a:off x="7584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2020</a:t>
            </a:r>
          </a:p>
        </p:txBody>
      </p:sp>
      <p:sp>
        <p:nvSpPr>
          <p:cNvPr id="391" name="Téglalap 13">
            <a:extLst>
              <a:ext uri="{FF2B5EF4-FFF2-40B4-BE49-F238E27FC236}">
                <a16:creationId xmlns:a16="http://schemas.microsoft.com/office/drawing/2014/main" id="{04563564-96E2-478F-AF2C-F32AB4A22D99}"/>
              </a:ext>
            </a:extLst>
          </p:cNvPr>
          <p:cNvSpPr/>
          <p:nvPr/>
        </p:nvSpPr>
        <p:spPr>
          <a:xfrm>
            <a:off x="8313114" y="6470733"/>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2021</a:t>
            </a:r>
          </a:p>
        </p:txBody>
      </p:sp>
      <p:sp>
        <p:nvSpPr>
          <p:cNvPr id="392" name="Téglalap 20">
            <a:extLst>
              <a:ext uri="{FF2B5EF4-FFF2-40B4-BE49-F238E27FC236}">
                <a16:creationId xmlns:a16="http://schemas.microsoft.com/office/drawing/2014/main" id="{4CC64E43-2CEF-42C1-96DB-BABF395E63E2}"/>
              </a:ext>
            </a:extLst>
          </p:cNvPr>
          <p:cNvSpPr/>
          <p:nvPr/>
        </p:nvSpPr>
        <p:spPr>
          <a:xfrm>
            <a:off x="6846691" y="6070488"/>
            <a:ext cx="547174"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A65-AE</a:t>
            </a:r>
          </a:p>
        </p:txBody>
      </p:sp>
      <p:sp>
        <p:nvSpPr>
          <p:cNvPr id="393" name="Szövegdoboz 23">
            <a:extLst>
              <a:ext uri="{FF2B5EF4-FFF2-40B4-BE49-F238E27FC236}">
                <a16:creationId xmlns:a16="http://schemas.microsoft.com/office/drawing/2014/main" id="{02F3C7B3-94FE-45D5-89C6-AE0B7F2D0011}"/>
              </a:ext>
            </a:extLst>
          </p:cNvPr>
          <p:cNvSpPr txBox="1"/>
          <p:nvPr/>
        </p:nvSpPr>
        <p:spPr>
          <a:xfrm>
            <a:off x="6868581" y="5848790"/>
            <a:ext cx="5357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Hellos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4" name="Nyíl: jobbra mutató 25">
            <a:extLst>
              <a:ext uri="{FF2B5EF4-FFF2-40B4-BE49-F238E27FC236}">
                <a16:creationId xmlns:a16="http://schemas.microsoft.com/office/drawing/2014/main" id="{5B43E5FB-FE6F-4D4F-8B39-1302A076649B}"/>
              </a:ext>
            </a:extLst>
          </p:cNvPr>
          <p:cNvSpPr/>
          <p:nvPr/>
        </p:nvSpPr>
        <p:spPr>
          <a:xfrm>
            <a:off x="6018114" y="6128228"/>
            <a:ext cx="837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5" name="Téglalap 29">
            <a:extLst>
              <a:ext uri="{FF2B5EF4-FFF2-40B4-BE49-F238E27FC236}">
                <a16:creationId xmlns:a16="http://schemas.microsoft.com/office/drawing/2014/main" id="{CC8BDBDE-E265-4FA3-8E85-AF1F447F36AD}"/>
              </a:ext>
            </a:extLst>
          </p:cNvPr>
          <p:cNvSpPr/>
          <p:nvPr/>
        </p:nvSpPr>
        <p:spPr>
          <a:xfrm>
            <a:off x="6130636" y="5487475"/>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A76</a:t>
            </a:r>
          </a:p>
        </p:txBody>
      </p:sp>
      <p:sp>
        <p:nvSpPr>
          <p:cNvPr id="396" name="Téglalap 30">
            <a:extLst>
              <a:ext uri="{FF2B5EF4-FFF2-40B4-BE49-F238E27FC236}">
                <a16:creationId xmlns:a16="http://schemas.microsoft.com/office/drawing/2014/main" id="{4E6B5850-2046-4AA0-8EED-B8014407EFD3}"/>
              </a:ext>
            </a:extLst>
          </p:cNvPr>
          <p:cNvSpPr/>
          <p:nvPr/>
        </p:nvSpPr>
        <p:spPr>
          <a:xfrm>
            <a:off x="6855113" y="5489997"/>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A77</a:t>
            </a:r>
          </a:p>
        </p:txBody>
      </p:sp>
      <p:sp>
        <p:nvSpPr>
          <p:cNvPr id="397" name="Téglalap 31">
            <a:extLst>
              <a:ext uri="{FF2B5EF4-FFF2-40B4-BE49-F238E27FC236}">
                <a16:creationId xmlns:a16="http://schemas.microsoft.com/office/drawing/2014/main" id="{80A7F2E1-8FED-4A41-86F1-76130B3A83F2}"/>
              </a:ext>
            </a:extLst>
          </p:cNvPr>
          <p:cNvSpPr/>
          <p:nvPr/>
        </p:nvSpPr>
        <p:spPr>
          <a:xfrm>
            <a:off x="7584114" y="5494416"/>
            <a:ext cx="786109"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A78</a:t>
            </a:r>
          </a:p>
        </p:txBody>
      </p:sp>
      <p:sp>
        <p:nvSpPr>
          <p:cNvPr id="398" name="Nyíl: jobbra mutató 36">
            <a:extLst>
              <a:ext uri="{FF2B5EF4-FFF2-40B4-BE49-F238E27FC236}">
                <a16:creationId xmlns:a16="http://schemas.microsoft.com/office/drawing/2014/main" id="{00BCC882-602A-4E8D-88C2-BA06B242CB59}"/>
              </a:ext>
            </a:extLst>
          </p:cNvPr>
          <p:cNvSpPr/>
          <p:nvPr/>
        </p:nvSpPr>
        <p:spPr>
          <a:xfrm>
            <a:off x="5978506" y="5551558"/>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9" name="Nyíl: jobbra mutató 37">
            <a:extLst>
              <a:ext uri="{FF2B5EF4-FFF2-40B4-BE49-F238E27FC236}">
                <a16:creationId xmlns:a16="http://schemas.microsoft.com/office/drawing/2014/main" id="{11809E5D-3486-4B15-A257-8723C0F609C0}"/>
              </a:ext>
            </a:extLst>
          </p:cNvPr>
          <p:cNvSpPr/>
          <p:nvPr/>
        </p:nvSpPr>
        <p:spPr>
          <a:xfrm>
            <a:off x="6653491" y="5553797"/>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0" name="Nyíl: jobbra mutató 38">
            <a:extLst>
              <a:ext uri="{FF2B5EF4-FFF2-40B4-BE49-F238E27FC236}">
                <a16:creationId xmlns:a16="http://schemas.microsoft.com/office/drawing/2014/main" id="{ECA64138-13A6-4324-BCCE-B2BF19544CE5}"/>
              </a:ext>
            </a:extLst>
          </p:cNvPr>
          <p:cNvSpPr/>
          <p:nvPr/>
        </p:nvSpPr>
        <p:spPr>
          <a:xfrm>
            <a:off x="7475416" y="5551558"/>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1" name="Szövegdoboz 45">
            <a:extLst>
              <a:ext uri="{FF2B5EF4-FFF2-40B4-BE49-F238E27FC236}">
                <a16:creationId xmlns:a16="http://schemas.microsoft.com/office/drawing/2014/main" id="{3ADF4DF2-9065-49DA-AAC0-F76F46C7D73E}"/>
              </a:ext>
            </a:extLst>
          </p:cNvPr>
          <p:cNvSpPr txBox="1"/>
          <p:nvPr/>
        </p:nvSpPr>
        <p:spPr>
          <a:xfrm>
            <a:off x="6157373" y="5245637"/>
            <a:ext cx="4716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Enyo</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2" name="Szövegdoboz 46">
            <a:extLst>
              <a:ext uri="{FF2B5EF4-FFF2-40B4-BE49-F238E27FC236}">
                <a16:creationId xmlns:a16="http://schemas.microsoft.com/office/drawing/2014/main" id="{87C0B553-4E8E-49BA-94FE-799688E9CF6F}"/>
              </a:ext>
            </a:extLst>
          </p:cNvPr>
          <p:cNvSpPr txBox="1"/>
          <p:nvPr/>
        </p:nvSpPr>
        <p:spPr>
          <a:xfrm>
            <a:off x="6868581" y="5250531"/>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Deimos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3" name="Szövegdoboz 47">
            <a:extLst>
              <a:ext uri="{FF2B5EF4-FFF2-40B4-BE49-F238E27FC236}">
                <a16:creationId xmlns:a16="http://schemas.microsoft.com/office/drawing/2014/main" id="{F32737B2-D076-43A6-8FFC-E5C99DC65036}"/>
              </a:ext>
            </a:extLst>
          </p:cNvPr>
          <p:cNvSpPr txBox="1"/>
          <p:nvPr/>
        </p:nvSpPr>
        <p:spPr>
          <a:xfrm>
            <a:off x="7664725" y="5253468"/>
            <a:ext cx="6864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Hercules</a:t>
            </a:r>
          </a:p>
        </p:txBody>
      </p:sp>
      <p:sp>
        <p:nvSpPr>
          <p:cNvPr id="404" name="Téglalap: lekerekített 140">
            <a:extLst>
              <a:ext uri="{FF2B5EF4-FFF2-40B4-BE49-F238E27FC236}">
                <a16:creationId xmlns:a16="http://schemas.microsoft.com/office/drawing/2014/main" id="{D45726BD-4D59-45DE-8F7A-6C4B5B4499C3}"/>
              </a:ext>
            </a:extLst>
          </p:cNvPr>
          <p:cNvSpPr/>
          <p:nvPr/>
        </p:nvSpPr>
        <p:spPr>
          <a:xfrm>
            <a:off x="6349531" y="4471687"/>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p>
        </p:txBody>
      </p:sp>
      <p:sp>
        <p:nvSpPr>
          <p:cNvPr id="405" name="Téglalap: lekerekített 142">
            <a:extLst>
              <a:ext uri="{FF2B5EF4-FFF2-40B4-BE49-F238E27FC236}">
                <a16:creationId xmlns:a16="http://schemas.microsoft.com/office/drawing/2014/main" id="{E96C63E7-B98D-4B7A-8B9E-8D474B2D6CBF}"/>
              </a:ext>
            </a:extLst>
          </p:cNvPr>
          <p:cNvSpPr/>
          <p:nvPr/>
        </p:nvSpPr>
        <p:spPr>
          <a:xfrm>
            <a:off x="7188741" y="4471993"/>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06" name="Téglalap: lekerekített 144">
            <a:extLst>
              <a:ext uri="{FF2B5EF4-FFF2-40B4-BE49-F238E27FC236}">
                <a16:creationId xmlns:a16="http://schemas.microsoft.com/office/drawing/2014/main" id="{E9A371E2-0B93-49F4-85F7-CCAE488EADA8}"/>
              </a:ext>
            </a:extLst>
          </p:cNvPr>
          <p:cNvSpPr/>
          <p:nvPr/>
        </p:nvSpPr>
        <p:spPr>
          <a:xfrm>
            <a:off x="8064703" y="447225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5 nm</a:t>
            </a:r>
          </a:p>
        </p:txBody>
      </p:sp>
      <p:sp>
        <p:nvSpPr>
          <p:cNvPr id="408" name="Téglalap 74">
            <a:extLst>
              <a:ext uri="{FF2B5EF4-FFF2-40B4-BE49-F238E27FC236}">
                <a16:creationId xmlns:a16="http://schemas.microsoft.com/office/drawing/2014/main" id="{C5AE9CA1-1D1A-46B6-B09E-1CE28785F36C}"/>
              </a:ext>
            </a:extLst>
          </p:cNvPr>
          <p:cNvSpPr/>
          <p:nvPr/>
        </p:nvSpPr>
        <p:spPr>
          <a:xfrm>
            <a:off x="5867700" y="233506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9" name="Téglalap 77">
            <a:extLst>
              <a:ext uri="{FF2B5EF4-FFF2-40B4-BE49-F238E27FC236}">
                <a16:creationId xmlns:a16="http://schemas.microsoft.com/office/drawing/2014/main" id="{5E911457-AFB0-435E-ADB8-292F5075CB48}"/>
              </a:ext>
            </a:extLst>
          </p:cNvPr>
          <p:cNvSpPr/>
          <p:nvPr/>
        </p:nvSpPr>
        <p:spPr>
          <a:xfrm>
            <a:off x="1543931" y="2303672"/>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0" name="Téglalap 78">
            <a:extLst>
              <a:ext uri="{FF2B5EF4-FFF2-40B4-BE49-F238E27FC236}">
                <a16:creationId xmlns:a16="http://schemas.microsoft.com/office/drawing/2014/main" id="{78F36957-3D57-4DFC-9ADD-1460A857732B}"/>
              </a:ext>
            </a:extLst>
          </p:cNvPr>
          <p:cNvSpPr/>
          <p:nvPr/>
        </p:nvSpPr>
        <p:spPr>
          <a:xfrm>
            <a:off x="6120158" y="1773464"/>
            <a:ext cx="864000"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eMAG</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8180</a:t>
            </a:r>
          </a:p>
        </p:txBody>
      </p:sp>
      <p:sp>
        <p:nvSpPr>
          <p:cNvPr id="412" name="Nyíl: jobbra mutató 80">
            <a:extLst>
              <a:ext uri="{FF2B5EF4-FFF2-40B4-BE49-F238E27FC236}">
                <a16:creationId xmlns:a16="http://schemas.microsoft.com/office/drawing/2014/main" id="{500A58D4-05BB-4DD0-B42D-FA77386EFCF2}"/>
              </a:ext>
            </a:extLst>
          </p:cNvPr>
          <p:cNvSpPr/>
          <p:nvPr/>
        </p:nvSpPr>
        <p:spPr>
          <a:xfrm>
            <a:off x="7001233" y="1831232"/>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13" name="Egyenes összekötő 88">
            <a:extLst>
              <a:ext uri="{FF2B5EF4-FFF2-40B4-BE49-F238E27FC236}">
                <a16:creationId xmlns:a16="http://schemas.microsoft.com/office/drawing/2014/main" id="{6B1BBD0A-FA98-4B4C-90BA-718E1C041C66}"/>
              </a:ext>
            </a:extLst>
          </p:cNvPr>
          <p:cNvCxnSpPr>
            <a:cxnSpLocks/>
          </p:cNvCxnSpPr>
          <p:nvPr/>
        </p:nvCxnSpPr>
        <p:spPr>
          <a:xfrm>
            <a:off x="5949616" y="2372286"/>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4" name="Egyenes összekötő 89">
            <a:extLst>
              <a:ext uri="{FF2B5EF4-FFF2-40B4-BE49-F238E27FC236}">
                <a16:creationId xmlns:a16="http://schemas.microsoft.com/office/drawing/2014/main" id="{A718D350-4732-471E-9EE0-D55DD5DA9DDC}"/>
              </a:ext>
            </a:extLst>
          </p:cNvPr>
          <p:cNvCxnSpPr>
            <a:cxnSpLocks/>
          </p:cNvCxnSpPr>
          <p:nvPr/>
        </p:nvCxnSpPr>
        <p:spPr>
          <a:xfrm flipV="1">
            <a:off x="5943500" y="2364831"/>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5" name="Nyíl: jobbra mutató 92">
            <a:extLst>
              <a:ext uri="{FF2B5EF4-FFF2-40B4-BE49-F238E27FC236}">
                <a16:creationId xmlns:a16="http://schemas.microsoft.com/office/drawing/2014/main" id="{934C2598-6D01-4A62-ADCB-C69DA2B418F4}"/>
              </a:ext>
            </a:extLst>
          </p:cNvPr>
          <p:cNvSpPr/>
          <p:nvPr/>
        </p:nvSpPr>
        <p:spPr>
          <a:xfrm>
            <a:off x="2399721" y="2354745"/>
            <a:ext cx="162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16" name="Szövegdoboz 94">
            <a:extLst>
              <a:ext uri="{FF2B5EF4-FFF2-40B4-BE49-F238E27FC236}">
                <a16:creationId xmlns:a16="http://schemas.microsoft.com/office/drawing/2014/main" id="{0326D1C8-A145-4BA6-AFEC-7673E2784925}"/>
              </a:ext>
            </a:extLst>
          </p:cNvPr>
          <p:cNvSpPr txBox="1"/>
          <p:nvPr/>
        </p:nvSpPr>
        <p:spPr>
          <a:xfrm>
            <a:off x="4219578" y="1770395"/>
            <a:ext cx="17694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APM a</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cquired</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 Macom</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bought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417" name="Szövegdoboz 95">
            <a:extLst>
              <a:ext uri="{FF2B5EF4-FFF2-40B4-BE49-F238E27FC236}">
                <a16:creationId xmlns:a16="http://schemas.microsoft.com/office/drawing/2014/main" id="{DFC678DF-0852-42EA-A3EF-E4D1D4A32E85}"/>
              </a:ext>
            </a:extLst>
          </p:cNvPr>
          <p:cNvSpPr txBox="1"/>
          <p:nvPr/>
        </p:nvSpPr>
        <p:spPr>
          <a:xfrm>
            <a:off x="6223643" y="1533756"/>
            <a:ext cx="620683"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0" name="Nyíl: jobbra mutató 93">
            <a:extLst>
              <a:ext uri="{FF2B5EF4-FFF2-40B4-BE49-F238E27FC236}">
                <a16:creationId xmlns:a16="http://schemas.microsoft.com/office/drawing/2014/main" id="{9FA6A9A1-5931-4BB8-AC07-950A68E28C81}"/>
              </a:ext>
            </a:extLst>
          </p:cNvPr>
          <p:cNvSpPr/>
          <p:nvPr/>
        </p:nvSpPr>
        <p:spPr>
          <a:xfrm rot="19182256">
            <a:off x="5364107" y="2075803"/>
            <a:ext cx="828000" cy="18780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1" name="Téglalap 76">
            <a:extLst>
              <a:ext uri="{FF2B5EF4-FFF2-40B4-BE49-F238E27FC236}">
                <a16:creationId xmlns:a16="http://schemas.microsoft.com/office/drawing/2014/main" id="{488FB64C-5E29-4B08-9DBE-82B9F602EF84}"/>
              </a:ext>
            </a:extLst>
          </p:cNvPr>
          <p:cNvSpPr/>
          <p:nvPr/>
        </p:nvSpPr>
        <p:spPr>
          <a:xfrm>
            <a:off x="4024433" y="233254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X-Gene2</a:t>
            </a:r>
          </a:p>
        </p:txBody>
      </p:sp>
      <p:sp>
        <p:nvSpPr>
          <p:cNvPr id="422" name="Nyíl: jobbra mutató 75">
            <a:extLst>
              <a:ext uri="{FF2B5EF4-FFF2-40B4-BE49-F238E27FC236}">
                <a16:creationId xmlns:a16="http://schemas.microsoft.com/office/drawing/2014/main" id="{CBFEDB5E-3595-4A35-9BF2-952452F9E498}"/>
              </a:ext>
            </a:extLst>
          </p:cNvPr>
          <p:cNvSpPr/>
          <p:nvPr/>
        </p:nvSpPr>
        <p:spPr>
          <a:xfrm>
            <a:off x="4836309" y="2354745"/>
            <a:ext cx="1026000" cy="171427"/>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4" name="Téglalap: lekerekített 132">
            <a:extLst>
              <a:ext uri="{FF2B5EF4-FFF2-40B4-BE49-F238E27FC236}">
                <a16:creationId xmlns:a16="http://schemas.microsoft.com/office/drawing/2014/main" id="{64B417E4-5D4C-4D4E-A0BC-E068F94A29B9}"/>
              </a:ext>
            </a:extLst>
          </p:cNvPr>
          <p:cNvSpPr/>
          <p:nvPr/>
        </p:nvSpPr>
        <p:spPr>
          <a:xfrm>
            <a:off x="2131606" y="1872356"/>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40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5" name="Egyenes összekötő nyíllal 133">
            <a:extLst>
              <a:ext uri="{FF2B5EF4-FFF2-40B4-BE49-F238E27FC236}">
                <a16:creationId xmlns:a16="http://schemas.microsoft.com/office/drawing/2014/main" id="{15B8CCC2-4A9C-4856-8649-E8CC89460441}"/>
              </a:ext>
            </a:extLst>
          </p:cNvPr>
          <p:cNvCxnSpPr>
            <a:stCxn id="424" idx="2"/>
          </p:cNvCxnSpPr>
          <p:nvPr/>
        </p:nvCxnSpPr>
        <p:spPr>
          <a:xfrm flipH="1">
            <a:off x="2338003" y="2052356"/>
            <a:ext cx="146875" cy="229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6" name="Egyenes összekötő nyíllal 135">
            <a:extLst>
              <a:ext uri="{FF2B5EF4-FFF2-40B4-BE49-F238E27FC236}">
                <a16:creationId xmlns:a16="http://schemas.microsoft.com/office/drawing/2014/main" id="{664D5680-B044-4781-9BC5-5448ED5DDDBD}"/>
              </a:ext>
            </a:extLst>
          </p:cNvPr>
          <p:cNvCxnSpPr>
            <a:cxnSpLocks/>
            <a:stCxn id="433" idx="2"/>
          </p:cNvCxnSpPr>
          <p:nvPr/>
        </p:nvCxnSpPr>
        <p:spPr>
          <a:xfrm>
            <a:off x="3761652" y="2048972"/>
            <a:ext cx="253174" cy="25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7" name="Téglalap: lekerekített 136">
            <a:extLst>
              <a:ext uri="{FF2B5EF4-FFF2-40B4-BE49-F238E27FC236}">
                <a16:creationId xmlns:a16="http://schemas.microsoft.com/office/drawing/2014/main" id="{F3EFADA7-A19A-4EF6-AA26-32FEDB84295A}"/>
              </a:ext>
            </a:extLst>
          </p:cNvPr>
          <p:cNvSpPr/>
          <p:nvPr/>
        </p:nvSpPr>
        <p:spPr>
          <a:xfrm>
            <a:off x="5119499" y="1544968"/>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8" name="Egyenes összekötő nyíllal 137">
            <a:extLst>
              <a:ext uri="{FF2B5EF4-FFF2-40B4-BE49-F238E27FC236}">
                <a16:creationId xmlns:a16="http://schemas.microsoft.com/office/drawing/2014/main" id="{8FDEC5E3-94CB-4711-94A8-8B3BAC1DBBFA}"/>
              </a:ext>
            </a:extLst>
          </p:cNvPr>
          <p:cNvCxnSpPr>
            <a:cxnSpLocks/>
            <a:stCxn id="427" idx="3"/>
          </p:cNvCxnSpPr>
          <p:nvPr/>
        </p:nvCxnSpPr>
        <p:spPr>
          <a:xfrm>
            <a:off x="5911499" y="1634968"/>
            <a:ext cx="223614" cy="119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9" name="Szövegdoboz 53">
            <a:extLst>
              <a:ext uri="{FF2B5EF4-FFF2-40B4-BE49-F238E27FC236}">
                <a16:creationId xmlns:a16="http://schemas.microsoft.com/office/drawing/2014/main" id="{B3381D7F-6889-48D4-9AFC-E9C4873237C7}"/>
              </a:ext>
            </a:extLst>
          </p:cNvPr>
          <p:cNvSpPr txBox="1"/>
          <p:nvPr/>
        </p:nvSpPr>
        <p:spPr>
          <a:xfrm>
            <a:off x="5976871" y="2112940"/>
            <a:ext cx="61946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0" name="Rectangle 429"/>
          <p:cNvSpPr/>
          <p:nvPr/>
        </p:nvSpPr>
        <p:spPr>
          <a:xfrm>
            <a:off x="5872104" y="2344876"/>
            <a:ext cx="800219"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X-Gene3</a:t>
            </a:r>
          </a:p>
        </p:txBody>
      </p:sp>
      <p:sp>
        <p:nvSpPr>
          <p:cNvPr id="431" name="Szövegdoboz 53">
            <a:extLst>
              <a:ext uri="{FF2B5EF4-FFF2-40B4-BE49-F238E27FC236}">
                <a16:creationId xmlns:a16="http://schemas.microsoft.com/office/drawing/2014/main" id="{B3381D7F-6889-48D4-9AFC-E9C4873237C7}"/>
              </a:ext>
            </a:extLst>
          </p:cNvPr>
          <p:cNvSpPr txBox="1"/>
          <p:nvPr/>
        </p:nvSpPr>
        <p:spPr>
          <a:xfrm>
            <a:off x="4010802" y="2085601"/>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Shadowcat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2" name="Szövegdoboz 53">
            <a:extLst>
              <a:ext uri="{FF2B5EF4-FFF2-40B4-BE49-F238E27FC236}">
                <a16:creationId xmlns:a16="http://schemas.microsoft.com/office/drawing/2014/main" id="{B3381D7F-6889-48D4-9AFC-E9C4873237C7}"/>
              </a:ext>
            </a:extLst>
          </p:cNvPr>
          <p:cNvSpPr txBox="1"/>
          <p:nvPr/>
        </p:nvSpPr>
        <p:spPr>
          <a:xfrm>
            <a:off x="1688780" y="2068093"/>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Storm</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3" name="Téglalap: lekerekített 132">
            <a:extLst>
              <a:ext uri="{FF2B5EF4-FFF2-40B4-BE49-F238E27FC236}">
                <a16:creationId xmlns:a16="http://schemas.microsoft.com/office/drawing/2014/main" id="{64B417E4-5D4C-4D4E-A0BC-E068F94A29B9}"/>
              </a:ext>
            </a:extLst>
          </p:cNvPr>
          <p:cNvSpPr/>
          <p:nvPr/>
        </p:nvSpPr>
        <p:spPr>
          <a:xfrm>
            <a:off x="3408380" y="186897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434" name="Group 433"/>
          <p:cNvGrpSpPr/>
          <p:nvPr/>
        </p:nvGrpSpPr>
        <p:grpSpPr>
          <a:xfrm>
            <a:off x="4563927" y="3073309"/>
            <a:ext cx="3805598" cy="538584"/>
            <a:chOff x="4563927" y="3073309"/>
            <a:chExt cx="3805598" cy="538584"/>
          </a:xfrm>
        </p:grpSpPr>
        <p:sp>
          <p:nvSpPr>
            <p:cNvPr id="435" name="Téglalap 71">
              <a:extLst>
                <a:ext uri="{FF2B5EF4-FFF2-40B4-BE49-F238E27FC236}">
                  <a16:creationId xmlns:a16="http://schemas.microsoft.com/office/drawing/2014/main" id="{5B9A1309-5B06-4CA4-A839-175510C88C32}"/>
                </a:ext>
              </a:extLst>
            </p:cNvPr>
            <p:cNvSpPr/>
            <p:nvPr/>
          </p:nvSpPr>
          <p:spPr>
            <a:xfrm>
              <a:off x="5396416" y="3322078"/>
              <a:ext cx="58209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Centriq</a:t>
              </a:r>
            </a:p>
          </p:txBody>
        </p:sp>
        <p:sp>
          <p:nvSpPr>
            <p:cNvPr id="436" name="Téglalap 72">
              <a:extLst>
                <a:ext uri="{FF2B5EF4-FFF2-40B4-BE49-F238E27FC236}">
                  <a16:creationId xmlns:a16="http://schemas.microsoft.com/office/drawing/2014/main" id="{DBEED790-4203-44C7-ABD8-5FA87829F28E}"/>
                </a:ext>
              </a:extLst>
            </p:cNvPr>
            <p:cNvSpPr/>
            <p:nvPr/>
          </p:nvSpPr>
          <p:spPr>
            <a:xfrm>
              <a:off x="7583416" y="3326182"/>
              <a:ext cx="786109"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7" name="Nyíl: jobbra mutató 73">
              <a:extLst>
                <a:ext uri="{FF2B5EF4-FFF2-40B4-BE49-F238E27FC236}">
                  <a16:creationId xmlns:a16="http://schemas.microsoft.com/office/drawing/2014/main" id="{9DD262D9-8432-4D6D-A40D-08F3CE84538A}"/>
                </a:ext>
              </a:extLst>
            </p:cNvPr>
            <p:cNvSpPr/>
            <p:nvPr/>
          </p:nvSpPr>
          <p:spPr>
            <a:xfrm>
              <a:off x="5979699" y="3373363"/>
              <a:ext cx="159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38" name="Egyenes összekötő 82">
              <a:extLst>
                <a:ext uri="{FF2B5EF4-FFF2-40B4-BE49-F238E27FC236}">
                  <a16:creationId xmlns:a16="http://schemas.microsoft.com/office/drawing/2014/main" id="{ADC306E7-F0C0-4C56-A66F-C69ED399FBB7}"/>
                </a:ext>
              </a:extLst>
            </p:cNvPr>
            <p:cNvCxnSpPr>
              <a:cxnSpLocks/>
            </p:cNvCxnSpPr>
            <p:nvPr/>
          </p:nvCxnSpPr>
          <p:spPr>
            <a:xfrm>
              <a:off x="7645384" y="3361869"/>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Egyenes összekötő 83">
              <a:extLst>
                <a:ext uri="{FF2B5EF4-FFF2-40B4-BE49-F238E27FC236}">
                  <a16:creationId xmlns:a16="http://schemas.microsoft.com/office/drawing/2014/main" id="{1C5E029C-1F5B-4C31-949B-7FD0046C1AF7}"/>
                </a:ext>
              </a:extLst>
            </p:cNvPr>
            <p:cNvCxnSpPr>
              <a:cxnSpLocks/>
            </p:cNvCxnSpPr>
            <p:nvPr/>
          </p:nvCxnSpPr>
          <p:spPr>
            <a:xfrm flipV="1">
              <a:off x="7648848" y="3354009"/>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0" name="Szövegdoboz 53">
              <a:extLst>
                <a:ext uri="{FF2B5EF4-FFF2-40B4-BE49-F238E27FC236}">
                  <a16:creationId xmlns:a16="http://schemas.microsoft.com/office/drawing/2014/main" id="{B3381D7F-6889-48D4-9AFC-E9C4873237C7}"/>
                </a:ext>
              </a:extLst>
            </p:cNvPr>
            <p:cNvSpPr txBox="1"/>
            <p:nvPr/>
          </p:nvSpPr>
          <p:spPr>
            <a:xfrm>
              <a:off x="5444118" y="3094096"/>
              <a:ext cx="53251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Falcor</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1" name="Szövegdoboz 53">
              <a:extLst>
                <a:ext uri="{FF2B5EF4-FFF2-40B4-BE49-F238E27FC236}">
                  <a16:creationId xmlns:a16="http://schemas.microsoft.com/office/drawing/2014/main" id="{B3381D7F-6889-48D4-9AFC-E9C4873237C7}"/>
                </a:ext>
              </a:extLst>
            </p:cNvPr>
            <p:cNvSpPr txBox="1"/>
            <p:nvPr/>
          </p:nvSpPr>
          <p:spPr>
            <a:xfrm>
              <a:off x="7688541" y="3073309"/>
              <a:ext cx="6286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Saphira</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2" name="Rectangle 441"/>
            <p:cNvSpPr/>
            <p:nvPr/>
          </p:nvSpPr>
          <p:spPr>
            <a:xfrm>
              <a:off x="7609184" y="3339871"/>
              <a:ext cx="689612"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Fireta</a:t>
              </a:r>
              <a:r>
                <a:rPr kumimoji="0" lang="en-US"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a:t>
              </a:r>
            </a:p>
          </p:txBody>
        </p:sp>
        <p:sp>
          <p:nvSpPr>
            <p:cNvPr id="443" name="Téglalap: lekerekített 138">
              <a:extLst>
                <a:ext uri="{FF2B5EF4-FFF2-40B4-BE49-F238E27FC236}">
                  <a16:creationId xmlns:a16="http://schemas.microsoft.com/office/drawing/2014/main" id="{E16C547A-2715-4707-B045-16ECA8787BAC}"/>
                </a:ext>
              </a:extLst>
            </p:cNvPr>
            <p:cNvSpPr/>
            <p:nvPr/>
          </p:nvSpPr>
          <p:spPr>
            <a:xfrm>
              <a:off x="4563927" y="3154600"/>
              <a:ext cx="706543" cy="21356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10 nm</a:t>
              </a:r>
              <a:endParaRPr kumimoji="0" lang="hu-HU" sz="900" b="0" i="0" u="none" strike="noStrike" kern="1200" cap="none" spc="0" normalizeH="0" baseline="0" noProof="0" dirty="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44" name="Straight Arrow Connector 443"/>
            <p:cNvCxnSpPr>
              <a:stCxn id="443" idx="2"/>
              <a:endCxn id="435" idx="1"/>
            </p:cNvCxnSpPr>
            <p:nvPr/>
          </p:nvCxnSpPr>
          <p:spPr bwMode="auto">
            <a:xfrm>
              <a:off x="4917199" y="3368167"/>
              <a:ext cx="479217" cy="9676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5" name="Téglalap 59">
            <a:extLst>
              <a:ext uri="{FF2B5EF4-FFF2-40B4-BE49-F238E27FC236}">
                <a16:creationId xmlns:a16="http://schemas.microsoft.com/office/drawing/2014/main" id="{680FF665-4ACA-4B24-86AB-31EDBDAF435D}"/>
              </a:ext>
            </a:extLst>
          </p:cNvPr>
          <p:cNvSpPr/>
          <p:nvPr/>
        </p:nvSpPr>
        <p:spPr>
          <a:xfrm>
            <a:off x="6130635" y="4023857"/>
            <a:ext cx="864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ThunderX2</a:t>
            </a:r>
          </a:p>
        </p:txBody>
      </p:sp>
      <p:sp>
        <p:nvSpPr>
          <p:cNvPr id="446" name="Téglalap 60">
            <a:extLst>
              <a:ext uri="{FF2B5EF4-FFF2-40B4-BE49-F238E27FC236}">
                <a16:creationId xmlns:a16="http://schemas.microsoft.com/office/drawing/2014/main" id="{DB45FFD2-474D-413B-A26E-9C89D5839E78}"/>
              </a:ext>
            </a:extLst>
          </p:cNvPr>
          <p:cNvSpPr/>
          <p:nvPr/>
        </p:nvSpPr>
        <p:spPr>
          <a:xfrm>
            <a:off x="7493831" y="4020790"/>
            <a:ext cx="817118"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ThunderX3</a:t>
            </a:r>
          </a:p>
        </p:txBody>
      </p:sp>
      <p:sp>
        <p:nvSpPr>
          <p:cNvPr id="447" name="Nyíl: jobbra mutató 61">
            <a:extLst>
              <a:ext uri="{FF2B5EF4-FFF2-40B4-BE49-F238E27FC236}">
                <a16:creationId xmlns:a16="http://schemas.microsoft.com/office/drawing/2014/main" id="{0413F16B-F504-4763-BA70-CA2AEC66CD09}"/>
              </a:ext>
            </a:extLst>
          </p:cNvPr>
          <p:cNvSpPr/>
          <p:nvPr/>
        </p:nvSpPr>
        <p:spPr>
          <a:xfrm>
            <a:off x="7010729" y="4087794"/>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48" name="Téglalap 64">
            <a:extLst>
              <a:ext uri="{FF2B5EF4-FFF2-40B4-BE49-F238E27FC236}">
                <a16:creationId xmlns:a16="http://schemas.microsoft.com/office/drawing/2014/main" id="{21A5C84E-6817-430E-894A-B34C7D9CE888}"/>
              </a:ext>
            </a:extLst>
          </p:cNvPr>
          <p:cNvSpPr/>
          <p:nvPr/>
        </p:nvSpPr>
        <p:spPr>
          <a:xfrm>
            <a:off x="3210114" y="4020790"/>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a:t>
            </a:r>
          </a:p>
        </p:txBody>
      </p:sp>
      <p:sp>
        <p:nvSpPr>
          <p:cNvPr id="449" name="Szövegdoboz 65">
            <a:extLst>
              <a:ext uri="{FF2B5EF4-FFF2-40B4-BE49-F238E27FC236}">
                <a16:creationId xmlns:a16="http://schemas.microsoft.com/office/drawing/2014/main" id="{49927F63-4C44-44C2-A70B-C04C27DF3B95}"/>
              </a:ext>
            </a:extLst>
          </p:cNvPr>
          <p:cNvSpPr txBox="1"/>
          <p:nvPr/>
        </p:nvSpPr>
        <p:spPr>
          <a:xfrm>
            <a:off x="4350621" y="4270787"/>
            <a:ext cx="11788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Server </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sold </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0" name="Nyíl: jobbra mutató 63">
            <a:extLst>
              <a:ext uri="{FF2B5EF4-FFF2-40B4-BE49-F238E27FC236}">
                <a16:creationId xmlns:a16="http://schemas.microsoft.com/office/drawing/2014/main" id="{27B18681-8C50-47CD-8C4B-2F3DC55D9B8A}"/>
              </a:ext>
            </a:extLst>
          </p:cNvPr>
          <p:cNvSpPr/>
          <p:nvPr/>
        </p:nvSpPr>
        <p:spPr>
          <a:xfrm rot="20417058" flipV="1">
            <a:off x="5021022" y="4381982"/>
            <a:ext cx="1116000" cy="16011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51" name="Téglalap 57">
            <a:extLst>
              <a:ext uri="{FF2B5EF4-FFF2-40B4-BE49-F238E27FC236}">
                <a16:creationId xmlns:a16="http://schemas.microsoft.com/office/drawing/2014/main" id="{8C6C87CB-0B75-4028-A6A6-CFE4DC94AD23}"/>
              </a:ext>
            </a:extLst>
          </p:cNvPr>
          <p:cNvSpPr/>
          <p:nvPr/>
        </p:nvSpPr>
        <p:spPr>
          <a:xfrm>
            <a:off x="4472602" y="4519377"/>
            <a:ext cx="58209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Vulcan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2" name="Egyenes összekötő nyíllal 147">
            <a:extLst>
              <a:ext uri="{FF2B5EF4-FFF2-40B4-BE49-F238E27FC236}">
                <a16:creationId xmlns:a16="http://schemas.microsoft.com/office/drawing/2014/main" id="{DB97E4A5-B0FD-401A-BD24-56886C8E9DC8}"/>
              </a:ext>
            </a:extLst>
          </p:cNvPr>
          <p:cNvCxnSpPr>
            <a:cxnSpLocks/>
          </p:cNvCxnSpPr>
          <p:nvPr/>
        </p:nvCxnSpPr>
        <p:spPr>
          <a:xfrm flipV="1">
            <a:off x="4256199" y="4676015"/>
            <a:ext cx="212454" cy="129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3" name="Szövegdoboz 53">
            <a:extLst>
              <a:ext uri="{FF2B5EF4-FFF2-40B4-BE49-F238E27FC236}">
                <a16:creationId xmlns:a16="http://schemas.microsoft.com/office/drawing/2014/main" id="{B3381D7F-6889-48D4-9AFC-E9C4873237C7}"/>
              </a:ext>
            </a:extLst>
          </p:cNvPr>
          <p:cNvSpPr txBox="1"/>
          <p:nvPr/>
        </p:nvSpPr>
        <p:spPr>
          <a:xfrm>
            <a:off x="6047170" y="3798632"/>
            <a:ext cx="96853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Vulcan-based</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4" name="Szövegdoboz 53">
            <a:extLst>
              <a:ext uri="{FF2B5EF4-FFF2-40B4-BE49-F238E27FC236}">
                <a16:creationId xmlns:a16="http://schemas.microsoft.com/office/drawing/2014/main" id="{B3381D7F-6889-48D4-9AFC-E9C4873237C7}"/>
              </a:ext>
            </a:extLst>
          </p:cNvPr>
          <p:cNvSpPr txBox="1"/>
          <p:nvPr/>
        </p:nvSpPr>
        <p:spPr>
          <a:xfrm>
            <a:off x="7653464" y="3803360"/>
            <a:ext cx="5261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Triton</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5" name="Egyenes összekötő nyíllal 135">
            <a:extLst>
              <a:ext uri="{FF2B5EF4-FFF2-40B4-BE49-F238E27FC236}">
                <a16:creationId xmlns:a16="http://schemas.microsoft.com/office/drawing/2014/main" id="{664D5680-B044-4781-9BC5-5448ED5DDDBD}"/>
              </a:ext>
            </a:extLst>
          </p:cNvPr>
          <p:cNvCxnSpPr>
            <a:cxnSpLocks/>
            <a:stCxn id="456" idx="2"/>
          </p:cNvCxnSpPr>
          <p:nvPr/>
        </p:nvCxnSpPr>
        <p:spPr>
          <a:xfrm flipH="1">
            <a:off x="4032284" y="3939566"/>
            <a:ext cx="412094" cy="9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6" name="Téglalap: lekerekített 132">
            <a:extLst>
              <a:ext uri="{FF2B5EF4-FFF2-40B4-BE49-F238E27FC236}">
                <a16:creationId xmlns:a16="http://schemas.microsoft.com/office/drawing/2014/main" id="{64B417E4-5D4C-4D4E-A0BC-E068F94A29B9}"/>
              </a:ext>
            </a:extLst>
          </p:cNvPr>
          <p:cNvSpPr/>
          <p:nvPr/>
        </p:nvSpPr>
        <p:spPr>
          <a:xfrm>
            <a:off x="4048378" y="3725999"/>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57" name="Téglalap: lekerekített 130">
            <a:extLst>
              <a:ext uri="{FF2B5EF4-FFF2-40B4-BE49-F238E27FC236}">
                <a16:creationId xmlns:a16="http://schemas.microsoft.com/office/drawing/2014/main" id="{54E03BDD-02DE-44A9-8390-5DEA11571895}"/>
              </a:ext>
            </a:extLst>
          </p:cNvPr>
          <p:cNvSpPr/>
          <p:nvPr/>
        </p:nvSpPr>
        <p:spPr>
          <a:xfrm>
            <a:off x="8183207" y="3721343"/>
            <a:ext cx="900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60C/4T/</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58" name="Egyenes összekötő nyíllal 131">
            <a:extLst>
              <a:ext uri="{FF2B5EF4-FFF2-40B4-BE49-F238E27FC236}">
                <a16:creationId xmlns:a16="http://schemas.microsoft.com/office/drawing/2014/main" id="{9652BB54-274A-4D0E-93AC-8B5CC35692D0}"/>
              </a:ext>
            </a:extLst>
          </p:cNvPr>
          <p:cNvCxnSpPr>
            <a:stCxn id="457" idx="2"/>
          </p:cNvCxnSpPr>
          <p:nvPr/>
        </p:nvCxnSpPr>
        <p:spPr>
          <a:xfrm flipH="1">
            <a:off x="8320336" y="3934910"/>
            <a:ext cx="312871" cy="208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9" name="Egyenes összekötő 82">
            <a:extLst>
              <a:ext uri="{FF2B5EF4-FFF2-40B4-BE49-F238E27FC236}">
                <a16:creationId xmlns:a16="http://schemas.microsoft.com/office/drawing/2014/main" id="{ADC306E7-F0C0-4C56-A66F-C69ED399FBB7}"/>
              </a:ext>
            </a:extLst>
          </p:cNvPr>
          <p:cNvCxnSpPr>
            <a:cxnSpLocks/>
          </p:cNvCxnSpPr>
          <p:nvPr/>
        </p:nvCxnSpPr>
        <p:spPr>
          <a:xfrm>
            <a:off x="7529416" y="4043412"/>
            <a:ext cx="725151" cy="231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0" name="Egyenes összekötő 83">
            <a:extLst>
              <a:ext uri="{FF2B5EF4-FFF2-40B4-BE49-F238E27FC236}">
                <a16:creationId xmlns:a16="http://schemas.microsoft.com/office/drawing/2014/main" id="{1C5E029C-1F5B-4C31-949B-7FD0046C1AF7}"/>
              </a:ext>
            </a:extLst>
          </p:cNvPr>
          <p:cNvCxnSpPr>
            <a:cxnSpLocks/>
          </p:cNvCxnSpPr>
          <p:nvPr/>
        </p:nvCxnSpPr>
        <p:spPr>
          <a:xfrm flipV="1">
            <a:off x="7529070" y="4051405"/>
            <a:ext cx="720000"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1" name="Téglalap: lekerekített 132">
            <a:extLst>
              <a:ext uri="{FF2B5EF4-FFF2-40B4-BE49-F238E27FC236}">
                <a16:creationId xmlns:a16="http://schemas.microsoft.com/office/drawing/2014/main" id="{64B417E4-5D4C-4D4E-A0BC-E068F94A29B9}"/>
              </a:ext>
            </a:extLst>
          </p:cNvPr>
          <p:cNvSpPr/>
          <p:nvPr/>
        </p:nvSpPr>
        <p:spPr>
          <a:xfrm>
            <a:off x="3482959" y="4832473"/>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62" name="Nyíl: jobbra mutató 61">
            <a:extLst>
              <a:ext uri="{FF2B5EF4-FFF2-40B4-BE49-F238E27FC236}">
                <a16:creationId xmlns:a16="http://schemas.microsoft.com/office/drawing/2014/main" id="{0413F16B-F504-4763-BA70-CA2AEC66CD09}"/>
              </a:ext>
            </a:extLst>
          </p:cNvPr>
          <p:cNvSpPr/>
          <p:nvPr/>
        </p:nvSpPr>
        <p:spPr>
          <a:xfrm>
            <a:off x="4043798" y="4084554"/>
            <a:ext cx="205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3" name="Téglalap: lekerekített 132">
            <a:extLst>
              <a:ext uri="{FF2B5EF4-FFF2-40B4-BE49-F238E27FC236}">
                <a16:creationId xmlns:a16="http://schemas.microsoft.com/office/drawing/2014/main" id="{64B417E4-5D4C-4D4E-A0BC-E068F94A29B9}"/>
              </a:ext>
            </a:extLst>
          </p:cNvPr>
          <p:cNvSpPr/>
          <p:nvPr/>
        </p:nvSpPr>
        <p:spPr>
          <a:xfrm>
            <a:off x="5095337" y="3724591"/>
            <a:ext cx="936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32C/4T/16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64" name="Straight Arrow Connector 463"/>
          <p:cNvCxnSpPr>
            <a:stCxn id="463" idx="2"/>
          </p:cNvCxnSpPr>
          <p:nvPr/>
        </p:nvCxnSpPr>
        <p:spPr bwMode="auto">
          <a:xfrm>
            <a:off x="5563337" y="3938158"/>
            <a:ext cx="556821" cy="8792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5" name="Téglalap 106">
            <a:extLst>
              <a:ext uri="{FF2B5EF4-FFF2-40B4-BE49-F238E27FC236}">
                <a16:creationId xmlns:a16="http://schemas.microsoft.com/office/drawing/2014/main" id="{F91F3DEE-AED3-45D1-A18E-D5FEB502F70B}"/>
              </a:ext>
            </a:extLst>
          </p:cNvPr>
          <p:cNvSpPr/>
          <p:nvPr/>
        </p:nvSpPr>
        <p:spPr>
          <a:xfrm>
            <a:off x="3050153" y="1122944"/>
            <a:ext cx="827654"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Dev. </a:t>
            </a: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a:t>
            </a: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it</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6" name="Téglalap 107">
            <a:extLst>
              <a:ext uri="{FF2B5EF4-FFF2-40B4-BE49-F238E27FC236}">
                <a16:creationId xmlns:a16="http://schemas.microsoft.com/office/drawing/2014/main" id="{68C6E4F1-D68F-456D-B2E1-DD6D324A4BA8}"/>
              </a:ext>
            </a:extLst>
          </p:cNvPr>
          <p:cNvSpPr/>
          <p:nvPr/>
        </p:nvSpPr>
        <p:spPr>
          <a:xfrm>
            <a:off x="4303613"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A1100</a:t>
            </a:r>
          </a:p>
        </p:txBody>
      </p:sp>
      <p:sp>
        <p:nvSpPr>
          <p:cNvPr id="467" name="Nyíl: jobbra mutató 108">
            <a:extLst>
              <a:ext uri="{FF2B5EF4-FFF2-40B4-BE49-F238E27FC236}">
                <a16:creationId xmlns:a16="http://schemas.microsoft.com/office/drawing/2014/main" id="{9AF05279-ACB1-4D5E-8BEF-38249007D57E}"/>
              </a:ext>
            </a:extLst>
          </p:cNvPr>
          <p:cNvSpPr/>
          <p:nvPr/>
        </p:nvSpPr>
        <p:spPr>
          <a:xfrm>
            <a:off x="3878718" y="1173205"/>
            <a:ext cx="43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8" name="Szövegdoboz 112">
            <a:extLst>
              <a:ext uri="{FF2B5EF4-FFF2-40B4-BE49-F238E27FC236}">
                <a16:creationId xmlns:a16="http://schemas.microsoft.com/office/drawing/2014/main" id="{13459FC8-CE21-4ECB-8178-23FB811424FF}"/>
              </a:ext>
            </a:extLst>
          </p:cNvPr>
          <p:cNvSpPr txBox="1"/>
          <p:nvPr/>
        </p:nvSpPr>
        <p:spPr>
          <a:xfrm>
            <a:off x="1541611" y="1077663"/>
            <a:ext cx="150233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AMD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announces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ARM-</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based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processors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9" name="Téglalap 121">
            <a:extLst>
              <a:ext uri="{FF2B5EF4-FFF2-40B4-BE49-F238E27FC236}">
                <a16:creationId xmlns:a16="http://schemas.microsoft.com/office/drawing/2014/main" id="{D4781C44-225F-4181-BBC6-07C91668A374}"/>
              </a:ext>
            </a:extLst>
          </p:cNvPr>
          <p:cNvSpPr/>
          <p:nvPr/>
        </p:nvSpPr>
        <p:spPr>
          <a:xfrm>
            <a:off x="5278902"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0" name="Nyíl: jobbra mutató 122">
            <a:extLst>
              <a:ext uri="{FF2B5EF4-FFF2-40B4-BE49-F238E27FC236}">
                <a16:creationId xmlns:a16="http://schemas.microsoft.com/office/drawing/2014/main" id="{37B56497-1D76-4FA9-8629-4D59E80A5E96}"/>
              </a:ext>
            </a:extLst>
          </p:cNvPr>
          <p:cNvSpPr/>
          <p:nvPr/>
        </p:nvSpPr>
        <p:spPr>
          <a:xfrm>
            <a:off x="5121331" y="1174087"/>
            <a:ext cx="16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71" name="Egyenes összekötő 123">
            <a:extLst>
              <a:ext uri="{FF2B5EF4-FFF2-40B4-BE49-F238E27FC236}">
                <a16:creationId xmlns:a16="http://schemas.microsoft.com/office/drawing/2014/main" id="{84DF24F0-EA28-436A-A393-93FBF3E07BBD}"/>
              </a:ext>
            </a:extLst>
          </p:cNvPr>
          <p:cNvCxnSpPr>
            <a:cxnSpLocks/>
          </p:cNvCxnSpPr>
          <p:nvPr/>
        </p:nvCxnSpPr>
        <p:spPr>
          <a:xfrm>
            <a:off x="5362217" y="1147592"/>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2" name="Egyenes összekötő 124">
            <a:extLst>
              <a:ext uri="{FF2B5EF4-FFF2-40B4-BE49-F238E27FC236}">
                <a16:creationId xmlns:a16="http://schemas.microsoft.com/office/drawing/2014/main" id="{B39D36F7-B388-49F7-931B-84EEC6EAEB59}"/>
              </a:ext>
            </a:extLst>
          </p:cNvPr>
          <p:cNvCxnSpPr>
            <a:cxnSpLocks/>
          </p:cNvCxnSpPr>
          <p:nvPr/>
        </p:nvCxnSpPr>
        <p:spPr>
          <a:xfrm flipV="1">
            <a:off x="5362217" y="1156765"/>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3" name="Rectangle 472"/>
          <p:cNvSpPr/>
          <p:nvPr/>
        </p:nvSpPr>
        <p:spPr>
          <a:xfrm>
            <a:off x="5465181" y="1139370"/>
            <a:ext cx="466794"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K12</a:t>
            </a:r>
          </a:p>
        </p:txBody>
      </p:sp>
      <p:cxnSp>
        <p:nvCxnSpPr>
          <p:cNvPr id="474" name="Straight Arrow Connector 473"/>
          <p:cNvCxnSpPr>
            <a:stCxn id="484" idx="0"/>
          </p:cNvCxnSpPr>
          <p:nvPr/>
        </p:nvCxnSpPr>
        <p:spPr bwMode="auto">
          <a:xfrm flipV="1">
            <a:off x="3953301" y="1404646"/>
            <a:ext cx="357417" cy="137178"/>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5" name="Téglalap 102">
            <a:extLst>
              <a:ext uri="{FF2B5EF4-FFF2-40B4-BE49-F238E27FC236}">
                <a16:creationId xmlns:a16="http://schemas.microsoft.com/office/drawing/2014/main" id="{5C568B9C-355C-4F29-A221-FE5C08A5452D}"/>
              </a:ext>
            </a:extLst>
          </p:cNvPr>
          <p:cNvSpPr/>
          <p:nvPr/>
        </p:nvSpPr>
        <p:spPr>
          <a:xfrm>
            <a:off x="7268186" y="2789064"/>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6" name="Téglalap 104">
            <a:extLst>
              <a:ext uri="{FF2B5EF4-FFF2-40B4-BE49-F238E27FC236}">
                <a16:creationId xmlns:a16="http://schemas.microsoft.com/office/drawing/2014/main" id="{7A9D42E2-2EEC-46FB-9311-149CD9BD2127}"/>
              </a:ext>
            </a:extLst>
          </p:cNvPr>
          <p:cNvSpPr/>
          <p:nvPr/>
        </p:nvSpPr>
        <p:spPr>
          <a:xfrm>
            <a:off x="6248491" y="2784905"/>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7" name="Nyíl: jobbra mutató 103">
            <a:extLst>
              <a:ext uri="{FF2B5EF4-FFF2-40B4-BE49-F238E27FC236}">
                <a16:creationId xmlns:a16="http://schemas.microsoft.com/office/drawing/2014/main" id="{BF47AC3F-99C3-463F-8F7F-DEABD51E7A51}"/>
              </a:ext>
            </a:extLst>
          </p:cNvPr>
          <p:cNvSpPr/>
          <p:nvPr/>
        </p:nvSpPr>
        <p:spPr>
          <a:xfrm>
            <a:off x="4405775" y="2864451"/>
            <a:ext cx="183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8" name="Nyíl: jobbra mutató 119">
            <a:extLst>
              <a:ext uri="{FF2B5EF4-FFF2-40B4-BE49-F238E27FC236}">
                <a16:creationId xmlns:a16="http://schemas.microsoft.com/office/drawing/2014/main" id="{FE991B02-BBFE-41DA-8003-533B3B2D0783}"/>
              </a:ext>
            </a:extLst>
          </p:cNvPr>
          <p:cNvSpPr/>
          <p:nvPr/>
        </p:nvSpPr>
        <p:spPr>
          <a:xfrm>
            <a:off x="7055964" y="2852227"/>
            <a:ext cx="21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9" name="Téglalap: lekerekített 1">
            <a:extLst>
              <a:ext uri="{FF2B5EF4-FFF2-40B4-BE49-F238E27FC236}">
                <a16:creationId xmlns:a16="http://schemas.microsoft.com/office/drawing/2014/main" id="{083B6F9F-8D86-4DE0-A807-DE4507E1C57E}"/>
              </a:ext>
            </a:extLst>
          </p:cNvPr>
          <p:cNvSpPr/>
          <p:nvPr/>
        </p:nvSpPr>
        <p:spPr>
          <a:xfrm>
            <a:off x="6847238" y="2402526"/>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0" name="Egyenes összekötő nyíllal 3">
            <a:extLst>
              <a:ext uri="{FF2B5EF4-FFF2-40B4-BE49-F238E27FC236}">
                <a16:creationId xmlns:a16="http://schemas.microsoft.com/office/drawing/2014/main" id="{BEC78690-CBC8-4416-AB19-6796AB0083B7}"/>
              </a:ext>
            </a:extLst>
          </p:cNvPr>
          <p:cNvCxnSpPr>
            <a:stCxn id="479" idx="2"/>
          </p:cNvCxnSpPr>
          <p:nvPr/>
        </p:nvCxnSpPr>
        <p:spPr>
          <a:xfrm flipH="1">
            <a:off x="7043448" y="2582526"/>
            <a:ext cx="199790" cy="182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1" name="Téglalap: lekerekített 128">
            <a:extLst>
              <a:ext uri="{FF2B5EF4-FFF2-40B4-BE49-F238E27FC236}">
                <a16:creationId xmlns:a16="http://schemas.microsoft.com/office/drawing/2014/main" id="{E91E3D56-AAD0-4E0F-9414-13F9AE09C8C8}"/>
              </a:ext>
            </a:extLst>
          </p:cNvPr>
          <p:cNvSpPr/>
          <p:nvPr/>
        </p:nvSpPr>
        <p:spPr>
          <a:xfrm>
            <a:off x="7933061" y="240041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64C/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2" name="Egyenes összekötő nyíllal 129">
            <a:extLst>
              <a:ext uri="{FF2B5EF4-FFF2-40B4-BE49-F238E27FC236}">
                <a16:creationId xmlns:a16="http://schemas.microsoft.com/office/drawing/2014/main" id="{A488525E-F1D1-44B8-8F28-8F8209C964A2}"/>
              </a:ext>
            </a:extLst>
          </p:cNvPr>
          <p:cNvCxnSpPr>
            <a:stCxn id="481" idx="2"/>
          </p:cNvCxnSpPr>
          <p:nvPr/>
        </p:nvCxnSpPr>
        <p:spPr>
          <a:xfrm flipH="1">
            <a:off x="8078186" y="2580412"/>
            <a:ext cx="208147" cy="211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3" name="Szövegdoboz 97">
            <a:extLst>
              <a:ext uri="{FF2B5EF4-FFF2-40B4-BE49-F238E27FC236}">
                <a16:creationId xmlns:a16="http://schemas.microsoft.com/office/drawing/2014/main" id="{8523F926-F49E-47B6-8FCA-2B29BCE784AE}"/>
              </a:ext>
            </a:extLst>
          </p:cNvPr>
          <p:cNvSpPr txBox="1"/>
          <p:nvPr/>
        </p:nvSpPr>
        <p:spPr>
          <a:xfrm>
            <a:off x="8028840" y="28124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484" name="Téglalap: lekerekített 1">
            <a:extLst>
              <a:ext uri="{FF2B5EF4-FFF2-40B4-BE49-F238E27FC236}">
                <a16:creationId xmlns:a16="http://schemas.microsoft.com/office/drawing/2014/main" id="{083B6F9F-8D86-4DE0-A807-DE4507E1C57E}"/>
              </a:ext>
            </a:extLst>
          </p:cNvPr>
          <p:cNvSpPr/>
          <p:nvPr/>
        </p:nvSpPr>
        <p:spPr>
          <a:xfrm>
            <a:off x="3563379" y="1541824"/>
            <a:ext cx="779844" cy="18206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85" name="Téglalap 67">
            <a:extLst>
              <a:ext uri="{FF2B5EF4-FFF2-40B4-BE49-F238E27FC236}">
                <a16:creationId xmlns:a16="http://schemas.microsoft.com/office/drawing/2014/main" id="{9AFFA8D1-E8E3-4B42-A2B2-D488EFD2DD95}"/>
              </a:ext>
            </a:extLst>
          </p:cNvPr>
          <p:cNvSpPr/>
          <p:nvPr/>
        </p:nvSpPr>
        <p:spPr>
          <a:xfrm>
            <a:off x="111642" y="2284970"/>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APM</a:t>
            </a:r>
          </a:p>
        </p:txBody>
      </p:sp>
      <p:sp>
        <p:nvSpPr>
          <p:cNvPr id="486" name="Rounded Rectangle 485"/>
          <p:cNvSpPr/>
          <p:nvPr/>
        </p:nvSpPr>
        <p:spPr bwMode="auto">
          <a:xfrm>
            <a:off x="-16332" y="1588083"/>
            <a:ext cx="9160331" cy="1203858"/>
          </a:xfrm>
          <a:prstGeom prst="roundRect">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487" name="Téglalap 48">
            <a:extLst>
              <a:ext uri="{FF2B5EF4-FFF2-40B4-BE49-F238E27FC236}">
                <a16:creationId xmlns:a16="http://schemas.microsoft.com/office/drawing/2014/main" id="{BF7FFED4-90B6-452B-A50F-FA5B713F99E8}"/>
              </a:ext>
            </a:extLst>
          </p:cNvPr>
          <p:cNvSpPr/>
          <p:nvPr/>
        </p:nvSpPr>
        <p:spPr>
          <a:xfrm>
            <a:off x="6845587" y="4881549"/>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N1</a:t>
            </a:r>
          </a:p>
        </p:txBody>
      </p:sp>
      <p:sp>
        <p:nvSpPr>
          <p:cNvPr id="488" name="Téglalap 49">
            <a:extLst>
              <a:ext uri="{FF2B5EF4-FFF2-40B4-BE49-F238E27FC236}">
                <a16:creationId xmlns:a16="http://schemas.microsoft.com/office/drawing/2014/main" id="{7D80B398-A0FE-4D74-AC32-B0D72CF32018}"/>
              </a:ext>
            </a:extLst>
          </p:cNvPr>
          <p:cNvSpPr/>
          <p:nvPr/>
        </p:nvSpPr>
        <p:spPr>
          <a:xfrm>
            <a:off x="7576734" y="4883815"/>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V1</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9" name="Téglalap 50">
            <a:extLst>
              <a:ext uri="{FF2B5EF4-FFF2-40B4-BE49-F238E27FC236}">
                <a16:creationId xmlns:a16="http://schemas.microsoft.com/office/drawing/2014/main" id="{0EBC998D-FE98-4E39-978A-6239CC3C37F3}"/>
              </a:ext>
            </a:extLst>
          </p:cNvPr>
          <p:cNvSpPr/>
          <p:nvPr/>
        </p:nvSpPr>
        <p:spPr>
          <a:xfrm>
            <a:off x="8313114" y="4879418"/>
            <a:ext cx="725012"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0" name="Nyíl: jobbra mutató 51">
            <a:extLst>
              <a:ext uri="{FF2B5EF4-FFF2-40B4-BE49-F238E27FC236}">
                <a16:creationId xmlns:a16="http://schemas.microsoft.com/office/drawing/2014/main" id="{DAC3EDDD-8D6E-44E4-88DA-A94E34B771A3}"/>
              </a:ext>
            </a:extLst>
          </p:cNvPr>
          <p:cNvSpPr/>
          <p:nvPr/>
        </p:nvSpPr>
        <p:spPr>
          <a:xfrm>
            <a:off x="7369438" y="4949490"/>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1" name="Nyíl: jobbra mutató 52">
            <a:extLst>
              <a:ext uri="{FF2B5EF4-FFF2-40B4-BE49-F238E27FC236}">
                <a16:creationId xmlns:a16="http://schemas.microsoft.com/office/drawing/2014/main" id="{C7599333-4622-4A43-A7E0-388D0A9A787A}"/>
              </a:ext>
            </a:extLst>
          </p:cNvPr>
          <p:cNvSpPr/>
          <p:nvPr/>
        </p:nvSpPr>
        <p:spPr>
          <a:xfrm>
            <a:off x="8200567" y="4949426"/>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2" name="Szövegdoboz 53">
            <a:extLst>
              <a:ext uri="{FF2B5EF4-FFF2-40B4-BE49-F238E27FC236}">
                <a16:creationId xmlns:a16="http://schemas.microsoft.com/office/drawing/2014/main" id="{B3381D7F-6889-48D4-9AFC-E9C4873237C7}"/>
              </a:ext>
            </a:extLst>
          </p:cNvPr>
          <p:cNvSpPr txBox="1"/>
          <p:nvPr/>
        </p:nvSpPr>
        <p:spPr>
          <a:xfrm>
            <a:off x="6907324" y="4678469"/>
            <a:ext cx="41229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p>
        </p:txBody>
      </p:sp>
      <p:sp>
        <p:nvSpPr>
          <p:cNvPr id="493" name="Szövegdoboz 54">
            <a:extLst>
              <a:ext uri="{FF2B5EF4-FFF2-40B4-BE49-F238E27FC236}">
                <a16:creationId xmlns:a16="http://schemas.microsoft.com/office/drawing/2014/main" id="{E2E184C0-0E6B-4EEF-B3BB-C85E2DE661A6}"/>
              </a:ext>
            </a:extLst>
          </p:cNvPr>
          <p:cNvSpPr txBox="1"/>
          <p:nvPr/>
        </p:nvSpPr>
        <p:spPr>
          <a:xfrm>
            <a:off x="7692841" y="4672714"/>
            <a:ext cx="43473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Zeus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4" name="Szövegdoboz 91">
            <a:extLst>
              <a:ext uri="{FF2B5EF4-FFF2-40B4-BE49-F238E27FC236}">
                <a16:creationId xmlns:a16="http://schemas.microsoft.com/office/drawing/2014/main" id="{831FBB4D-E390-4522-872E-DB4FFF043A59}"/>
              </a:ext>
            </a:extLst>
          </p:cNvPr>
          <p:cNvSpPr txBox="1"/>
          <p:nvPr/>
        </p:nvSpPr>
        <p:spPr>
          <a:xfrm>
            <a:off x="5840498" y="4887092"/>
            <a:ext cx="85953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Neoverse</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5" name="Bal oldali kapcsos zárójel 39">
            <a:extLst>
              <a:ext uri="{FF2B5EF4-FFF2-40B4-BE49-F238E27FC236}">
                <a16:creationId xmlns:a16="http://schemas.microsoft.com/office/drawing/2014/main" id="{CC64BC3F-EFC9-49FC-A691-3860E669A2DC}"/>
              </a:ext>
            </a:extLst>
          </p:cNvPr>
          <p:cNvSpPr/>
          <p:nvPr/>
        </p:nvSpPr>
        <p:spPr>
          <a:xfrm>
            <a:off x="6655980" y="4881549"/>
            <a:ext cx="185151" cy="285711"/>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96" name="Egyenes összekötő nyíllal 141">
            <a:extLst>
              <a:ext uri="{FF2B5EF4-FFF2-40B4-BE49-F238E27FC236}">
                <a16:creationId xmlns:a16="http://schemas.microsoft.com/office/drawing/2014/main" id="{D2B3BB9F-8A23-4D65-B8E2-288FE972C2BC}"/>
              </a:ext>
            </a:extLst>
          </p:cNvPr>
          <p:cNvCxnSpPr>
            <a:cxnSpLocks/>
          </p:cNvCxnSpPr>
          <p:nvPr/>
        </p:nvCxnSpPr>
        <p:spPr>
          <a:xfrm>
            <a:off x="6702803" y="4685254"/>
            <a:ext cx="144722" cy="1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7" name="Egyenes összekötő nyíllal 143">
            <a:extLst>
              <a:ext uri="{FF2B5EF4-FFF2-40B4-BE49-F238E27FC236}">
                <a16:creationId xmlns:a16="http://schemas.microsoft.com/office/drawing/2014/main" id="{8913EFA2-26A3-481D-B5C5-B9DE4DF8613E}"/>
              </a:ext>
            </a:extLst>
          </p:cNvPr>
          <p:cNvCxnSpPr>
            <a:cxnSpLocks/>
          </p:cNvCxnSpPr>
          <p:nvPr/>
        </p:nvCxnSpPr>
        <p:spPr>
          <a:xfrm>
            <a:off x="7542013" y="4685559"/>
            <a:ext cx="144722" cy="159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8" name="Egyenes összekötő nyíllal 145">
            <a:extLst>
              <a:ext uri="{FF2B5EF4-FFF2-40B4-BE49-F238E27FC236}">
                <a16:creationId xmlns:a16="http://schemas.microsoft.com/office/drawing/2014/main" id="{BE974B0C-35E8-4859-85A7-3D71B9DF7243}"/>
              </a:ext>
            </a:extLst>
          </p:cNvPr>
          <p:cNvCxnSpPr>
            <a:cxnSpLocks/>
          </p:cNvCxnSpPr>
          <p:nvPr/>
        </p:nvCxnSpPr>
        <p:spPr>
          <a:xfrm flipH="1">
            <a:off x="8329581" y="4685818"/>
            <a:ext cx="88394" cy="201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9" name="Szövegdoboz 54">
            <a:extLst>
              <a:ext uri="{FF2B5EF4-FFF2-40B4-BE49-F238E27FC236}">
                <a16:creationId xmlns:a16="http://schemas.microsoft.com/office/drawing/2014/main" id="{E2E184C0-0E6B-4EEF-B3BB-C85E2DE661A6}"/>
              </a:ext>
            </a:extLst>
          </p:cNvPr>
          <p:cNvSpPr txBox="1"/>
          <p:nvPr/>
        </p:nvSpPr>
        <p:spPr>
          <a:xfrm>
            <a:off x="8359016" y="4666089"/>
            <a:ext cx="58381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Perseus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56" name="Group 155"/>
          <p:cNvGrpSpPr/>
          <p:nvPr/>
        </p:nvGrpSpPr>
        <p:grpSpPr>
          <a:xfrm>
            <a:off x="7460845" y="1357947"/>
            <a:ext cx="1704538" cy="930611"/>
            <a:chOff x="7461453" y="1358438"/>
            <a:chExt cx="1704538" cy="930611"/>
          </a:xfrm>
        </p:grpSpPr>
        <p:sp>
          <p:nvSpPr>
            <p:cNvPr id="157" name="Téglalap: lekerekített 130">
              <a:extLst>
                <a:ext uri="{FF2B5EF4-FFF2-40B4-BE49-F238E27FC236}">
                  <a16:creationId xmlns:a16="http://schemas.microsoft.com/office/drawing/2014/main" id="{54E03BDD-02DE-44A9-8390-5DEA11571895}"/>
                </a:ext>
              </a:extLst>
            </p:cNvPr>
            <p:cNvSpPr/>
            <p:nvPr/>
          </p:nvSpPr>
          <p:spPr>
            <a:xfrm>
              <a:off x="7525212" y="1362077"/>
              <a:ext cx="75566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80C/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8" name="Téglalap 79">
              <a:extLst>
                <a:ext uri="{FF2B5EF4-FFF2-40B4-BE49-F238E27FC236}">
                  <a16:creationId xmlns:a16="http://schemas.microsoft.com/office/drawing/2014/main" id="{EB2D6595-70EA-49C5-B745-3B15A64F22BA}"/>
                </a:ext>
              </a:extLst>
            </p:cNvPr>
            <p:cNvSpPr/>
            <p:nvPr/>
          </p:nvSpPr>
          <p:spPr>
            <a:xfrm>
              <a:off x="7483354" y="1770399"/>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p>
          </p:txBody>
        </p:sp>
        <p:sp>
          <p:nvSpPr>
            <p:cNvPr id="159" name="Szövegdoboz 96">
              <a:extLst>
                <a:ext uri="{FF2B5EF4-FFF2-40B4-BE49-F238E27FC236}">
                  <a16:creationId xmlns:a16="http://schemas.microsoft.com/office/drawing/2014/main" id="{174A92AB-F542-4350-BE1A-CDC4F1B0E391}"/>
                </a:ext>
              </a:extLst>
            </p:cNvPr>
            <p:cNvSpPr txBox="1"/>
            <p:nvPr/>
          </p:nvSpPr>
          <p:spPr>
            <a:xfrm>
              <a:off x="7463724" y="1545311"/>
              <a:ext cx="84189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QuickSilver</a:t>
              </a:r>
            </a:p>
          </p:txBody>
        </p:sp>
        <p:sp>
          <p:nvSpPr>
            <p:cNvPr id="160" name="Szövegdoboz 97">
              <a:extLst>
                <a:ext uri="{FF2B5EF4-FFF2-40B4-BE49-F238E27FC236}">
                  <a16:creationId xmlns:a16="http://schemas.microsoft.com/office/drawing/2014/main" id="{8523F926-F49E-47B6-8FCA-2B29BCE784AE}"/>
                </a:ext>
              </a:extLst>
            </p:cNvPr>
            <p:cNvSpPr txBox="1"/>
            <p:nvPr/>
          </p:nvSpPr>
          <p:spPr>
            <a:xfrm>
              <a:off x="7461453" y="20582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161" name="Téglalap 79">
              <a:extLst>
                <a:ext uri="{FF2B5EF4-FFF2-40B4-BE49-F238E27FC236}">
                  <a16:creationId xmlns:a16="http://schemas.microsoft.com/office/drawing/2014/main" id="{EB2D6595-70EA-49C5-B745-3B15A64F22BA}"/>
                </a:ext>
              </a:extLst>
            </p:cNvPr>
            <p:cNvSpPr/>
            <p:nvPr/>
          </p:nvSpPr>
          <p:spPr>
            <a:xfrm>
              <a:off x="8311118" y="1770853"/>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r>
                <a:rPr kumimoji="0" lang="en-GB"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Max</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2" name="Szövegdoboz 96">
              <a:extLst>
                <a:ext uri="{FF2B5EF4-FFF2-40B4-BE49-F238E27FC236}">
                  <a16:creationId xmlns:a16="http://schemas.microsoft.com/office/drawing/2014/main" id="{174A92AB-F542-4350-BE1A-CDC4F1B0E391}"/>
                </a:ext>
              </a:extLst>
            </p:cNvPr>
            <p:cNvSpPr txBox="1"/>
            <p:nvPr/>
          </p:nvSpPr>
          <p:spPr>
            <a:xfrm>
              <a:off x="8343920" y="1542406"/>
              <a:ext cx="70403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Mystique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3" name="Téglalap: lekerekített 130">
              <a:extLst>
                <a:ext uri="{FF2B5EF4-FFF2-40B4-BE49-F238E27FC236}">
                  <a16:creationId xmlns:a16="http://schemas.microsoft.com/office/drawing/2014/main" id="{54E03BDD-02DE-44A9-8390-5DEA11571895}"/>
                </a:ext>
              </a:extLst>
            </p:cNvPr>
            <p:cNvSpPr/>
            <p:nvPr/>
          </p:nvSpPr>
          <p:spPr>
            <a:xfrm>
              <a:off x="8304897" y="1358438"/>
              <a:ext cx="78181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128C/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4" name="Szövegdoboz 97">
              <a:extLst>
                <a:ext uri="{FF2B5EF4-FFF2-40B4-BE49-F238E27FC236}">
                  <a16:creationId xmlns:a16="http://schemas.microsoft.com/office/drawing/2014/main" id="{8523F926-F49E-47B6-8FCA-2B29BCE784AE}"/>
                </a:ext>
              </a:extLst>
            </p:cNvPr>
            <p:cNvSpPr txBox="1"/>
            <p:nvPr/>
          </p:nvSpPr>
          <p:spPr>
            <a:xfrm>
              <a:off x="8276004" y="2052963"/>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137826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11</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9" name="TextBox 8"/>
          <p:cNvSpPr txBox="1"/>
          <p:nvPr/>
        </p:nvSpPr>
        <p:spPr>
          <a:xfrm>
            <a:off x="133250" y="806213"/>
            <a:ext cx="9083577" cy="1077218"/>
          </a:xfrm>
          <a:prstGeom prst="rect">
            <a:avLst/>
          </a:prstGeom>
          <a:noFill/>
        </p:spPr>
        <p:txBody>
          <a:bodyPr wrap="none" rtlCol="0">
            <a:spAutoFit/>
          </a:bodyPr>
          <a:lstStyle/>
          <a:p>
            <a:r>
              <a:rPr lang="en-US" sz="1600" dirty="0">
                <a:latin typeface="+mj-lt"/>
              </a:rPr>
              <a:t>In the </a:t>
            </a:r>
            <a:r>
              <a:rPr lang="en-US" sz="1600" dirty="0">
                <a:solidFill>
                  <a:srgbClr val="FF0000"/>
                </a:solidFill>
                <a:latin typeface="+mj-lt"/>
              </a:rPr>
              <a:t>third wave </a:t>
            </a:r>
            <a:r>
              <a:rPr lang="en-US" sz="1600" dirty="0">
                <a:latin typeface="+mj-lt"/>
              </a:rPr>
              <a:t>of the </a:t>
            </a:r>
            <a:r>
              <a:rPr lang="en-US" sz="1600" dirty="0" smtClean="0">
                <a:latin typeface="+mj-lt"/>
              </a:rPr>
              <a:t>evolution of </a:t>
            </a:r>
            <a:r>
              <a:rPr lang="en-US" sz="1600" dirty="0">
                <a:latin typeface="+mj-lt"/>
              </a:rPr>
              <a:t>ARM </a:t>
            </a:r>
            <a:r>
              <a:rPr lang="en-US" sz="1600" dirty="0" smtClean="0">
                <a:latin typeface="+mj-lt"/>
              </a:rPr>
              <a:t>ISA-based </a:t>
            </a:r>
            <a:r>
              <a:rPr lang="en-US" sz="1600" dirty="0">
                <a:latin typeface="+mj-lt"/>
              </a:rPr>
              <a:t>server processors three</a:t>
            </a:r>
          </a:p>
          <a:p>
            <a:r>
              <a:rPr lang="en-US" sz="1600" dirty="0" smtClean="0">
                <a:latin typeface="+mj-lt"/>
              </a:rPr>
              <a:t>  vendors</a:t>
            </a:r>
            <a:r>
              <a:rPr lang="en-US" sz="1600" dirty="0">
                <a:latin typeface="+mj-lt"/>
              </a:rPr>
              <a:t>; </a:t>
            </a:r>
            <a:r>
              <a:rPr lang="en-US" sz="1600" dirty="0" err="1">
                <a:solidFill>
                  <a:srgbClr val="FF0000"/>
                </a:solidFill>
                <a:latin typeface="+mj-lt"/>
              </a:rPr>
              <a:t>Qualcom</a:t>
            </a:r>
            <a:r>
              <a:rPr lang="en-US" sz="1600" dirty="0">
                <a:solidFill>
                  <a:srgbClr val="FF0000"/>
                </a:solidFill>
                <a:latin typeface="+mj-lt"/>
              </a:rPr>
              <a:t>, Cavium </a:t>
            </a:r>
            <a:r>
              <a:rPr lang="en-US" sz="1600" dirty="0" smtClean="0">
                <a:solidFill>
                  <a:srgbClr val="FF0000"/>
                </a:solidFill>
                <a:latin typeface="+mj-lt"/>
              </a:rPr>
              <a:t>and </a:t>
            </a:r>
            <a:r>
              <a:rPr lang="en-US" sz="1600" dirty="0">
                <a:solidFill>
                  <a:srgbClr val="FF0000"/>
                </a:solidFill>
                <a:latin typeface="+mj-lt"/>
              </a:rPr>
              <a:t>Broadcom </a:t>
            </a:r>
            <a:r>
              <a:rPr lang="en-US" sz="1600" dirty="0">
                <a:latin typeface="+mj-lt"/>
              </a:rPr>
              <a:t>entered the market with </a:t>
            </a:r>
            <a:r>
              <a:rPr lang="en-US" sz="1600" dirty="0" smtClean="0">
                <a:solidFill>
                  <a:srgbClr val="FF0000"/>
                </a:solidFill>
                <a:latin typeface="+mj-lt"/>
              </a:rPr>
              <a:t>Armv8.0-based</a:t>
            </a:r>
            <a:endParaRPr lang="en-US" sz="1600" dirty="0">
              <a:solidFill>
                <a:srgbClr val="FF0000"/>
              </a:solidFill>
              <a:latin typeface="+mj-lt"/>
            </a:endParaRPr>
          </a:p>
          <a:p>
            <a:r>
              <a:rPr lang="en-US" sz="1600" dirty="0" smtClean="0">
                <a:latin typeface="+mj-lt"/>
              </a:rPr>
              <a:t>  designs </a:t>
            </a:r>
            <a:r>
              <a:rPr lang="en-US" sz="1600" dirty="0">
                <a:solidFill>
                  <a:srgbClr val="0070C0"/>
                </a:solidFill>
                <a:latin typeface="+mj-lt"/>
              </a:rPr>
              <a:t>around </a:t>
            </a:r>
            <a:r>
              <a:rPr lang="en-US" sz="1600" dirty="0" smtClean="0">
                <a:solidFill>
                  <a:srgbClr val="0070C0"/>
                </a:solidFill>
                <a:latin typeface="+mj-lt"/>
              </a:rPr>
              <a:t>2015,</a:t>
            </a:r>
            <a:r>
              <a:rPr lang="en-US" sz="1600" dirty="0" smtClean="0">
                <a:latin typeface="+mj-lt"/>
              </a:rPr>
              <a:t>but </a:t>
            </a:r>
            <a:r>
              <a:rPr lang="en-US" sz="1600" dirty="0">
                <a:latin typeface="+mj-lt"/>
              </a:rPr>
              <a:t>neither of </a:t>
            </a:r>
            <a:r>
              <a:rPr lang="en-US" sz="1600" dirty="0" smtClean="0">
                <a:latin typeface="+mj-lt"/>
              </a:rPr>
              <a:t>these developments became prosperous and </a:t>
            </a:r>
          </a:p>
          <a:p>
            <a:r>
              <a:rPr lang="en-US" sz="1600" dirty="0">
                <a:latin typeface="+mj-lt"/>
              </a:rPr>
              <a:t> </a:t>
            </a:r>
            <a:r>
              <a:rPr lang="en-US" sz="1600" dirty="0" smtClean="0">
                <a:latin typeface="+mj-lt"/>
              </a:rPr>
              <a:t> their </a:t>
            </a:r>
            <a:r>
              <a:rPr lang="en-US" sz="1600" dirty="0">
                <a:latin typeface="+mj-lt"/>
              </a:rPr>
              <a:t>processor lines </a:t>
            </a:r>
            <a:r>
              <a:rPr lang="en-US" sz="1600" dirty="0">
                <a:solidFill>
                  <a:srgbClr val="0070C0"/>
                </a:solidFill>
                <a:latin typeface="+mj-lt"/>
              </a:rPr>
              <a:t>were cancelled</a:t>
            </a:r>
            <a:r>
              <a:rPr lang="en-US" sz="1600" dirty="0">
                <a:latin typeface="+mj-lt"/>
              </a:rPr>
              <a:t>, as </a:t>
            </a:r>
            <a:r>
              <a:rPr lang="en-US" sz="1600" dirty="0" smtClean="0">
                <a:latin typeface="+mj-lt"/>
              </a:rPr>
              <a:t>the next Figure shows. </a:t>
            </a:r>
          </a:p>
        </p:txBody>
      </p:sp>
      <p:sp>
        <p:nvSpPr>
          <p:cNvPr id="10" name="TextBox 9"/>
          <p:cNvSpPr txBox="1"/>
          <p:nvPr/>
        </p:nvSpPr>
        <p:spPr>
          <a:xfrm>
            <a:off x="142875" y="452389"/>
            <a:ext cx="1913024" cy="369332"/>
          </a:xfrm>
          <a:prstGeom prst="rect">
            <a:avLst/>
          </a:prstGeom>
          <a:noFill/>
        </p:spPr>
        <p:txBody>
          <a:bodyPr wrap="none" rtlCol="0">
            <a:spAutoFit/>
          </a:bodyPr>
          <a:lstStyle/>
          <a:p>
            <a:r>
              <a:rPr lang="en-US" dirty="0" smtClean="0">
                <a:solidFill>
                  <a:schemeClr val="accent6"/>
                </a:solidFill>
                <a:latin typeface="+mj-lt"/>
              </a:rPr>
              <a:t>The third wave</a:t>
            </a:r>
          </a:p>
        </p:txBody>
      </p:sp>
    </p:spTree>
    <p:extLst>
      <p:ext uri="{BB962C8B-B14F-4D97-AF65-F5344CB8AC3E}">
        <p14:creationId xmlns:p14="http://schemas.microsoft.com/office/powerpoint/2010/main" val="539095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961925" y="1914694"/>
            <a:ext cx="7248424"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1.</a:t>
            </a:r>
            <a:r>
              <a:rPr kumimoji="0" lang="hu-HU"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a:t>
            </a: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Recent landscape of data centers</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Tree>
    <p:extLst>
      <p:ext uri="{BB962C8B-B14F-4D97-AF65-F5344CB8AC3E}">
        <p14:creationId xmlns:p14="http://schemas.microsoft.com/office/powerpoint/2010/main" val="162881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r>
              <a:rPr lang="en-GB" altLang="en-US" sz="1600" kern="1200" dirty="0" smtClean="0">
                <a:solidFill>
                  <a:srgbClr val="FFFFFF"/>
                </a:solidFill>
                <a:latin typeface="Verdana" pitchFamily="34" charset="0"/>
                <a:cs typeface="Times New Roman" pitchFamily="18" charset="0"/>
              </a:rPr>
              <a:t>2</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153" name="TextBox 152"/>
          <p:cNvSpPr txBox="1"/>
          <p:nvPr/>
        </p:nvSpPr>
        <p:spPr>
          <a:xfrm>
            <a:off x="114000" y="481263"/>
            <a:ext cx="9452972" cy="369332"/>
          </a:xfrm>
          <a:prstGeom prst="rect">
            <a:avLst/>
          </a:prstGeom>
          <a:noFill/>
        </p:spPr>
        <p:txBody>
          <a:bodyPr wrap="none" rtlCol="0">
            <a:spAutoFit/>
          </a:bodyPr>
          <a:lstStyle/>
          <a:p>
            <a:pPr lvl="0">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Cancellation </a:t>
            </a:r>
            <a:r>
              <a:rPr lang="en-US" dirty="0">
                <a:solidFill>
                  <a:srgbClr val="2D2D8A"/>
                </a:solidFill>
                <a:latin typeface="Verdana"/>
              </a:rPr>
              <a:t>of </a:t>
            </a:r>
            <a:r>
              <a:rPr lang="en-US" dirty="0" smtClean="0">
                <a:solidFill>
                  <a:srgbClr val="2D2D8A"/>
                </a:solidFill>
                <a:latin typeface="Verdana"/>
              </a:rPr>
              <a:t>Qualcomm’s, Cavium’s </a:t>
            </a:r>
            <a:r>
              <a:rPr lang="en-US" dirty="0">
                <a:solidFill>
                  <a:srgbClr val="2D2D8A"/>
                </a:solidFill>
                <a:latin typeface="Verdana"/>
              </a:rPr>
              <a:t>and </a:t>
            </a:r>
            <a:r>
              <a:rPr lang="en-US" dirty="0" smtClean="0">
                <a:solidFill>
                  <a:srgbClr val="2D2D8A"/>
                </a:solidFill>
                <a:latin typeface="Verdana"/>
              </a:rPr>
              <a:t>Broadcom’s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server processor lines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337" name="Téglalap 5">
            <a:extLst>
              <a:ext uri="{FF2B5EF4-FFF2-40B4-BE49-F238E27FC236}">
                <a16:creationId xmlns:a16="http://schemas.microsoft.com/office/drawing/2014/main" id="{310DA2A7-6815-479D-B4EA-E5EEEC16233F}"/>
              </a:ext>
            </a:extLst>
          </p:cNvPr>
          <p:cNvSpPr/>
          <p:nvPr/>
        </p:nvSpPr>
        <p:spPr>
          <a:xfrm>
            <a:off x="2481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2013</a:t>
            </a:r>
          </a:p>
        </p:txBody>
      </p:sp>
      <p:sp>
        <p:nvSpPr>
          <p:cNvPr id="338" name="Téglalap 6">
            <a:extLst>
              <a:ext uri="{FF2B5EF4-FFF2-40B4-BE49-F238E27FC236}">
                <a16:creationId xmlns:a16="http://schemas.microsoft.com/office/drawing/2014/main" id="{A17A13CD-EAB9-4CE3-97C5-8DDD7823AA74}"/>
              </a:ext>
            </a:extLst>
          </p:cNvPr>
          <p:cNvSpPr/>
          <p:nvPr/>
        </p:nvSpPr>
        <p:spPr>
          <a:xfrm>
            <a:off x="3210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2014</a:t>
            </a:r>
          </a:p>
        </p:txBody>
      </p:sp>
      <p:sp>
        <p:nvSpPr>
          <p:cNvPr id="339" name="Téglalap 7">
            <a:extLst>
              <a:ext uri="{FF2B5EF4-FFF2-40B4-BE49-F238E27FC236}">
                <a16:creationId xmlns:a16="http://schemas.microsoft.com/office/drawing/2014/main" id="{FDBC93AF-31A4-489D-9913-FEBCB79667F2}"/>
              </a:ext>
            </a:extLst>
          </p:cNvPr>
          <p:cNvSpPr/>
          <p:nvPr/>
        </p:nvSpPr>
        <p:spPr>
          <a:xfrm>
            <a:off x="3939114" y="6470911"/>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2015</a:t>
            </a:r>
          </a:p>
        </p:txBody>
      </p:sp>
      <p:sp>
        <p:nvSpPr>
          <p:cNvPr id="340" name="Téglalap 8">
            <a:extLst>
              <a:ext uri="{FF2B5EF4-FFF2-40B4-BE49-F238E27FC236}">
                <a16:creationId xmlns:a16="http://schemas.microsoft.com/office/drawing/2014/main" id="{21B9E524-D412-4E46-ABD7-116D69BB4CC8}"/>
              </a:ext>
            </a:extLst>
          </p:cNvPr>
          <p:cNvSpPr/>
          <p:nvPr/>
        </p:nvSpPr>
        <p:spPr>
          <a:xfrm>
            <a:off x="4668114" y="647121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sp>
        <p:nvSpPr>
          <p:cNvPr id="341" name="Téglalap 9">
            <a:extLst>
              <a:ext uri="{FF2B5EF4-FFF2-40B4-BE49-F238E27FC236}">
                <a16:creationId xmlns:a16="http://schemas.microsoft.com/office/drawing/2014/main" id="{D73F83DD-F9E3-41E7-A88C-F9F7D9E50C7A}"/>
              </a:ext>
            </a:extLst>
          </p:cNvPr>
          <p:cNvSpPr/>
          <p:nvPr/>
        </p:nvSpPr>
        <p:spPr>
          <a:xfrm>
            <a:off x="5397114" y="6464119"/>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2017</a:t>
            </a:r>
          </a:p>
        </p:txBody>
      </p:sp>
      <p:sp>
        <p:nvSpPr>
          <p:cNvPr id="342" name="Téglalap 14">
            <a:extLst>
              <a:ext uri="{FF2B5EF4-FFF2-40B4-BE49-F238E27FC236}">
                <a16:creationId xmlns:a16="http://schemas.microsoft.com/office/drawing/2014/main" id="{F3BEB992-728F-4AD0-811E-7B24E82850E1}"/>
              </a:ext>
            </a:extLst>
          </p:cNvPr>
          <p:cNvSpPr/>
          <p:nvPr/>
        </p:nvSpPr>
        <p:spPr>
          <a:xfrm>
            <a:off x="1752372" y="6471060"/>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2012</a:t>
            </a:r>
          </a:p>
        </p:txBody>
      </p:sp>
      <p:sp>
        <p:nvSpPr>
          <p:cNvPr id="343" name="Téglalap 15">
            <a:extLst>
              <a:ext uri="{FF2B5EF4-FFF2-40B4-BE49-F238E27FC236}">
                <a16:creationId xmlns:a16="http://schemas.microsoft.com/office/drawing/2014/main" id="{5A22EB8E-B72B-4446-AD6B-FAC22EEC036C}"/>
              </a:ext>
            </a:extLst>
          </p:cNvPr>
          <p:cNvSpPr/>
          <p:nvPr/>
        </p:nvSpPr>
        <p:spPr>
          <a:xfrm>
            <a:off x="1023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2011</a:t>
            </a:r>
          </a:p>
        </p:txBody>
      </p:sp>
      <p:cxnSp>
        <p:nvCxnSpPr>
          <p:cNvPr id="344" name="Egyenes összekötő nyíllal 17">
            <a:extLst>
              <a:ext uri="{FF2B5EF4-FFF2-40B4-BE49-F238E27FC236}">
                <a16:creationId xmlns:a16="http://schemas.microsoft.com/office/drawing/2014/main" id="{88421B7C-2498-4782-9AA8-36A8A4385905}"/>
              </a:ext>
            </a:extLst>
          </p:cNvPr>
          <p:cNvCxnSpPr>
            <a:cxnSpLocks/>
          </p:cNvCxnSpPr>
          <p:nvPr/>
        </p:nvCxnSpPr>
        <p:spPr>
          <a:xfrm>
            <a:off x="1022855" y="6465064"/>
            <a:ext cx="7572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5" name="Téglalap 18">
            <a:extLst>
              <a:ext uri="{FF2B5EF4-FFF2-40B4-BE49-F238E27FC236}">
                <a16:creationId xmlns:a16="http://schemas.microsoft.com/office/drawing/2014/main" id="{A3460E91-7B76-4344-94FF-EAD20B4FD09D}"/>
              </a:ext>
            </a:extLst>
          </p:cNvPr>
          <p:cNvSpPr/>
          <p:nvPr/>
        </p:nvSpPr>
        <p:spPr>
          <a:xfrm>
            <a:off x="3413397" y="6069238"/>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A53</a:t>
            </a:r>
          </a:p>
        </p:txBody>
      </p:sp>
      <p:sp>
        <p:nvSpPr>
          <p:cNvPr id="346" name="Téglalap 19">
            <a:extLst>
              <a:ext uri="{FF2B5EF4-FFF2-40B4-BE49-F238E27FC236}">
                <a16:creationId xmlns:a16="http://schemas.microsoft.com/office/drawing/2014/main" id="{70CB3192-3EBF-4C22-9B3F-A78316E8C78C}"/>
              </a:ext>
            </a:extLst>
          </p:cNvPr>
          <p:cNvSpPr/>
          <p:nvPr/>
        </p:nvSpPr>
        <p:spPr>
          <a:xfrm>
            <a:off x="5397114" y="6068886"/>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A55</a:t>
            </a:r>
          </a:p>
        </p:txBody>
      </p:sp>
      <p:sp>
        <p:nvSpPr>
          <p:cNvPr id="347" name="Szövegdoboz 21">
            <a:extLst>
              <a:ext uri="{FF2B5EF4-FFF2-40B4-BE49-F238E27FC236}">
                <a16:creationId xmlns:a16="http://schemas.microsoft.com/office/drawing/2014/main" id="{9D7B1A6D-2629-452F-B482-C162913CAA7F}"/>
              </a:ext>
            </a:extLst>
          </p:cNvPr>
          <p:cNvSpPr txBox="1"/>
          <p:nvPr/>
        </p:nvSpPr>
        <p:spPr>
          <a:xfrm>
            <a:off x="3440598" y="5844555"/>
            <a:ext cx="54053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Apollo</a:t>
            </a:r>
          </a:p>
        </p:txBody>
      </p:sp>
      <p:sp>
        <p:nvSpPr>
          <p:cNvPr id="348" name="Szövegdoboz 22">
            <a:extLst>
              <a:ext uri="{FF2B5EF4-FFF2-40B4-BE49-F238E27FC236}">
                <a16:creationId xmlns:a16="http://schemas.microsoft.com/office/drawing/2014/main" id="{C6198AF4-D2D7-4839-AE1A-EB9BF31B0A8B}"/>
              </a:ext>
            </a:extLst>
          </p:cNvPr>
          <p:cNvSpPr txBox="1"/>
          <p:nvPr/>
        </p:nvSpPr>
        <p:spPr>
          <a:xfrm>
            <a:off x="5425259" y="5842696"/>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Ananke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9" name="Nyíl: jobbra mutató 24">
            <a:extLst>
              <a:ext uri="{FF2B5EF4-FFF2-40B4-BE49-F238E27FC236}">
                <a16:creationId xmlns:a16="http://schemas.microsoft.com/office/drawing/2014/main" id="{D6DEBD80-2E00-41B3-BC8D-988CE54C9B30}"/>
              </a:ext>
            </a:extLst>
          </p:cNvPr>
          <p:cNvSpPr/>
          <p:nvPr/>
        </p:nvSpPr>
        <p:spPr>
          <a:xfrm>
            <a:off x="4035825" y="6137921"/>
            <a:ext cx="135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50" name="Téglalap 26">
            <a:extLst>
              <a:ext uri="{FF2B5EF4-FFF2-40B4-BE49-F238E27FC236}">
                <a16:creationId xmlns:a16="http://schemas.microsoft.com/office/drawing/2014/main" id="{3BA5420E-CB42-4955-BA2B-36D11385F58F}"/>
              </a:ext>
            </a:extLst>
          </p:cNvPr>
          <p:cNvSpPr/>
          <p:nvPr/>
        </p:nvSpPr>
        <p:spPr>
          <a:xfrm>
            <a:off x="3936027" y="5490488"/>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A72</a:t>
            </a:r>
          </a:p>
        </p:txBody>
      </p:sp>
      <p:sp>
        <p:nvSpPr>
          <p:cNvPr id="351" name="Téglalap 27">
            <a:extLst>
              <a:ext uri="{FF2B5EF4-FFF2-40B4-BE49-F238E27FC236}">
                <a16:creationId xmlns:a16="http://schemas.microsoft.com/office/drawing/2014/main" id="{705417B3-03A0-468C-B2C9-35B3B1692B1B}"/>
              </a:ext>
            </a:extLst>
          </p:cNvPr>
          <p:cNvSpPr/>
          <p:nvPr/>
        </p:nvSpPr>
        <p:spPr>
          <a:xfrm>
            <a:off x="4668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A73</a:t>
            </a:r>
          </a:p>
        </p:txBody>
      </p:sp>
      <p:sp>
        <p:nvSpPr>
          <p:cNvPr id="352" name="Téglalap 28">
            <a:extLst>
              <a:ext uri="{FF2B5EF4-FFF2-40B4-BE49-F238E27FC236}">
                <a16:creationId xmlns:a16="http://schemas.microsoft.com/office/drawing/2014/main" id="{C41B7FDF-2BDE-4B3F-BB77-7E01F654FEBE}"/>
              </a:ext>
            </a:extLst>
          </p:cNvPr>
          <p:cNvSpPr/>
          <p:nvPr/>
        </p:nvSpPr>
        <p:spPr>
          <a:xfrm>
            <a:off x="5397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A75</a:t>
            </a:r>
          </a:p>
        </p:txBody>
      </p:sp>
      <p:sp>
        <p:nvSpPr>
          <p:cNvPr id="353" name="Nyíl: jobbra mutató 34">
            <a:extLst>
              <a:ext uri="{FF2B5EF4-FFF2-40B4-BE49-F238E27FC236}">
                <a16:creationId xmlns:a16="http://schemas.microsoft.com/office/drawing/2014/main" id="{DB229542-CB08-4F77-B659-A96ABE0C4182}"/>
              </a:ext>
            </a:extLst>
          </p:cNvPr>
          <p:cNvSpPr/>
          <p:nvPr/>
        </p:nvSpPr>
        <p:spPr>
          <a:xfrm>
            <a:off x="4430130" y="5553797"/>
            <a:ext cx="24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54" name="Nyíl: jobbra mutató 35">
            <a:extLst>
              <a:ext uri="{FF2B5EF4-FFF2-40B4-BE49-F238E27FC236}">
                <a16:creationId xmlns:a16="http://schemas.microsoft.com/office/drawing/2014/main" id="{67C0EF7D-C26D-4148-AF04-A65815D3ECC0}"/>
              </a:ext>
            </a:extLst>
          </p:cNvPr>
          <p:cNvSpPr/>
          <p:nvPr/>
        </p:nvSpPr>
        <p:spPr>
          <a:xfrm>
            <a:off x="5250825" y="5553797"/>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55" name="Bal oldali kapcsos zárójel 39">
            <a:extLst>
              <a:ext uri="{FF2B5EF4-FFF2-40B4-BE49-F238E27FC236}">
                <a16:creationId xmlns:a16="http://schemas.microsoft.com/office/drawing/2014/main" id="{09B7A89D-64EA-4FB8-B7B7-03D5909FDD9E}"/>
              </a:ext>
            </a:extLst>
          </p:cNvPr>
          <p:cNvSpPr/>
          <p:nvPr/>
        </p:nvSpPr>
        <p:spPr>
          <a:xfrm>
            <a:off x="1959826" y="5438502"/>
            <a:ext cx="185151" cy="914276"/>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56" name="Szövegdoboz 42">
            <a:extLst>
              <a:ext uri="{FF2B5EF4-FFF2-40B4-BE49-F238E27FC236}">
                <a16:creationId xmlns:a16="http://schemas.microsoft.com/office/drawing/2014/main" id="{9E88EAB4-3AFF-4301-BDA7-D0A31F53BA18}"/>
              </a:ext>
            </a:extLst>
          </p:cNvPr>
          <p:cNvSpPr txBox="1"/>
          <p:nvPr/>
        </p:nvSpPr>
        <p:spPr>
          <a:xfrm>
            <a:off x="3948461" y="5248661"/>
            <a:ext cx="4892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Maya</a:t>
            </a:r>
          </a:p>
        </p:txBody>
      </p:sp>
      <p:sp>
        <p:nvSpPr>
          <p:cNvPr id="357" name="Szövegdoboz 43">
            <a:extLst>
              <a:ext uri="{FF2B5EF4-FFF2-40B4-BE49-F238E27FC236}">
                <a16:creationId xmlns:a16="http://schemas.microsoft.com/office/drawing/2014/main" id="{F4118F0F-D64C-4D0D-BEA6-456DE8A6C7D6}"/>
              </a:ext>
            </a:extLst>
          </p:cNvPr>
          <p:cNvSpPr txBox="1"/>
          <p:nvPr/>
        </p:nvSpPr>
        <p:spPr>
          <a:xfrm>
            <a:off x="4677603" y="5251021"/>
            <a:ext cx="6319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Artemis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8" name="Szövegdoboz 44">
            <a:extLst>
              <a:ext uri="{FF2B5EF4-FFF2-40B4-BE49-F238E27FC236}">
                <a16:creationId xmlns:a16="http://schemas.microsoft.com/office/drawing/2014/main" id="{15260D12-A0BD-42EA-9F55-7E29A4CB2573}"/>
              </a:ext>
            </a:extLst>
          </p:cNvPr>
          <p:cNvSpPr txBox="1"/>
          <p:nvPr/>
        </p:nvSpPr>
        <p:spPr>
          <a:xfrm>
            <a:off x="5280566" y="5249146"/>
            <a:ext cx="87716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Prometheus</a:t>
            </a:r>
          </a:p>
        </p:txBody>
      </p:sp>
      <p:sp>
        <p:nvSpPr>
          <p:cNvPr id="359" name="Téglalap 56">
            <a:extLst>
              <a:ext uri="{FF2B5EF4-FFF2-40B4-BE49-F238E27FC236}">
                <a16:creationId xmlns:a16="http://schemas.microsoft.com/office/drawing/2014/main" id="{4C062BE1-914E-4C5F-8AEF-B276CA641847}"/>
              </a:ext>
            </a:extLst>
          </p:cNvPr>
          <p:cNvSpPr/>
          <p:nvPr/>
        </p:nvSpPr>
        <p:spPr>
          <a:xfrm>
            <a:off x="103878" y="5494416"/>
            <a:ext cx="810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ARM</a:t>
            </a:r>
          </a:p>
        </p:txBody>
      </p:sp>
      <p:sp>
        <p:nvSpPr>
          <p:cNvPr id="360" name="Téglalap 58">
            <a:extLst>
              <a:ext uri="{FF2B5EF4-FFF2-40B4-BE49-F238E27FC236}">
                <a16:creationId xmlns:a16="http://schemas.microsoft.com/office/drawing/2014/main" id="{10B5B0AC-CC4E-4C4E-A0FA-AE5DD3D1B618}"/>
              </a:ext>
            </a:extLst>
          </p:cNvPr>
          <p:cNvSpPr/>
          <p:nvPr/>
        </p:nvSpPr>
        <p:spPr>
          <a:xfrm>
            <a:off x="113199" y="4538627"/>
            <a:ext cx="81000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Broadcom</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1" name="Téglalap 62">
            <a:extLst>
              <a:ext uri="{FF2B5EF4-FFF2-40B4-BE49-F238E27FC236}">
                <a16:creationId xmlns:a16="http://schemas.microsoft.com/office/drawing/2014/main" id="{12A2C9BF-93F1-4640-A505-311907B76D9C}"/>
              </a:ext>
            </a:extLst>
          </p:cNvPr>
          <p:cNvSpPr/>
          <p:nvPr/>
        </p:nvSpPr>
        <p:spPr>
          <a:xfrm>
            <a:off x="113199" y="4002385"/>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Cavium</a:t>
            </a:r>
            <a:endParaRPr kumimoji="0" lang="hu-HU" sz="9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2" name="Téglalap 66">
            <a:extLst>
              <a:ext uri="{FF2B5EF4-FFF2-40B4-BE49-F238E27FC236}">
                <a16:creationId xmlns:a16="http://schemas.microsoft.com/office/drawing/2014/main" id="{DA8B2980-18E7-4583-8AF8-B192AAE3033B}"/>
              </a:ext>
            </a:extLst>
          </p:cNvPr>
          <p:cNvSpPr/>
          <p:nvPr/>
        </p:nvSpPr>
        <p:spPr>
          <a:xfrm>
            <a:off x="113199" y="3316247"/>
            <a:ext cx="81000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Qualcomn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3" name="Téglalap 68">
            <a:extLst>
              <a:ext uri="{FF2B5EF4-FFF2-40B4-BE49-F238E27FC236}">
                <a16:creationId xmlns:a16="http://schemas.microsoft.com/office/drawing/2014/main" id="{0DE9F799-EED1-41C3-9ED0-CCA7B58F58D1}"/>
              </a:ext>
            </a:extLst>
          </p:cNvPr>
          <p:cNvSpPr/>
          <p:nvPr/>
        </p:nvSpPr>
        <p:spPr>
          <a:xfrm>
            <a:off x="111642" y="1786667"/>
            <a:ext cx="810000" cy="285711"/>
          </a:xfrm>
          <a:prstGeom prst="rect">
            <a:avLst/>
          </a:prstGeom>
          <a:solidFill>
            <a:srgbClr val="F2E4F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364" name="Szövegdoboz 69">
            <a:extLst>
              <a:ext uri="{FF2B5EF4-FFF2-40B4-BE49-F238E27FC236}">
                <a16:creationId xmlns:a16="http://schemas.microsoft.com/office/drawing/2014/main" id="{6C079596-337E-4B51-B22E-718D115010EF}"/>
              </a:ext>
            </a:extLst>
          </p:cNvPr>
          <p:cNvSpPr txBox="1"/>
          <p:nvPr/>
        </p:nvSpPr>
        <p:spPr>
          <a:xfrm>
            <a:off x="119404" y="4273276"/>
            <a:ext cx="81945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Marvel)</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5" name="Szövegdoboz 70">
            <a:extLst>
              <a:ext uri="{FF2B5EF4-FFF2-40B4-BE49-F238E27FC236}">
                <a16:creationId xmlns:a16="http://schemas.microsoft.com/office/drawing/2014/main" id="{07B33E52-0ABA-481E-8B8B-91252E3DA460}"/>
              </a:ext>
            </a:extLst>
          </p:cNvPr>
          <p:cNvSpPr txBox="1"/>
          <p:nvPr/>
        </p:nvSpPr>
        <p:spPr>
          <a:xfrm>
            <a:off x="-16331" y="2544844"/>
            <a:ext cx="10695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Applied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 Micro</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6" name="Szövegdoboz 90">
            <a:extLst>
              <a:ext uri="{FF2B5EF4-FFF2-40B4-BE49-F238E27FC236}">
                <a16:creationId xmlns:a16="http://schemas.microsoft.com/office/drawing/2014/main" id="{91BA5EF6-73AB-40AB-9A1A-06EF1C79FADE}"/>
              </a:ext>
            </a:extLst>
          </p:cNvPr>
          <p:cNvSpPr txBox="1"/>
          <p:nvPr/>
        </p:nvSpPr>
        <p:spPr>
          <a:xfrm>
            <a:off x="1315689" y="5664662"/>
            <a:ext cx="6591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Cortex</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64-bit</a:t>
            </a:r>
          </a:p>
        </p:txBody>
      </p:sp>
      <p:cxnSp>
        <p:nvCxnSpPr>
          <p:cNvPr id="367" name="Egyenes összekötő nyíllal 101">
            <a:extLst>
              <a:ext uri="{FF2B5EF4-FFF2-40B4-BE49-F238E27FC236}">
                <a16:creationId xmlns:a16="http://schemas.microsoft.com/office/drawing/2014/main" id="{92761F18-BA4E-4262-9BA3-E030125F5693}"/>
              </a:ext>
            </a:extLst>
          </p:cNvPr>
          <p:cNvCxnSpPr>
            <a:cxnSpLocks/>
          </p:cNvCxnSpPr>
          <p:nvPr/>
        </p:nvCxnSpPr>
        <p:spPr>
          <a:xfrm rot="16200000">
            <a:off x="-1633660" y="3806375"/>
            <a:ext cx="532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8" name="Nyíl: jobbra mutató 117">
            <a:extLst>
              <a:ext uri="{FF2B5EF4-FFF2-40B4-BE49-F238E27FC236}">
                <a16:creationId xmlns:a16="http://schemas.microsoft.com/office/drawing/2014/main" id="{F23F6F18-EB17-4741-A790-B8BF6AA9664B}"/>
              </a:ext>
            </a:extLst>
          </p:cNvPr>
          <p:cNvSpPr/>
          <p:nvPr/>
        </p:nvSpPr>
        <p:spPr>
          <a:xfrm>
            <a:off x="3281832" y="6137806"/>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369" name="Téglalap 98">
            <a:extLst>
              <a:ext uri="{FF2B5EF4-FFF2-40B4-BE49-F238E27FC236}">
                <a16:creationId xmlns:a16="http://schemas.microsoft.com/office/drawing/2014/main" id="{39ED33DD-3687-4DA1-8EF8-57E2EA1374FE}"/>
              </a:ext>
            </a:extLst>
          </p:cNvPr>
          <p:cNvSpPr/>
          <p:nvPr/>
        </p:nvSpPr>
        <p:spPr>
          <a:xfrm>
            <a:off x="111642" y="2795842"/>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Amazon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AWS</a:t>
            </a:r>
          </a:p>
        </p:txBody>
      </p:sp>
      <p:sp>
        <p:nvSpPr>
          <p:cNvPr id="370" name="Téglalap 99">
            <a:extLst>
              <a:ext uri="{FF2B5EF4-FFF2-40B4-BE49-F238E27FC236}">
                <a16:creationId xmlns:a16="http://schemas.microsoft.com/office/drawing/2014/main" id="{7E2E4E93-4135-4B83-BA15-53716ED829CE}"/>
              </a:ext>
            </a:extLst>
          </p:cNvPr>
          <p:cNvSpPr/>
          <p:nvPr/>
        </p:nvSpPr>
        <p:spPr>
          <a:xfrm>
            <a:off x="111642" y="1141086"/>
            <a:ext cx="810000"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AMD</a:t>
            </a:r>
          </a:p>
        </p:txBody>
      </p:sp>
      <p:sp>
        <p:nvSpPr>
          <p:cNvPr id="371" name="Szövegdoboz 113">
            <a:extLst>
              <a:ext uri="{FF2B5EF4-FFF2-40B4-BE49-F238E27FC236}">
                <a16:creationId xmlns:a16="http://schemas.microsoft.com/office/drawing/2014/main" id="{E88C944A-CBD6-47C5-BAE3-78F32CFACBC4}"/>
              </a:ext>
            </a:extLst>
          </p:cNvPr>
          <p:cNvSpPr txBox="1"/>
          <p:nvPr/>
        </p:nvSpPr>
        <p:spPr>
          <a:xfrm>
            <a:off x="4415526" y="926303"/>
            <a:ext cx="591829"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Seattle</a:t>
            </a:r>
          </a:p>
        </p:txBody>
      </p:sp>
      <p:sp>
        <p:nvSpPr>
          <p:cNvPr id="372" name="Szövegdoboz 118">
            <a:extLst>
              <a:ext uri="{FF2B5EF4-FFF2-40B4-BE49-F238E27FC236}">
                <a16:creationId xmlns:a16="http://schemas.microsoft.com/office/drawing/2014/main" id="{74B213AF-A55D-4211-B718-9469976C363F}"/>
              </a:ext>
            </a:extLst>
          </p:cNvPr>
          <p:cNvSpPr txBox="1"/>
          <p:nvPr/>
        </p:nvSpPr>
        <p:spPr>
          <a:xfrm>
            <a:off x="3464223" y="2769623"/>
            <a:ext cx="9653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Amazon b</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Anapura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Lab</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3" name="Téglalap 125">
            <a:extLst>
              <a:ext uri="{FF2B5EF4-FFF2-40B4-BE49-F238E27FC236}">
                <a16:creationId xmlns:a16="http://schemas.microsoft.com/office/drawing/2014/main" id="{0C52C4D1-7183-4AA2-B213-AA26CDB75920}"/>
              </a:ext>
            </a:extLst>
          </p:cNvPr>
          <p:cNvSpPr/>
          <p:nvPr/>
        </p:nvSpPr>
        <p:spPr>
          <a:xfrm>
            <a:off x="2120187" y="5499090"/>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A57</a:t>
            </a:r>
          </a:p>
        </p:txBody>
      </p:sp>
      <p:sp>
        <p:nvSpPr>
          <p:cNvPr id="374" name="Szövegdoboz 126">
            <a:extLst>
              <a:ext uri="{FF2B5EF4-FFF2-40B4-BE49-F238E27FC236}">
                <a16:creationId xmlns:a16="http://schemas.microsoft.com/office/drawing/2014/main" id="{C91BB7C9-235E-4073-9B85-6D3224FD1FEC}"/>
              </a:ext>
            </a:extLst>
          </p:cNvPr>
          <p:cNvSpPr txBox="1"/>
          <p:nvPr/>
        </p:nvSpPr>
        <p:spPr>
          <a:xfrm>
            <a:off x="2147622" y="5258468"/>
            <a:ext cx="47000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Atlas</a:t>
            </a:r>
          </a:p>
        </p:txBody>
      </p:sp>
      <p:sp>
        <p:nvSpPr>
          <p:cNvPr id="375" name="Nyíl: jobbra mutató 116">
            <a:extLst>
              <a:ext uri="{FF2B5EF4-FFF2-40B4-BE49-F238E27FC236}">
                <a16:creationId xmlns:a16="http://schemas.microsoft.com/office/drawing/2014/main" id="{B523C40E-7812-4AFE-9C96-E9A66D2C8497}"/>
              </a:ext>
            </a:extLst>
          </p:cNvPr>
          <p:cNvSpPr/>
          <p:nvPr/>
        </p:nvSpPr>
        <p:spPr>
          <a:xfrm>
            <a:off x="2619872" y="5551690"/>
            <a:ext cx="132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76" name="Téglalap 10">
            <a:extLst>
              <a:ext uri="{FF2B5EF4-FFF2-40B4-BE49-F238E27FC236}">
                <a16:creationId xmlns:a16="http://schemas.microsoft.com/office/drawing/2014/main" id="{A6BB4FF6-6FE0-4587-B388-FEDFBA31F1C7}"/>
              </a:ext>
            </a:extLst>
          </p:cNvPr>
          <p:cNvSpPr/>
          <p:nvPr/>
        </p:nvSpPr>
        <p:spPr>
          <a:xfrm>
            <a:off x="6126114" y="646440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2018</a:t>
            </a:r>
          </a:p>
        </p:txBody>
      </p:sp>
      <p:sp>
        <p:nvSpPr>
          <p:cNvPr id="377" name="Téglalap 11">
            <a:extLst>
              <a:ext uri="{FF2B5EF4-FFF2-40B4-BE49-F238E27FC236}">
                <a16:creationId xmlns:a16="http://schemas.microsoft.com/office/drawing/2014/main" id="{A78BB795-5DB4-4B84-A70B-9B98E1130DD6}"/>
              </a:ext>
            </a:extLst>
          </p:cNvPr>
          <p:cNvSpPr/>
          <p:nvPr/>
        </p:nvSpPr>
        <p:spPr>
          <a:xfrm>
            <a:off x="6855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2019</a:t>
            </a:r>
          </a:p>
        </p:txBody>
      </p:sp>
      <p:sp>
        <p:nvSpPr>
          <p:cNvPr id="378" name="Téglalap 12">
            <a:extLst>
              <a:ext uri="{FF2B5EF4-FFF2-40B4-BE49-F238E27FC236}">
                <a16:creationId xmlns:a16="http://schemas.microsoft.com/office/drawing/2014/main" id="{E45247D8-A161-4647-A403-9EE2032C283B}"/>
              </a:ext>
            </a:extLst>
          </p:cNvPr>
          <p:cNvSpPr/>
          <p:nvPr/>
        </p:nvSpPr>
        <p:spPr>
          <a:xfrm>
            <a:off x="7584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2020</a:t>
            </a:r>
          </a:p>
        </p:txBody>
      </p:sp>
      <p:sp>
        <p:nvSpPr>
          <p:cNvPr id="379" name="Téglalap 13">
            <a:extLst>
              <a:ext uri="{FF2B5EF4-FFF2-40B4-BE49-F238E27FC236}">
                <a16:creationId xmlns:a16="http://schemas.microsoft.com/office/drawing/2014/main" id="{04563564-96E2-478F-AF2C-F32AB4A22D99}"/>
              </a:ext>
            </a:extLst>
          </p:cNvPr>
          <p:cNvSpPr/>
          <p:nvPr/>
        </p:nvSpPr>
        <p:spPr>
          <a:xfrm>
            <a:off x="8313114" y="6470733"/>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2021</a:t>
            </a:r>
          </a:p>
        </p:txBody>
      </p:sp>
      <p:sp>
        <p:nvSpPr>
          <p:cNvPr id="380" name="Téglalap 20">
            <a:extLst>
              <a:ext uri="{FF2B5EF4-FFF2-40B4-BE49-F238E27FC236}">
                <a16:creationId xmlns:a16="http://schemas.microsoft.com/office/drawing/2014/main" id="{4CC64E43-2CEF-42C1-96DB-BABF395E63E2}"/>
              </a:ext>
            </a:extLst>
          </p:cNvPr>
          <p:cNvSpPr/>
          <p:nvPr/>
        </p:nvSpPr>
        <p:spPr>
          <a:xfrm>
            <a:off x="6846691" y="6070488"/>
            <a:ext cx="547174"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A65-AE</a:t>
            </a:r>
          </a:p>
        </p:txBody>
      </p:sp>
      <p:sp>
        <p:nvSpPr>
          <p:cNvPr id="381" name="Szövegdoboz 23">
            <a:extLst>
              <a:ext uri="{FF2B5EF4-FFF2-40B4-BE49-F238E27FC236}">
                <a16:creationId xmlns:a16="http://schemas.microsoft.com/office/drawing/2014/main" id="{02F3C7B3-94FE-45D5-89C6-AE0B7F2D0011}"/>
              </a:ext>
            </a:extLst>
          </p:cNvPr>
          <p:cNvSpPr txBox="1"/>
          <p:nvPr/>
        </p:nvSpPr>
        <p:spPr>
          <a:xfrm>
            <a:off x="6868581" y="5848790"/>
            <a:ext cx="5357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Hellos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2" name="Nyíl: jobbra mutató 25">
            <a:extLst>
              <a:ext uri="{FF2B5EF4-FFF2-40B4-BE49-F238E27FC236}">
                <a16:creationId xmlns:a16="http://schemas.microsoft.com/office/drawing/2014/main" id="{5B43E5FB-FE6F-4D4F-8B39-1302A076649B}"/>
              </a:ext>
            </a:extLst>
          </p:cNvPr>
          <p:cNvSpPr/>
          <p:nvPr/>
        </p:nvSpPr>
        <p:spPr>
          <a:xfrm>
            <a:off x="6018114" y="6128228"/>
            <a:ext cx="837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3" name="Téglalap 29">
            <a:extLst>
              <a:ext uri="{FF2B5EF4-FFF2-40B4-BE49-F238E27FC236}">
                <a16:creationId xmlns:a16="http://schemas.microsoft.com/office/drawing/2014/main" id="{CC8BDBDE-E265-4FA3-8E85-AF1F447F36AD}"/>
              </a:ext>
            </a:extLst>
          </p:cNvPr>
          <p:cNvSpPr/>
          <p:nvPr/>
        </p:nvSpPr>
        <p:spPr>
          <a:xfrm>
            <a:off x="6130636" y="5487475"/>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A76</a:t>
            </a:r>
          </a:p>
        </p:txBody>
      </p:sp>
      <p:sp>
        <p:nvSpPr>
          <p:cNvPr id="384" name="Téglalap 30">
            <a:extLst>
              <a:ext uri="{FF2B5EF4-FFF2-40B4-BE49-F238E27FC236}">
                <a16:creationId xmlns:a16="http://schemas.microsoft.com/office/drawing/2014/main" id="{4E6B5850-2046-4AA0-8EED-B8014407EFD3}"/>
              </a:ext>
            </a:extLst>
          </p:cNvPr>
          <p:cNvSpPr/>
          <p:nvPr/>
        </p:nvSpPr>
        <p:spPr>
          <a:xfrm>
            <a:off x="6855113" y="5489997"/>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A77</a:t>
            </a:r>
          </a:p>
        </p:txBody>
      </p:sp>
      <p:sp>
        <p:nvSpPr>
          <p:cNvPr id="385" name="Téglalap 31">
            <a:extLst>
              <a:ext uri="{FF2B5EF4-FFF2-40B4-BE49-F238E27FC236}">
                <a16:creationId xmlns:a16="http://schemas.microsoft.com/office/drawing/2014/main" id="{80A7F2E1-8FED-4A41-86F1-76130B3A83F2}"/>
              </a:ext>
            </a:extLst>
          </p:cNvPr>
          <p:cNvSpPr/>
          <p:nvPr/>
        </p:nvSpPr>
        <p:spPr>
          <a:xfrm>
            <a:off x="7584114" y="5494416"/>
            <a:ext cx="786109"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A78</a:t>
            </a:r>
          </a:p>
        </p:txBody>
      </p:sp>
      <p:sp>
        <p:nvSpPr>
          <p:cNvPr id="386" name="Nyíl: jobbra mutató 36">
            <a:extLst>
              <a:ext uri="{FF2B5EF4-FFF2-40B4-BE49-F238E27FC236}">
                <a16:creationId xmlns:a16="http://schemas.microsoft.com/office/drawing/2014/main" id="{00BCC882-602A-4E8D-88C2-BA06B242CB59}"/>
              </a:ext>
            </a:extLst>
          </p:cNvPr>
          <p:cNvSpPr/>
          <p:nvPr/>
        </p:nvSpPr>
        <p:spPr>
          <a:xfrm>
            <a:off x="5978506" y="5551558"/>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7" name="Nyíl: jobbra mutató 37">
            <a:extLst>
              <a:ext uri="{FF2B5EF4-FFF2-40B4-BE49-F238E27FC236}">
                <a16:creationId xmlns:a16="http://schemas.microsoft.com/office/drawing/2014/main" id="{11809E5D-3486-4B15-A257-8723C0F609C0}"/>
              </a:ext>
            </a:extLst>
          </p:cNvPr>
          <p:cNvSpPr/>
          <p:nvPr/>
        </p:nvSpPr>
        <p:spPr>
          <a:xfrm>
            <a:off x="6653491" y="5553797"/>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8" name="Nyíl: jobbra mutató 38">
            <a:extLst>
              <a:ext uri="{FF2B5EF4-FFF2-40B4-BE49-F238E27FC236}">
                <a16:creationId xmlns:a16="http://schemas.microsoft.com/office/drawing/2014/main" id="{ECA64138-13A6-4324-BCCE-B2BF19544CE5}"/>
              </a:ext>
            </a:extLst>
          </p:cNvPr>
          <p:cNvSpPr/>
          <p:nvPr/>
        </p:nvSpPr>
        <p:spPr>
          <a:xfrm>
            <a:off x="7475416" y="5551558"/>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9" name="Szövegdoboz 45">
            <a:extLst>
              <a:ext uri="{FF2B5EF4-FFF2-40B4-BE49-F238E27FC236}">
                <a16:creationId xmlns:a16="http://schemas.microsoft.com/office/drawing/2014/main" id="{3ADF4DF2-9065-49DA-AAC0-F76F46C7D73E}"/>
              </a:ext>
            </a:extLst>
          </p:cNvPr>
          <p:cNvSpPr txBox="1"/>
          <p:nvPr/>
        </p:nvSpPr>
        <p:spPr>
          <a:xfrm>
            <a:off x="6157373" y="5245637"/>
            <a:ext cx="4716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Enyo</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0" name="Szövegdoboz 46">
            <a:extLst>
              <a:ext uri="{FF2B5EF4-FFF2-40B4-BE49-F238E27FC236}">
                <a16:creationId xmlns:a16="http://schemas.microsoft.com/office/drawing/2014/main" id="{87C0B553-4E8E-49BA-94FE-799688E9CF6F}"/>
              </a:ext>
            </a:extLst>
          </p:cNvPr>
          <p:cNvSpPr txBox="1"/>
          <p:nvPr/>
        </p:nvSpPr>
        <p:spPr>
          <a:xfrm>
            <a:off x="6868581" y="5250531"/>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Deimos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1" name="Szövegdoboz 47">
            <a:extLst>
              <a:ext uri="{FF2B5EF4-FFF2-40B4-BE49-F238E27FC236}">
                <a16:creationId xmlns:a16="http://schemas.microsoft.com/office/drawing/2014/main" id="{F32737B2-D076-43A6-8FFC-E5C99DC65036}"/>
              </a:ext>
            </a:extLst>
          </p:cNvPr>
          <p:cNvSpPr txBox="1"/>
          <p:nvPr/>
        </p:nvSpPr>
        <p:spPr>
          <a:xfrm>
            <a:off x="7664725" y="5253468"/>
            <a:ext cx="6864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Hercules</a:t>
            </a:r>
          </a:p>
        </p:txBody>
      </p:sp>
      <p:sp>
        <p:nvSpPr>
          <p:cNvPr id="392" name="Téglalap: lekerekített 140">
            <a:extLst>
              <a:ext uri="{FF2B5EF4-FFF2-40B4-BE49-F238E27FC236}">
                <a16:creationId xmlns:a16="http://schemas.microsoft.com/office/drawing/2014/main" id="{D45726BD-4D59-45DE-8F7A-6C4B5B4499C3}"/>
              </a:ext>
            </a:extLst>
          </p:cNvPr>
          <p:cNvSpPr/>
          <p:nvPr/>
        </p:nvSpPr>
        <p:spPr>
          <a:xfrm>
            <a:off x="6349531" y="4471687"/>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p>
        </p:txBody>
      </p:sp>
      <p:sp>
        <p:nvSpPr>
          <p:cNvPr id="393" name="Téglalap: lekerekített 142">
            <a:extLst>
              <a:ext uri="{FF2B5EF4-FFF2-40B4-BE49-F238E27FC236}">
                <a16:creationId xmlns:a16="http://schemas.microsoft.com/office/drawing/2014/main" id="{E96C63E7-B98D-4B7A-8B9E-8D474B2D6CBF}"/>
              </a:ext>
            </a:extLst>
          </p:cNvPr>
          <p:cNvSpPr/>
          <p:nvPr/>
        </p:nvSpPr>
        <p:spPr>
          <a:xfrm>
            <a:off x="7188741" y="4471993"/>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94" name="Téglalap: lekerekített 144">
            <a:extLst>
              <a:ext uri="{FF2B5EF4-FFF2-40B4-BE49-F238E27FC236}">
                <a16:creationId xmlns:a16="http://schemas.microsoft.com/office/drawing/2014/main" id="{E9A371E2-0B93-49F4-85F7-CCAE488EADA8}"/>
              </a:ext>
            </a:extLst>
          </p:cNvPr>
          <p:cNvSpPr/>
          <p:nvPr/>
        </p:nvSpPr>
        <p:spPr>
          <a:xfrm>
            <a:off x="8064703" y="447225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5 nm</a:t>
            </a:r>
          </a:p>
        </p:txBody>
      </p:sp>
      <p:sp>
        <p:nvSpPr>
          <p:cNvPr id="396" name="Téglalap 74">
            <a:extLst>
              <a:ext uri="{FF2B5EF4-FFF2-40B4-BE49-F238E27FC236}">
                <a16:creationId xmlns:a16="http://schemas.microsoft.com/office/drawing/2014/main" id="{C5AE9CA1-1D1A-46B6-B09E-1CE28785F36C}"/>
              </a:ext>
            </a:extLst>
          </p:cNvPr>
          <p:cNvSpPr/>
          <p:nvPr/>
        </p:nvSpPr>
        <p:spPr>
          <a:xfrm>
            <a:off x="5867700" y="233506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7" name="Téglalap 77">
            <a:extLst>
              <a:ext uri="{FF2B5EF4-FFF2-40B4-BE49-F238E27FC236}">
                <a16:creationId xmlns:a16="http://schemas.microsoft.com/office/drawing/2014/main" id="{5E911457-AFB0-435E-ADB8-292F5075CB48}"/>
              </a:ext>
            </a:extLst>
          </p:cNvPr>
          <p:cNvSpPr/>
          <p:nvPr/>
        </p:nvSpPr>
        <p:spPr>
          <a:xfrm>
            <a:off x="1543931" y="2303672"/>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8" name="Téglalap 78">
            <a:extLst>
              <a:ext uri="{FF2B5EF4-FFF2-40B4-BE49-F238E27FC236}">
                <a16:creationId xmlns:a16="http://schemas.microsoft.com/office/drawing/2014/main" id="{78F36957-3D57-4DFC-9ADD-1460A857732B}"/>
              </a:ext>
            </a:extLst>
          </p:cNvPr>
          <p:cNvSpPr/>
          <p:nvPr/>
        </p:nvSpPr>
        <p:spPr>
          <a:xfrm>
            <a:off x="6120158" y="1773464"/>
            <a:ext cx="864000"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eMAG</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8180</a:t>
            </a:r>
          </a:p>
        </p:txBody>
      </p:sp>
      <p:sp>
        <p:nvSpPr>
          <p:cNvPr id="400" name="Nyíl: jobbra mutató 80">
            <a:extLst>
              <a:ext uri="{FF2B5EF4-FFF2-40B4-BE49-F238E27FC236}">
                <a16:creationId xmlns:a16="http://schemas.microsoft.com/office/drawing/2014/main" id="{500A58D4-05BB-4DD0-B42D-FA77386EFCF2}"/>
              </a:ext>
            </a:extLst>
          </p:cNvPr>
          <p:cNvSpPr/>
          <p:nvPr/>
        </p:nvSpPr>
        <p:spPr>
          <a:xfrm>
            <a:off x="7001233" y="1831232"/>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01" name="Egyenes összekötő 88">
            <a:extLst>
              <a:ext uri="{FF2B5EF4-FFF2-40B4-BE49-F238E27FC236}">
                <a16:creationId xmlns:a16="http://schemas.microsoft.com/office/drawing/2014/main" id="{6B1BBD0A-FA98-4B4C-90BA-718E1C041C66}"/>
              </a:ext>
            </a:extLst>
          </p:cNvPr>
          <p:cNvCxnSpPr>
            <a:cxnSpLocks/>
          </p:cNvCxnSpPr>
          <p:nvPr/>
        </p:nvCxnSpPr>
        <p:spPr>
          <a:xfrm>
            <a:off x="5949616" y="2372286"/>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2" name="Egyenes összekötő 89">
            <a:extLst>
              <a:ext uri="{FF2B5EF4-FFF2-40B4-BE49-F238E27FC236}">
                <a16:creationId xmlns:a16="http://schemas.microsoft.com/office/drawing/2014/main" id="{A718D350-4732-471E-9EE0-D55DD5DA9DDC}"/>
              </a:ext>
            </a:extLst>
          </p:cNvPr>
          <p:cNvCxnSpPr>
            <a:cxnSpLocks/>
          </p:cNvCxnSpPr>
          <p:nvPr/>
        </p:nvCxnSpPr>
        <p:spPr>
          <a:xfrm flipV="1">
            <a:off x="5943500" y="2364831"/>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3" name="Nyíl: jobbra mutató 92">
            <a:extLst>
              <a:ext uri="{FF2B5EF4-FFF2-40B4-BE49-F238E27FC236}">
                <a16:creationId xmlns:a16="http://schemas.microsoft.com/office/drawing/2014/main" id="{934C2598-6D01-4A62-ADCB-C69DA2B418F4}"/>
              </a:ext>
            </a:extLst>
          </p:cNvPr>
          <p:cNvSpPr/>
          <p:nvPr/>
        </p:nvSpPr>
        <p:spPr>
          <a:xfrm>
            <a:off x="2399721" y="2354745"/>
            <a:ext cx="162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04" name="Szövegdoboz 94">
            <a:extLst>
              <a:ext uri="{FF2B5EF4-FFF2-40B4-BE49-F238E27FC236}">
                <a16:creationId xmlns:a16="http://schemas.microsoft.com/office/drawing/2014/main" id="{0326D1C8-A145-4BA6-AFEC-7673E2784925}"/>
              </a:ext>
            </a:extLst>
          </p:cNvPr>
          <p:cNvSpPr txBox="1"/>
          <p:nvPr/>
        </p:nvSpPr>
        <p:spPr>
          <a:xfrm>
            <a:off x="4219578" y="1770395"/>
            <a:ext cx="17694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APM a</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cquired</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 Macom</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bought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405" name="Szövegdoboz 95">
            <a:extLst>
              <a:ext uri="{FF2B5EF4-FFF2-40B4-BE49-F238E27FC236}">
                <a16:creationId xmlns:a16="http://schemas.microsoft.com/office/drawing/2014/main" id="{DFC678DF-0852-42EA-A3EF-E4D1D4A32E85}"/>
              </a:ext>
            </a:extLst>
          </p:cNvPr>
          <p:cNvSpPr txBox="1"/>
          <p:nvPr/>
        </p:nvSpPr>
        <p:spPr>
          <a:xfrm>
            <a:off x="6223643" y="1533756"/>
            <a:ext cx="620683"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8" name="Nyíl: jobbra mutató 93">
            <a:extLst>
              <a:ext uri="{FF2B5EF4-FFF2-40B4-BE49-F238E27FC236}">
                <a16:creationId xmlns:a16="http://schemas.microsoft.com/office/drawing/2014/main" id="{9FA6A9A1-5931-4BB8-AC07-950A68E28C81}"/>
              </a:ext>
            </a:extLst>
          </p:cNvPr>
          <p:cNvSpPr/>
          <p:nvPr/>
        </p:nvSpPr>
        <p:spPr>
          <a:xfrm rot="19182256">
            <a:off x="5364107" y="2075803"/>
            <a:ext cx="828000" cy="18780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09" name="Téglalap 76">
            <a:extLst>
              <a:ext uri="{FF2B5EF4-FFF2-40B4-BE49-F238E27FC236}">
                <a16:creationId xmlns:a16="http://schemas.microsoft.com/office/drawing/2014/main" id="{488FB64C-5E29-4B08-9DBE-82B9F602EF84}"/>
              </a:ext>
            </a:extLst>
          </p:cNvPr>
          <p:cNvSpPr/>
          <p:nvPr/>
        </p:nvSpPr>
        <p:spPr>
          <a:xfrm>
            <a:off x="4024433" y="233254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X-Gene2</a:t>
            </a:r>
          </a:p>
        </p:txBody>
      </p:sp>
      <p:sp>
        <p:nvSpPr>
          <p:cNvPr id="410" name="Nyíl: jobbra mutató 75">
            <a:extLst>
              <a:ext uri="{FF2B5EF4-FFF2-40B4-BE49-F238E27FC236}">
                <a16:creationId xmlns:a16="http://schemas.microsoft.com/office/drawing/2014/main" id="{CBFEDB5E-3595-4A35-9BF2-952452F9E498}"/>
              </a:ext>
            </a:extLst>
          </p:cNvPr>
          <p:cNvSpPr/>
          <p:nvPr/>
        </p:nvSpPr>
        <p:spPr>
          <a:xfrm>
            <a:off x="4836309" y="2354745"/>
            <a:ext cx="1026000" cy="171427"/>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12" name="Téglalap: lekerekített 132">
            <a:extLst>
              <a:ext uri="{FF2B5EF4-FFF2-40B4-BE49-F238E27FC236}">
                <a16:creationId xmlns:a16="http://schemas.microsoft.com/office/drawing/2014/main" id="{64B417E4-5D4C-4D4E-A0BC-E068F94A29B9}"/>
              </a:ext>
            </a:extLst>
          </p:cNvPr>
          <p:cNvSpPr/>
          <p:nvPr/>
        </p:nvSpPr>
        <p:spPr>
          <a:xfrm>
            <a:off x="2131606" y="1872356"/>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40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13" name="Egyenes összekötő nyíllal 133">
            <a:extLst>
              <a:ext uri="{FF2B5EF4-FFF2-40B4-BE49-F238E27FC236}">
                <a16:creationId xmlns:a16="http://schemas.microsoft.com/office/drawing/2014/main" id="{15B8CCC2-4A9C-4856-8649-E8CC89460441}"/>
              </a:ext>
            </a:extLst>
          </p:cNvPr>
          <p:cNvCxnSpPr>
            <a:stCxn id="412" idx="2"/>
          </p:cNvCxnSpPr>
          <p:nvPr/>
        </p:nvCxnSpPr>
        <p:spPr>
          <a:xfrm flipH="1">
            <a:off x="2338003" y="2052356"/>
            <a:ext cx="146875" cy="229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Egyenes összekötő nyíllal 135">
            <a:extLst>
              <a:ext uri="{FF2B5EF4-FFF2-40B4-BE49-F238E27FC236}">
                <a16:creationId xmlns:a16="http://schemas.microsoft.com/office/drawing/2014/main" id="{664D5680-B044-4781-9BC5-5448ED5DDDBD}"/>
              </a:ext>
            </a:extLst>
          </p:cNvPr>
          <p:cNvCxnSpPr>
            <a:cxnSpLocks/>
            <a:stCxn id="421" idx="2"/>
          </p:cNvCxnSpPr>
          <p:nvPr/>
        </p:nvCxnSpPr>
        <p:spPr>
          <a:xfrm>
            <a:off x="3761652" y="2048972"/>
            <a:ext cx="253174" cy="25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5" name="Téglalap: lekerekített 136">
            <a:extLst>
              <a:ext uri="{FF2B5EF4-FFF2-40B4-BE49-F238E27FC236}">
                <a16:creationId xmlns:a16="http://schemas.microsoft.com/office/drawing/2014/main" id="{F3EFADA7-A19A-4EF6-AA26-32FEDB84295A}"/>
              </a:ext>
            </a:extLst>
          </p:cNvPr>
          <p:cNvSpPr/>
          <p:nvPr/>
        </p:nvSpPr>
        <p:spPr>
          <a:xfrm>
            <a:off x="5119499" y="1544968"/>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16" name="Egyenes összekötő nyíllal 137">
            <a:extLst>
              <a:ext uri="{FF2B5EF4-FFF2-40B4-BE49-F238E27FC236}">
                <a16:creationId xmlns:a16="http://schemas.microsoft.com/office/drawing/2014/main" id="{8FDEC5E3-94CB-4711-94A8-8B3BAC1DBBFA}"/>
              </a:ext>
            </a:extLst>
          </p:cNvPr>
          <p:cNvCxnSpPr>
            <a:cxnSpLocks/>
            <a:stCxn id="415" idx="3"/>
          </p:cNvCxnSpPr>
          <p:nvPr/>
        </p:nvCxnSpPr>
        <p:spPr>
          <a:xfrm>
            <a:off x="5911499" y="1634968"/>
            <a:ext cx="223614" cy="119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7" name="Szövegdoboz 53">
            <a:extLst>
              <a:ext uri="{FF2B5EF4-FFF2-40B4-BE49-F238E27FC236}">
                <a16:creationId xmlns:a16="http://schemas.microsoft.com/office/drawing/2014/main" id="{B3381D7F-6889-48D4-9AFC-E9C4873237C7}"/>
              </a:ext>
            </a:extLst>
          </p:cNvPr>
          <p:cNvSpPr txBox="1"/>
          <p:nvPr/>
        </p:nvSpPr>
        <p:spPr>
          <a:xfrm>
            <a:off x="5976871" y="2112940"/>
            <a:ext cx="61946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8" name="Rectangle 417"/>
          <p:cNvSpPr/>
          <p:nvPr/>
        </p:nvSpPr>
        <p:spPr>
          <a:xfrm>
            <a:off x="5872104" y="2344876"/>
            <a:ext cx="800219"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X-Gene3</a:t>
            </a:r>
          </a:p>
        </p:txBody>
      </p:sp>
      <p:sp>
        <p:nvSpPr>
          <p:cNvPr id="419" name="Szövegdoboz 53">
            <a:extLst>
              <a:ext uri="{FF2B5EF4-FFF2-40B4-BE49-F238E27FC236}">
                <a16:creationId xmlns:a16="http://schemas.microsoft.com/office/drawing/2014/main" id="{B3381D7F-6889-48D4-9AFC-E9C4873237C7}"/>
              </a:ext>
            </a:extLst>
          </p:cNvPr>
          <p:cNvSpPr txBox="1"/>
          <p:nvPr/>
        </p:nvSpPr>
        <p:spPr>
          <a:xfrm>
            <a:off x="4010802" y="2085601"/>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Shadowcat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0" name="Szövegdoboz 53">
            <a:extLst>
              <a:ext uri="{FF2B5EF4-FFF2-40B4-BE49-F238E27FC236}">
                <a16:creationId xmlns:a16="http://schemas.microsoft.com/office/drawing/2014/main" id="{B3381D7F-6889-48D4-9AFC-E9C4873237C7}"/>
              </a:ext>
            </a:extLst>
          </p:cNvPr>
          <p:cNvSpPr txBox="1"/>
          <p:nvPr/>
        </p:nvSpPr>
        <p:spPr>
          <a:xfrm>
            <a:off x="1688780" y="2068093"/>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Storm</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1" name="Téglalap: lekerekített 132">
            <a:extLst>
              <a:ext uri="{FF2B5EF4-FFF2-40B4-BE49-F238E27FC236}">
                <a16:creationId xmlns:a16="http://schemas.microsoft.com/office/drawing/2014/main" id="{64B417E4-5D4C-4D4E-A0BC-E068F94A29B9}"/>
              </a:ext>
            </a:extLst>
          </p:cNvPr>
          <p:cNvSpPr/>
          <p:nvPr/>
        </p:nvSpPr>
        <p:spPr>
          <a:xfrm>
            <a:off x="3408380" y="186897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422" name="Group 421"/>
          <p:cNvGrpSpPr/>
          <p:nvPr/>
        </p:nvGrpSpPr>
        <p:grpSpPr>
          <a:xfrm>
            <a:off x="4563927" y="3073309"/>
            <a:ext cx="3805598" cy="538584"/>
            <a:chOff x="4563927" y="3073309"/>
            <a:chExt cx="3805598" cy="538584"/>
          </a:xfrm>
        </p:grpSpPr>
        <p:sp>
          <p:nvSpPr>
            <p:cNvPr id="423" name="Téglalap 71">
              <a:extLst>
                <a:ext uri="{FF2B5EF4-FFF2-40B4-BE49-F238E27FC236}">
                  <a16:creationId xmlns:a16="http://schemas.microsoft.com/office/drawing/2014/main" id="{5B9A1309-5B06-4CA4-A839-175510C88C32}"/>
                </a:ext>
              </a:extLst>
            </p:cNvPr>
            <p:cNvSpPr/>
            <p:nvPr/>
          </p:nvSpPr>
          <p:spPr>
            <a:xfrm>
              <a:off x="5396416" y="3322078"/>
              <a:ext cx="58209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Centriq</a:t>
              </a:r>
            </a:p>
          </p:txBody>
        </p:sp>
        <p:sp>
          <p:nvSpPr>
            <p:cNvPr id="424" name="Téglalap 72">
              <a:extLst>
                <a:ext uri="{FF2B5EF4-FFF2-40B4-BE49-F238E27FC236}">
                  <a16:creationId xmlns:a16="http://schemas.microsoft.com/office/drawing/2014/main" id="{DBEED790-4203-44C7-ABD8-5FA87829F28E}"/>
                </a:ext>
              </a:extLst>
            </p:cNvPr>
            <p:cNvSpPr/>
            <p:nvPr/>
          </p:nvSpPr>
          <p:spPr>
            <a:xfrm>
              <a:off x="7583416" y="3326182"/>
              <a:ext cx="786109"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5" name="Nyíl: jobbra mutató 73">
              <a:extLst>
                <a:ext uri="{FF2B5EF4-FFF2-40B4-BE49-F238E27FC236}">
                  <a16:creationId xmlns:a16="http://schemas.microsoft.com/office/drawing/2014/main" id="{9DD262D9-8432-4D6D-A40D-08F3CE84538A}"/>
                </a:ext>
              </a:extLst>
            </p:cNvPr>
            <p:cNvSpPr/>
            <p:nvPr/>
          </p:nvSpPr>
          <p:spPr>
            <a:xfrm>
              <a:off x="5979699" y="3373363"/>
              <a:ext cx="159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26" name="Egyenes összekötő 82">
              <a:extLst>
                <a:ext uri="{FF2B5EF4-FFF2-40B4-BE49-F238E27FC236}">
                  <a16:creationId xmlns:a16="http://schemas.microsoft.com/office/drawing/2014/main" id="{ADC306E7-F0C0-4C56-A66F-C69ED399FBB7}"/>
                </a:ext>
              </a:extLst>
            </p:cNvPr>
            <p:cNvCxnSpPr>
              <a:cxnSpLocks/>
            </p:cNvCxnSpPr>
            <p:nvPr/>
          </p:nvCxnSpPr>
          <p:spPr>
            <a:xfrm>
              <a:off x="7645384" y="3361869"/>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7" name="Egyenes összekötő 83">
              <a:extLst>
                <a:ext uri="{FF2B5EF4-FFF2-40B4-BE49-F238E27FC236}">
                  <a16:creationId xmlns:a16="http://schemas.microsoft.com/office/drawing/2014/main" id="{1C5E029C-1F5B-4C31-949B-7FD0046C1AF7}"/>
                </a:ext>
              </a:extLst>
            </p:cNvPr>
            <p:cNvCxnSpPr>
              <a:cxnSpLocks/>
            </p:cNvCxnSpPr>
            <p:nvPr/>
          </p:nvCxnSpPr>
          <p:spPr>
            <a:xfrm flipV="1">
              <a:off x="7648848" y="3354009"/>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8" name="Szövegdoboz 53">
              <a:extLst>
                <a:ext uri="{FF2B5EF4-FFF2-40B4-BE49-F238E27FC236}">
                  <a16:creationId xmlns:a16="http://schemas.microsoft.com/office/drawing/2014/main" id="{B3381D7F-6889-48D4-9AFC-E9C4873237C7}"/>
                </a:ext>
              </a:extLst>
            </p:cNvPr>
            <p:cNvSpPr txBox="1"/>
            <p:nvPr/>
          </p:nvSpPr>
          <p:spPr>
            <a:xfrm>
              <a:off x="5444118" y="3094096"/>
              <a:ext cx="53251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Falcor</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9" name="Szövegdoboz 53">
              <a:extLst>
                <a:ext uri="{FF2B5EF4-FFF2-40B4-BE49-F238E27FC236}">
                  <a16:creationId xmlns:a16="http://schemas.microsoft.com/office/drawing/2014/main" id="{B3381D7F-6889-48D4-9AFC-E9C4873237C7}"/>
                </a:ext>
              </a:extLst>
            </p:cNvPr>
            <p:cNvSpPr txBox="1"/>
            <p:nvPr/>
          </p:nvSpPr>
          <p:spPr>
            <a:xfrm>
              <a:off x="7688541" y="3073309"/>
              <a:ext cx="6286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Saphira</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0" name="Rectangle 429"/>
            <p:cNvSpPr/>
            <p:nvPr/>
          </p:nvSpPr>
          <p:spPr>
            <a:xfrm>
              <a:off x="7609184" y="3339871"/>
              <a:ext cx="689612"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Fireta</a:t>
              </a:r>
              <a:r>
                <a:rPr kumimoji="0" lang="en-US"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a:t>
              </a:r>
            </a:p>
          </p:txBody>
        </p:sp>
        <p:sp>
          <p:nvSpPr>
            <p:cNvPr id="431" name="Téglalap: lekerekített 138">
              <a:extLst>
                <a:ext uri="{FF2B5EF4-FFF2-40B4-BE49-F238E27FC236}">
                  <a16:creationId xmlns:a16="http://schemas.microsoft.com/office/drawing/2014/main" id="{E16C547A-2715-4707-B045-16ECA8787BAC}"/>
                </a:ext>
              </a:extLst>
            </p:cNvPr>
            <p:cNvSpPr/>
            <p:nvPr/>
          </p:nvSpPr>
          <p:spPr>
            <a:xfrm>
              <a:off x="4563927" y="3154600"/>
              <a:ext cx="706543" cy="21356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10 nm</a:t>
              </a:r>
              <a:endParaRPr kumimoji="0" lang="hu-HU" sz="900" b="0" i="0" u="none" strike="noStrike" kern="1200" cap="none" spc="0" normalizeH="0" baseline="0" noProof="0" dirty="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32" name="Straight Arrow Connector 431"/>
            <p:cNvCxnSpPr>
              <a:stCxn id="431" idx="2"/>
              <a:endCxn id="423" idx="1"/>
            </p:cNvCxnSpPr>
            <p:nvPr/>
          </p:nvCxnSpPr>
          <p:spPr bwMode="auto">
            <a:xfrm>
              <a:off x="4917199" y="3368167"/>
              <a:ext cx="479217" cy="9676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3" name="Téglalap 59">
            <a:extLst>
              <a:ext uri="{FF2B5EF4-FFF2-40B4-BE49-F238E27FC236}">
                <a16:creationId xmlns:a16="http://schemas.microsoft.com/office/drawing/2014/main" id="{680FF665-4ACA-4B24-86AB-31EDBDAF435D}"/>
              </a:ext>
            </a:extLst>
          </p:cNvPr>
          <p:cNvSpPr/>
          <p:nvPr/>
        </p:nvSpPr>
        <p:spPr>
          <a:xfrm>
            <a:off x="6130635" y="4023857"/>
            <a:ext cx="864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ThunderX2</a:t>
            </a:r>
          </a:p>
        </p:txBody>
      </p:sp>
      <p:sp>
        <p:nvSpPr>
          <p:cNvPr id="434" name="Téglalap 60">
            <a:extLst>
              <a:ext uri="{FF2B5EF4-FFF2-40B4-BE49-F238E27FC236}">
                <a16:creationId xmlns:a16="http://schemas.microsoft.com/office/drawing/2014/main" id="{DB45FFD2-474D-413B-A26E-9C89D5839E78}"/>
              </a:ext>
            </a:extLst>
          </p:cNvPr>
          <p:cNvSpPr/>
          <p:nvPr/>
        </p:nvSpPr>
        <p:spPr>
          <a:xfrm>
            <a:off x="7493831" y="4020790"/>
            <a:ext cx="817118"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ThunderX3</a:t>
            </a:r>
          </a:p>
        </p:txBody>
      </p:sp>
      <p:sp>
        <p:nvSpPr>
          <p:cNvPr id="435" name="Nyíl: jobbra mutató 61">
            <a:extLst>
              <a:ext uri="{FF2B5EF4-FFF2-40B4-BE49-F238E27FC236}">
                <a16:creationId xmlns:a16="http://schemas.microsoft.com/office/drawing/2014/main" id="{0413F16B-F504-4763-BA70-CA2AEC66CD09}"/>
              </a:ext>
            </a:extLst>
          </p:cNvPr>
          <p:cNvSpPr/>
          <p:nvPr/>
        </p:nvSpPr>
        <p:spPr>
          <a:xfrm>
            <a:off x="7010729" y="4087794"/>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36" name="Téglalap 64">
            <a:extLst>
              <a:ext uri="{FF2B5EF4-FFF2-40B4-BE49-F238E27FC236}">
                <a16:creationId xmlns:a16="http://schemas.microsoft.com/office/drawing/2014/main" id="{21A5C84E-6817-430E-894A-B34C7D9CE888}"/>
              </a:ext>
            </a:extLst>
          </p:cNvPr>
          <p:cNvSpPr/>
          <p:nvPr/>
        </p:nvSpPr>
        <p:spPr>
          <a:xfrm>
            <a:off x="3210114" y="4020790"/>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a:t>
            </a:r>
          </a:p>
        </p:txBody>
      </p:sp>
      <p:sp>
        <p:nvSpPr>
          <p:cNvPr id="437" name="Szövegdoboz 65">
            <a:extLst>
              <a:ext uri="{FF2B5EF4-FFF2-40B4-BE49-F238E27FC236}">
                <a16:creationId xmlns:a16="http://schemas.microsoft.com/office/drawing/2014/main" id="{49927F63-4C44-44C2-A70B-C04C27DF3B95}"/>
              </a:ext>
            </a:extLst>
          </p:cNvPr>
          <p:cNvSpPr txBox="1"/>
          <p:nvPr/>
        </p:nvSpPr>
        <p:spPr>
          <a:xfrm>
            <a:off x="4350621" y="4270787"/>
            <a:ext cx="11788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Server </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sold </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8" name="Nyíl: jobbra mutató 63">
            <a:extLst>
              <a:ext uri="{FF2B5EF4-FFF2-40B4-BE49-F238E27FC236}">
                <a16:creationId xmlns:a16="http://schemas.microsoft.com/office/drawing/2014/main" id="{27B18681-8C50-47CD-8C4B-2F3DC55D9B8A}"/>
              </a:ext>
            </a:extLst>
          </p:cNvPr>
          <p:cNvSpPr/>
          <p:nvPr/>
        </p:nvSpPr>
        <p:spPr>
          <a:xfrm rot="20417058" flipV="1">
            <a:off x="5021022" y="4381982"/>
            <a:ext cx="1116000" cy="16011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39" name="Téglalap 57">
            <a:extLst>
              <a:ext uri="{FF2B5EF4-FFF2-40B4-BE49-F238E27FC236}">
                <a16:creationId xmlns:a16="http://schemas.microsoft.com/office/drawing/2014/main" id="{8C6C87CB-0B75-4028-A6A6-CFE4DC94AD23}"/>
              </a:ext>
            </a:extLst>
          </p:cNvPr>
          <p:cNvSpPr/>
          <p:nvPr/>
        </p:nvSpPr>
        <p:spPr>
          <a:xfrm>
            <a:off x="4472602" y="4519377"/>
            <a:ext cx="58209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Vulcan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40" name="Egyenes összekötő nyíllal 147">
            <a:extLst>
              <a:ext uri="{FF2B5EF4-FFF2-40B4-BE49-F238E27FC236}">
                <a16:creationId xmlns:a16="http://schemas.microsoft.com/office/drawing/2014/main" id="{DB97E4A5-B0FD-401A-BD24-56886C8E9DC8}"/>
              </a:ext>
            </a:extLst>
          </p:cNvPr>
          <p:cNvCxnSpPr>
            <a:cxnSpLocks/>
          </p:cNvCxnSpPr>
          <p:nvPr/>
        </p:nvCxnSpPr>
        <p:spPr>
          <a:xfrm flipV="1">
            <a:off x="4256199" y="4676015"/>
            <a:ext cx="212454" cy="129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1" name="Szövegdoboz 53">
            <a:extLst>
              <a:ext uri="{FF2B5EF4-FFF2-40B4-BE49-F238E27FC236}">
                <a16:creationId xmlns:a16="http://schemas.microsoft.com/office/drawing/2014/main" id="{B3381D7F-6889-48D4-9AFC-E9C4873237C7}"/>
              </a:ext>
            </a:extLst>
          </p:cNvPr>
          <p:cNvSpPr txBox="1"/>
          <p:nvPr/>
        </p:nvSpPr>
        <p:spPr>
          <a:xfrm>
            <a:off x="6088266" y="3798632"/>
            <a:ext cx="96853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Vulcan-based</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2" name="Szövegdoboz 53">
            <a:extLst>
              <a:ext uri="{FF2B5EF4-FFF2-40B4-BE49-F238E27FC236}">
                <a16:creationId xmlns:a16="http://schemas.microsoft.com/office/drawing/2014/main" id="{B3381D7F-6889-48D4-9AFC-E9C4873237C7}"/>
              </a:ext>
            </a:extLst>
          </p:cNvPr>
          <p:cNvSpPr txBox="1"/>
          <p:nvPr/>
        </p:nvSpPr>
        <p:spPr>
          <a:xfrm>
            <a:off x="7653464" y="3803360"/>
            <a:ext cx="5261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Triton</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43" name="Egyenes összekötő nyíllal 135">
            <a:extLst>
              <a:ext uri="{FF2B5EF4-FFF2-40B4-BE49-F238E27FC236}">
                <a16:creationId xmlns:a16="http://schemas.microsoft.com/office/drawing/2014/main" id="{664D5680-B044-4781-9BC5-5448ED5DDDBD}"/>
              </a:ext>
            </a:extLst>
          </p:cNvPr>
          <p:cNvCxnSpPr>
            <a:cxnSpLocks/>
            <a:stCxn id="444" idx="2"/>
          </p:cNvCxnSpPr>
          <p:nvPr/>
        </p:nvCxnSpPr>
        <p:spPr>
          <a:xfrm flipH="1">
            <a:off x="4032284" y="3939566"/>
            <a:ext cx="412094" cy="9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4" name="Téglalap: lekerekített 132">
            <a:extLst>
              <a:ext uri="{FF2B5EF4-FFF2-40B4-BE49-F238E27FC236}">
                <a16:creationId xmlns:a16="http://schemas.microsoft.com/office/drawing/2014/main" id="{64B417E4-5D4C-4D4E-A0BC-E068F94A29B9}"/>
              </a:ext>
            </a:extLst>
          </p:cNvPr>
          <p:cNvSpPr/>
          <p:nvPr/>
        </p:nvSpPr>
        <p:spPr>
          <a:xfrm>
            <a:off x="4048378" y="3725999"/>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45" name="Téglalap: lekerekített 130">
            <a:extLst>
              <a:ext uri="{FF2B5EF4-FFF2-40B4-BE49-F238E27FC236}">
                <a16:creationId xmlns:a16="http://schemas.microsoft.com/office/drawing/2014/main" id="{54E03BDD-02DE-44A9-8390-5DEA11571895}"/>
              </a:ext>
            </a:extLst>
          </p:cNvPr>
          <p:cNvSpPr/>
          <p:nvPr/>
        </p:nvSpPr>
        <p:spPr>
          <a:xfrm>
            <a:off x="8183207" y="3721343"/>
            <a:ext cx="900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60C/4T/</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46" name="Egyenes összekötő nyíllal 131">
            <a:extLst>
              <a:ext uri="{FF2B5EF4-FFF2-40B4-BE49-F238E27FC236}">
                <a16:creationId xmlns:a16="http://schemas.microsoft.com/office/drawing/2014/main" id="{9652BB54-274A-4D0E-93AC-8B5CC35692D0}"/>
              </a:ext>
            </a:extLst>
          </p:cNvPr>
          <p:cNvCxnSpPr>
            <a:stCxn id="445" idx="2"/>
          </p:cNvCxnSpPr>
          <p:nvPr/>
        </p:nvCxnSpPr>
        <p:spPr>
          <a:xfrm flipH="1">
            <a:off x="8320336" y="3934910"/>
            <a:ext cx="312871" cy="208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Egyenes összekötő 82">
            <a:extLst>
              <a:ext uri="{FF2B5EF4-FFF2-40B4-BE49-F238E27FC236}">
                <a16:creationId xmlns:a16="http://schemas.microsoft.com/office/drawing/2014/main" id="{ADC306E7-F0C0-4C56-A66F-C69ED399FBB7}"/>
              </a:ext>
            </a:extLst>
          </p:cNvPr>
          <p:cNvCxnSpPr>
            <a:cxnSpLocks/>
          </p:cNvCxnSpPr>
          <p:nvPr/>
        </p:nvCxnSpPr>
        <p:spPr>
          <a:xfrm>
            <a:off x="7529416" y="4043412"/>
            <a:ext cx="725151" cy="231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8" name="Egyenes összekötő 83">
            <a:extLst>
              <a:ext uri="{FF2B5EF4-FFF2-40B4-BE49-F238E27FC236}">
                <a16:creationId xmlns:a16="http://schemas.microsoft.com/office/drawing/2014/main" id="{1C5E029C-1F5B-4C31-949B-7FD0046C1AF7}"/>
              </a:ext>
            </a:extLst>
          </p:cNvPr>
          <p:cNvCxnSpPr>
            <a:cxnSpLocks/>
          </p:cNvCxnSpPr>
          <p:nvPr/>
        </p:nvCxnSpPr>
        <p:spPr>
          <a:xfrm flipV="1">
            <a:off x="7529070" y="4051405"/>
            <a:ext cx="720000"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9" name="Téglalap: lekerekített 132">
            <a:extLst>
              <a:ext uri="{FF2B5EF4-FFF2-40B4-BE49-F238E27FC236}">
                <a16:creationId xmlns:a16="http://schemas.microsoft.com/office/drawing/2014/main" id="{64B417E4-5D4C-4D4E-A0BC-E068F94A29B9}"/>
              </a:ext>
            </a:extLst>
          </p:cNvPr>
          <p:cNvSpPr/>
          <p:nvPr/>
        </p:nvSpPr>
        <p:spPr>
          <a:xfrm>
            <a:off x="3482959" y="4832473"/>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50" name="Nyíl: jobbra mutató 61">
            <a:extLst>
              <a:ext uri="{FF2B5EF4-FFF2-40B4-BE49-F238E27FC236}">
                <a16:creationId xmlns:a16="http://schemas.microsoft.com/office/drawing/2014/main" id="{0413F16B-F504-4763-BA70-CA2AEC66CD09}"/>
              </a:ext>
            </a:extLst>
          </p:cNvPr>
          <p:cNvSpPr/>
          <p:nvPr/>
        </p:nvSpPr>
        <p:spPr>
          <a:xfrm>
            <a:off x="4043798" y="4084554"/>
            <a:ext cx="205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51" name="Téglalap: lekerekített 132">
            <a:extLst>
              <a:ext uri="{FF2B5EF4-FFF2-40B4-BE49-F238E27FC236}">
                <a16:creationId xmlns:a16="http://schemas.microsoft.com/office/drawing/2014/main" id="{64B417E4-5D4C-4D4E-A0BC-E068F94A29B9}"/>
              </a:ext>
            </a:extLst>
          </p:cNvPr>
          <p:cNvSpPr/>
          <p:nvPr/>
        </p:nvSpPr>
        <p:spPr>
          <a:xfrm>
            <a:off x="5095337" y="3724591"/>
            <a:ext cx="936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32C/4T/16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52" name="Straight Arrow Connector 451"/>
          <p:cNvCxnSpPr>
            <a:stCxn id="451" idx="2"/>
          </p:cNvCxnSpPr>
          <p:nvPr/>
        </p:nvCxnSpPr>
        <p:spPr bwMode="auto">
          <a:xfrm>
            <a:off x="5563337" y="3938158"/>
            <a:ext cx="556821" cy="8792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3" name="Téglalap 106">
            <a:extLst>
              <a:ext uri="{FF2B5EF4-FFF2-40B4-BE49-F238E27FC236}">
                <a16:creationId xmlns:a16="http://schemas.microsoft.com/office/drawing/2014/main" id="{F91F3DEE-AED3-45D1-A18E-D5FEB502F70B}"/>
              </a:ext>
            </a:extLst>
          </p:cNvPr>
          <p:cNvSpPr/>
          <p:nvPr/>
        </p:nvSpPr>
        <p:spPr>
          <a:xfrm>
            <a:off x="3050153" y="1122944"/>
            <a:ext cx="827654"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Dev. </a:t>
            </a: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a:t>
            </a: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it</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4" name="Téglalap 107">
            <a:extLst>
              <a:ext uri="{FF2B5EF4-FFF2-40B4-BE49-F238E27FC236}">
                <a16:creationId xmlns:a16="http://schemas.microsoft.com/office/drawing/2014/main" id="{68C6E4F1-D68F-456D-B2E1-DD6D324A4BA8}"/>
              </a:ext>
            </a:extLst>
          </p:cNvPr>
          <p:cNvSpPr/>
          <p:nvPr/>
        </p:nvSpPr>
        <p:spPr>
          <a:xfrm>
            <a:off x="4303613"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A1100</a:t>
            </a:r>
          </a:p>
        </p:txBody>
      </p:sp>
      <p:sp>
        <p:nvSpPr>
          <p:cNvPr id="455" name="Nyíl: jobbra mutató 108">
            <a:extLst>
              <a:ext uri="{FF2B5EF4-FFF2-40B4-BE49-F238E27FC236}">
                <a16:creationId xmlns:a16="http://schemas.microsoft.com/office/drawing/2014/main" id="{9AF05279-ACB1-4D5E-8BEF-38249007D57E}"/>
              </a:ext>
            </a:extLst>
          </p:cNvPr>
          <p:cNvSpPr/>
          <p:nvPr/>
        </p:nvSpPr>
        <p:spPr>
          <a:xfrm>
            <a:off x="3878718" y="1173205"/>
            <a:ext cx="43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56" name="Szövegdoboz 112">
            <a:extLst>
              <a:ext uri="{FF2B5EF4-FFF2-40B4-BE49-F238E27FC236}">
                <a16:creationId xmlns:a16="http://schemas.microsoft.com/office/drawing/2014/main" id="{13459FC8-CE21-4ECB-8178-23FB811424FF}"/>
              </a:ext>
            </a:extLst>
          </p:cNvPr>
          <p:cNvSpPr txBox="1"/>
          <p:nvPr/>
        </p:nvSpPr>
        <p:spPr>
          <a:xfrm>
            <a:off x="1541611" y="1077663"/>
            <a:ext cx="150233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AMD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announces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ARM-</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based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processors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7" name="Téglalap 121">
            <a:extLst>
              <a:ext uri="{FF2B5EF4-FFF2-40B4-BE49-F238E27FC236}">
                <a16:creationId xmlns:a16="http://schemas.microsoft.com/office/drawing/2014/main" id="{D4781C44-225F-4181-BBC6-07C91668A374}"/>
              </a:ext>
            </a:extLst>
          </p:cNvPr>
          <p:cNvSpPr/>
          <p:nvPr/>
        </p:nvSpPr>
        <p:spPr>
          <a:xfrm>
            <a:off x="5278902"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8" name="Nyíl: jobbra mutató 122">
            <a:extLst>
              <a:ext uri="{FF2B5EF4-FFF2-40B4-BE49-F238E27FC236}">
                <a16:creationId xmlns:a16="http://schemas.microsoft.com/office/drawing/2014/main" id="{37B56497-1D76-4FA9-8629-4D59E80A5E96}"/>
              </a:ext>
            </a:extLst>
          </p:cNvPr>
          <p:cNvSpPr/>
          <p:nvPr/>
        </p:nvSpPr>
        <p:spPr>
          <a:xfrm>
            <a:off x="5121331" y="1174087"/>
            <a:ext cx="16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59" name="Egyenes összekötő 123">
            <a:extLst>
              <a:ext uri="{FF2B5EF4-FFF2-40B4-BE49-F238E27FC236}">
                <a16:creationId xmlns:a16="http://schemas.microsoft.com/office/drawing/2014/main" id="{84DF24F0-EA28-436A-A393-93FBF3E07BBD}"/>
              </a:ext>
            </a:extLst>
          </p:cNvPr>
          <p:cNvCxnSpPr>
            <a:cxnSpLocks/>
          </p:cNvCxnSpPr>
          <p:nvPr/>
        </p:nvCxnSpPr>
        <p:spPr>
          <a:xfrm>
            <a:off x="5362217" y="1147592"/>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0" name="Egyenes összekötő 124">
            <a:extLst>
              <a:ext uri="{FF2B5EF4-FFF2-40B4-BE49-F238E27FC236}">
                <a16:creationId xmlns:a16="http://schemas.microsoft.com/office/drawing/2014/main" id="{B39D36F7-B388-49F7-931B-84EEC6EAEB59}"/>
              </a:ext>
            </a:extLst>
          </p:cNvPr>
          <p:cNvCxnSpPr>
            <a:cxnSpLocks/>
          </p:cNvCxnSpPr>
          <p:nvPr/>
        </p:nvCxnSpPr>
        <p:spPr>
          <a:xfrm flipV="1">
            <a:off x="5362217" y="1156765"/>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1" name="Rectangle 460"/>
          <p:cNvSpPr/>
          <p:nvPr/>
        </p:nvSpPr>
        <p:spPr>
          <a:xfrm>
            <a:off x="5465181" y="1139370"/>
            <a:ext cx="466794"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K12</a:t>
            </a:r>
          </a:p>
        </p:txBody>
      </p:sp>
      <p:cxnSp>
        <p:nvCxnSpPr>
          <p:cNvPr id="462" name="Straight Arrow Connector 461"/>
          <p:cNvCxnSpPr>
            <a:stCxn id="472" idx="0"/>
          </p:cNvCxnSpPr>
          <p:nvPr/>
        </p:nvCxnSpPr>
        <p:spPr bwMode="auto">
          <a:xfrm flipV="1">
            <a:off x="3953301" y="1404646"/>
            <a:ext cx="357417" cy="137178"/>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3" name="Téglalap 102">
            <a:extLst>
              <a:ext uri="{FF2B5EF4-FFF2-40B4-BE49-F238E27FC236}">
                <a16:creationId xmlns:a16="http://schemas.microsoft.com/office/drawing/2014/main" id="{5C568B9C-355C-4F29-A221-FE5C08A5452D}"/>
              </a:ext>
            </a:extLst>
          </p:cNvPr>
          <p:cNvSpPr/>
          <p:nvPr/>
        </p:nvSpPr>
        <p:spPr>
          <a:xfrm>
            <a:off x="7268186" y="2789064"/>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4" name="Téglalap 104">
            <a:extLst>
              <a:ext uri="{FF2B5EF4-FFF2-40B4-BE49-F238E27FC236}">
                <a16:creationId xmlns:a16="http://schemas.microsoft.com/office/drawing/2014/main" id="{7A9D42E2-2EEC-46FB-9311-149CD9BD2127}"/>
              </a:ext>
            </a:extLst>
          </p:cNvPr>
          <p:cNvSpPr/>
          <p:nvPr/>
        </p:nvSpPr>
        <p:spPr>
          <a:xfrm>
            <a:off x="6248491" y="2784905"/>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5" name="Nyíl: jobbra mutató 103">
            <a:extLst>
              <a:ext uri="{FF2B5EF4-FFF2-40B4-BE49-F238E27FC236}">
                <a16:creationId xmlns:a16="http://schemas.microsoft.com/office/drawing/2014/main" id="{BF47AC3F-99C3-463F-8F7F-DEABD51E7A51}"/>
              </a:ext>
            </a:extLst>
          </p:cNvPr>
          <p:cNvSpPr/>
          <p:nvPr/>
        </p:nvSpPr>
        <p:spPr>
          <a:xfrm>
            <a:off x="4405775" y="2864451"/>
            <a:ext cx="183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6" name="Nyíl: jobbra mutató 119">
            <a:extLst>
              <a:ext uri="{FF2B5EF4-FFF2-40B4-BE49-F238E27FC236}">
                <a16:creationId xmlns:a16="http://schemas.microsoft.com/office/drawing/2014/main" id="{FE991B02-BBFE-41DA-8003-533B3B2D0783}"/>
              </a:ext>
            </a:extLst>
          </p:cNvPr>
          <p:cNvSpPr/>
          <p:nvPr/>
        </p:nvSpPr>
        <p:spPr>
          <a:xfrm>
            <a:off x="7055964" y="2852227"/>
            <a:ext cx="21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7" name="Téglalap: lekerekített 1">
            <a:extLst>
              <a:ext uri="{FF2B5EF4-FFF2-40B4-BE49-F238E27FC236}">
                <a16:creationId xmlns:a16="http://schemas.microsoft.com/office/drawing/2014/main" id="{083B6F9F-8D86-4DE0-A807-DE4507E1C57E}"/>
              </a:ext>
            </a:extLst>
          </p:cNvPr>
          <p:cNvSpPr/>
          <p:nvPr/>
        </p:nvSpPr>
        <p:spPr>
          <a:xfrm>
            <a:off x="6847238" y="2402526"/>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68" name="Egyenes összekötő nyíllal 3">
            <a:extLst>
              <a:ext uri="{FF2B5EF4-FFF2-40B4-BE49-F238E27FC236}">
                <a16:creationId xmlns:a16="http://schemas.microsoft.com/office/drawing/2014/main" id="{BEC78690-CBC8-4416-AB19-6796AB0083B7}"/>
              </a:ext>
            </a:extLst>
          </p:cNvPr>
          <p:cNvCxnSpPr>
            <a:stCxn id="467" idx="2"/>
          </p:cNvCxnSpPr>
          <p:nvPr/>
        </p:nvCxnSpPr>
        <p:spPr>
          <a:xfrm flipH="1">
            <a:off x="7043448" y="2582526"/>
            <a:ext cx="199790" cy="182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9" name="Téglalap: lekerekített 128">
            <a:extLst>
              <a:ext uri="{FF2B5EF4-FFF2-40B4-BE49-F238E27FC236}">
                <a16:creationId xmlns:a16="http://schemas.microsoft.com/office/drawing/2014/main" id="{E91E3D56-AAD0-4E0F-9414-13F9AE09C8C8}"/>
              </a:ext>
            </a:extLst>
          </p:cNvPr>
          <p:cNvSpPr/>
          <p:nvPr/>
        </p:nvSpPr>
        <p:spPr>
          <a:xfrm>
            <a:off x="7933061" y="240041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64C/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70" name="Egyenes összekötő nyíllal 129">
            <a:extLst>
              <a:ext uri="{FF2B5EF4-FFF2-40B4-BE49-F238E27FC236}">
                <a16:creationId xmlns:a16="http://schemas.microsoft.com/office/drawing/2014/main" id="{A488525E-F1D1-44B8-8F28-8F8209C964A2}"/>
              </a:ext>
            </a:extLst>
          </p:cNvPr>
          <p:cNvCxnSpPr>
            <a:stCxn id="469" idx="2"/>
          </p:cNvCxnSpPr>
          <p:nvPr/>
        </p:nvCxnSpPr>
        <p:spPr>
          <a:xfrm flipH="1">
            <a:off x="8078186" y="2580412"/>
            <a:ext cx="208147" cy="211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1" name="Szövegdoboz 97">
            <a:extLst>
              <a:ext uri="{FF2B5EF4-FFF2-40B4-BE49-F238E27FC236}">
                <a16:creationId xmlns:a16="http://schemas.microsoft.com/office/drawing/2014/main" id="{8523F926-F49E-47B6-8FCA-2B29BCE784AE}"/>
              </a:ext>
            </a:extLst>
          </p:cNvPr>
          <p:cNvSpPr txBox="1"/>
          <p:nvPr/>
        </p:nvSpPr>
        <p:spPr>
          <a:xfrm>
            <a:off x="8028840" y="28124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472" name="Téglalap: lekerekített 1">
            <a:extLst>
              <a:ext uri="{FF2B5EF4-FFF2-40B4-BE49-F238E27FC236}">
                <a16:creationId xmlns:a16="http://schemas.microsoft.com/office/drawing/2014/main" id="{083B6F9F-8D86-4DE0-A807-DE4507E1C57E}"/>
              </a:ext>
            </a:extLst>
          </p:cNvPr>
          <p:cNvSpPr/>
          <p:nvPr/>
        </p:nvSpPr>
        <p:spPr>
          <a:xfrm>
            <a:off x="3563379" y="1541824"/>
            <a:ext cx="779844" cy="18206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73" name="Téglalap 67">
            <a:extLst>
              <a:ext uri="{FF2B5EF4-FFF2-40B4-BE49-F238E27FC236}">
                <a16:creationId xmlns:a16="http://schemas.microsoft.com/office/drawing/2014/main" id="{9AFFA8D1-E8E3-4B42-A2B2-D488EFD2DD95}"/>
              </a:ext>
            </a:extLst>
          </p:cNvPr>
          <p:cNvSpPr/>
          <p:nvPr/>
        </p:nvSpPr>
        <p:spPr>
          <a:xfrm>
            <a:off x="111642" y="2284970"/>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APM</a:t>
            </a:r>
          </a:p>
        </p:txBody>
      </p:sp>
      <p:sp>
        <p:nvSpPr>
          <p:cNvPr id="474" name="Rounded Rectangle 473"/>
          <p:cNvSpPr/>
          <p:nvPr/>
        </p:nvSpPr>
        <p:spPr bwMode="auto">
          <a:xfrm>
            <a:off x="-16332" y="3136228"/>
            <a:ext cx="9160331" cy="1894892"/>
          </a:xfrm>
          <a:prstGeom prst="roundRect">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475" name="Téglalap 48">
            <a:extLst>
              <a:ext uri="{FF2B5EF4-FFF2-40B4-BE49-F238E27FC236}">
                <a16:creationId xmlns:a16="http://schemas.microsoft.com/office/drawing/2014/main" id="{BF7FFED4-90B6-452B-A50F-FA5B713F99E8}"/>
              </a:ext>
            </a:extLst>
          </p:cNvPr>
          <p:cNvSpPr/>
          <p:nvPr/>
        </p:nvSpPr>
        <p:spPr>
          <a:xfrm>
            <a:off x="6845587" y="4881549"/>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N1</a:t>
            </a:r>
          </a:p>
        </p:txBody>
      </p:sp>
      <p:sp>
        <p:nvSpPr>
          <p:cNvPr id="476" name="Téglalap 49">
            <a:extLst>
              <a:ext uri="{FF2B5EF4-FFF2-40B4-BE49-F238E27FC236}">
                <a16:creationId xmlns:a16="http://schemas.microsoft.com/office/drawing/2014/main" id="{7D80B398-A0FE-4D74-AC32-B0D72CF32018}"/>
              </a:ext>
            </a:extLst>
          </p:cNvPr>
          <p:cNvSpPr/>
          <p:nvPr/>
        </p:nvSpPr>
        <p:spPr>
          <a:xfrm>
            <a:off x="7576734" y="4883815"/>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V1</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7" name="Téglalap 50">
            <a:extLst>
              <a:ext uri="{FF2B5EF4-FFF2-40B4-BE49-F238E27FC236}">
                <a16:creationId xmlns:a16="http://schemas.microsoft.com/office/drawing/2014/main" id="{0EBC998D-FE98-4E39-978A-6239CC3C37F3}"/>
              </a:ext>
            </a:extLst>
          </p:cNvPr>
          <p:cNvSpPr/>
          <p:nvPr/>
        </p:nvSpPr>
        <p:spPr>
          <a:xfrm>
            <a:off x="8313114" y="4879418"/>
            <a:ext cx="725012"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8" name="Nyíl: jobbra mutató 51">
            <a:extLst>
              <a:ext uri="{FF2B5EF4-FFF2-40B4-BE49-F238E27FC236}">
                <a16:creationId xmlns:a16="http://schemas.microsoft.com/office/drawing/2014/main" id="{DAC3EDDD-8D6E-44E4-88DA-A94E34B771A3}"/>
              </a:ext>
            </a:extLst>
          </p:cNvPr>
          <p:cNvSpPr/>
          <p:nvPr/>
        </p:nvSpPr>
        <p:spPr>
          <a:xfrm>
            <a:off x="7369438" y="4949490"/>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79" name="Nyíl: jobbra mutató 52">
            <a:extLst>
              <a:ext uri="{FF2B5EF4-FFF2-40B4-BE49-F238E27FC236}">
                <a16:creationId xmlns:a16="http://schemas.microsoft.com/office/drawing/2014/main" id="{C7599333-4622-4A43-A7E0-388D0A9A787A}"/>
              </a:ext>
            </a:extLst>
          </p:cNvPr>
          <p:cNvSpPr/>
          <p:nvPr/>
        </p:nvSpPr>
        <p:spPr>
          <a:xfrm>
            <a:off x="8200567" y="4949426"/>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80" name="Szövegdoboz 53">
            <a:extLst>
              <a:ext uri="{FF2B5EF4-FFF2-40B4-BE49-F238E27FC236}">
                <a16:creationId xmlns:a16="http://schemas.microsoft.com/office/drawing/2014/main" id="{B3381D7F-6889-48D4-9AFC-E9C4873237C7}"/>
              </a:ext>
            </a:extLst>
          </p:cNvPr>
          <p:cNvSpPr txBox="1"/>
          <p:nvPr/>
        </p:nvSpPr>
        <p:spPr>
          <a:xfrm>
            <a:off x="6907324" y="4678469"/>
            <a:ext cx="41229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p>
        </p:txBody>
      </p:sp>
      <p:sp>
        <p:nvSpPr>
          <p:cNvPr id="481" name="Szövegdoboz 54">
            <a:extLst>
              <a:ext uri="{FF2B5EF4-FFF2-40B4-BE49-F238E27FC236}">
                <a16:creationId xmlns:a16="http://schemas.microsoft.com/office/drawing/2014/main" id="{E2E184C0-0E6B-4EEF-B3BB-C85E2DE661A6}"/>
              </a:ext>
            </a:extLst>
          </p:cNvPr>
          <p:cNvSpPr txBox="1"/>
          <p:nvPr/>
        </p:nvSpPr>
        <p:spPr>
          <a:xfrm>
            <a:off x="7692841" y="4672714"/>
            <a:ext cx="43473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Zeus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2" name="Szövegdoboz 91">
            <a:extLst>
              <a:ext uri="{FF2B5EF4-FFF2-40B4-BE49-F238E27FC236}">
                <a16:creationId xmlns:a16="http://schemas.microsoft.com/office/drawing/2014/main" id="{831FBB4D-E390-4522-872E-DB4FFF043A59}"/>
              </a:ext>
            </a:extLst>
          </p:cNvPr>
          <p:cNvSpPr txBox="1"/>
          <p:nvPr/>
        </p:nvSpPr>
        <p:spPr>
          <a:xfrm>
            <a:off x="5840498" y="4887092"/>
            <a:ext cx="85953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Neoverse</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3" name="Bal oldali kapcsos zárójel 39">
            <a:extLst>
              <a:ext uri="{FF2B5EF4-FFF2-40B4-BE49-F238E27FC236}">
                <a16:creationId xmlns:a16="http://schemas.microsoft.com/office/drawing/2014/main" id="{CC64BC3F-EFC9-49FC-A691-3860E669A2DC}"/>
              </a:ext>
            </a:extLst>
          </p:cNvPr>
          <p:cNvSpPr/>
          <p:nvPr/>
        </p:nvSpPr>
        <p:spPr>
          <a:xfrm>
            <a:off x="6655980" y="4881549"/>
            <a:ext cx="185151" cy="285711"/>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84" name="Egyenes összekötő nyíllal 141">
            <a:extLst>
              <a:ext uri="{FF2B5EF4-FFF2-40B4-BE49-F238E27FC236}">
                <a16:creationId xmlns:a16="http://schemas.microsoft.com/office/drawing/2014/main" id="{D2B3BB9F-8A23-4D65-B8E2-288FE972C2BC}"/>
              </a:ext>
            </a:extLst>
          </p:cNvPr>
          <p:cNvCxnSpPr>
            <a:cxnSpLocks/>
          </p:cNvCxnSpPr>
          <p:nvPr/>
        </p:nvCxnSpPr>
        <p:spPr>
          <a:xfrm>
            <a:off x="6702803" y="4685254"/>
            <a:ext cx="144722" cy="1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Egyenes összekötő nyíllal 143">
            <a:extLst>
              <a:ext uri="{FF2B5EF4-FFF2-40B4-BE49-F238E27FC236}">
                <a16:creationId xmlns:a16="http://schemas.microsoft.com/office/drawing/2014/main" id="{8913EFA2-26A3-481D-B5C5-B9DE4DF8613E}"/>
              </a:ext>
            </a:extLst>
          </p:cNvPr>
          <p:cNvCxnSpPr>
            <a:cxnSpLocks/>
          </p:cNvCxnSpPr>
          <p:nvPr/>
        </p:nvCxnSpPr>
        <p:spPr>
          <a:xfrm>
            <a:off x="7542013" y="4685559"/>
            <a:ext cx="144722" cy="159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6" name="Egyenes összekötő nyíllal 145">
            <a:extLst>
              <a:ext uri="{FF2B5EF4-FFF2-40B4-BE49-F238E27FC236}">
                <a16:creationId xmlns:a16="http://schemas.microsoft.com/office/drawing/2014/main" id="{BE974B0C-35E8-4859-85A7-3D71B9DF7243}"/>
              </a:ext>
            </a:extLst>
          </p:cNvPr>
          <p:cNvCxnSpPr>
            <a:cxnSpLocks/>
          </p:cNvCxnSpPr>
          <p:nvPr/>
        </p:nvCxnSpPr>
        <p:spPr>
          <a:xfrm flipH="1">
            <a:off x="8329581" y="4685818"/>
            <a:ext cx="88394" cy="201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7" name="Szövegdoboz 54">
            <a:extLst>
              <a:ext uri="{FF2B5EF4-FFF2-40B4-BE49-F238E27FC236}">
                <a16:creationId xmlns:a16="http://schemas.microsoft.com/office/drawing/2014/main" id="{E2E184C0-0E6B-4EEF-B3BB-C85E2DE661A6}"/>
              </a:ext>
            </a:extLst>
          </p:cNvPr>
          <p:cNvSpPr txBox="1"/>
          <p:nvPr/>
        </p:nvSpPr>
        <p:spPr>
          <a:xfrm>
            <a:off x="8359016" y="4666089"/>
            <a:ext cx="58381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Perseus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55" name="Group 154"/>
          <p:cNvGrpSpPr/>
          <p:nvPr/>
        </p:nvGrpSpPr>
        <p:grpSpPr>
          <a:xfrm>
            <a:off x="7460845" y="1357947"/>
            <a:ext cx="1704538" cy="930611"/>
            <a:chOff x="7461453" y="1358438"/>
            <a:chExt cx="1704538" cy="930611"/>
          </a:xfrm>
        </p:grpSpPr>
        <p:sp>
          <p:nvSpPr>
            <p:cNvPr id="156" name="Téglalap: lekerekített 130">
              <a:extLst>
                <a:ext uri="{FF2B5EF4-FFF2-40B4-BE49-F238E27FC236}">
                  <a16:creationId xmlns:a16="http://schemas.microsoft.com/office/drawing/2014/main" id="{54E03BDD-02DE-44A9-8390-5DEA11571895}"/>
                </a:ext>
              </a:extLst>
            </p:cNvPr>
            <p:cNvSpPr/>
            <p:nvPr/>
          </p:nvSpPr>
          <p:spPr>
            <a:xfrm>
              <a:off x="7525212" y="1362077"/>
              <a:ext cx="75566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80C/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7" name="Téglalap 79">
              <a:extLst>
                <a:ext uri="{FF2B5EF4-FFF2-40B4-BE49-F238E27FC236}">
                  <a16:creationId xmlns:a16="http://schemas.microsoft.com/office/drawing/2014/main" id="{EB2D6595-70EA-49C5-B745-3B15A64F22BA}"/>
                </a:ext>
              </a:extLst>
            </p:cNvPr>
            <p:cNvSpPr/>
            <p:nvPr/>
          </p:nvSpPr>
          <p:spPr>
            <a:xfrm>
              <a:off x="7483354" y="1770399"/>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p>
          </p:txBody>
        </p:sp>
        <p:sp>
          <p:nvSpPr>
            <p:cNvPr id="158" name="Szövegdoboz 96">
              <a:extLst>
                <a:ext uri="{FF2B5EF4-FFF2-40B4-BE49-F238E27FC236}">
                  <a16:creationId xmlns:a16="http://schemas.microsoft.com/office/drawing/2014/main" id="{174A92AB-F542-4350-BE1A-CDC4F1B0E391}"/>
                </a:ext>
              </a:extLst>
            </p:cNvPr>
            <p:cNvSpPr txBox="1"/>
            <p:nvPr/>
          </p:nvSpPr>
          <p:spPr>
            <a:xfrm>
              <a:off x="7463724" y="1545311"/>
              <a:ext cx="84189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QuickSilver</a:t>
              </a:r>
            </a:p>
          </p:txBody>
        </p:sp>
        <p:sp>
          <p:nvSpPr>
            <p:cNvPr id="159" name="Szövegdoboz 97">
              <a:extLst>
                <a:ext uri="{FF2B5EF4-FFF2-40B4-BE49-F238E27FC236}">
                  <a16:creationId xmlns:a16="http://schemas.microsoft.com/office/drawing/2014/main" id="{8523F926-F49E-47B6-8FCA-2B29BCE784AE}"/>
                </a:ext>
              </a:extLst>
            </p:cNvPr>
            <p:cNvSpPr txBox="1"/>
            <p:nvPr/>
          </p:nvSpPr>
          <p:spPr>
            <a:xfrm>
              <a:off x="7461453" y="20582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160" name="Téglalap 79">
              <a:extLst>
                <a:ext uri="{FF2B5EF4-FFF2-40B4-BE49-F238E27FC236}">
                  <a16:creationId xmlns:a16="http://schemas.microsoft.com/office/drawing/2014/main" id="{EB2D6595-70EA-49C5-B745-3B15A64F22BA}"/>
                </a:ext>
              </a:extLst>
            </p:cNvPr>
            <p:cNvSpPr/>
            <p:nvPr/>
          </p:nvSpPr>
          <p:spPr>
            <a:xfrm>
              <a:off x="8311118" y="1770853"/>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r>
                <a:rPr kumimoji="0" lang="en-GB"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Max</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1" name="Szövegdoboz 96">
              <a:extLst>
                <a:ext uri="{FF2B5EF4-FFF2-40B4-BE49-F238E27FC236}">
                  <a16:creationId xmlns:a16="http://schemas.microsoft.com/office/drawing/2014/main" id="{174A92AB-F542-4350-BE1A-CDC4F1B0E391}"/>
                </a:ext>
              </a:extLst>
            </p:cNvPr>
            <p:cNvSpPr txBox="1"/>
            <p:nvPr/>
          </p:nvSpPr>
          <p:spPr>
            <a:xfrm>
              <a:off x="8343920" y="1542406"/>
              <a:ext cx="70403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Mystique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2" name="Téglalap: lekerekített 130">
              <a:extLst>
                <a:ext uri="{FF2B5EF4-FFF2-40B4-BE49-F238E27FC236}">
                  <a16:creationId xmlns:a16="http://schemas.microsoft.com/office/drawing/2014/main" id="{54E03BDD-02DE-44A9-8390-5DEA11571895}"/>
                </a:ext>
              </a:extLst>
            </p:cNvPr>
            <p:cNvSpPr/>
            <p:nvPr/>
          </p:nvSpPr>
          <p:spPr>
            <a:xfrm>
              <a:off x="8304897" y="1358438"/>
              <a:ext cx="78181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128C/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3" name="Szövegdoboz 97">
              <a:extLst>
                <a:ext uri="{FF2B5EF4-FFF2-40B4-BE49-F238E27FC236}">
                  <a16:creationId xmlns:a16="http://schemas.microsoft.com/office/drawing/2014/main" id="{8523F926-F49E-47B6-8FCA-2B29BCE784AE}"/>
                </a:ext>
              </a:extLst>
            </p:cNvPr>
            <p:cNvSpPr txBox="1"/>
            <p:nvPr/>
          </p:nvSpPr>
          <p:spPr>
            <a:xfrm>
              <a:off x="8276004" y="2052963"/>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1123391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r>
              <a:rPr lang="en-GB" altLang="en-US" sz="1600" kern="1200" dirty="0" smtClean="0">
                <a:solidFill>
                  <a:srgbClr val="FFFFFF"/>
                </a:solidFill>
                <a:latin typeface="Verdana" pitchFamily="34" charset="0"/>
                <a:cs typeface="Times New Roman" pitchFamily="18" charset="0"/>
              </a:rPr>
              <a:t>3</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42874" y="805831"/>
            <a:ext cx="9673788" cy="584775"/>
          </a:xfrm>
          <a:prstGeom prst="rect">
            <a:avLst/>
          </a:prstGeom>
          <a:noFill/>
        </p:spPr>
        <p:txBody>
          <a:bodyPr wrap="square" rtlCol="0">
            <a:spAutoFit/>
          </a:bodyPr>
          <a:lstStyle/>
          <a:p>
            <a:r>
              <a:rPr lang="en-US" sz="1600" spc="-40" dirty="0" smtClean="0">
                <a:latin typeface="+mj-lt"/>
              </a:rPr>
              <a:t>Finally, around 2019 the </a:t>
            </a:r>
            <a:r>
              <a:rPr lang="en-US" sz="1600" spc="-40" dirty="0" smtClean="0">
                <a:solidFill>
                  <a:srgbClr val="FF0000"/>
                </a:solidFill>
                <a:latin typeface="+mj-lt"/>
              </a:rPr>
              <a:t>fourth wave </a:t>
            </a:r>
            <a:r>
              <a:rPr lang="en-US" sz="1600" spc="-40" dirty="0" smtClean="0">
                <a:latin typeface="+mj-lt"/>
              </a:rPr>
              <a:t>entered after ARM introduced their </a:t>
            </a:r>
            <a:r>
              <a:rPr lang="en-US" sz="1600" spc="-40" dirty="0" smtClean="0">
                <a:solidFill>
                  <a:srgbClr val="FF0000"/>
                </a:solidFill>
                <a:latin typeface="+mj-lt"/>
              </a:rPr>
              <a:t>Armv8.2-A-based</a:t>
            </a:r>
          </a:p>
          <a:p>
            <a:r>
              <a:rPr lang="en-US" sz="1600" spc="-40" dirty="0">
                <a:latin typeface="+mj-lt"/>
              </a:rPr>
              <a:t> </a:t>
            </a:r>
            <a:r>
              <a:rPr lang="en-US" sz="1600" spc="-40" dirty="0" smtClean="0">
                <a:latin typeface="+mj-lt"/>
              </a:rPr>
              <a:t> </a:t>
            </a:r>
            <a:r>
              <a:rPr lang="en-US" sz="1600" dirty="0" err="1" smtClean="0">
                <a:solidFill>
                  <a:srgbClr val="FF0000"/>
                </a:solidFill>
                <a:latin typeface="+mj-lt"/>
              </a:rPr>
              <a:t>Neoverse</a:t>
            </a:r>
            <a:r>
              <a:rPr lang="en-US" sz="1600" dirty="0" smtClean="0">
                <a:solidFill>
                  <a:srgbClr val="FF0000"/>
                </a:solidFill>
                <a:latin typeface="+mj-lt"/>
              </a:rPr>
              <a:t> family </a:t>
            </a:r>
            <a:r>
              <a:rPr lang="en-US" sz="1600" dirty="0" smtClean="0">
                <a:solidFill>
                  <a:srgbClr val="0070C0"/>
                </a:solidFill>
                <a:latin typeface="+mj-lt"/>
              </a:rPr>
              <a:t>of server processor designs</a:t>
            </a:r>
            <a:r>
              <a:rPr lang="en-US" sz="1600" dirty="0" smtClean="0">
                <a:latin typeface="+mj-lt"/>
              </a:rPr>
              <a:t>, as seen in the subsequent Figure.</a:t>
            </a:r>
          </a:p>
        </p:txBody>
      </p:sp>
      <p:sp>
        <p:nvSpPr>
          <p:cNvPr id="4" name="TextBox 3"/>
          <p:cNvSpPr txBox="1"/>
          <p:nvPr/>
        </p:nvSpPr>
        <p:spPr>
          <a:xfrm>
            <a:off x="142875" y="452390"/>
            <a:ext cx="2405146" cy="369332"/>
          </a:xfrm>
          <a:prstGeom prst="rect">
            <a:avLst/>
          </a:prstGeom>
          <a:noFill/>
        </p:spPr>
        <p:txBody>
          <a:bodyPr wrap="none" rtlCol="0">
            <a:spAutoFit/>
          </a:bodyPr>
          <a:lstStyle/>
          <a:p>
            <a:r>
              <a:rPr lang="en-US" dirty="0" smtClean="0">
                <a:solidFill>
                  <a:schemeClr val="accent6"/>
                </a:solidFill>
                <a:latin typeface="+mj-lt"/>
              </a:rPr>
              <a:t>The fourth wave -1</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493106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r>
              <a:rPr lang="en-GB" altLang="en-US" sz="1600" kern="1200" dirty="0" smtClean="0">
                <a:solidFill>
                  <a:srgbClr val="FFFFFF"/>
                </a:solidFill>
                <a:latin typeface="Verdana" pitchFamily="34" charset="0"/>
                <a:cs typeface="Times New Roman" pitchFamily="18" charset="0"/>
              </a:rPr>
              <a:t>4</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153" name="TextBox 152"/>
          <p:cNvSpPr txBox="1"/>
          <p:nvPr/>
        </p:nvSpPr>
        <p:spPr>
          <a:xfrm>
            <a:off x="115899" y="441325"/>
            <a:ext cx="721941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ARM’s introduction of their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Neoverse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server processor family</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349" name="Téglalap 5">
            <a:extLst>
              <a:ext uri="{FF2B5EF4-FFF2-40B4-BE49-F238E27FC236}">
                <a16:creationId xmlns:a16="http://schemas.microsoft.com/office/drawing/2014/main" id="{310DA2A7-6815-479D-B4EA-E5EEEC16233F}"/>
              </a:ext>
            </a:extLst>
          </p:cNvPr>
          <p:cNvSpPr/>
          <p:nvPr/>
        </p:nvSpPr>
        <p:spPr>
          <a:xfrm>
            <a:off x="2481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2013</a:t>
            </a:r>
          </a:p>
        </p:txBody>
      </p:sp>
      <p:sp>
        <p:nvSpPr>
          <p:cNvPr id="350" name="Téglalap 6">
            <a:extLst>
              <a:ext uri="{FF2B5EF4-FFF2-40B4-BE49-F238E27FC236}">
                <a16:creationId xmlns:a16="http://schemas.microsoft.com/office/drawing/2014/main" id="{A17A13CD-EAB9-4CE3-97C5-8DDD7823AA74}"/>
              </a:ext>
            </a:extLst>
          </p:cNvPr>
          <p:cNvSpPr/>
          <p:nvPr/>
        </p:nvSpPr>
        <p:spPr>
          <a:xfrm>
            <a:off x="3210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2014</a:t>
            </a:r>
          </a:p>
        </p:txBody>
      </p:sp>
      <p:sp>
        <p:nvSpPr>
          <p:cNvPr id="351" name="Téglalap 7">
            <a:extLst>
              <a:ext uri="{FF2B5EF4-FFF2-40B4-BE49-F238E27FC236}">
                <a16:creationId xmlns:a16="http://schemas.microsoft.com/office/drawing/2014/main" id="{FDBC93AF-31A4-489D-9913-FEBCB79667F2}"/>
              </a:ext>
            </a:extLst>
          </p:cNvPr>
          <p:cNvSpPr/>
          <p:nvPr/>
        </p:nvSpPr>
        <p:spPr>
          <a:xfrm>
            <a:off x="3939114" y="6470911"/>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2015</a:t>
            </a:r>
          </a:p>
        </p:txBody>
      </p:sp>
      <p:sp>
        <p:nvSpPr>
          <p:cNvPr id="352" name="Téglalap 8">
            <a:extLst>
              <a:ext uri="{FF2B5EF4-FFF2-40B4-BE49-F238E27FC236}">
                <a16:creationId xmlns:a16="http://schemas.microsoft.com/office/drawing/2014/main" id="{21B9E524-D412-4E46-ABD7-116D69BB4CC8}"/>
              </a:ext>
            </a:extLst>
          </p:cNvPr>
          <p:cNvSpPr/>
          <p:nvPr/>
        </p:nvSpPr>
        <p:spPr>
          <a:xfrm>
            <a:off x="4668114" y="647121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sp>
        <p:nvSpPr>
          <p:cNvPr id="353" name="Téglalap 9">
            <a:extLst>
              <a:ext uri="{FF2B5EF4-FFF2-40B4-BE49-F238E27FC236}">
                <a16:creationId xmlns:a16="http://schemas.microsoft.com/office/drawing/2014/main" id="{D73F83DD-F9E3-41E7-A88C-F9F7D9E50C7A}"/>
              </a:ext>
            </a:extLst>
          </p:cNvPr>
          <p:cNvSpPr/>
          <p:nvPr/>
        </p:nvSpPr>
        <p:spPr>
          <a:xfrm>
            <a:off x="5397114" y="6464119"/>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2017</a:t>
            </a:r>
          </a:p>
        </p:txBody>
      </p:sp>
      <p:sp>
        <p:nvSpPr>
          <p:cNvPr id="354" name="Téglalap 14">
            <a:extLst>
              <a:ext uri="{FF2B5EF4-FFF2-40B4-BE49-F238E27FC236}">
                <a16:creationId xmlns:a16="http://schemas.microsoft.com/office/drawing/2014/main" id="{F3BEB992-728F-4AD0-811E-7B24E82850E1}"/>
              </a:ext>
            </a:extLst>
          </p:cNvPr>
          <p:cNvSpPr/>
          <p:nvPr/>
        </p:nvSpPr>
        <p:spPr>
          <a:xfrm>
            <a:off x="1752372" y="6471060"/>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2012</a:t>
            </a:r>
          </a:p>
        </p:txBody>
      </p:sp>
      <p:sp>
        <p:nvSpPr>
          <p:cNvPr id="355" name="Téglalap 15">
            <a:extLst>
              <a:ext uri="{FF2B5EF4-FFF2-40B4-BE49-F238E27FC236}">
                <a16:creationId xmlns:a16="http://schemas.microsoft.com/office/drawing/2014/main" id="{5A22EB8E-B72B-4446-AD6B-FAC22EEC036C}"/>
              </a:ext>
            </a:extLst>
          </p:cNvPr>
          <p:cNvSpPr/>
          <p:nvPr/>
        </p:nvSpPr>
        <p:spPr>
          <a:xfrm>
            <a:off x="1023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2011</a:t>
            </a:r>
          </a:p>
        </p:txBody>
      </p:sp>
      <p:cxnSp>
        <p:nvCxnSpPr>
          <p:cNvPr id="356" name="Egyenes összekötő nyíllal 17">
            <a:extLst>
              <a:ext uri="{FF2B5EF4-FFF2-40B4-BE49-F238E27FC236}">
                <a16:creationId xmlns:a16="http://schemas.microsoft.com/office/drawing/2014/main" id="{88421B7C-2498-4782-9AA8-36A8A4385905}"/>
              </a:ext>
            </a:extLst>
          </p:cNvPr>
          <p:cNvCxnSpPr>
            <a:cxnSpLocks/>
          </p:cNvCxnSpPr>
          <p:nvPr/>
        </p:nvCxnSpPr>
        <p:spPr>
          <a:xfrm>
            <a:off x="1022855" y="6465064"/>
            <a:ext cx="7572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7" name="Téglalap 18">
            <a:extLst>
              <a:ext uri="{FF2B5EF4-FFF2-40B4-BE49-F238E27FC236}">
                <a16:creationId xmlns:a16="http://schemas.microsoft.com/office/drawing/2014/main" id="{A3460E91-7B76-4344-94FF-EAD20B4FD09D}"/>
              </a:ext>
            </a:extLst>
          </p:cNvPr>
          <p:cNvSpPr/>
          <p:nvPr/>
        </p:nvSpPr>
        <p:spPr>
          <a:xfrm>
            <a:off x="3413397" y="6069238"/>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A53</a:t>
            </a:r>
          </a:p>
        </p:txBody>
      </p:sp>
      <p:sp>
        <p:nvSpPr>
          <p:cNvPr id="358" name="Téglalap 19">
            <a:extLst>
              <a:ext uri="{FF2B5EF4-FFF2-40B4-BE49-F238E27FC236}">
                <a16:creationId xmlns:a16="http://schemas.microsoft.com/office/drawing/2014/main" id="{70CB3192-3EBF-4C22-9B3F-A78316E8C78C}"/>
              </a:ext>
            </a:extLst>
          </p:cNvPr>
          <p:cNvSpPr/>
          <p:nvPr/>
        </p:nvSpPr>
        <p:spPr>
          <a:xfrm>
            <a:off x="5397114" y="6068886"/>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A55</a:t>
            </a:r>
          </a:p>
        </p:txBody>
      </p:sp>
      <p:sp>
        <p:nvSpPr>
          <p:cNvPr id="359" name="Szövegdoboz 21">
            <a:extLst>
              <a:ext uri="{FF2B5EF4-FFF2-40B4-BE49-F238E27FC236}">
                <a16:creationId xmlns:a16="http://schemas.microsoft.com/office/drawing/2014/main" id="{9D7B1A6D-2629-452F-B482-C162913CAA7F}"/>
              </a:ext>
            </a:extLst>
          </p:cNvPr>
          <p:cNvSpPr txBox="1"/>
          <p:nvPr/>
        </p:nvSpPr>
        <p:spPr>
          <a:xfrm>
            <a:off x="3440598" y="5844555"/>
            <a:ext cx="54053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Apollo</a:t>
            </a:r>
          </a:p>
        </p:txBody>
      </p:sp>
      <p:sp>
        <p:nvSpPr>
          <p:cNvPr id="360" name="Szövegdoboz 22">
            <a:extLst>
              <a:ext uri="{FF2B5EF4-FFF2-40B4-BE49-F238E27FC236}">
                <a16:creationId xmlns:a16="http://schemas.microsoft.com/office/drawing/2014/main" id="{C6198AF4-D2D7-4839-AE1A-EB9BF31B0A8B}"/>
              </a:ext>
            </a:extLst>
          </p:cNvPr>
          <p:cNvSpPr txBox="1"/>
          <p:nvPr/>
        </p:nvSpPr>
        <p:spPr>
          <a:xfrm>
            <a:off x="5425259" y="5842696"/>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Ananke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1" name="Nyíl: jobbra mutató 24">
            <a:extLst>
              <a:ext uri="{FF2B5EF4-FFF2-40B4-BE49-F238E27FC236}">
                <a16:creationId xmlns:a16="http://schemas.microsoft.com/office/drawing/2014/main" id="{D6DEBD80-2E00-41B3-BC8D-988CE54C9B30}"/>
              </a:ext>
            </a:extLst>
          </p:cNvPr>
          <p:cNvSpPr/>
          <p:nvPr/>
        </p:nvSpPr>
        <p:spPr>
          <a:xfrm>
            <a:off x="4035825" y="6137921"/>
            <a:ext cx="135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2" name="Téglalap 26">
            <a:extLst>
              <a:ext uri="{FF2B5EF4-FFF2-40B4-BE49-F238E27FC236}">
                <a16:creationId xmlns:a16="http://schemas.microsoft.com/office/drawing/2014/main" id="{3BA5420E-CB42-4955-BA2B-36D11385F58F}"/>
              </a:ext>
            </a:extLst>
          </p:cNvPr>
          <p:cNvSpPr/>
          <p:nvPr/>
        </p:nvSpPr>
        <p:spPr>
          <a:xfrm>
            <a:off x="3936027" y="5490488"/>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A72</a:t>
            </a:r>
          </a:p>
        </p:txBody>
      </p:sp>
      <p:sp>
        <p:nvSpPr>
          <p:cNvPr id="363" name="Téglalap 27">
            <a:extLst>
              <a:ext uri="{FF2B5EF4-FFF2-40B4-BE49-F238E27FC236}">
                <a16:creationId xmlns:a16="http://schemas.microsoft.com/office/drawing/2014/main" id="{705417B3-03A0-468C-B2C9-35B3B1692B1B}"/>
              </a:ext>
            </a:extLst>
          </p:cNvPr>
          <p:cNvSpPr/>
          <p:nvPr/>
        </p:nvSpPr>
        <p:spPr>
          <a:xfrm>
            <a:off x="4668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A73</a:t>
            </a:r>
          </a:p>
        </p:txBody>
      </p:sp>
      <p:sp>
        <p:nvSpPr>
          <p:cNvPr id="364" name="Téglalap 28">
            <a:extLst>
              <a:ext uri="{FF2B5EF4-FFF2-40B4-BE49-F238E27FC236}">
                <a16:creationId xmlns:a16="http://schemas.microsoft.com/office/drawing/2014/main" id="{C41B7FDF-2BDE-4B3F-BB77-7E01F654FEBE}"/>
              </a:ext>
            </a:extLst>
          </p:cNvPr>
          <p:cNvSpPr/>
          <p:nvPr/>
        </p:nvSpPr>
        <p:spPr>
          <a:xfrm>
            <a:off x="5397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A75</a:t>
            </a:r>
          </a:p>
        </p:txBody>
      </p:sp>
      <p:sp>
        <p:nvSpPr>
          <p:cNvPr id="365" name="Nyíl: jobbra mutató 34">
            <a:extLst>
              <a:ext uri="{FF2B5EF4-FFF2-40B4-BE49-F238E27FC236}">
                <a16:creationId xmlns:a16="http://schemas.microsoft.com/office/drawing/2014/main" id="{DB229542-CB08-4F77-B659-A96ABE0C4182}"/>
              </a:ext>
            </a:extLst>
          </p:cNvPr>
          <p:cNvSpPr/>
          <p:nvPr/>
        </p:nvSpPr>
        <p:spPr>
          <a:xfrm>
            <a:off x="4430130" y="5553797"/>
            <a:ext cx="24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6" name="Nyíl: jobbra mutató 35">
            <a:extLst>
              <a:ext uri="{FF2B5EF4-FFF2-40B4-BE49-F238E27FC236}">
                <a16:creationId xmlns:a16="http://schemas.microsoft.com/office/drawing/2014/main" id="{67C0EF7D-C26D-4148-AF04-A65815D3ECC0}"/>
              </a:ext>
            </a:extLst>
          </p:cNvPr>
          <p:cNvSpPr/>
          <p:nvPr/>
        </p:nvSpPr>
        <p:spPr>
          <a:xfrm>
            <a:off x="5250825" y="5553797"/>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7" name="Bal oldali kapcsos zárójel 39">
            <a:extLst>
              <a:ext uri="{FF2B5EF4-FFF2-40B4-BE49-F238E27FC236}">
                <a16:creationId xmlns:a16="http://schemas.microsoft.com/office/drawing/2014/main" id="{09B7A89D-64EA-4FB8-B7B7-03D5909FDD9E}"/>
              </a:ext>
            </a:extLst>
          </p:cNvPr>
          <p:cNvSpPr/>
          <p:nvPr/>
        </p:nvSpPr>
        <p:spPr>
          <a:xfrm>
            <a:off x="1959826" y="5438502"/>
            <a:ext cx="185151" cy="914276"/>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68" name="Szövegdoboz 42">
            <a:extLst>
              <a:ext uri="{FF2B5EF4-FFF2-40B4-BE49-F238E27FC236}">
                <a16:creationId xmlns:a16="http://schemas.microsoft.com/office/drawing/2014/main" id="{9E88EAB4-3AFF-4301-BDA7-D0A31F53BA18}"/>
              </a:ext>
            </a:extLst>
          </p:cNvPr>
          <p:cNvSpPr txBox="1"/>
          <p:nvPr/>
        </p:nvSpPr>
        <p:spPr>
          <a:xfrm>
            <a:off x="3948461" y="5248661"/>
            <a:ext cx="4892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Maya</a:t>
            </a:r>
          </a:p>
        </p:txBody>
      </p:sp>
      <p:sp>
        <p:nvSpPr>
          <p:cNvPr id="369" name="Szövegdoboz 43">
            <a:extLst>
              <a:ext uri="{FF2B5EF4-FFF2-40B4-BE49-F238E27FC236}">
                <a16:creationId xmlns:a16="http://schemas.microsoft.com/office/drawing/2014/main" id="{F4118F0F-D64C-4D0D-BEA6-456DE8A6C7D6}"/>
              </a:ext>
            </a:extLst>
          </p:cNvPr>
          <p:cNvSpPr txBox="1"/>
          <p:nvPr/>
        </p:nvSpPr>
        <p:spPr>
          <a:xfrm>
            <a:off x="4677603" y="5251021"/>
            <a:ext cx="6319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Artemis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0" name="Szövegdoboz 44">
            <a:extLst>
              <a:ext uri="{FF2B5EF4-FFF2-40B4-BE49-F238E27FC236}">
                <a16:creationId xmlns:a16="http://schemas.microsoft.com/office/drawing/2014/main" id="{15260D12-A0BD-42EA-9F55-7E29A4CB2573}"/>
              </a:ext>
            </a:extLst>
          </p:cNvPr>
          <p:cNvSpPr txBox="1"/>
          <p:nvPr/>
        </p:nvSpPr>
        <p:spPr>
          <a:xfrm>
            <a:off x="5280566" y="5249146"/>
            <a:ext cx="87716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Prometheus</a:t>
            </a:r>
          </a:p>
        </p:txBody>
      </p:sp>
      <p:sp>
        <p:nvSpPr>
          <p:cNvPr id="371" name="Téglalap 56">
            <a:extLst>
              <a:ext uri="{FF2B5EF4-FFF2-40B4-BE49-F238E27FC236}">
                <a16:creationId xmlns:a16="http://schemas.microsoft.com/office/drawing/2014/main" id="{4C062BE1-914E-4C5F-8AEF-B276CA641847}"/>
              </a:ext>
            </a:extLst>
          </p:cNvPr>
          <p:cNvSpPr/>
          <p:nvPr/>
        </p:nvSpPr>
        <p:spPr>
          <a:xfrm>
            <a:off x="103878" y="5494416"/>
            <a:ext cx="810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ARM</a:t>
            </a:r>
          </a:p>
        </p:txBody>
      </p:sp>
      <p:sp>
        <p:nvSpPr>
          <p:cNvPr id="372" name="Téglalap 58">
            <a:extLst>
              <a:ext uri="{FF2B5EF4-FFF2-40B4-BE49-F238E27FC236}">
                <a16:creationId xmlns:a16="http://schemas.microsoft.com/office/drawing/2014/main" id="{10B5B0AC-CC4E-4C4E-A0FA-AE5DD3D1B618}"/>
              </a:ext>
            </a:extLst>
          </p:cNvPr>
          <p:cNvSpPr/>
          <p:nvPr/>
        </p:nvSpPr>
        <p:spPr>
          <a:xfrm>
            <a:off x="113199" y="4538627"/>
            <a:ext cx="81000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Broadcom</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3" name="Téglalap 62">
            <a:extLst>
              <a:ext uri="{FF2B5EF4-FFF2-40B4-BE49-F238E27FC236}">
                <a16:creationId xmlns:a16="http://schemas.microsoft.com/office/drawing/2014/main" id="{12A2C9BF-93F1-4640-A505-311907B76D9C}"/>
              </a:ext>
            </a:extLst>
          </p:cNvPr>
          <p:cNvSpPr/>
          <p:nvPr/>
        </p:nvSpPr>
        <p:spPr>
          <a:xfrm>
            <a:off x="113199" y="4002385"/>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Cavium</a:t>
            </a:r>
            <a:endParaRPr kumimoji="0" lang="hu-HU" sz="9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4" name="Téglalap 66">
            <a:extLst>
              <a:ext uri="{FF2B5EF4-FFF2-40B4-BE49-F238E27FC236}">
                <a16:creationId xmlns:a16="http://schemas.microsoft.com/office/drawing/2014/main" id="{DA8B2980-18E7-4583-8AF8-B192AAE3033B}"/>
              </a:ext>
            </a:extLst>
          </p:cNvPr>
          <p:cNvSpPr/>
          <p:nvPr/>
        </p:nvSpPr>
        <p:spPr>
          <a:xfrm>
            <a:off x="113199" y="3316247"/>
            <a:ext cx="81000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Qualcomn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5" name="Téglalap 68">
            <a:extLst>
              <a:ext uri="{FF2B5EF4-FFF2-40B4-BE49-F238E27FC236}">
                <a16:creationId xmlns:a16="http://schemas.microsoft.com/office/drawing/2014/main" id="{0DE9F799-EED1-41C3-9ED0-CCA7B58F58D1}"/>
              </a:ext>
            </a:extLst>
          </p:cNvPr>
          <p:cNvSpPr/>
          <p:nvPr/>
        </p:nvSpPr>
        <p:spPr>
          <a:xfrm>
            <a:off x="111642" y="1786667"/>
            <a:ext cx="810000" cy="285711"/>
          </a:xfrm>
          <a:prstGeom prst="rect">
            <a:avLst/>
          </a:prstGeom>
          <a:solidFill>
            <a:srgbClr val="F2E4F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376" name="Szövegdoboz 69">
            <a:extLst>
              <a:ext uri="{FF2B5EF4-FFF2-40B4-BE49-F238E27FC236}">
                <a16:creationId xmlns:a16="http://schemas.microsoft.com/office/drawing/2014/main" id="{6C079596-337E-4B51-B22E-718D115010EF}"/>
              </a:ext>
            </a:extLst>
          </p:cNvPr>
          <p:cNvSpPr txBox="1"/>
          <p:nvPr/>
        </p:nvSpPr>
        <p:spPr>
          <a:xfrm>
            <a:off x="119404" y="4273276"/>
            <a:ext cx="81945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Marvel)</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7" name="Szövegdoboz 70">
            <a:extLst>
              <a:ext uri="{FF2B5EF4-FFF2-40B4-BE49-F238E27FC236}">
                <a16:creationId xmlns:a16="http://schemas.microsoft.com/office/drawing/2014/main" id="{07B33E52-0ABA-481E-8B8B-91252E3DA460}"/>
              </a:ext>
            </a:extLst>
          </p:cNvPr>
          <p:cNvSpPr txBox="1"/>
          <p:nvPr/>
        </p:nvSpPr>
        <p:spPr>
          <a:xfrm>
            <a:off x="-16331" y="2544844"/>
            <a:ext cx="10695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Applied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 Micro</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8" name="Szövegdoboz 90">
            <a:extLst>
              <a:ext uri="{FF2B5EF4-FFF2-40B4-BE49-F238E27FC236}">
                <a16:creationId xmlns:a16="http://schemas.microsoft.com/office/drawing/2014/main" id="{91BA5EF6-73AB-40AB-9A1A-06EF1C79FADE}"/>
              </a:ext>
            </a:extLst>
          </p:cNvPr>
          <p:cNvSpPr txBox="1"/>
          <p:nvPr/>
        </p:nvSpPr>
        <p:spPr>
          <a:xfrm>
            <a:off x="1315689" y="5664662"/>
            <a:ext cx="6591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Cortex</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64-bit</a:t>
            </a:r>
          </a:p>
        </p:txBody>
      </p:sp>
      <p:cxnSp>
        <p:nvCxnSpPr>
          <p:cNvPr id="379" name="Egyenes összekötő nyíllal 101">
            <a:extLst>
              <a:ext uri="{FF2B5EF4-FFF2-40B4-BE49-F238E27FC236}">
                <a16:creationId xmlns:a16="http://schemas.microsoft.com/office/drawing/2014/main" id="{92761F18-BA4E-4262-9BA3-E030125F5693}"/>
              </a:ext>
            </a:extLst>
          </p:cNvPr>
          <p:cNvCxnSpPr>
            <a:cxnSpLocks/>
          </p:cNvCxnSpPr>
          <p:nvPr/>
        </p:nvCxnSpPr>
        <p:spPr>
          <a:xfrm rot="16200000">
            <a:off x="-1633660" y="3806375"/>
            <a:ext cx="532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0" name="Nyíl: jobbra mutató 117">
            <a:extLst>
              <a:ext uri="{FF2B5EF4-FFF2-40B4-BE49-F238E27FC236}">
                <a16:creationId xmlns:a16="http://schemas.microsoft.com/office/drawing/2014/main" id="{F23F6F18-EB17-4741-A790-B8BF6AA9664B}"/>
              </a:ext>
            </a:extLst>
          </p:cNvPr>
          <p:cNvSpPr/>
          <p:nvPr/>
        </p:nvSpPr>
        <p:spPr>
          <a:xfrm>
            <a:off x="3281832" y="6137806"/>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381" name="Téglalap 98">
            <a:extLst>
              <a:ext uri="{FF2B5EF4-FFF2-40B4-BE49-F238E27FC236}">
                <a16:creationId xmlns:a16="http://schemas.microsoft.com/office/drawing/2014/main" id="{39ED33DD-3687-4DA1-8EF8-57E2EA1374FE}"/>
              </a:ext>
            </a:extLst>
          </p:cNvPr>
          <p:cNvSpPr/>
          <p:nvPr/>
        </p:nvSpPr>
        <p:spPr>
          <a:xfrm>
            <a:off x="111642" y="2795842"/>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Amazon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AWS</a:t>
            </a:r>
          </a:p>
        </p:txBody>
      </p:sp>
      <p:sp>
        <p:nvSpPr>
          <p:cNvPr id="382" name="Téglalap 99">
            <a:extLst>
              <a:ext uri="{FF2B5EF4-FFF2-40B4-BE49-F238E27FC236}">
                <a16:creationId xmlns:a16="http://schemas.microsoft.com/office/drawing/2014/main" id="{7E2E4E93-4135-4B83-BA15-53716ED829CE}"/>
              </a:ext>
            </a:extLst>
          </p:cNvPr>
          <p:cNvSpPr/>
          <p:nvPr/>
        </p:nvSpPr>
        <p:spPr>
          <a:xfrm>
            <a:off x="111642" y="1141086"/>
            <a:ext cx="810000"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AMD</a:t>
            </a:r>
          </a:p>
        </p:txBody>
      </p:sp>
      <p:sp>
        <p:nvSpPr>
          <p:cNvPr id="383" name="Szövegdoboz 113">
            <a:extLst>
              <a:ext uri="{FF2B5EF4-FFF2-40B4-BE49-F238E27FC236}">
                <a16:creationId xmlns:a16="http://schemas.microsoft.com/office/drawing/2014/main" id="{E88C944A-CBD6-47C5-BAE3-78F32CFACBC4}"/>
              </a:ext>
            </a:extLst>
          </p:cNvPr>
          <p:cNvSpPr txBox="1"/>
          <p:nvPr/>
        </p:nvSpPr>
        <p:spPr>
          <a:xfrm>
            <a:off x="4415526" y="926303"/>
            <a:ext cx="591829"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Seattle</a:t>
            </a:r>
          </a:p>
        </p:txBody>
      </p:sp>
      <p:sp>
        <p:nvSpPr>
          <p:cNvPr id="384" name="Szövegdoboz 118">
            <a:extLst>
              <a:ext uri="{FF2B5EF4-FFF2-40B4-BE49-F238E27FC236}">
                <a16:creationId xmlns:a16="http://schemas.microsoft.com/office/drawing/2014/main" id="{74B213AF-A55D-4211-B718-9469976C363F}"/>
              </a:ext>
            </a:extLst>
          </p:cNvPr>
          <p:cNvSpPr txBox="1"/>
          <p:nvPr/>
        </p:nvSpPr>
        <p:spPr>
          <a:xfrm>
            <a:off x="3464223" y="2769623"/>
            <a:ext cx="9653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Amazon b</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Anapura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Lab</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5" name="Téglalap 125">
            <a:extLst>
              <a:ext uri="{FF2B5EF4-FFF2-40B4-BE49-F238E27FC236}">
                <a16:creationId xmlns:a16="http://schemas.microsoft.com/office/drawing/2014/main" id="{0C52C4D1-7183-4AA2-B213-AA26CDB75920}"/>
              </a:ext>
            </a:extLst>
          </p:cNvPr>
          <p:cNvSpPr/>
          <p:nvPr/>
        </p:nvSpPr>
        <p:spPr>
          <a:xfrm>
            <a:off x="2120187" y="5499090"/>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A57</a:t>
            </a:r>
          </a:p>
        </p:txBody>
      </p:sp>
      <p:sp>
        <p:nvSpPr>
          <p:cNvPr id="386" name="Szövegdoboz 126">
            <a:extLst>
              <a:ext uri="{FF2B5EF4-FFF2-40B4-BE49-F238E27FC236}">
                <a16:creationId xmlns:a16="http://schemas.microsoft.com/office/drawing/2014/main" id="{C91BB7C9-235E-4073-9B85-6D3224FD1FEC}"/>
              </a:ext>
            </a:extLst>
          </p:cNvPr>
          <p:cNvSpPr txBox="1"/>
          <p:nvPr/>
        </p:nvSpPr>
        <p:spPr>
          <a:xfrm>
            <a:off x="2147622" y="5258468"/>
            <a:ext cx="47000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Atlas</a:t>
            </a:r>
          </a:p>
        </p:txBody>
      </p:sp>
      <p:sp>
        <p:nvSpPr>
          <p:cNvPr id="387" name="Nyíl: jobbra mutató 116">
            <a:extLst>
              <a:ext uri="{FF2B5EF4-FFF2-40B4-BE49-F238E27FC236}">
                <a16:creationId xmlns:a16="http://schemas.microsoft.com/office/drawing/2014/main" id="{B523C40E-7812-4AFE-9C96-E9A66D2C8497}"/>
              </a:ext>
            </a:extLst>
          </p:cNvPr>
          <p:cNvSpPr/>
          <p:nvPr/>
        </p:nvSpPr>
        <p:spPr>
          <a:xfrm>
            <a:off x="2619872" y="5551690"/>
            <a:ext cx="132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8" name="Téglalap 10">
            <a:extLst>
              <a:ext uri="{FF2B5EF4-FFF2-40B4-BE49-F238E27FC236}">
                <a16:creationId xmlns:a16="http://schemas.microsoft.com/office/drawing/2014/main" id="{A6BB4FF6-6FE0-4587-B388-FEDFBA31F1C7}"/>
              </a:ext>
            </a:extLst>
          </p:cNvPr>
          <p:cNvSpPr/>
          <p:nvPr/>
        </p:nvSpPr>
        <p:spPr>
          <a:xfrm>
            <a:off x="6126114" y="646440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2018</a:t>
            </a:r>
          </a:p>
        </p:txBody>
      </p:sp>
      <p:sp>
        <p:nvSpPr>
          <p:cNvPr id="389" name="Téglalap 11">
            <a:extLst>
              <a:ext uri="{FF2B5EF4-FFF2-40B4-BE49-F238E27FC236}">
                <a16:creationId xmlns:a16="http://schemas.microsoft.com/office/drawing/2014/main" id="{A78BB795-5DB4-4B84-A70B-9B98E1130DD6}"/>
              </a:ext>
            </a:extLst>
          </p:cNvPr>
          <p:cNvSpPr/>
          <p:nvPr/>
        </p:nvSpPr>
        <p:spPr>
          <a:xfrm>
            <a:off x="6855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2019</a:t>
            </a:r>
          </a:p>
        </p:txBody>
      </p:sp>
      <p:sp>
        <p:nvSpPr>
          <p:cNvPr id="390" name="Téglalap 12">
            <a:extLst>
              <a:ext uri="{FF2B5EF4-FFF2-40B4-BE49-F238E27FC236}">
                <a16:creationId xmlns:a16="http://schemas.microsoft.com/office/drawing/2014/main" id="{E45247D8-A161-4647-A403-9EE2032C283B}"/>
              </a:ext>
            </a:extLst>
          </p:cNvPr>
          <p:cNvSpPr/>
          <p:nvPr/>
        </p:nvSpPr>
        <p:spPr>
          <a:xfrm>
            <a:off x="7584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2020</a:t>
            </a:r>
          </a:p>
        </p:txBody>
      </p:sp>
      <p:sp>
        <p:nvSpPr>
          <p:cNvPr id="391" name="Téglalap 13">
            <a:extLst>
              <a:ext uri="{FF2B5EF4-FFF2-40B4-BE49-F238E27FC236}">
                <a16:creationId xmlns:a16="http://schemas.microsoft.com/office/drawing/2014/main" id="{04563564-96E2-478F-AF2C-F32AB4A22D99}"/>
              </a:ext>
            </a:extLst>
          </p:cNvPr>
          <p:cNvSpPr/>
          <p:nvPr/>
        </p:nvSpPr>
        <p:spPr>
          <a:xfrm>
            <a:off x="8313114" y="6470733"/>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2021</a:t>
            </a:r>
          </a:p>
        </p:txBody>
      </p:sp>
      <p:sp>
        <p:nvSpPr>
          <p:cNvPr id="392" name="Téglalap 20">
            <a:extLst>
              <a:ext uri="{FF2B5EF4-FFF2-40B4-BE49-F238E27FC236}">
                <a16:creationId xmlns:a16="http://schemas.microsoft.com/office/drawing/2014/main" id="{4CC64E43-2CEF-42C1-96DB-BABF395E63E2}"/>
              </a:ext>
            </a:extLst>
          </p:cNvPr>
          <p:cNvSpPr/>
          <p:nvPr/>
        </p:nvSpPr>
        <p:spPr>
          <a:xfrm>
            <a:off x="6846691" y="6070488"/>
            <a:ext cx="547174"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A65-AE</a:t>
            </a:r>
          </a:p>
        </p:txBody>
      </p:sp>
      <p:sp>
        <p:nvSpPr>
          <p:cNvPr id="393" name="Szövegdoboz 23">
            <a:extLst>
              <a:ext uri="{FF2B5EF4-FFF2-40B4-BE49-F238E27FC236}">
                <a16:creationId xmlns:a16="http://schemas.microsoft.com/office/drawing/2014/main" id="{02F3C7B3-94FE-45D5-89C6-AE0B7F2D0011}"/>
              </a:ext>
            </a:extLst>
          </p:cNvPr>
          <p:cNvSpPr txBox="1"/>
          <p:nvPr/>
        </p:nvSpPr>
        <p:spPr>
          <a:xfrm>
            <a:off x="6868581" y="5848790"/>
            <a:ext cx="5357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Hellos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4" name="Nyíl: jobbra mutató 25">
            <a:extLst>
              <a:ext uri="{FF2B5EF4-FFF2-40B4-BE49-F238E27FC236}">
                <a16:creationId xmlns:a16="http://schemas.microsoft.com/office/drawing/2014/main" id="{5B43E5FB-FE6F-4D4F-8B39-1302A076649B}"/>
              </a:ext>
            </a:extLst>
          </p:cNvPr>
          <p:cNvSpPr/>
          <p:nvPr/>
        </p:nvSpPr>
        <p:spPr>
          <a:xfrm>
            <a:off x="6018114" y="6128228"/>
            <a:ext cx="837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5" name="Téglalap 29">
            <a:extLst>
              <a:ext uri="{FF2B5EF4-FFF2-40B4-BE49-F238E27FC236}">
                <a16:creationId xmlns:a16="http://schemas.microsoft.com/office/drawing/2014/main" id="{CC8BDBDE-E265-4FA3-8E85-AF1F447F36AD}"/>
              </a:ext>
            </a:extLst>
          </p:cNvPr>
          <p:cNvSpPr/>
          <p:nvPr/>
        </p:nvSpPr>
        <p:spPr>
          <a:xfrm>
            <a:off x="6130636" y="5487475"/>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A76</a:t>
            </a:r>
          </a:p>
        </p:txBody>
      </p:sp>
      <p:sp>
        <p:nvSpPr>
          <p:cNvPr id="396" name="Téglalap 30">
            <a:extLst>
              <a:ext uri="{FF2B5EF4-FFF2-40B4-BE49-F238E27FC236}">
                <a16:creationId xmlns:a16="http://schemas.microsoft.com/office/drawing/2014/main" id="{4E6B5850-2046-4AA0-8EED-B8014407EFD3}"/>
              </a:ext>
            </a:extLst>
          </p:cNvPr>
          <p:cNvSpPr/>
          <p:nvPr/>
        </p:nvSpPr>
        <p:spPr>
          <a:xfrm>
            <a:off x="6855113" y="5489997"/>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A77</a:t>
            </a:r>
          </a:p>
        </p:txBody>
      </p:sp>
      <p:sp>
        <p:nvSpPr>
          <p:cNvPr id="397" name="Téglalap 31">
            <a:extLst>
              <a:ext uri="{FF2B5EF4-FFF2-40B4-BE49-F238E27FC236}">
                <a16:creationId xmlns:a16="http://schemas.microsoft.com/office/drawing/2014/main" id="{80A7F2E1-8FED-4A41-86F1-76130B3A83F2}"/>
              </a:ext>
            </a:extLst>
          </p:cNvPr>
          <p:cNvSpPr/>
          <p:nvPr/>
        </p:nvSpPr>
        <p:spPr>
          <a:xfrm>
            <a:off x="7584114" y="5494416"/>
            <a:ext cx="786109"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A78</a:t>
            </a:r>
          </a:p>
        </p:txBody>
      </p:sp>
      <p:sp>
        <p:nvSpPr>
          <p:cNvPr id="398" name="Nyíl: jobbra mutató 36">
            <a:extLst>
              <a:ext uri="{FF2B5EF4-FFF2-40B4-BE49-F238E27FC236}">
                <a16:creationId xmlns:a16="http://schemas.microsoft.com/office/drawing/2014/main" id="{00BCC882-602A-4E8D-88C2-BA06B242CB59}"/>
              </a:ext>
            </a:extLst>
          </p:cNvPr>
          <p:cNvSpPr/>
          <p:nvPr/>
        </p:nvSpPr>
        <p:spPr>
          <a:xfrm>
            <a:off x="5978506" y="5551558"/>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9" name="Nyíl: jobbra mutató 37">
            <a:extLst>
              <a:ext uri="{FF2B5EF4-FFF2-40B4-BE49-F238E27FC236}">
                <a16:creationId xmlns:a16="http://schemas.microsoft.com/office/drawing/2014/main" id="{11809E5D-3486-4B15-A257-8723C0F609C0}"/>
              </a:ext>
            </a:extLst>
          </p:cNvPr>
          <p:cNvSpPr/>
          <p:nvPr/>
        </p:nvSpPr>
        <p:spPr>
          <a:xfrm>
            <a:off x="6653491" y="5553797"/>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0" name="Nyíl: jobbra mutató 38">
            <a:extLst>
              <a:ext uri="{FF2B5EF4-FFF2-40B4-BE49-F238E27FC236}">
                <a16:creationId xmlns:a16="http://schemas.microsoft.com/office/drawing/2014/main" id="{ECA64138-13A6-4324-BCCE-B2BF19544CE5}"/>
              </a:ext>
            </a:extLst>
          </p:cNvPr>
          <p:cNvSpPr/>
          <p:nvPr/>
        </p:nvSpPr>
        <p:spPr>
          <a:xfrm>
            <a:off x="7475416" y="5551558"/>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1" name="Szövegdoboz 45">
            <a:extLst>
              <a:ext uri="{FF2B5EF4-FFF2-40B4-BE49-F238E27FC236}">
                <a16:creationId xmlns:a16="http://schemas.microsoft.com/office/drawing/2014/main" id="{3ADF4DF2-9065-49DA-AAC0-F76F46C7D73E}"/>
              </a:ext>
            </a:extLst>
          </p:cNvPr>
          <p:cNvSpPr txBox="1"/>
          <p:nvPr/>
        </p:nvSpPr>
        <p:spPr>
          <a:xfrm>
            <a:off x="6157373" y="5245637"/>
            <a:ext cx="4716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Enyo</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2" name="Szövegdoboz 46">
            <a:extLst>
              <a:ext uri="{FF2B5EF4-FFF2-40B4-BE49-F238E27FC236}">
                <a16:creationId xmlns:a16="http://schemas.microsoft.com/office/drawing/2014/main" id="{87C0B553-4E8E-49BA-94FE-799688E9CF6F}"/>
              </a:ext>
            </a:extLst>
          </p:cNvPr>
          <p:cNvSpPr txBox="1"/>
          <p:nvPr/>
        </p:nvSpPr>
        <p:spPr>
          <a:xfrm>
            <a:off x="6868581" y="5250531"/>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Deimos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3" name="Szövegdoboz 47">
            <a:extLst>
              <a:ext uri="{FF2B5EF4-FFF2-40B4-BE49-F238E27FC236}">
                <a16:creationId xmlns:a16="http://schemas.microsoft.com/office/drawing/2014/main" id="{F32737B2-D076-43A6-8FFC-E5C99DC65036}"/>
              </a:ext>
            </a:extLst>
          </p:cNvPr>
          <p:cNvSpPr txBox="1"/>
          <p:nvPr/>
        </p:nvSpPr>
        <p:spPr>
          <a:xfrm>
            <a:off x="7664725" y="5253468"/>
            <a:ext cx="6864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Hercules</a:t>
            </a:r>
          </a:p>
        </p:txBody>
      </p:sp>
      <p:sp>
        <p:nvSpPr>
          <p:cNvPr id="404" name="Téglalap: lekerekített 140">
            <a:extLst>
              <a:ext uri="{FF2B5EF4-FFF2-40B4-BE49-F238E27FC236}">
                <a16:creationId xmlns:a16="http://schemas.microsoft.com/office/drawing/2014/main" id="{D45726BD-4D59-45DE-8F7A-6C4B5B4499C3}"/>
              </a:ext>
            </a:extLst>
          </p:cNvPr>
          <p:cNvSpPr/>
          <p:nvPr/>
        </p:nvSpPr>
        <p:spPr>
          <a:xfrm>
            <a:off x="6349531" y="4471687"/>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p>
        </p:txBody>
      </p:sp>
      <p:sp>
        <p:nvSpPr>
          <p:cNvPr id="405" name="Téglalap: lekerekített 142">
            <a:extLst>
              <a:ext uri="{FF2B5EF4-FFF2-40B4-BE49-F238E27FC236}">
                <a16:creationId xmlns:a16="http://schemas.microsoft.com/office/drawing/2014/main" id="{E96C63E7-B98D-4B7A-8B9E-8D474B2D6CBF}"/>
              </a:ext>
            </a:extLst>
          </p:cNvPr>
          <p:cNvSpPr/>
          <p:nvPr/>
        </p:nvSpPr>
        <p:spPr>
          <a:xfrm>
            <a:off x="7188741" y="4471993"/>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06" name="Téglalap: lekerekített 144">
            <a:extLst>
              <a:ext uri="{FF2B5EF4-FFF2-40B4-BE49-F238E27FC236}">
                <a16:creationId xmlns:a16="http://schemas.microsoft.com/office/drawing/2014/main" id="{E9A371E2-0B93-49F4-85F7-CCAE488EADA8}"/>
              </a:ext>
            </a:extLst>
          </p:cNvPr>
          <p:cNvSpPr/>
          <p:nvPr/>
        </p:nvSpPr>
        <p:spPr>
          <a:xfrm>
            <a:off x="8064703" y="447225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5 nm</a:t>
            </a:r>
          </a:p>
        </p:txBody>
      </p:sp>
      <p:sp>
        <p:nvSpPr>
          <p:cNvPr id="408" name="Téglalap 74">
            <a:extLst>
              <a:ext uri="{FF2B5EF4-FFF2-40B4-BE49-F238E27FC236}">
                <a16:creationId xmlns:a16="http://schemas.microsoft.com/office/drawing/2014/main" id="{C5AE9CA1-1D1A-46B6-B09E-1CE28785F36C}"/>
              </a:ext>
            </a:extLst>
          </p:cNvPr>
          <p:cNvSpPr/>
          <p:nvPr/>
        </p:nvSpPr>
        <p:spPr>
          <a:xfrm>
            <a:off x="5867700" y="233506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9" name="Téglalap 77">
            <a:extLst>
              <a:ext uri="{FF2B5EF4-FFF2-40B4-BE49-F238E27FC236}">
                <a16:creationId xmlns:a16="http://schemas.microsoft.com/office/drawing/2014/main" id="{5E911457-AFB0-435E-ADB8-292F5075CB48}"/>
              </a:ext>
            </a:extLst>
          </p:cNvPr>
          <p:cNvSpPr/>
          <p:nvPr/>
        </p:nvSpPr>
        <p:spPr>
          <a:xfrm>
            <a:off x="1543931" y="2303672"/>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0" name="Téglalap 78">
            <a:extLst>
              <a:ext uri="{FF2B5EF4-FFF2-40B4-BE49-F238E27FC236}">
                <a16:creationId xmlns:a16="http://schemas.microsoft.com/office/drawing/2014/main" id="{78F36957-3D57-4DFC-9ADD-1460A857732B}"/>
              </a:ext>
            </a:extLst>
          </p:cNvPr>
          <p:cNvSpPr/>
          <p:nvPr/>
        </p:nvSpPr>
        <p:spPr>
          <a:xfrm>
            <a:off x="6120158" y="1773464"/>
            <a:ext cx="864000"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eMAG</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8180</a:t>
            </a:r>
          </a:p>
        </p:txBody>
      </p:sp>
      <p:sp>
        <p:nvSpPr>
          <p:cNvPr id="412" name="Nyíl: jobbra mutató 80">
            <a:extLst>
              <a:ext uri="{FF2B5EF4-FFF2-40B4-BE49-F238E27FC236}">
                <a16:creationId xmlns:a16="http://schemas.microsoft.com/office/drawing/2014/main" id="{500A58D4-05BB-4DD0-B42D-FA77386EFCF2}"/>
              </a:ext>
            </a:extLst>
          </p:cNvPr>
          <p:cNvSpPr/>
          <p:nvPr/>
        </p:nvSpPr>
        <p:spPr>
          <a:xfrm>
            <a:off x="7001233" y="1831232"/>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13" name="Egyenes összekötő 88">
            <a:extLst>
              <a:ext uri="{FF2B5EF4-FFF2-40B4-BE49-F238E27FC236}">
                <a16:creationId xmlns:a16="http://schemas.microsoft.com/office/drawing/2014/main" id="{6B1BBD0A-FA98-4B4C-90BA-718E1C041C66}"/>
              </a:ext>
            </a:extLst>
          </p:cNvPr>
          <p:cNvCxnSpPr>
            <a:cxnSpLocks/>
          </p:cNvCxnSpPr>
          <p:nvPr/>
        </p:nvCxnSpPr>
        <p:spPr>
          <a:xfrm>
            <a:off x="5949616" y="2372286"/>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4" name="Egyenes összekötő 89">
            <a:extLst>
              <a:ext uri="{FF2B5EF4-FFF2-40B4-BE49-F238E27FC236}">
                <a16:creationId xmlns:a16="http://schemas.microsoft.com/office/drawing/2014/main" id="{A718D350-4732-471E-9EE0-D55DD5DA9DDC}"/>
              </a:ext>
            </a:extLst>
          </p:cNvPr>
          <p:cNvCxnSpPr>
            <a:cxnSpLocks/>
          </p:cNvCxnSpPr>
          <p:nvPr/>
        </p:nvCxnSpPr>
        <p:spPr>
          <a:xfrm flipV="1">
            <a:off x="5943500" y="2364831"/>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5" name="Nyíl: jobbra mutató 92">
            <a:extLst>
              <a:ext uri="{FF2B5EF4-FFF2-40B4-BE49-F238E27FC236}">
                <a16:creationId xmlns:a16="http://schemas.microsoft.com/office/drawing/2014/main" id="{934C2598-6D01-4A62-ADCB-C69DA2B418F4}"/>
              </a:ext>
            </a:extLst>
          </p:cNvPr>
          <p:cNvSpPr/>
          <p:nvPr/>
        </p:nvSpPr>
        <p:spPr>
          <a:xfrm>
            <a:off x="2399721" y="2354745"/>
            <a:ext cx="162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16" name="Szövegdoboz 94">
            <a:extLst>
              <a:ext uri="{FF2B5EF4-FFF2-40B4-BE49-F238E27FC236}">
                <a16:creationId xmlns:a16="http://schemas.microsoft.com/office/drawing/2014/main" id="{0326D1C8-A145-4BA6-AFEC-7673E2784925}"/>
              </a:ext>
            </a:extLst>
          </p:cNvPr>
          <p:cNvSpPr txBox="1"/>
          <p:nvPr/>
        </p:nvSpPr>
        <p:spPr>
          <a:xfrm>
            <a:off x="4219578" y="1770395"/>
            <a:ext cx="17694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APM a</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cquired</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 Macom</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bought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417" name="Szövegdoboz 95">
            <a:extLst>
              <a:ext uri="{FF2B5EF4-FFF2-40B4-BE49-F238E27FC236}">
                <a16:creationId xmlns:a16="http://schemas.microsoft.com/office/drawing/2014/main" id="{DFC678DF-0852-42EA-A3EF-E4D1D4A32E85}"/>
              </a:ext>
            </a:extLst>
          </p:cNvPr>
          <p:cNvSpPr txBox="1"/>
          <p:nvPr/>
        </p:nvSpPr>
        <p:spPr>
          <a:xfrm>
            <a:off x="6223643" y="1533756"/>
            <a:ext cx="620683"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0" name="Nyíl: jobbra mutató 93">
            <a:extLst>
              <a:ext uri="{FF2B5EF4-FFF2-40B4-BE49-F238E27FC236}">
                <a16:creationId xmlns:a16="http://schemas.microsoft.com/office/drawing/2014/main" id="{9FA6A9A1-5931-4BB8-AC07-950A68E28C81}"/>
              </a:ext>
            </a:extLst>
          </p:cNvPr>
          <p:cNvSpPr/>
          <p:nvPr/>
        </p:nvSpPr>
        <p:spPr>
          <a:xfrm rot="19182256">
            <a:off x="5364107" y="2075803"/>
            <a:ext cx="828000" cy="18780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1" name="Téglalap 76">
            <a:extLst>
              <a:ext uri="{FF2B5EF4-FFF2-40B4-BE49-F238E27FC236}">
                <a16:creationId xmlns:a16="http://schemas.microsoft.com/office/drawing/2014/main" id="{488FB64C-5E29-4B08-9DBE-82B9F602EF84}"/>
              </a:ext>
            </a:extLst>
          </p:cNvPr>
          <p:cNvSpPr/>
          <p:nvPr/>
        </p:nvSpPr>
        <p:spPr>
          <a:xfrm>
            <a:off x="4024433" y="233254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X-Gene2</a:t>
            </a:r>
          </a:p>
        </p:txBody>
      </p:sp>
      <p:sp>
        <p:nvSpPr>
          <p:cNvPr id="422" name="Nyíl: jobbra mutató 75">
            <a:extLst>
              <a:ext uri="{FF2B5EF4-FFF2-40B4-BE49-F238E27FC236}">
                <a16:creationId xmlns:a16="http://schemas.microsoft.com/office/drawing/2014/main" id="{CBFEDB5E-3595-4A35-9BF2-952452F9E498}"/>
              </a:ext>
            </a:extLst>
          </p:cNvPr>
          <p:cNvSpPr/>
          <p:nvPr/>
        </p:nvSpPr>
        <p:spPr>
          <a:xfrm>
            <a:off x="4836309" y="2354745"/>
            <a:ext cx="1026000" cy="171427"/>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4" name="Téglalap: lekerekített 132">
            <a:extLst>
              <a:ext uri="{FF2B5EF4-FFF2-40B4-BE49-F238E27FC236}">
                <a16:creationId xmlns:a16="http://schemas.microsoft.com/office/drawing/2014/main" id="{64B417E4-5D4C-4D4E-A0BC-E068F94A29B9}"/>
              </a:ext>
            </a:extLst>
          </p:cNvPr>
          <p:cNvSpPr/>
          <p:nvPr/>
        </p:nvSpPr>
        <p:spPr>
          <a:xfrm>
            <a:off x="2131606" y="1872356"/>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40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5" name="Egyenes összekötő nyíllal 133">
            <a:extLst>
              <a:ext uri="{FF2B5EF4-FFF2-40B4-BE49-F238E27FC236}">
                <a16:creationId xmlns:a16="http://schemas.microsoft.com/office/drawing/2014/main" id="{15B8CCC2-4A9C-4856-8649-E8CC89460441}"/>
              </a:ext>
            </a:extLst>
          </p:cNvPr>
          <p:cNvCxnSpPr>
            <a:stCxn id="424" idx="2"/>
          </p:cNvCxnSpPr>
          <p:nvPr/>
        </p:nvCxnSpPr>
        <p:spPr>
          <a:xfrm flipH="1">
            <a:off x="2338003" y="2052356"/>
            <a:ext cx="146875" cy="229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6" name="Egyenes összekötő nyíllal 135">
            <a:extLst>
              <a:ext uri="{FF2B5EF4-FFF2-40B4-BE49-F238E27FC236}">
                <a16:creationId xmlns:a16="http://schemas.microsoft.com/office/drawing/2014/main" id="{664D5680-B044-4781-9BC5-5448ED5DDDBD}"/>
              </a:ext>
            </a:extLst>
          </p:cNvPr>
          <p:cNvCxnSpPr>
            <a:cxnSpLocks/>
            <a:stCxn id="433" idx="2"/>
          </p:cNvCxnSpPr>
          <p:nvPr/>
        </p:nvCxnSpPr>
        <p:spPr>
          <a:xfrm>
            <a:off x="3761652" y="2048972"/>
            <a:ext cx="253174" cy="25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7" name="Téglalap: lekerekített 136">
            <a:extLst>
              <a:ext uri="{FF2B5EF4-FFF2-40B4-BE49-F238E27FC236}">
                <a16:creationId xmlns:a16="http://schemas.microsoft.com/office/drawing/2014/main" id="{F3EFADA7-A19A-4EF6-AA26-32FEDB84295A}"/>
              </a:ext>
            </a:extLst>
          </p:cNvPr>
          <p:cNvSpPr/>
          <p:nvPr/>
        </p:nvSpPr>
        <p:spPr>
          <a:xfrm>
            <a:off x="5119499" y="1544968"/>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8" name="Egyenes összekötő nyíllal 137">
            <a:extLst>
              <a:ext uri="{FF2B5EF4-FFF2-40B4-BE49-F238E27FC236}">
                <a16:creationId xmlns:a16="http://schemas.microsoft.com/office/drawing/2014/main" id="{8FDEC5E3-94CB-4711-94A8-8B3BAC1DBBFA}"/>
              </a:ext>
            </a:extLst>
          </p:cNvPr>
          <p:cNvCxnSpPr>
            <a:cxnSpLocks/>
            <a:stCxn id="427" idx="3"/>
          </p:cNvCxnSpPr>
          <p:nvPr/>
        </p:nvCxnSpPr>
        <p:spPr>
          <a:xfrm>
            <a:off x="5911499" y="1634968"/>
            <a:ext cx="223614" cy="119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9" name="Szövegdoboz 53">
            <a:extLst>
              <a:ext uri="{FF2B5EF4-FFF2-40B4-BE49-F238E27FC236}">
                <a16:creationId xmlns:a16="http://schemas.microsoft.com/office/drawing/2014/main" id="{B3381D7F-6889-48D4-9AFC-E9C4873237C7}"/>
              </a:ext>
            </a:extLst>
          </p:cNvPr>
          <p:cNvSpPr txBox="1"/>
          <p:nvPr/>
        </p:nvSpPr>
        <p:spPr>
          <a:xfrm>
            <a:off x="5976871" y="2112940"/>
            <a:ext cx="61946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0" name="Rectangle 429"/>
          <p:cNvSpPr/>
          <p:nvPr/>
        </p:nvSpPr>
        <p:spPr>
          <a:xfrm>
            <a:off x="5872104" y="2344876"/>
            <a:ext cx="800219"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X-Gene3</a:t>
            </a:r>
          </a:p>
        </p:txBody>
      </p:sp>
      <p:sp>
        <p:nvSpPr>
          <p:cNvPr id="431" name="Szövegdoboz 53">
            <a:extLst>
              <a:ext uri="{FF2B5EF4-FFF2-40B4-BE49-F238E27FC236}">
                <a16:creationId xmlns:a16="http://schemas.microsoft.com/office/drawing/2014/main" id="{B3381D7F-6889-48D4-9AFC-E9C4873237C7}"/>
              </a:ext>
            </a:extLst>
          </p:cNvPr>
          <p:cNvSpPr txBox="1"/>
          <p:nvPr/>
        </p:nvSpPr>
        <p:spPr>
          <a:xfrm>
            <a:off x="4010802" y="2085601"/>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Shadowcat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2" name="Szövegdoboz 53">
            <a:extLst>
              <a:ext uri="{FF2B5EF4-FFF2-40B4-BE49-F238E27FC236}">
                <a16:creationId xmlns:a16="http://schemas.microsoft.com/office/drawing/2014/main" id="{B3381D7F-6889-48D4-9AFC-E9C4873237C7}"/>
              </a:ext>
            </a:extLst>
          </p:cNvPr>
          <p:cNvSpPr txBox="1"/>
          <p:nvPr/>
        </p:nvSpPr>
        <p:spPr>
          <a:xfrm>
            <a:off x="1688780" y="2068093"/>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Storm</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3" name="Téglalap: lekerekített 132">
            <a:extLst>
              <a:ext uri="{FF2B5EF4-FFF2-40B4-BE49-F238E27FC236}">
                <a16:creationId xmlns:a16="http://schemas.microsoft.com/office/drawing/2014/main" id="{64B417E4-5D4C-4D4E-A0BC-E068F94A29B9}"/>
              </a:ext>
            </a:extLst>
          </p:cNvPr>
          <p:cNvSpPr/>
          <p:nvPr/>
        </p:nvSpPr>
        <p:spPr>
          <a:xfrm>
            <a:off x="3408380" y="186897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434" name="Group 433"/>
          <p:cNvGrpSpPr/>
          <p:nvPr/>
        </p:nvGrpSpPr>
        <p:grpSpPr>
          <a:xfrm>
            <a:off x="4563927" y="3073309"/>
            <a:ext cx="3805598" cy="538584"/>
            <a:chOff x="4563927" y="3073309"/>
            <a:chExt cx="3805598" cy="538584"/>
          </a:xfrm>
        </p:grpSpPr>
        <p:sp>
          <p:nvSpPr>
            <p:cNvPr id="435" name="Téglalap 71">
              <a:extLst>
                <a:ext uri="{FF2B5EF4-FFF2-40B4-BE49-F238E27FC236}">
                  <a16:creationId xmlns:a16="http://schemas.microsoft.com/office/drawing/2014/main" id="{5B9A1309-5B06-4CA4-A839-175510C88C32}"/>
                </a:ext>
              </a:extLst>
            </p:cNvPr>
            <p:cNvSpPr/>
            <p:nvPr/>
          </p:nvSpPr>
          <p:spPr>
            <a:xfrm>
              <a:off x="5396416" y="3322078"/>
              <a:ext cx="58209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Centriq</a:t>
              </a:r>
            </a:p>
          </p:txBody>
        </p:sp>
        <p:sp>
          <p:nvSpPr>
            <p:cNvPr id="436" name="Téglalap 72">
              <a:extLst>
                <a:ext uri="{FF2B5EF4-FFF2-40B4-BE49-F238E27FC236}">
                  <a16:creationId xmlns:a16="http://schemas.microsoft.com/office/drawing/2014/main" id="{DBEED790-4203-44C7-ABD8-5FA87829F28E}"/>
                </a:ext>
              </a:extLst>
            </p:cNvPr>
            <p:cNvSpPr/>
            <p:nvPr/>
          </p:nvSpPr>
          <p:spPr>
            <a:xfrm>
              <a:off x="7583416" y="3326182"/>
              <a:ext cx="786109"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7" name="Nyíl: jobbra mutató 73">
              <a:extLst>
                <a:ext uri="{FF2B5EF4-FFF2-40B4-BE49-F238E27FC236}">
                  <a16:creationId xmlns:a16="http://schemas.microsoft.com/office/drawing/2014/main" id="{9DD262D9-8432-4D6D-A40D-08F3CE84538A}"/>
                </a:ext>
              </a:extLst>
            </p:cNvPr>
            <p:cNvSpPr/>
            <p:nvPr/>
          </p:nvSpPr>
          <p:spPr>
            <a:xfrm>
              <a:off x="5979699" y="3373363"/>
              <a:ext cx="159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38" name="Egyenes összekötő 82">
              <a:extLst>
                <a:ext uri="{FF2B5EF4-FFF2-40B4-BE49-F238E27FC236}">
                  <a16:creationId xmlns:a16="http://schemas.microsoft.com/office/drawing/2014/main" id="{ADC306E7-F0C0-4C56-A66F-C69ED399FBB7}"/>
                </a:ext>
              </a:extLst>
            </p:cNvPr>
            <p:cNvCxnSpPr>
              <a:cxnSpLocks/>
            </p:cNvCxnSpPr>
            <p:nvPr/>
          </p:nvCxnSpPr>
          <p:spPr>
            <a:xfrm>
              <a:off x="7645384" y="3361869"/>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Egyenes összekötő 83">
              <a:extLst>
                <a:ext uri="{FF2B5EF4-FFF2-40B4-BE49-F238E27FC236}">
                  <a16:creationId xmlns:a16="http://schemas.microsoft.com/office/drawing/2014/main" id="{1C5E029C-1F5B-4C31-949B-7FD0046C1AF7}"/>
                </a:ext>
              </a:extLst>
            </p:cNvPr>
            <p:cNvCxnSpPr>
              <a:cxnSpLocks/>
            </p:cNvCxnSpPr>
            <p:nvPr/>
          </p:nvCxnSpPr>
          <p:spPr>
            <a:xfrm flipV="1">
              <a:off x="7648848" y="3354009"/>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0" name="Szövegdoboz 53">
              <a:extLst>
                <a:ext uri="{FF2B5EF4-FFF2-40B4-BE49-F238E27FC236}">
                  <a16:creationId xmlns:a16="http://schemas.microsoft.com/office/drawing/2014/main" id="{B3381D7F-6889-48D4-9AFC-E9C4873237C7}"/>
                </a:ext>
              </a:extLst>
            </p:cNvPr>
            <p:cNvSpPr txBox="1"/>
            <p:nvPr/>
          </p:nvSpPr>
          <p:spPr>
            <a:xfrm>
              <a:off x="5444118" y="3094096"/>
              <a:ext cx="53251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Falcor</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1" name="Szövegdoboz 53">
              <a:extLst>
                <a:ext uri="{FF2B5EF4-FFF2-40B4-BE49-F238E27FC236}">
                  <a16:creationId xmlns:a16="http://schemas.microsoft.com/office/drawing/2014/main" id="{B3381D7F-6889-48D4-9AFC-E9C4873237C7}"/>
                </a:ext>
              </a:extLst>
            </p:cNvPr>
            <p:cNvSpPr txBox="1"/>
            <p:nvPr/>
          </p:nvSpPr>
          <p:spPr>
            <a:xfrm>
              <a:off x="7688541" y="3073309"/>
              <a:ext cx="6286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Saphira</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2" name="Rectangle 441"/>
            <p:cNvSpPr/>
            <p:nvPr/>
          </p:nvSpPr>
          <p:spPr>
            <a:xfrm>
              <a:off x="7609184" y="3339871"/>
              <a:ext cx="689612"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Fireta</a:t>
              </a:r>
              <a:r>
                <a:rPr kumimoji="0" lang="en-US"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a:t>
              </a:r>
            </a:p>
          </p:txBody>
        </p:sp>
        <p:sp>
          <p:nvSpPr>
            <p:cNvPr id="443" name="Téglalap: lekerekített 138">
              <a:extLst>
                <a:ext uri="{FF2B5EF4-FFF2-40B4-BE49-F238E27FC236}">
                  <a16:creationId xmlns:a16="http://schemas.microsoft.com/office/drawing/2014/main" id="{E16C547A-2715-4707-B045-16ECA8787BAC}"/>
                </a:ext>
              </a:extLst>
            </p:cNvPr>
            <p:cNvSpPr/>
            <p:nvPr/>
          </p:nvSpPr>
          <p:spPr>
            <a:xfrm>
              <a:off x="4563927" y="3154600"/>
              <a:ext cx="706543" cy="21356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10 nm</a:t>
              </a:r>
              <a:endParaRPr kumimoji="0" lang="hu-HU" sz="900" b="0" i="0" u="none" strike="noStrike" kern="1200" cap="none" spc="0" normalizeH="0" baseline="0" noProof="0" dirty="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44" name="Straight Arrow Connector 443"/>
            <p:cNvCxnSpPr>
              <a:stCxn id="443" idx="2"/>
              <a:endCxn id="435" idx="1"/>
            </p:cNvCxnSpPr>
            <p:nvPr/>
          </p:nvCxnSpPr>
          <p:spPr bwMode="auto">
            <a:xfrm>
              <a:off x="4917199" y="3368167"/>
              <a:ext cx="479217" cy="9676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5" name="Téglalap 59">
            <a:extLst>
              <a:ext uri="{FF2B5EF4-FFF2-40B4-BE49-F238E27FC236}">
                <a16:creationId xmlns:a16="http://schemas.microsoft.com/office/drawing/2014/main" id="{680FF665-4ACA-4B24-86AB-31EDBDAF435D}"/>
              </a:ext>
            </a:extLst>
          </p:cNvPr>
          <p:cNvSpPr/>
          <p:nvPr/>
        </p:nvSpPr>
        <p:spPr>
          <a:xfrm>
            <a:off x="6130635" y="4023857"/>
            <a:ext cx="864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ThunderX2</a:t>
            </a:r>
          </a:p>
        </p:txBody>
      </p:sp>
      <p:sp>
        <p:nvSpPr>
          <p:cNvPr id="446" name="Téglalap 60">
            <a:extLst>
              <a:ext uri="{FF2B5EF4-FFF2-40B4-BE49-F238E27FC236}">
                <a16:creationId xmlns:a16="http://schemas.microsoft.com/office/drawing/2014/main" id="{DB45FFD2-474D-413B-A26E-9C89D5839E78}"/>
              </a:ext>
            </a:extLst>
          </p:cNvPr>
          <p:cNvSpPr/>
          <p:nvPr/>
        </p:nvSpPr>
        <p:spPr>
          <a:xfrm>
            <a:off x="7493831" y="4020790"/>
            <a:ext cx="817118"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ThunderX3</a:t>
            </a:r>
          </a:p>
        </p:txBody>
      </p:sp>
      <p:sp>
        <p:nvSpPr>
          <p:cNvPr id="447" name="Nyíl: jobbra mutató 61">
            <a:extLst>
              <a:ext uri="{FF2B5EF4-FFF2-40B4-BE49-F238E27FC236}">
                <a16:creationId xmlns:a16="http://schemas.microsoft.com/office/drawing/2014/main" id="{0413F16B-F504-4763-BA70-CA2AEC66CD09}"/>
              </a:ext>
            </a:extLst>
          </p:cNvPr>
          <p:cNvSpPr/>
          <p:nvPr/>
        </p:nvSpPr>
        <p:spPr>
          <a:xfrm>
            <a:off x="7010729" y="4087794"/>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48" name="Téglalap 64">
            <a:extLst>
              <a:ext uri="{FF2B5EF4-FFF2-40B4-BE49-F238E27FC236}">
                <a16:creationId xmlns:a16="http://schemas.microsoft.com/office/drawing/2014/main" id="{21A5C84E-6817-430E-894A-B34C7D9CE888}"/>
              </a:ext>
            </a:extLst>
          </p:cNvPr>
          <p:cNvSpPr/>
          <p:nvPr/>
        </p:nvSpPr>
        <p:spPr>
          <a:xfrm>
            <a:off x="3210114" y="4020790"/>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a:t>
            </a:r>
          </a:p>
        </p:txBody>
      </p:sp>
      <p:sp>
        <p:nvSpPr>
          <p:cNvPr id="449" name="Szövegdoboz 65">
            <a:extLst>
              <a:ext uri="{FF2B5EF4-FFF2-40B4-BE49-F238E27FC236}">
                <a16:creationId xmlns:a16="http://schemas.microsoft.com/office/drawing/2014/main" id="{49927F63-4C44-44C2-A70B-C04C27DF3B95}"/>
              </a:ext>
            </a:extLst>
          </p:cNvPr>
          <p:cNvSpPr txBox="1"/>
          <p:nvPr/>
        </p:nvSpPr>
        <p:spPr>
          <a:xfrm>
            <a:off x="4350621" y="4270787"/>
            <a:ext cx="11788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Server </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sold </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0" name="Nyíl: jobbra mutató 63">
            <a:extLst>
              <a:ext uri="{FF2B5EF4-FFF2-40B4-BE49-F238E27FC236}">
                <a16:creationId xmlns:a16="http://schemas.microsoft.com/office/drawing/2014/main" id="{27B18681-8C50-47CD-8C4B-2F3DC55D9B8A}"/>
              </a:ext>
            </a:extLst>
          </p:cNvPr>
          <p:cNvSpPr/>
          <p:nvPr/>
        </p:nvSpPr>
        <p:spPr>
          <a:xfrm rot="20417058" flipV="1">
            <a:off x="5021022" y="4381982"/>
            <a:ext cx="1116000" cy="16011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51" name="Téglalap 57">
            <a:extLst>
              <a:ext uri="{FF2B5EF4-FFF2-40B4-BE49-F238E27FC236}">
                <a16:creationId xmlns:a16="http://schemas.microsoft.com/office/drawing/2014/main" id="{8C6C87CB-0B75-4028-A6A6-CFE4DC94AD23}"/>
              </a:ext>
            </a:extLst>
          </p:cNvPr>
          <p:cNvSpPr/>
          <p:nvPr/>
        </p:nvSpPr>
        <p:spPr>
          <a:xfrm>
            <a:off x="4472602" y="4519377"/>
            <a:ext cx="58209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Vulcan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2" name="Egyenes összekötő nyíllal 147">
            <a:extLst>
              <a:ext uri="{FF2B5EF4-FFF2-40B4-BE49-F238E27FC236}">
                <a16:creationId xmlns:a16="http://schemas.microsoft.com/office/drawing/2014/main" id="{DB97E4A5-B0FD-401A-BD24-56886C8E9DC8}"/>
              </a:ext>
            </a:extLst>
          </p:cNvPr>
          <p:cNvCxnSpPr>
            <a:cxnSpLocks/>
          </p:cNvCxnSpPr>
          <p:nvPr/>
        </p:nvCxnSpPr>
        <p:spPr>
          <a:xfrm flipV="1">
            <a:off x="4256199" y="4676015"/>
            <a:ext cx="212454" cy="129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3" name="Szövegdoboz 53">
            <a:extLst>
              <a:ext uri="{FF2B5EF4-FFF2-40B4-BE49-F238E27FC236}">
                <a16:creationId xmlns:a16="http://schemas.microsoft.com/office/drawing/2014/main" id="{B3381D7F-6889-48D4-9AFC-E9C4873237C7}"/>
              </a:ext>
            </a:extLst>
          </p:cNvPr>
          <p:cNvSpPr txBox="1"/>
          <p:nvPr/>
        </p:nvSpPr>
        <p:spPr>
          <a:xfrm>
            <a:off x="6077992" y="3798632"/>
            <a:ext cx="96853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Vulcan-based</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4" name="Szövegdoboz 53">
            <a:extLst>
              <a:ext uri="{FF2B5EF4-FFF2-40B4-BE49-F238E27FC236}">
                <a16:creationId xmlns:a16="http://schemas.microsoft.com/office/drawing/2014/main" id="{B3381D7F-6889-48D4-9AFC-E9C4873237C7}"/>
              </a:ext>
            </a:extLst>
          </p:cNvPr>
          <p:cNvSpPr txBox="1"/>
          <p:nvPr/>
        </p:nvSpPr>
        <p:spPr>
          <a:xfrm>
            <a:off x="7653464" y="3803360"/>
            <a:ext cx="5261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Triton</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5" name="Egyenes összekötő nyíllal 135">
            <a:extLst>
              <a:ext uri="{FF2B5EF4-FFF2-40B4-BE49-F238E27FC236}">
                <a16:creationId xmlns:a16="http://schemas.microsoft.com/office/drawing/2014/main" id="{664D5680-B044-4781-9BC5-5448ED5DDDBD}"/>
              </a:ext>
            </a:extLst>
          </p:cNvPr>
          <p:cNvCxnSpPr>
            <a:cxnSpLocks/>
            <a:stCxn id="456" idx="2"/>
          </p:cNvCxnSpPr>
          <p:nvPr/>
        </p:nvCxnSpPr>
        <p:spPr>
          <a:xfrm flipH="1">
            <a:off x="4032284" y="3939566"/>
            <a:ext cx="412094" cy="9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6" name="Téglalap: lekerekített 132">
            <a:extLst>
              <a:ext uri="{FF2B5EF4-FFF2-40B4-BE49-F238E27FC236}">
                <a16:creationId xmlns:a16="http://schemas.microsoft.com/office/drawing/2014/main" id="{64B417E4-5D4C-4D4E-A0BC-E068F94A29B9}"/>
              </a:ext>
            </a:extLst>
          </p:cNvPr>
          <p:cNvSpPr/>
          <p:nvPr/>
        </p:nvSpPr>
        <p:spPr>
          <a:xfrm>
            <a:off x="4048378" y="3725999"/>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57" name="Téglalap: lekerekített 130">
            <a:extLst>
              <a:ext uri="{FF2B5EF4-FFF2-40B4-BE49-F238E27FC236}">
                <a16:creationId xmlns:a16="http://schemas.microsoft.com/office/drawing/2014/main" id="{54E03BDD-02DE-44A9-8390-5DEA11571895}"/>
              </a:ext>
            </a:extLst>
          </p:cNvPr>
          <p:cNvSpPr/>
          <p:nvPr/>
        </p:nvSpPr>
        <p:spPr>
          <a:xfrm>
            <a:off x="8183207" y="3721343"/>
            <a:ext cx="900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60C/4T/</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58" name="Egyenes összekötő nyíllal 131">
            <a:extLst>
              <a:ext uri="{FF2B5EF4-FFF2-40B4-BE49-F238E27FC236}">
                <a16:creationId xmlns:a16="http://schemas.microsoft.com/office/drawing/2014/main" id="{9652BB54-274A-4D0E-93AC-8B5CC35692D0}"/>
              </a:ext>
            </a:extLst>
          </p:cNvPr>
          <p:cNvCxnSpPr>
            <a:stCxn id="457" idx="2"/>
          </p:cNvCxnSpPr>
          <p:nvPr/>
        </p:nvCxnSpPr>
        <p:spPr>
          <a:xfrm flipH="1">
            <a:off x="8320336" y="3934910"/>
            <a:ext cx="312871" cy="208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9" name="Egyenes összekötő 82">
            <a:extLst>
              <a:ext uri="{FF2B5EF4-FFF2-40B4-BE49-F238E27FC236}">
                <a16:creationId xmlns:a16="http://schemas.microsoft.com/office/drawing/2014/main" id="{ADC306E7-F0C0-4C56-A66F-C69ED399FBB7}"/>
              </a:ext>
            </a:extLst>
          </p:cNvPr>
          <p:cNvCxnSpPr>
            <a:cxnSpLocks/>
          </p:cNvCxnSpPr>
          <p:nvPr/>
        </p:nvCxnSpPr>
        <p:spPr>
          <a:xfrm>
            <a:off x="7529416" y="4043412"/>
            <a:ext cx="725151" cy="231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0" name="Egyenes összekötő 83">
            <a:extLst>
              <a:ext uri="{FF2B5EF4-FFF2-40B4-BE49-F238E27FC236}">
                <a16:creationId xmlns:a16="http://schemas.microsoft.com/office/drawing/2014/main" id="{1C5E029C-1F5B-4C31-949B-7FD0046C1AF7}"/>
              </a:ext>
            </a:extLst>
          </p:cNvPr>
          <p:cNvCxnSpPr>
            <a:cxnSpLocks/>
          </p:cNvCxnSpPr>
          <p:nvPr/>
        </p:nvCxnSpPr>
        <p:spPr>
          <a:xfrm flipV="1">
            <a:off x="7529070" y="4051405"/>
            <a:ext cx="720000"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1" name="Téglalap: lekerekített 132">
            <a:extLst>
              <a:ext uri="{FF2B5EF4-FFF2-40B4-BE49-F238E27FC236}">
                <a16:creationId xmlns:a16="http://schemas.microsoft.com/office/drawing/2014/main" id="{64B417E4-5D4C-4D4E-A0BC-E068F94A29B9}"/>
              </a:ext>
            </a:extLst>
          </p:cNvPr>
          <p:cNvSpPr/>
          <p:nvPr/>
        </p:nvSpPr>
        <p:spPr>
          <a:xfrm>
            <a:off x="3482959" y="4832473"/>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62" name="Nyíl: jobbra mutató 61">
            <a:extLst>
              <a:ext uri="{FF2B5EF4-FFF2-40B4-BE49-F238E27FC236}">
                <a16:creationId xmlns:a16="http://schemas.microsoft.com/office/drawing/2014/main" id="{0413F16B-F504-4763-BA70-CA2AEC66CD09}"/>
              </a:ext>
            </a:extLst>
          </p:cNvPr>
          <p:cNvSpPr/>
          <p:nvPr/>
        </p:nvSpPr>
        <p:spPr>
          <a:xfrm>
            <a:off x="4043798" y="4084554"/>
            <a:ext cx="205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3" name="Téglalap: lekerekített 132">
            <a:extLst>
              <a:ext uri="{FF2B5EF4-FFF2-40B4-BE49-F238E27FC236}">
                <a16:creationId xmlns:a16="http://schemas.microsoft.com/office/drawing/2014/main" id="{64B417E4-5D4C-4D4E-A0BC-E068F94A29B9}"/>
              </a:ext>
            </a:extLst>
          </p:cNvPr>
          <p:cNvSpPr/>
          <p:nvPr/>
        </p:nvSpPr>
        <p:spPr>
          <a:xfrm>
            <a:off x="5095337" y="3724591"/>
            <a:ext cx="936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32C/4T/16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64" name="Straight Arrow Connector 463"/>
          <p:cNvCxnSpPr>
            <a:stCxn id="463" idx="2"/>
          </p:cNvCxnSpPr>
          <p:nvPr/>
        </p:nvCxnSpPr>
        <p:spPr bwMode="auto">
          <a:xfrm>
            <a:off x="5563337" y="3938158"/>
            <a:ext cx="556821" cy="8792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5" name="Téglalap 106">
            <a:extLst>
              <a:ext uri="{FF2B5EF4-FFF2-40B4-BE49-F238E27FC236}">
                <a16:creationId xmlns:a16="http://schemas.microsoft.com/office/drawing/2014/main" id="{F91F3DEE-AED3-45D1-A18E-D5FEB502F70B}"/>
              </a:ext>
            </a:extLst>
          </p:cNvPr>
          <p:cNvSpPr/>
          <p:nvPr/>
        </p:nvSpPr>
        <p:spPr>
          <a:xfrm>
            <a:off x="3050153" y="1122944"/>
            <a:ext cx="827654"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Dev. </a:t>
            </a: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a:t>
            </a: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it</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6" name="Téglalap 107">
            <a:extLst>
              <a:ext uri="{FF2B5EF4-FFF2-40B4-BE49-F238E27FC236}">
                <a16:creationId xmlns:a16="http://schemas.microsoft.com/office/drawing/2014/main" id="{68C6E4F1-D68F-456D-B2E1-DD6D324A4BA8}"/>
              </a:ext>
            </a:extLst>
          </p:cNvPr>
          <p:cNvSpPr/>
          <p:nvPr/>
        </p:nvSpPr>
        <p:spPr>
          <a:xfrm>
            <a:off x="4303613"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A1100</a:t>
            </a:r>
          </a:p>
        </p:txBody>
      </p:sp>
      <p:sp>
        <p:nvSpPr>
          <p:cNvPr id="467" name="Nyíl: jobbra mutató 108">
            <a:extLst>
              <a:ext uri="{FF2B5EF4-FFF2-40B4-BE49-F238E27FC236}">
                <a16:creationId xmlns:a16="http://schemas.microsoft.com/office/drawing/2014/main" id="{9AF05279-ACB1-4D5E-8BEF-38249007D57E}"/>
              </a:ext>
            </a:extLst>
          </p:cNvPr>
          <p:cNvSpPr/>
          <p:nvPr/>
        </p:nvSpPr>
        <p:spPr>
          <a:xfrm>
            <a:off x="3878718" y="1173205"/>
            <a:ext cx="43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8" name="Szövegdoboz 112">
            <a:extLst>
              <a:ext uri="{FF2B5EF4-FFF2-40B4-BE49-F238E27FC236}">
                <a16:creationId xmlns:a16="http://schemas.microsoft.com/office/drawing/2014/main" id="{13459FC8-CE21-4ECB-8178-23FB811424FF}"/>
              </a:ext>
            </a:extLst>
          </p:cNvPr>
          <p:cNvSpPr txBox="1"/>
          <p:nvPr/>
        </p:nvSpPr>
        <p:spPr>
          <a:xfrm>
            <a:off x="1541611" y="1077663"/>
            <a:ext cx="150233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AMD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announces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ARM-</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based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processors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9" name="Téglalap 121">
            <a:extLst>
              <a:ext uri="{FF2B5EF4-FFF2-40B4-BE49-F238E27FC236}">
                <a16:creationId xmlns:a16="http://schemas.microsoft.com/office/drawing/2014/main" id="{D4781C44-225F-4181-BBC6-07C91668A374}"/>
              </a:ext>
            </a:extLst>
          </p:cNvPr>
          <p:cNvSpPr/>
          <p:nvPr/>
        </p:nvSpPr>
        <p:spPr>
          <a:xfrm>
            <a:off x="5278902"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0" name="Nyíl: jobbra mutató 122">
            <a:extLst>
              <a:ext uri="{FF2B5EF4-FFF2-40B4-BE49-F238E27FC236}">
                <a16:creationId xmlns:a16="http://schemas.microsoft.com/office/drawing/2014/main" id="{37B56497-1D76-4FA9-8629-4D59E80A5E96}"/>
              </a:ext>
            </a:extLst>
          </p:cNvPr>
          <p:cNvSpPr/>
          <p:nvPr/>
        </p:nvSpPr>
        <p:spPr>
          <a:xfrm>
            <a:off x="5121331" y="1174087"/>
            <a:ext cx="16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71" name="Egyenes összekötő 123">
            <a:extLst>
              <a:ext uri="{FF2B5EF4-FFF2-40B4-BE49-F238E27FC236}">
                <a16:creationId xmlns:a16="http://schemas.microsoft.com/office/drawing/2014/main" id="{84DF24F0-EA28-436A-A393-93FBF3E07BBD}"/>
              </a:ext>
            </a:extLst>
          </p:cNvPr>
          <p:cNvCxnSpPr>
            <a:cxnSpLocks/>
          </p:cNvCxnSpPr>
          <p:nvPr/>
        </p:nvCxnSpPr>
        <p:spPr>
          <a:xfrm>
            <a:off x="5362217" y="1147592"/>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2" name="Egyenes összekötő 124">
            <a:extLst>
              <a:ext uri="{FF2B5EF4-FFF2-40B4-BE49-F238E27FC236}">
                <a16:creationId xmlns:a16="http://schemas.microsoft.com/office/drawing/2014/main" id="{B39D36F7-B388-49F7-931B-84EEC6EAEB59}"/>
              </a:ext>
            </a:extLst>
          </p:cNvPr>
          <p:cNvCxnSpPr>
            <a:cxnSpLocks/>
          </p:cNvCxnSpPr>
          <p:nvPr/>
        </p:nvCxnSpPr>
        <p:spPr>
          <a:xfrm flipV="1">
            <a:off x="5362217" y="1156765"/>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3" name="Rectangle 472"/>
          <p:cNvSpPr/>
          <p:nvPr/>
        </p:nvSpPr>
        <p:spPr>
          <a:xfrm>
            <a:off x="5465181" y="1139370"/>
            <a:ext cx="466794"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K12</a:t>
            </a:r>
          </a:p>
        </p:txBody>
      </p:sp>
      <p:cxnSp>
        <p:nvCxnSpPr>
          <p:cNvPr id="474" name="Straight Arrow Connector 473"/>
          <p:cNvCxnSpPr>
            <a:stCxn id="484" idx="0"/>
          </p:cNvCxnSpPr>
          <p:nvPr/>
        </p:nvCxnSpPr>
        <p:spPr bwMode="auto">
          <a:xfrm flipV="1">
            <a:off x="3953301" y="1404646"/>
            <a:ext cx="357417" cy="137178"/>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5" name="Téglalap 102">
            <a:extLst>
              <a:ext uri="{FF2B5EF4-FFF2-40B4-BE49-F238E27FC236}">
                <a16:creationId xmlns:a16="http://schemas.microsoft.com/office/drawing/2014/main" id="{5C568B9C-355C-4F29-A221-FE5C08A5452D}"/>
              </a:ext>
            </a:extLst>
          </p:cNvPr>
          <p:cNvSpPr/>
          <p:nvPr/>
        </p:nvSpPr>
        <p:spPr>
          <a:xfrm>
            <a:off x="7268186" y="2789064"/>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6" name="Téglalap 104">
            <a:extLst>
              <a:ext uri="{FF2B5EF4-FFF2-40B4-BE49-F238E27FC236}">
                <a16:creationId xmlns:a16="http://schemas.microsoft.com/office/drawing/2014/main" id="{7A9D42E2-2EEC-46FB-9311-149CD9BD2127}"/>
              </a:ext>
            </a:extLst>
          </p:cNvPr>
          <p:cNvSpPr/>
          <p:nvPr/>
        </p:nvSpPr>
        <p:spPr>
          <a:xfrm>
            <a:off x="6248491" y="2784905"/>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7" name="Nyíl: jobbra mutató 103">
            <a:extLst>
              <a:ext uri="{FF2B5EF4-FFF2-40B4-BE49-F238E27FC236}">
                <a16:creationId xmlns:a16="http://schemas.microsoft.com/office/drawing/2014/main" id="{BF47AC3F-99C3-463F-8F7F-DEABD51E7A51}"/>
              </a:ext>
            </a:extLst>
          </p:cNvPr>
          <p:cNvSpPr/>
          <p:nvPr/>
        </p:nvSpPr>
        <p:spPr>
          <a:xfrm>
            <a:off x="4405775" y="2864451"/>
            <a:ext cx="183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8" name="Nyíl: jobbra mutató 119">
            <a:extLst>
              <a:ext uri="{FF2B5EF4-FFF2-40B4-BE49-F238E27FC236}">
                <a16:creationId xmlns:a16="http://schemas.microsoft.com/office/drawing/2014/main" id="{FE991B02-BBFE-41DA-8003-533B3B2D0783}"/>
              </a:ext>
            </a:extLst>
          </p:cNvPr>
          <p:cNvSpPr/>
          <p:nvPr/>
        </p:nvSpPr>
        <p:spPr>
          <a:xfrm>
            <a:off x="7055964" y="2852227"/>
            <a:ext cx="21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9" name="Téglalap: lekerekített 1">
            <a:extLst>
              <a:ext uri="{FF2B5EF4-FFF2-40B4-BE49-F238E27FC236}">
                <a16:creationId xmlns:a16="http://schemas.microsoft.com/office/drawing/2014/main" id="{083B6F9F-8D86-4DE0-A807-DE4507E1C57E}"/>
              </a:ext>
            </a:extLst>
          </p:cNvPr>
          <p:cNvSpPr/>
          <p:nvPr/>
        </p:nvSpPr>
        <p:spPr>
          <a:xfrm>
            <a:off x="6847238" y="2402526"/>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0" name="Egyenes összekötő nyíllal 3">
            <a:extLst>
              <a:ext uri="{FF2B5EF4-FFF2-40B4-BE49-F238E27FC236}">
                <a16:creationId xmlns:a16="http://schemas.microsoft.com/office/drawing/2014/main" id="{BEC78690-CBC8-4416-AB19-6796AB0083B7}"/>
              </a:ext>
            </a:extLst>
          </p:cNvPr>
          <p:cNvCxnSpPr>
            <a:stCxn id="479" idx="2"/>
          </p:cNvCxnSpPr>
          <p:nvPr/>
        </p:nvCxnSpPr>
        <p:spPr>
          <a:xfrm flipH="1">
            <a:off x="7043448" y="2582526"/>
            <a:ext cx="199790" cy="182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1" name="Téglalap: lekerekített 128">
            <a:extLst>
              <a:ext uri="{FF2B5EF4-FFF2-40B4-BE49-F238E27FC236}">
                <a16:creationId xmlns:a16="http://schemas.microsoft.com/office/drawing/2014/main" id="{E91E3D56-AAD0-4E0F-9414-13F9AE09C8C8}"/>
              </a:ext>
            </a:extLst>
          </p:cNvPr>
          <p:cNvSpPr/>
          <p:nvPr/>
        </p:nvSpPr>
        <p:spPr>
          <a:xfrm>
            <a:off x="7933061" y="240041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64C/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2" name="Egyenes összekötő nyíllal 129">
            <a:extLst>
              <a:ext uri="{FF2B5EF4-FFF2-40B4-BE49-F238E27FC236}">
                <a16:creationId xmlns:a16="http://schemas.microsoft.com/office/drawing/2014/main" id="{A488525E-F1D1-44B8-8F28-8F8209C964A2}"/>
              </a:ext>
            </a:extLst>
          </p:cNvPr>
          <p:cNvCxnSpPr>
            <a:stCxn id="481" idx="2"/>
          </p:cNvCxnSpPr>
          <p:nvPr/>
        </p:nvCxnSpPr>
        <p:spPr>
          <a:xfrm flipH="1">
            <a:off x="8078186" y="2580412"/>
            <a:ext cx="208147" cy="211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3" name="Szövegdoboz 97">
            <a:extLst>
              <a:ext uri="{FF2B5EF4-FFF2-40B4-BE49-F238E27FC236}">
                <a16:creationId xmlns:a16="http://schemas.microsoft.com/office/drawing/2014/main" id="{8523F926-F49E-47B6-8FCA-2B29BCE784AE}"/>
              </a:ext>
            </a:extLst>
          </p:cNvPr>
          <p:cNvSpPr txBox="1"/>
          <p:nvPr/>
        </p:nvSpPr>
        <p:spPr>
          <a:xfrm>
            <a:off x="8028840" y="28124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484" name="Téglalap: lekerekített 1">
            <a:extLst>
              <a:ext uri="{FF2B5EF4-FFF2-40B4-BE49-F238E27FC236}">
                <a16:creationId xmlns:a16="http://schemas.microsoft.com/office/drawing/2014/main" id="{083B6F9F-8D86-4DE0-A807-DE4507E1C57E}"/>
              </a:ext>
            </a:extLst>
          </p:cNvPr>
          <p:cNvSpPr/>
          <p:nvPr/>
        </p:nvSpPr>
        <p:spPr>
          <a:xfrm>
            <a:off x="3563379" y="1541824"/>
            <a:ext cx="779844" cy="18206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85" name="Téglalap 67">
            <a:extLst>
              <a:ext uri="{FF2B5EF4-FFF2-40B4-BE49-F238E27FC236}">
                <a16:creationId xmlns:a16="http://schemas.microsoft.com/office/drawing/2014/main" id="{9AFFA8D1-E8E3-4B42-A2B2-D488EFD2DD95}"/>
              </a:ext>
            </a:extLst>
          </p:cNvPr>
          <p:cNvSpPr/>
          <p:nvPr/>
        </p:nvSpPr>
        <p:spPr>
          <a:xfrm>
            <a:off x="111642" y="2284970"/>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APM</a:t>
            </a:r>
          </a:p>
        </p:txBody>
      </p:sp>
      <p:sp>
        <p:nvSpPr>
          <p:cNvPr id="486" name="Rounded Rectangle 485"/>
          <p:cNvSpPr/>
          <p:nvPr/>
        </p:nvSpPr>
        <p:spPr bwMode="auto">
          <a:xfrm>
            <a:off x="-16332" y="4462670"/>
            <a:ext cx="9160331" cy="2006126"/>
          </a:xfrm>
          <a:prstGeom prst="roundRect">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487" name="Téglalap 48">
            <a:extLst>
              <a:ext uri="{FF2B5EF4-FFF2-40B4-BE49-F238E27FC236}">
                <a16:creationId xmlns:a16="http://schemas.microsoft.com/office/drawing/2014/main" id="{BF7FFED4-90B6-452B-A50F-FA5B713F99E8}"/>
              </a:ext>
            </a:extLst>
          </p:cNvPr>
          <p:cNvSpPr/>
          <p:nvPr/>
        </p:nvSpPr>
        <p:spPr>
          <a:xfrm>
            <a:off x="6845587" y="4881549"/>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N1</a:t>
            </a:r>
          </a:p>
        </p:txBody>
      </p:sp>
      <p:sp>
        <p:nvSpPr>
          <p:cNvPr id="488" name="Téglalap 49">
            <a:extLst>
              <a:ext uri="{FF2B5EF4-FFF2-40B4-BE49-F238E27FC236}">
                <a16:creationId xmlns:a16="http://schemas.microsoft.com/office/drawing/2014/main" id="{7D80B398-A0FE-4D74-AC32-B0D72CF32018}"/>
              </a:ext>
            </a:extLst>
          </p:cNvPr>
          <p:cNvSpPr/>
          <p:nvPr/>
        </p:nvSpPr>
        <p:spPr>
          <a:xfrm>
            <a:off x="7576734" y="4883815"/>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V1</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9" name="Téglalap 50">
            <a:extLst>
              <a:ext uri="{FF2B5EF4-FFF2-40B4-BE49-F238E27FC236}">
                <a16:creationId xmlns:a16="http://schemas.microsoft.com/office/drawing/2014/main" id="{0EBC998D-FE98-4E39-978A-6239CC3C37F3}"/>
              </a:ext>
            </a:extLst>
          </p:cNvPr>
          <p:cNvSpPr/>
          <p:nvPr/>
        </p:nvSpPr>
        <p:spPr>
          <a:xfrm>
            <a:off x="8313114" y="4879418"/>
            <a:ext cx="725012"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0" name="Nyíl: jobbra mutató 51">
            <a:extLst>
              <a:ext uri="{FF2B5EF4-FFF2-40B4-BE49-F238E27FC236}">
                <a16:creationId xmlns:a16="http://schemas.microsoft.com/office/drawing/2014/main" id="{DAC3EDDD-8D6E-44E4-88DA-A94E34B771A3}"/>
              </a:ext>
            </a:extLst>
          </p:cNvPr>
          <p:cNvSpPr/>
          <p:nvPr/>
        </p:nvSpPr>
        <p:spPr>
          <a:xfrm>
            <a:off x="7369438" y="4949490"/>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1" name="Nyíl: jobbra mutató 52">
            <a:extLst>
              <a:ext uri="{FF2B5EF4-FFF2-40B4-BE49-F238E27FC236}">
                <a16:creationId xmlns:a16="http://schemas.microsoft.com/office/drawing/2014/main" id="{C7599333-4622-4A43-A7E0-388D0A9A787A}"/>
              </a:ext>
            </a:extLst>
          </p:cNvPr>
          <p:cNvSpPr/>
          <p:nvPr/>
        </p:nvSpPr>
        <p:spPr>
          <a:xfrm>
            <a:off x="8200567" y="4949426"/>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2" name="Szövegdoboz 53">
            <a:extLst>
              <a:ext uri="{FF2B5EF4-FFF2-40B4-BE49-F238E27FC236}">
                <a16:creationId xmlns:a16="http://schemas.microsoft.com/office/drawing/2014/main" id="{B3381D7F-6889-48D4-9AFC-E9C4873237C7}"/>
              </a:ext>
            </a:extLst>
          </p:cNvPr>
          <p:cNvSpPr txBox="1"/>
          <p:nvPr/>
        </p:nvSpPr>
        <p:spPr>
          <a:xfrm>
            <a:off x="6907324" y="4678469"/>
            <a:ext cx="41229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p>
        </p:txBody>
      </p:sp>
      <p:sp>
        <p:nvSpPr>
          <p:cNvPr id="493" name="Szövegdoboz 54">
            <a:extLst>
              <a:ext uri="{FF2B5EF4-FFF2-40B4-BE49-F238E27FC236}">
                <a16:creationId xmlns:a16="http://schemas.microsoft.com/office/drawing/2014/main" id="{E2E184C0-0E6B-4EEF-B3BB-C85E2DE661A6}"/>
              </a:ext>
            </a:extLst>
          </p:cNvPr>
          <p:cNvSpPr txBox="1"/>
          <p:nvPr/>
        </p:nvSpPr>
        <p:spPr>
          <a:xfrm>
            <a:off x="7692841" y="4672714"/>
            <a:ext cx="43473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Zeus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4" name="Szövegdoboz 91">
            <a:extLst>
              <a:ext uri="{FF2B5EF4-FFF2-40B4-BE49-F238E27FC236}">
                <a16:creationId xmlns:a16="http://schemas.microsoft.com/office/drawing/2014/main" id="{831FBB4D-E390-4522-872E-DB4FFF043A59}"/>
              </a:ext>
            </a:extLst>
          </p:cNvPr>
          <p:cNvSpPr txBox="1"/>
          <p:nvPr/>
        </p:nvSpPr>
        <p:spPr>
          <a:xfrm>
            <a:off x="5840498" y="4887092"/>
            <a:ext cx="85953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Neoverse</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5" name="Bal oldali kapcsos zárójel 39">
            <a:extLst>
              <a:ext uri="{FF2B5EF4-FFF2-40B4-BE49-F238E27FC236}">
                <a16:creationId xmlns:a16="http://schemas.microsoft.com/office/drawing/2014/main" id="{CC64BC3F-EFC9-49FC-A691-3860E669A2DC}"/>
              </a:ext>
            </a:extLst>
          </p:cNvPr>
          <p:cNvSpPr/>
          <p:nvPr/>
        </p:nvSpPr>
        <p:spPr>
          <a:xfrm>
            <a:off x="6655980" y="4881549"/>
            <a:ext cx="185151" cy="285711"/>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96" name="Egyenes összekötő nyíllal 141">
            <a:extLst>
              <a:ext uri="{FF2B5EF4-FFF2-40B4-BE49-F238E27FC236}">
                <a16:creationId xmlns:a16="http://schemas.microsoft.com/office/drawing/2014/main" id="{D2B3BB9F-8A23-4D65-B8E2-288FE972C2BC}"/>
              </a:ext>
            </a:extLst>
          </p:cNvPr>
          <p:cNvCxnSpPr>
            <a:cxnSpLocks/>
          </p:cNvCxnSpPr>
          <p:nvPr/>
        </p:nvCxnSpPr>
        <p:spPr>
          <a:xfrm>
            <a:off x="6702803" y="4685254"/>
            <a:ext cx="144722" cy="1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7" name="Egyenes összekötő nyíllal 143">
            <a:extLst>
              <a:ext uri="{FF2B5EF4-FFF2-40B4-BE49-F238E27FC236}">
                <a16:creationId xmlns:a16="http://schemas.microsoft.com/office/drawing/2014/main" id="{8913EFA2-26A3-481D-B5C5-B9DE4DF8613E}"/>
              </a:ext>
            </a:extLst>
          </p:cNvPr>
          <p:cNvCxnSpPr>
            <a:cxnSpLocks/>
          </p:cNvCxnSpPr>
          <p:nvPr/>
        </p:nvCxnSpPr>
        <p:spPr>
          <a:xfrm>
            <a:off x="7542013" y="4685559"/>
            <a:ext cx="144722" cy="159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8" name="Egyenes összekötő nyíllal 145">
            <a:extLst>
              <a:ext uri="{FF2B5EF4-FFF2-40B4-BE49-F238E27FC236}">
                <a16:creationId xmlns:a16="http://schemas.microsoft.com/office/drawing/2014/main" id="{BE974B0C-35E8-4859-85A7-3D71B9DF7243}"/>
              </a:ext>
            </a:extLst>
          </p:cNvPr>
          <p:cNvCxnSpPr>
            <a:cxnSpLocks/>
          </p:cNvCxnSpPr>
          <p:nvPr/>
        </p:nvCxnSpPr>
        <p:spPr>
          <a:xfrm flipH="1">
            <a:off x="8329581" y="4685818"/>
            <a:ext cx="88394" cy="201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9" name="Szövegdoboz 54">
            <a:extLst>
              <a:ext uri="{FF2B5EF4-FFF2-40B4-BE49-F238E27FC236}">
                <a16:creationId xmlns:a16="http://schemas.microsoft.com/office/drawing/2014/main" id="{E2E184C0-0E6B-4EEF-B3BB-C85E2DE661A6}"/>
              </a:ext>
            </a:extLst>
          </p:cNvPr>
          <p:cNvSpPr txBox="1"/>
          <p:nvPr/>
        </p:nvSpPr>
        <p:spPr>
          <a:xfrm>
            <a:off x="8359016" y="4666089"/>
            <a:ext cx="58381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Perseus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55" name="Group 154"/>
          <p:cNvGrpSpPr/>
          <p:nvPr/>
        </p:nvGrpSpPr>
        <p:grpSpPr>
          <a:xfrm>
            <a:off x="7460845" y="1357947"/>
            <a:ext cx="1704538" cy="930611"/>
            <a:chOff x="7461453" y="1358438"/>
            <a:chExt cx="1704538" cy="930611"/>
          </a:xfrm>
        </p:grpSpPr>
        <p:sp>
          <p:nvSpPr>
            <p:cNvPr id="156" name="Téglalap: lekerekített 130">
              <a:extLst>
                <a:ext uri="{FF2B5EF4-FFF2-40B4-BE49-F238E27FC236}">
                  <a16:creationId xmlns:a16="http://schemas.microsoft.com/office/drawing/2014/main" id="{54E03BDD-02DE-44A9-8390-5DEA11571895}"/>
                </a:ext>
              </a:extLst>
            </p:cNvPr>
            <p:cNvSpPr/>
            <p:nvPr/>
          </p:nvSpPr>
          <p:spPr>
            <a:xfrm>
              <a:off x="7525212" y="1362077"/>
              <a:ext cx="75566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80C/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7" name="Téglalap 79">
              <a:extLst>
                <a:ext uri="{FF2B5EF4-FFF2-40B4-BE49-F238E27FC236}">
                  <a16:creationId xmlns:a16="http://schemas.microsoft.com/office/drawing/2014/main" id="{EB2D6595-70EA-49C5-B745-3B15A64F22BA}"/>
                </a:ext>
              </a:extLst>
            </p:cNvPr>
            <p:cNvSpPr/>
            <p:nvPr/>
          </p:nvSpPr>
          <p:spPr>
            <a:xfrm>
              <a:off x="7483354" y="1770399"/>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p>
          </p:txBody>
        </p:sp>
        <p:sp>
          <p:nvSpPr>
            <p:cNvPr id="158" name="Szövegdoboz 96">
              <a:extLst>
                <a:ext uri="{FF2B5EF4-FFF2-40B4-BE49-F238E27FC236}">
                  <a16:creationId xmlns:a16="http://schemas.microsoft.com/office/drawing/2014/main" id="{174A92AB-F542-4350-BE1A-CDC4F1B0E391}"/>
                </a:ext>
              </a:extLst>
            </p:cNvPr>
            <p:cNvSpPr txBox="1"/>
            <p:nvPr/>
          </p:nvSpPr>
          <p:spPr>
            <a:xfrm>
              <a:off x="7463724" y="1545311"/>
              <a:ext cx="84189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QuickSilver</a:t>
              </a:r>
            </a:p>
          </p:txBody>
        </p:sp>
        <p:sp>
          <p:nvSpPr>
            <p:cNvPr id="159" name="Szövegdoboz 97">
              <a:extLst>
                <a:ext uri="{FF2B5EF4-FFF2-40B4-BE49-F238E27FC236}">
                  <a16:creationId xmlns:a16="http://schemas.microsoft.com/office/drawing/2014/main" id="{8523F926-F49E-47B6-8FCA-2B29BCE784AE}"/>
                </a:ext>
              </a:extLst>
            </p:cNvPr>
            <p:cNvSpPr txBox="1"/>
            <p:nvPr/>
          </p:nvSpPr>
          <p:spPr>
            <a:xfrm>
              <a:off x="7461453" y="20582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160" name="Téglalap 79">
              <a:extLst>
                <a:ext uri="{FF2B5EF4-FFF2-40B4-BE49-F238E27FC236}">
                  <a16:creationId xmlns:a16="http://schemas.microsoft.com/office/drawing/2014/main" id="{EB2D6595-70EA-49C5-B745-3B15A64F22BA}"/>
                </a:ext>
              </a:extLst>
            </p:cNvPr>
            <p:cNvSpPr/>
            <p:nvPr/>
          </p:nvSpPr>
          <p:spPr>
            <a:xfrm>
              <a:off x="8311118" y="1770853"/>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r>
                <a:rPr kumimoji="0" lang="en-GB"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Max</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1" name="Szövegdoboz 96">
              <a:extLst>
                <a:ext uri="{FF2B5EF4-FFF2-40B4-BE49-F238E27FC236}">
                  <a16:creationId xmlns:a16="http://schemas.microsoft.com/office/drawing/2014/main" id="{174A92AB-F542-4350-BE1A-CDC4F1B0E391}"/>
                </a:ext>
              </a:extLst>
            </p:cNvPr>
            <p:cNvSpPr txBox="1"/>
            <p:nvPr/>
          </p:nvSpPr>
          <p:spPr>
            <a:xfrm>
              <a:off x="8343920" y="1542406"/>
              <a:ext cx="70403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Mystique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2" name="Téglalap: lekerekített 130">
              <a:extLst>
                <a:ext uri="{FF2B5EF4-FFF2-40B4-BE49-F238E27FC236}">
                  <a16:creationId xmlns:a16="http://schemas.microsoft.com/office/drawing/2014/main" id="{54E03BDD-02DE-44A9-8390-5DEA11571895}"/>
                </a:ext>
              </a:extLst>
            </p:cNvPr>
            <p:cNvSpPr/>
            <p:nvPr/>
          </p:nvSpPr>
          <p:spPr>
            <a:xfrm>
              <a:off x="8304897" y="1358438"/>
              <a:ext cx="78181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128C/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3" name="Szövegdoboz 97">
              <a:extLst>
                <a:ext uri="{FF2B5EF4-FFF2-40B4-BE49-F238E27FC236}">
                  <a16:creationId xmlns:a16="http://schemas.microsoft.com/office/drawing/2014/main" id="{8523F926-F49E-47B6-8FCA-2B29BCE784AE}"/>
                </a:ext>
              </a:extLst>
            </p:cNvPr>
            <p:cNvSpPr txBox="1"/>
            <p:nvPr/>
          </p:nvSpPr>
          <p:spPr>
            <a:xfrm>
              <a:off x="8276004" y="2052963"/>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3241060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r>
              <a:rPr lang="en-GB" altLang="en-US" sz="1600" kern="1200" dirty="0" smtClean="0">
                <a:solidFill>
                  <a:srgbClr val="FFFFFF"/>
                </a:solidFill>
                <a:latin typeface="Verdana" pitchFamily="34" charset="0"/>
                <a:cs typeface="Times New Roman" pitchFamily="18" charset="0"/>
              </a:rPr>
              <a:t>5</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23625" y="808526"/>
            <a:ext cx="9029460" cy="830997"/>
          </a:xfrm>
          <a:prstGeom prst="rect">
            <a:avLst/>
          </a:prstGeom>
          <a:noFill/>
        </p:spPr>
        <p:txBody>
          <a:bodyPr wrap="none" rtlCol="0">
            <a:spAutoFit/>
          </a:bodyPr>
          <a:lstStyle/>
          <a:p>
            <a:r>
              <a:rPr lang="en-US" sz="1600" dirty="0" smtClean="0">
                <a:latin typeface="+mj-lt"/>
              </a:rPr>
              <a:t>At introduction of the </a:t>
            </a:r>
            <a:r>
              <a:rPr lang="en-US" sz="1600" dirty="0" err="1" smtClean="0">
                <a:solidFill>
                  <a:srgbClr val="0070C0"/>
                </a:solidFill>
                <a:latin typeface="+mj-lt"/>
              </a:rPr>
              <a:t>Neoverse</a:t>
            </a:r>
            <a:r>
              <a:rPr lang="en-US" sz="1600" dirty="0" smtClean="0">
                <a:solidFill>
                  <a:srgbClr val="FF0000"/>
                </a:solidFill>
                <a:latin typeface="+mj-lt"/>
              </a:rPr>
              <a:t> </a:t>
            </a:r>
            <a:r>
              <a:rPr lang="en-US" sz="1600" dirty="0" smtClean="0">
                <a:latin typeface="+mj-lt"/>
              </a:rPr>
              <a:t>family, ARM promised an </a:t>
            </a:r>
            <a:r>
              <a:rPr lang="en-US" sz="1600" dirty="0" smtClean="0">
                <a:solidFill>
                  <a:srgbClr val="FF0000"/>
                </a:solidFill>
                <a:latin typeface="+mj-lt"/>
              </a:rPr>
              <a:t>outstanding yearly </a:t>
            </a:r>
          </a:p>
          <a:p>
            <a:r>
              <a:rPr lang="en-US" sz="1600" dirty="0" smtClean="0">
                <a:solidFill>
                  <a:srgbClr val="FF0000"/>
                </a:solidFill>
                <a:latin typeface="+mj-lt"/>
              </a:rPr>
              <a:t>  performance growth rate of about 30 %,</a:t>
            </a:r>
            <a:r>
              <a:rPr lang="en-US" sz="1600" dirty="0" smtClean="0">
                <a:latin typeface="+mj-lt"/>
              </a:rPr>
              <a:t> that actually could even be </a:t>
            </a:r>
            <a:r>
              <a:rPr lang="en-US" sz="1600" dirty="0" smtClean="0">
                <a:solidFill>
                  <a:srgbClr val="0070C0"/>
                </a:solidFill>
                <a:latin typeface="+mj-lt"/>
              </a:rPr>
              <a:t>outperformed</a:t>
            </a:r>
            <a:r>
              <a:rPr lang="en-US" sz="1600" dirty="0" smtClean="0">
                <a:latin typeface="+mj-lt"/>
              </a:rPr>
              <a:t>,</a:t>
            </a:r>
          </a:p>
          <a:p>
            <a:r>
              <a:rPr lang="en-US" sz="1600" dirty="0" smtClean="0">
                <a:latin typeface="+mj-lt"/>
              </a:rPr>
              <a:t>  as seen in the next Figures.</a:t>
            </a:r>
          </a:p>
        </p:txBody>
      </p:sp>
      <p:sp>
        <p:nvSpPr>
          <p:cNvPr id="4" name="TextBox 3"/>
          <p:cNvSpPr txBox="1"/>
          <p:nvPr/>
        </p:nvSpPr>
        <p:spPr>
          <a:xfrm>
            <a:off x="142875" y="452390"/>
            <a:ext cx="2405146" cy="369332"/>
          </a:xfrm>
          <a:prstGeom prst="rect">
            <a:avLst/>
          </a:prstGeom>
          <a:noFill/>
        </p:spPr>
        <p:txBody>
          <a:bodyPr wrap="none" rtlCol="0">
            <a:spAutoFit/>
          </a:bodyPr>
          <a:lstStyle/>
          <a:p>
            <a:r>
              <a:rPr lang="en-US" dirty="0" smtClean="0">
                <a:solidFill>
                  <a:schemeClr val="accent6"/>
                </a:solidFill>
                <a:latin typeface="+mj-lt"/>
              </a:rPr>
              <a:t>The fourth wave -2</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2909491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r>
              <a:rPr lang="en-GB" altLang="en-US" sz="1600" kern="1200" dirty="0" smtClean="0">
                <a:solidFill>
                  <a:srgbClr val="FFFFFF"/>
                </a:solidFill>
                <a:latin typeface="Verdana" pitchFamily="34" charset="0"/>
                <a:cs typeface="Times New Roman" pitchFamily="18" charset="0"/>
              </a:rPr>
              <a:t>6</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23554" name="Picture 2" descr="https://images.anandtech.com/doci/13475/Arm%20Infrastructure%20pre-brief%20deck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5" y="1350040"/>
            <a:ext cx="8988425" cy="5055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950" y="452391"/>
            <a:ext cx="8028032" cy="369332"/>
          </a:xfrm>
          <a:prstGeom prst="rect">
            <a:avLst/>
          </a:prstGeom>
          <a:noFill/>
        </p:spPr>
        <p:txBody>
          <a:bodyPr wrap="none" rtlCol="0">
            <a:spAutoFit/>
          </a:bodyPr>
          <a:lstStyle/>
          <a:p>
            <a:r>
              <a:rPr lang="en-US" dirty="0" smtClean="0">
                <a:solidFill>
                  <a:schemeClr val="accent6"/>
                </a:solidFill>
                <a:latin typeface="+mj-lt"/>
              </a:rPr>
              <a:t>ARM’s announced performance rise over </a:t>
            </a:r>
            <a:r>
              <a:rPr lang="en-US" dirty="0" err="1" smtClean="0">
                <a:solidFill>
                  <a:schemeClr val="accent6"/>
                </a:solidFill>
                <a:latin typeface="+mj-lt"/>
              </a:rPr>
              <a:t>Neoverse</a:t>
            </a:r>
            <a:r>
              <a:rPr lang="en-US" dirty="0" smtClean="0">
                <a:solidFill>
                  <a:schemeClr val="accent6"/>
                </a:solidFill>
                <a:latin typeface="+mj-lt"/>
              </a:rPr>
              <a:t> generations </a:t>
            </a:r>
            <a:r>
              <a:rPr lang="en-US" dirty="0" smtClean="0">
                <a:latin typeface="+mj-lt"/>
              </a:rPr>
              <a:t>[</a:t>
            </a:r>
            <a:r>
              <a:rPr lang="hu-HU" dirty="0" smtClean="0">
                <a:latin typeface="+mj-lt"/>
              </a:rPr>
              <a:t>9</a:t>
            </a:r>
            <a:r>
              <a:rPr lang="en-US" dirty="0" smtClean="0">
                <a:latin typeface="+mj-lt"/>
              </a:rPr>
              <a:t>]</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184894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r>
              <a:rPr lang="en-GB" altLang="en-US" sz="1600" kern="1200" dirty="0" smtClean="0">
                <a:solidFill>
                  <a:srgbClr val="FFFFFF"/>
                </a:solidFill>
                <a:latin typeface="Verdana" pitchFamily="34" charset="0"/>
                <a:cs typeface="Times New Roman" pitchFamily="18" charset="0"/>
              </a:rPr>
              <a:t>7</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5" name="TextBox 4"/>
          <p:cNvSpPr txBox="1"/>
          <p:nvPr/>
        </p:nvSpPr>
        <p:spPr>
          <a:xfrm>
            <a:off x="107950" y="455149"/>
            <a:ext cx="8352158" cy="369332"/>
          </a:xfrm>
          <a:prstGeom prst="rect">
            <a:avLst/>
          </a:prstGeom>
          <a:noFill/>
        </p:spPr>
        <p:txBody>
          <a:bodyPr wrap="none" rtlCol="0">
            <a:spAutoFit/>
          </a:bodyPr>
          <a:lstStyle/>
          <a:p>
            <a:r>
              <a:rPr lang="en-US" dirty="0" smtClean="0">
                <a:solidFill>
                  <a:schemeClr val="accent6"/>
                </a:solidFill>
                <a:latin typeface="+mj-lt"/>
              </a:rPr>
              <a:t>ARM’s performance rise achieved by the </a:t>
            </a:r>
            <a:r>
              <a:rPr lang="en-US" dirty="0" err="1" smtClean="0">
                <a:solidFill>
                  <a:schemeClr val="accent6"/>
                </a:solidFill>
                <a:latin typeface="+mj-lt"/>
              </a:rPr>
              <a:t>Neoverse</a:t>
            </a:r>
            <a:r>
              <a:rPr lang="en-US" dirty="0" smtClean="0">
                <a:solidFill>
                  <a:schemeClr val="accent6"/>
                </a:solidFill>
                <a:latin typeface="+mj-lt"/>
              </a:rPr>
              <a:t> N1 platform </a:t>
            </a:r>
            <a:r>
              <a:rPr lang="en-US" dirty="0" smtClean="0">
                <a:latin typeface="+mj-lt"/>
              </a:rPr>
              <a:t>[</a:t>
            </a:r>
            <a:r>
              <a:rPr lang="hu-HU" dirty="0" smtClean="0">
                <a:latin typeface="+mj-lt"/>
              </a:rPr>
              <a:t>10</a:t>
            </a:r>
            <a:r>
              <a:rPr lang="en-US" dirty="0" smtClean="0">
                <a:latin typeface="+mj-lt"/>
              </a:rPr>
              <a:t>]</a:t>
            </a:r>
          </a:p>
        </p:txBody>
      </p:sp>
      <p:grpSp>
        <p:nvGrpSpPr>
          <p:cNvPr id="9" name="Group 8"/>
          <p:cNvGrpSpPr/>
          <p:nvPr/>
        </p:nvGrpSpPr>
        <p:grpSpPr>
          <a:xfrm>
            <a:off x="-369961" y="1381909"/>
            <a:ext cx="8641602" cy="4798172"/>
            <a:chOff x="365764" y="1339869"/>
            <a:chExt cx="7511913" cy="4071085"/>
          </a:xfrm>
        </p:grpSpPr>
        <p:pic>
          <p:nvPicPr>
            <p:cNvPr id="22530" name="Picture 2" descr="http://3s81si1s5ygj3mzby34dq6qf-wpengine.netdna-ssl.com/wp-content/uploads/2019/02/arm-neoverse-roadmap-upda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799" y="1339869"/>
              <a:ext cx="6619878" cy="3559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4" y="4918511"/>
              <a:ext cx="1281056" cy="492443"/>
            </a:xfrm>
            <a:prstGeom prst="rect">
              <a:avLst/>
            </a:prstGeom>
            <a:noFill/>
          </p:spPr>
          <p:txBody>
            <a:bodyPr wrap="none" rtlCol="0">
              <a:spAutoFit/>
            </a:bodyPr>
            <a:lstStyle/>
            <a:p>
              <a:r>
                <a:rPr lang="en-US" sz="1300" dirty="0" smtClean="0">
                  <a:solidFill>
                    <a:schemeClr val="bg1"/>
                  </a:solidFill>
                  <a:latin typeface="+mj-lt"/>
                </a:rPr>
                <a:t>(Cortex-A72/</a:t>
              </a:r>
            </a:p>
            <a:p>
              <a:r>
                <a:rPr lang="en-US" sz="1300" dirty="0" smtClean="0">
                  <a:solidFill>
                    <a:schemeClr val="bg1"/>
                  </a:solidFill>
                  <a:latin typeface="+mj-lt"/>
                </a:rPr>
                <a:t>A75-based)</a:t>
              </a:r>
            </a:p>
          </p:txBody>
        </p:sp>
        <p:sp>
          <p:nvSpPr>
            <p:cNvPr id="4" name="TextBox 3"/>
            <p:cNvSpPr txBox="1"/>
            <p:nvPr/>
          </p:nvSpPr>
          <p:spPr>
            <a:xfrm>
              <a:off x="4687506" y="2675825"/>
              <a:ext cx="1337911" cy="553998"/>
            </a:xfrm>
            <a:prstGeom prst="rect">
              <a:avLst/>
            </a:prstGeom>
            <a:noFill/>
          </p:spPr>
          <p:txBody>
            <a:bodyPr wrap="square" rtlCol="0">
              <a:spAutoFit/>
            </a:bodyPr>
            <a:lstStyle/>
            <a:p>
              <a:pPr algn="ctr"/>
              <a:r>
                <a:rPr lang="en-GB" sz="1500" b="1" dirty="0" smtClean="0">
                  <a:solidFill>
                    <a:schemeClr val="bg1"/>
                  </a:solidFill>
                  <a:latin typeface="+mj-lt"/>
                </a:rPr>
                <a:t>V1</a:t>
              </a:r>
            </a:p>
            <a:p>
              <a:pPr algn="ctr"/>
              <a:r>
                <a:rPr lang="en-GB" sz="1500" b="1" dirty="0" smtClean="0">
                  <a:solidFill>
                    <a:schemeClr val="bg1"/>
                  </a:solidFill>
                  <a:latin typeface="+mj-lt"/>
                </a:rPr>
                <a:t>Platform</a:t>
              </a:r>
            </a:p>
          </p:txBody>
        </p:sp>
        <p:cxnSp>
          <p:nvCxnSpPr>
            <p:cNvPr id="7" name="Straight Connector 6"/>
            <p:cNvCxnSpPr/>
            <p:nvPr/>
          </p:nvCxnSpPr>
          <p:spPr bwMode="auto">
            <a:xfrm flipH="1">
              <a:off x="6939815" y="3229823"/>
              <a:ext cx="240631" cy="360400"/>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6708809" y="3599848"/>
              <a:ext cx="812366" cy="307777"/>
            </a:xfrm>
            <a:prstGeom prst="rect">
              <a:avLst/>
            </a:prstGeom>
            <a:noFill/>
          </p:spPr>
          <p:txBody>
            <a:bodyPr wrap="square" rtlCol="0">
              <a:spAutoFit/>
            </a:bodyPr>
            <a:lstStyle/>
            <a:p>
              <a:r>
                <a:rPr lang="en-GB" sz="1400" dirty="0" smtClean="0">
                  <a:solidFill>
                    <a:srgbClr val="11C1FF"/>
                  </a:solidFill>
                  <a:latin typeface="+mj-lt"/>
                </a:rPr>
                <a:t>2022</a:t>
              </a:r>
            </a:p>
          </p:txBody>
        </p:sp>
      </p:grpSp>
      <p:sp>
        <p:nvSpPr>
          <p:cNvPr id="10"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008040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r>
              <a:rPr lang="en-GB" altLang="en-US" sz="1600" kern="1200" dirty="0" smtClean="0">
                <a:solidFill>
                  <a:srgbClr val="FFFFFF"/>
                </a:solidFill>
                <a:latin typeface="Verdana" pitchFamily="34" charset="0"/>
                <a:cs typeface="Times New Roman" pitchFamily="18" charset="0"/>
              </a:rPr>
              <a:t>8</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6" name="TextBox 5"/>
          <p:cNvSpPr txBox="1"/>
          <p:nvPr/>
        </p:nvSpPr>
        <p:spPr>
          <a:xfrm>
            <a:off x="142875" y="808133"/>
            <a:ext cx="8907375" cy="584775"/>
          </a:xfrm>
          <a:prstGeom prst="rect">
            <a:avLst/>
          </a:prstGeom>
          <a:noFill/>
        </p:spPr>
        <p:txBody>
          <a:bodyPr wrap="none" rtlCol="0">
            <a:spAutoFit/>
          </a:bodyPr>
          <a:lstStyle/>
          <a:p>
            <a:r>
              <a:rPr lang="en-US" sz="1600" dirty="0" smtClean="0">
                <a:latin typeface="+mj-lt"/>
              </a:rPr>
              <a:t>In the </a:t>
            </a:r>
            <a:r>
              <a:rPr lang="en-US" sz="1600" dirty="0" smtClean="0">
                <a:solidFill>
                  <a:srgbClr val="FF0000"/>
                </a:solidFill>
                <a:latin typeface="+mj-lt"/>
              </a:rPr>
              <a:t>forth wave </a:t>
            </a:r>
            <a:r>
              <a:rPr lang="en-US" sz="1600" dirty="0" smtClean="0">
                <a:latin typeface="+mj-lt"/>
              </a:rPr>
              <a:t>of the evolution of ARM ISA-based server processors, two firms</a:t>
            </a:r>
          </a:p>
          <a:p>
            <a:r>
              <a:rPr lang="en-US" sz="1600" dirty="0" smtClean="0">
                <a:latin typeface="+mj-lt"/>
              </a:rPr>
              <a:t>  have introduced powerful processors, both </a:t>
            </a:r>
            <a:r>
              <a:rPr lang="en-US" sz="1600" dirty="0" smtClean="0">
                <a:solidFill>
                  <a:srgbClr val="0070C0"/>
                </a:solidFill>
                <a:latin typeface="+mj-lt"/>
              </a:rPr>
              <a:t>based </a:t>
            </a:r>
            <a:r>
              <a:rPr lang="en-US" sz="1600" dirty="0">
                <a:solidFill>
                  <a:srgbClr val="0070C0"/>
                </a:solidFill>
                <a:latin typeface="+mj-lt"/>
              </a:rPr>
              <a:t>on ARM’s </a:t>
            </a:r>
            <a:r>
              <a:rPr lang="en-US" sz="1600" dirty="0" err="1">
                <a:solidFill>
                  <a:srgbClr val="0070C0"/>
                </a:solidFill>
                <a:latin typeface="+mj-lt"/>
              </a:rPr>
              <a:t>Neoverse</a:t>
            </a:r>
            <a:r>
              <a:rPr lang="en-US" sz="1600" dirty="0">
                <a:solidFill>
                  <a:srgbClr val="0070C0"/>
                </a:solidFill>
                <a:latin typeface="+mj-lt"/>
              </a:rPr>
              <a:t> N1 </a:t>
            </a:r>
            <a:r>
              <a:rPr lang="en-US" sz="1600" dirty="0" smtClean="0">
                <a:solidFill>
                  <a:srgbClr val="0070C0"/>
                </a:solidFill>
                <a:latin typeface="+mj-lt"/>
              </a:rPr>
              <a:t>designs:</a:t>
            </a:r>
            <a:r>
              <a:rPr lang="en-US" sz="1600" dirty="0" smtClean="0">
                <a:latin typeface="+mj-lt"/>
              </a:rPr>
              <a:t>  </a:t>
            </a:r>
          </a:p>
        </p:txBody>
      </p:sp>
      <p:sp>
        <p:nvSpPr>
          <p:cNvPr id="7" name="TextBox 6"/>
          <p:cNvSpPr txBox="1"/>
          <p:nvPr/>
        </p:nvSpPr>
        <p:spPr>
          <a:xfrm>
            <a:off x="423512" y="1363744"/>
            <a:ext cx="8722068" cy="1154162"/>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solidFill>
                  <a:srgbClr val="FF0000"/>
                </a:solidFill>
                <a:latin typeface="+mj-lt"/>
              </a:rPr>
              <a:t>Ampere </a:t>
            </a:r>
            <a:r>
              <a:rPr lang="en-US" sz="1600" dirty="0" smtClean="0">
                <a:solidFill>
                  <a:srgbClr val="FF0000"/>
                </a:solidFill>
                <a:latin typeface="+mj-lt"/>
              </a:rPr>
              <a:t>the </a:t>
            </a:r>
            <a:r>
              <a:rPr lang="en-US" sz="1600" dirty="0" err="1">
                <a:solidFill>
                  <a:srgbClr val="FF0000"/>
                </a:solidFill>
                <a:latin typeface="+mj-lt"/>
              </a:rPr>
              <a:t>Altra</a:t>
            </a:r>
            <a:r>
              <a:rPr lang="en-US" sz="1600" dirty="0">
                <a:solidFill>
                  <a:srgbClr val="FF0000"/>
                </a:solidFill>
                <a:latin typeface="+mj-lt"/>
              </a:rPr>
              <a:t> </a:t>
            </a:r>
            <a:r>
              <a:rPr lang="en-US" sz="1600" dirty="0" smtClean="0">
                <a:solidFill>
                  <a:srgbClr val="FF0000"/>
                </a:solidFill>
                <a:latin typeface="+mj-lt"/>
              </a:rPr>
              <a:t>processor </a:t>
            </a:r>
            <a:r>
              <a:rPr lang="en-US" sz="1600" dirty="0" smtClean="0">
                <a:latin typeface="+mj-lt"/>
              </a:rPr>
              <a:t>and</a:t>
            </a:r>
          </a:p>
          <a:p>
            <a:pPr marL="285750" indent="-285750">
              <a:buFont typeface="Arial" panose="020B0604020202020204" pitchFamily="34" charset="0"/>
              <a:buChar char="•"/>
            </a:pPr>
            <a:r>
              <a:rPr lang="en-US" sz="1600" dirty="0" smtClean="0">
                <a:solidFill>
                  <a:srgbClr val="FF0000"/>
                </a:solidFill>
                <a:latin typeface="+mj-lt"/>
              </a:rPr>
              <a:t>AWS </a:t>
            </a:r>
            <a:r>
              <a:rPr lang="en-US" sz="1600" dirty="0" smtClean="0">
                <a:latin typeface="+mj-lt"/>
              </a:rPr>
              <a:t>(Amazon Web Services) the </a:t>
            </a:r>
            <a:r>
              <a:rPr lang="en-US" sz="1600" dirty="0" smtClean="0">
                <a:solidFill>
                  <a:srgbClr val="FF0000"/>
                </a:solidFill>
                <a:latin typeface="+mj-lt"/>
              </a:rPr>
              <a:t>Graviton</a:t>
            </a:r>
            <a:r>
              <a:rPr lang="en-US" sz="1600" dirty="0" smtClean="0">
                <a:latin typeface="+mj-lt"/>
              </a:rPr>
              <a:t> server processor line</a:t>
            </a:r>
          </a:p>
          <a:p>
            <a:r>
              <a:rPr lang="en-US" sz="1600" dirty="0" smtClean="0">
                <a:latin typeface="+mj-lt"/>
              </a:rPr>
              <a:t>      (here we note that </a:t>
            </a:r>
            <a:r>
              <a:rPr lang="en-US" sz="1600" dirty="0" smtClean="0">
                <a:solidFill>
                  <a:srgbClr val="0070C0"/>
                </a:solidFill>
                <a:latin typeface="+mj-lt"/>
              </a:rPr>
              <a:t>AWS does not sell their processors but uses them in-house</a:t>
            </a:r>
          </a:p>
          <a:p>
            <a:pPr>
              <a:spcAft>
                <a:spcPts val="400"/>
              </a:spcAft>
            </a:pPr>
            <a:r>
              <a:rPr lang="en-US" sz="1600" dirty="0">
                <a:latin typeface="+mj-lt"/>
              </a:rPr>
              <a:t> </a:t>
            </a:r>
            <a:r>
              <a:rPr lang="en-US" sz="1600" dirty="0" smtClean="0">
                <a:latin typeface="+mj-lt"/>
              </a:rPr>
              <a:t>     to provide on-demand cloud services)</a:t>
            </a:r>
          </a:p>
        </p:txBody>
      </p:sp>
      <p:sp>
        <p:nvSpPr>
          <p:cNvPr id="9" name="TextBox 8"/>
          <p:cNvSpPr txBox="1"/>
          <p:nvPr/>
        </p:nvSpPr>
        <p:spPr>
          <a:xfrm>
            <a:off x="125132" y="2489900"/>
            <a:ext cx="3397084" cy="338554"/>
          </a:xfrm>
          <a:prstGeom prst="rect">
            <a:avLst/>
          </a:prstGeom>
          <a:noFill/>
        </p:spPr>
        <p:txBody>
          <a:bodyPr wrap="none" rtlCol="0">
            <a:spAutoFit/>
          </a:bodyPr>
          <a:lstStyle/>
          <a:p>
            <a:r>
              <a:rPr lang="en-US" sz="1600" dirty="0" smtClean="0">
                <a:latin typeface="+mj-lt"/>
              </a:rPr>
              <a:t>as indicated in the next Figure.</a:t>
            </a:r>
          </a:p>
        </p:txBody>
      </p:sp>
      <p:sp>
        <p:nvSpPr>
          <p:cNvPr id="10" name="TextBox 9"/>
          <p:cNvSpPr txBox="1"/>
          <p:nvPr/>
        </p:nvSpPr>
        <p:spPr>
          <a:xfrm>
            <a:off x="142875" y="452390"/>
            <a:ext cx="2405146" cy="369332"/>
          </a:xfrm>
          <a:prstGeom prst="rect">
            <a:avLst/>
          </a:prstGeom>
          <a:noFill/>
        </p:spPr>
        <p:txBody>
          <a:bodyPr wrap="none" rtlCol="0">
            <a:spAutoFit/>
          </a:bodyPr>
          <a:lstStyle/>
          <a:p>
            <a:r>
              <a:rPr lang="en-US" dirty="0" smtClean="0">
                <a:solidFill>
                  <a:schemeClr val="accent6"/>
                </a:solidFill>
                <a:latin typeface="+mj-lt"/>
              </a:rPr>
              <a:t>The fourth wave -3</a:t>
            </a:r>
          </a:p>
        </p:txBody>
      </p:sp>
      <p:sp>
        <p:nvSpPr>
          <p:cNvPr id="8"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1987284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r>
              <a:rPr lang="en-GB" altLang="en-US" sz="1600" kern="1200" dirty="0" smtClean="0">
                <a:solidFill>
                  <a:srgbClr val="FFFFFF"/>
                </a:solidFill>
                <a:latin typeface="Verdana" pitchFamily="34" charset="0"/>
                <a:cs typeface="Times New Roman" pitchFamily="18" charset="0"/>
              </a:rPr>
              <a:t>9</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153" name="TextBox 152"/>
          <p:cNvSpPr txBox="1"/>
          <p:nvPr/>
        </p:nvSpPr>
        <p:spPr>
          <a:xfrm>
            <a:off x="123625" y="452388"/>
            <a:ext cx="832670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Ampere and AWS introduced ARM-ISA-based server processor lines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349" name="Téglalap 5">
            <a:extLst>
              <a:ext uri="{FF2B5EF4-FFF2-40B4-BE49-F238E27FC236}">
                <a16:creationId xmlns:a16="http://schemas.microsoft.com/office/drawing/2014/main" id="{310DA2A7-6815-479D-B4EA-E5EEEC16233F}"/>
              </a:ext>
            </a:extLst>
          </p:cNvPr>
          <p:cNvSpPr/>
          <p:nvPr/>
        </p:nvSpPr>
        <p:spPr>
          <a:xfrm>
            <a:off x="2481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2013</a:t>
            </a:r>
          </a:p>
        </p:txBody>
      </p:sp>
      <p:sp>
        <p:nvSpPr>
          <p:cNvPr id="350" name="Téglalap 6">
            <a:extLst>
              <a:ext uri="{FF2B5EF4-FFF2-40B4-BE49-F238E27FC236}">
                <a16:creationId xmlns:a16="http://schemas.microsoft.com/office/drawing/2014/main" id="{A17A13CD-EAB9-4CE3-97C5-8DDD7823AA74}"/>
              </a:ext>
            </a:extLst>
          </p:cNvPr>
          <p:cNvSpPr/>
          <p:nvPr/>
        </p:nvSpPr>
        <p:spPr>
          <a:xfrm>
            <a:off x="3210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2014</a:t>
            </a:r>
          </a:p>
        </p:txBody>
      </p:sp>
      <p:sp>
        <p:nvSpPr>
          <p:cNvPr id="351" name="Téglalap 7">
            <a:extLst>
              <a:ext uri="{FF2B5EF4-FFF2-40B4-BE49-F238E27FC236}">
                <a16:creationId xmlns:a16="http://schemas.microsoft.com/office/drawing/2014/main" id="{FDBC93AF-31A4-489D-9913-FEBCB79667F2}"/>
              </a:ext>
            </a:extLst>
          </p:cNvPr>
          <p:cNvSpPr/>
          <p:nvPr/>
        </p:nvSpPr>
        <p:spPr>
          <a:xfrm>
            <a:off x="3939114" y="6470911"/>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2015</a:t>
            </a:r>
          </a:p>
        </p:txBody>
      </p:sp>
      <p:sp>
        <p:nvSpPr>
          <p:cNvPr id="352" name="Téglalap 8">
            <a:extLst>
              <a:ext uri="{FF2B5EF4-FFF2-40B4-BE49-F238E27FC236}">
                <a16:creationId xmlns:a16="http://schemas.microsoft.com/office/drawing/2014/main" id="{21B9E524-D412-4E46-ABD7-116D69BB4CC8}"/>
              </a:ext>
            </a:extLst>
          </p:cNvPr>
          <p:cNvSpPr/>
          <p:nvPr/>
        </p:nvSpPr>
        <p:spPr>
          <a:xfrm>
            <a:off x="4668114" y="647121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sp>
        <p:nvSpPr>
          <p:cNvPr id="353" name="Téglalap 9">
            <a:extLst>
              <a:ext uri="{FF2B5EF4-FFF2-40B4-BE49-F238E27FC236}">
                <a16:creationId xmlns:a16="http://schemas.microsoft.com/office/drawing/2014/main" id="{D73F83DD-F9E3-41E7-A88C-F9F7D9E50C7A}"/>
              </a:ext>
            </a:extLst>
          </p:cNvPr>
          <p:cNvSpPr/>
          <p:nvPr/>
        </p:nvSpPr>
        <p:spPr>
          <a:xfrm>
            <a:off x="5397114" y="6464119"/>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2017</a:t>
            </a:r>
          </a:p>
        </p:txBody>
      </p:sp>
      <p:sp>
        <p:nvSpPr>
          <p:cNvPr id="354" name="Téglalap 14">
            <a:extLst>
              <a:ext uri="{FF2B5EF4-FFF2-40B4-BE49-F238E27FC236}">
                <a16:creationId xmlns:a16="http://schemas.microsoft.com/office/drawing/2014/main" id="{F3BEB992-728F-4AD0-811E-7B24E82850E1}"/>
              </a:ext>
            </a:extLst>
          </p:cNvPr>
          <p:cNvSpPr/>
          <p:nvPr/>
        </p:nvSpPr>
        <p:spPr>
          <a:xfrm>
            <a:off x="1752372" y="6471060"/>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2012</a:t>
            </a:r>
          </a:p>
        </p:txBody>
      </p:sp>
      <p:sp>
        <p:nvSpPr>
          <p:cNvPr id="355" name="Téglalap 15">
            <a:extLst>
              <a:ext uri="{FF2B5EF4-FFF2-40B4-BE49-F238E27FC236}">
                <a16:creationId xmlns:a16="http://schemas.microsoft.com/office/drawing/2014/main" id="{5A22EB8E-B72B-4446-AD6B-FAC22EEC036C}"/>
              </a:ext>
            </a:extLst>
          </p:cNvPr>
          <p:cNvSpPr/>
          <p:nvPr/>
        </p:nvSpPr>
        <p:spPr>
          <a:xfrm>
            <a:off x="1023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2011</a:t>
            </a:r>
          </a:p>
        </p:txBody>
      </p:sp>
      <p:cxnSp>
        <p:nvCxnSpPr>
          <p:cNvPr id="356" name="Egyenes összekötő nyíllal 17">
            <a:extLst>
              <a:ext uri="{FF2B5EF4-FFF2-40B4-BE49-F238E27FC236}">
                <a16:creationId xmlns:a16="http://schemas.microsoft.com/office/drawing/2014/main" id="{88421B7C-2498-4782-9AA8-36A8A4385905}"/>
              </a:ext>
            </a:extLst>
          </p:cNvPr>
          <p:cNvCxnSpPr>
            <a:cxnSpLocks/>
          </p:cNvCxnSpPr>
          <p:nvPr/>
        </p:nvCxnSpPr>
        <p:spPr>
          <a:xfrm>
            <a:off x="1022855" y="6465064"/>
            <a:ext cx="7572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7" name="Téglalap 18">
            <a:extLst>
              <a:ext uri="{FF2B5EF4-FFF2-40B4-BE49-F238E27FC236}">
                <a16:creationId xmlns:a16="http://schemas.microsoft.com/office/drawing/2014/main" id="{A3460E91-7B76-4344-94FF-EAD20B4FD09D}"/>
              </a:ext>
            </a:extLst>
          </p:cNvPr>
          <p:cNvSpPr/>
          <p:nvPr/>
        </p:nvSpPr>
        <p:spPr>
          <a:xfrm>
            <a:off x="3413397" y="6069238"/>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A53</a:t>
            </a:r>
          </a:p>
        </p:txBody>
      </p:sp>
      <p:sp>
        <p:nvSpPr>
          <p:cNvPr id="358" name="Téglalap 19">
            <a:extLst>
              <a:ext uri="{FF2B5EF4-FFF2-40B4-BE49-F238E27FC236}">
                <a16:creationId xmlns:a16="http://schemas.microsoft.com/office/drawing/2014/main" id="{70CB3192-3EBF-4C22-9B3F-A78316E8C78C}"/>
              </a:ext>
            </a:extLst>
          </p:cNvPr>
          <p:cNvSpPr/>
          <p:nvPr/>
        </p:nvSpPr>
        <p:spPr>
          <a:xfrm>
            <a:off x="5397114" y="6068886"/>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A55</a:t>
            </a:r>
          </a:p>
        </p:txBody>
      </p:sp>
      <p:sp>
        <p:nvSpPr>
          <p:cNvPr id="359" name="Szövegdoboz 21">
            <a:extLst>
              <a:ext uri="{FF2B5EF4-FFF2-40B4-BE49-F238E27FC236}">
                <a16:creationId xmlns:a16="http://schemas.microsoft.com/office/drawing/2014/main" id="{9D7B1A6D-2629-452F-B482-C162913CAA7F}"/>
              </a:ext>
            </a:extLst>
          </p:cNvPr>
          <p:cNvSpPr txBox="1"/>
          <p:nvPr/>
        </p:nvSpPr>
        <p:spPr>
          <a:xfrm>
            <a:off x="3440598" y="5844555"/>
            <a:ext cx="54053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Apollo</a:t>
            </a:r>
          </a:p>
        </p:txBody>
      </p:sp>
      <p:sp>
        <p:nvSpPr>
          <p:cNvPr id="360" name="Szövegdoboz 22">
            <a:extLst>
              <a:ext uri="{FF2B5EF4-FFF2-40B4-BE49-F238E27FC236}">
                <a16:creationId xmlns:a16="http://schemas.microsoft.com/office/drawing/2014/main" id="{C6198AF4-D2D7-4839-AE1A-EB9BF31B0A8B}"/>
              </a:ext>
            </a:extLst>
          </p:cNvPr>
          <p:cNvSpPr txBox="1"/>
          <p:nvPr/>
        </p:nvSpPr>
        <p:spPr>
          <a:xfrm>
            <a:off x="5425259" y="5842696"/>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Ananke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1" name="Nyíl: jobbra mutató 24">
            <a:extLst>
              <a:ext uri="{FF2B5EF4-FFF2-40B4-BE49-F238E27FC236}">
                <a16:creationId xmlns:a16="http://schemas.microsoft.com/office/drawing/2014/main" id="{D6DEBD80-2E00-41B3-BC8D-988CE54C9B30}"/>
              </a:ext>
            </a:extLst>
          </p:cNvPr>
          <p:cNvSpPr/>
          <p:nvPr/>
        </p:nvSpPr>
        <p:spPr>
          <a:xfrm>
            <a:off x="4035825" y="6137921"/>
            <a:ext cx="135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2" name="Téglalap 26">
            <a:extLst>
              <a:ext uri="{FF2B5EF4-FFF2-40B4-BE49-F238E27FC236}">
                <a16:creationId xmlns:a16="http://schemas.microsoft.com/office/drawing/2014/main" id="{3BA5420E-CB42-4955-BA2B-36D11385F58F}"/>
              </a:ext>
            </a:extLst>
          </p:cNvPr>
          <p:cNvSpPr/>
          <p:nvPr/>
        </p:nvSpPr>
        <p:spPr>
          <a:xfrm>
            <a:off x="3936027" y="5490488"/>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A72</a:t>
            </a:r>
          </a:p>
        </p:txBody>
      </p:sp>
      <p:sp>
        <p:nvSpPr>
          <p:cNvPr id="363" name="Téglalap 27">
            <a:extLst>
              <a:ext uri="{FF2B5EF4-FFF2-40B4-BE49-F238E27FC236}">
                <a16:creationId xmlns:a16="http://schemas.microsoft.com/office/drawing/2014/main" id="{705417B3-03A0-468C-B2C9-35B3B1692B1B}"/>
              </a:ext>
            </a:extLst>
          </p:cNvPr>
          <p:cNvSpPr/>
          <p:nvPr/>
        </p:nvSpPr>
        <p:spPr>
          <a:xfrm>
            <a:off x="4668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A73</a:t>
            </a:r>
          </a:p>
        </p:txBody>
      </p:sp>
      <p:sp>
        <p:nvSpPr>
          <p:cNvPr id="364" name="Téglalap 28">
            <a:extLst>
              <a:ext uri="{FF2B5EF4-FFF2-40B4-BE49-F238E27FC236}">
                <a16:creationId xmlns:a16="http://schemas.microsoft.com/office/drawing/2014/main" id="{C41B7FDF-2BDE-4B3F-BB77-7E01F654FEBE}"/>
              </a:ext>
            </a:extLst>
          </p:cNvPr>
          <p:cNvSpPr/>
          <p:nvPr/>
        </p:nvSpPr>
        <p:spPr>
          <a:xfrm>
            <a:off x="5397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A75</a:t>
            </a:r>
          </a:p>
        </p:txBody>
      </p:sp>
      <p:sp>
        <p:nvSpPr>
          <p:cNvPr id="365" name="Nyíl: jobbra mutató 34">
            <a:extLst>
              <a:ext uri="{FF2B5EF4-FFF2-40B4-BE49-F238E27FC236}">
                <a16:creationId xmlns:a16="http://schemas.microsoft.com/office/drawing/2014/main" id="{DB229542-CB08-4F77-B659-A96ABE0C4182}"/>
              </a:ext>
            </a:extLst>
          </p:cNvPr>
          <p:cNvSpPr/>
          <p:nvPr/>
        </p:nvSpPr>
        <p:spPr>
          <a:xfrm>
            <a:off x="4430130" y="5553797"/>
            <a:ext cx="24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6" name="Nyíl: jobbra mutató 35">
            <a:extLst>
              <a:ext uri="{FF2B5EF4-FFF2-40B4-BE49-F238E27FC236}">
                <a16:creationId xmlns:a16="http://schemas.microsoft.com/office/drawing/2014/main" id="{67C0EF7D-C26D-4148-AF04-A65815D3ECC0}"/>
              </a:ext>
            </a:extLst>
          </p:cNvPr>
          <p:cNvSpPr/>
          <p:nvPr/>
        </p:nvSpPr>
        <p:spPr>
          <a:xfrm>
            <a:off x="5250825" y="5553797"/>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7" name="Bal oldali kapcsos zárójel 39">
            <a:extLst>
              <a:ext uri="{FF2B5EF4-FFF2-40B4-BE49-F238E27FC236}">
                <a16:creationId xmlns:a16="http://schemas.microsoft.com/office/drawing/2014/main" id="{09B7A89D-64EA-4FB8-B7B7-03D5909FDD9E}"/>
              </a:ext>
            </a:extLst>
          </p:cNvPr>
          <p:cNvSpPr/>
          <p:nvPr/>
        </p:nvSpPr>
        <p:spPr>
          <a:xfrm>
            <a:off x="1959659" y="5440321"/>
            <a:ext cx="185151" cy="914276"/>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68" name="Szövegdoboz 42">
            <a:extLst>
              <a:ext uri="{FF2B5EF4-FFF2-40B4-BE49-F238E27FC236}">
                <a16:creationId xmlns:a16="http://schemas.microsoft.com/office/drawing/2014/main" id="{9E88EAB4-3AFF-4301-BDA7-D0A31F53BA18}"/>
              </a:ext>
            </a:extLst>
          </p:cNvPr>
          <p:cNvSpPr txBox="1"/>
          <p:nvPr/>
        </p:nvSpPr>
        <p:spPr>
          <a:xfrm>
            <a:off x="3948461" y="5248661"/>
            <a:ext cx="4892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Maya</a:t>
            </a:r>
          </a:p>
        </p:txBody>
      </p:sp>
      <p:sp>
        <p:nvSpPr>
          <p:cNvPr id="369" name="Szövegdoboz 43">
            <a:extLst>
              <a:ext uri="{FF2B5EF4-FFF2-40B4-BE49-F238E27FC236}">
                <a16:creationId xmlns:a16="http://schemas.microsoft.com/office/drawing/2014/main" id="{F4118F0F-D64C-4D0D-BEA6-456DE8A6C7D6}"/>
              </a:ext>
            </a:extLst>
          </p:cNvPr>
          <p:cNvSpPr txBox="1"/>
          <p:nvPr/>
        </p:nvSpPr>
        <p:spPr>
          <a:xfrm>
            <a:off x="4677603" y="5251021"/>
            <a:ext cx="6319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Artemis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0" name="Szövegdoboz 44">
            <a:extLst>
              <a:ext uri="{FF2B5EF4-FFF2-40B4-BE49-F238E27FC236}">
                <a16:creationId xmlns:a16="http://schemas.microsoft.com/office/drawing/2014/main" id="{15260D12-A0BD-42EA-9F55-7E29A4CB2573}"/>
              </a:ext>
            </a:extLst>
          </p:cNvPr>
          <p:cNvSpPr txBox="1"/>
          <p:nvPr/>
        </p:nvSpPr>
        <p:spPr>
          <a:xfrm>
            <a:off x="5280566" y="5249146"/>
            <a:ext cx="87716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Prometheus</a:t>
            </a:r>
          </a:p>
        </p:txBody>
      </p:sp>
      <p:sp>
        <p:nvSpPr>
          <p:cNvPr id="371" name="Téglalap 56">
            <a:extLst>
              <a:ext uri="{FF2B5EF4-FFF2-40B4-BE49-F238E27FC236}">
                <a16:creationId xmlns:a16="http://schemas.microsoft.com/office/drawing/2014/main" id="{4C062BE1-914E-4C5F-8AEF-B276CA641847}"/>
              </a:ext>
            </a:extLst>
          </p:cNvPr>
          <p:cNvSpPr/>
          <p:nvPr/>
        </p:nvSpPr>
        <p:spPr>
          <a:xfrm>
            <a:off x="103878" y="5494416"/>
            <a:ext cx="810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ARM</a:t>
            </a:r>
          </a:p>
        </p:txBody>
      </p:sp>
      <p:sp>
        <p:nvSpPr>
          <p:cNvPr id="372" name="Téglalap 58">
            <a:extLst>
              <a:ext uri="{FF2B5EF4-FFF2-40B4-BE49-F238E27FC236}">
                <a16:creationId xmlns:a16="http://schemas.microsoft.com/office/drawing/2014/main" id="{10B5B0AC-CC4E-4C4E-A0FA-AE5DD3D1B618}"/>
              </a:ext>
            </a:extLst>
          </p:cNvPr>
          <p:cNvSpPr/>
          <p:nvPr/>
        </p:nvSpPr>
        <p:spPr>
          <a:xfrm>
            <a:off x="113199" y="4538627"/>
            <a:ext cx="81000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Broadcom</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3" name="Téglalap 62">
            <a:extLst>
              <a:ext uri="{FF2B5EF4-FFF2-40B4-BE49-F238E27FC236}">
                <a16:creationId xmlns:a16="http://schemas.microsoft.com/office/drawing/2014/main" id="{12A2C9BF-93F1-4640-A505-311907B76D9C}"/>
              </a:ext>
            </a:extLst>
          </p:cNvPr>
          <p:cNvSpPr/>
          <p:nvPr/>
        </p:nvSpPr>
        <p:spPr>
          <a:xfrm>
            <a:off x="113199" y="4002385"/>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Cavium</a:t>
            </a:r>
            <a:endParaRPr kumimoji="0" lang="hu-HU" sz="9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4" name="Téglalap 66">
            <a:extLst>
              <a:ext uri="{FF2B5EF4-FFF2-40B4-BE49-F238E27FC236}">
                <a16:creationId xmlns:a16="http://schemas.microsoft.com/office/drawing/2014/main" id="{DA8B2980-18E7-4583-8AF8-B192AAE3033B}"/>
              </a:ext>
            </a:extLst>
          </p:cNvPr>
          <p:cNvSpPr/>
          <p:nvPr/>
        </p:nvSpPr>
        <p:spPr>
          <a:xfrm>
            <a:off x="113199" y="3316247"/>
            <a:ext cx="81000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Qualcomn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5" name="Téglalap 68">
            <a:extLst>
              <a:ext uri="{FF2B5EF4-FFF2-40B4-BE49-F238E27FC236}">
                <a16:creationId xmlns:a16="http://schemas.microsoft.com/office/drawing/2014/main" id="{0DE9F799-EED1-41C3-9ED0-CCA7B58F58D1}"/>
              </a:ext>
            </a:extLst>
          </p:cNvPr>
          <p:cNvSpPr/>
          <p:nvPr/>
        </p:nvSpPr>
        <p:spPr>
          <a:xfrm>
            <a:off x="111642" y="1786667"/>
            <a:ext cx="810000" cy="285711"/>
          </a:xfrm>
          <a:prstGeom prst="rect">
            <a:avLst/>
          </a:prstGeom>
          <a:solidFill>
            <a:srgbClr val="F2E4F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376" name="Szövegdoboz 69">
            <a:extLst>
              <a:ext uri="{FF2B5EF4-FFF2-40B4-BE49-F238E27FC236}">
                <a16:creationId xmlns:a16="http://schemas.microsoft.com/office/drawing/2014/main" id="{6C079596-337E-4B51-B22E-718D115010EF}"/>
              </a:ext>
            </a:extLst>
          </p:cNvPr>
          <p:cNvSpPr txBox="1"/>
          <p:nvPr/>
        </p:nvSpPr>
        <p:spPr>
          <a:xfrm>
            <a:off x="119404" y="4273276"/>
            <a:ext cx="81945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Marvel)</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7" name="Szövegdoboz 70">
            <a:extLst>
              <a:ext uri="{FF2B5EF4-FFF2-40B4-BE49-F238E27FC236}">
                <a16:creationId xmlns:a16="http://schemas.microsoft.com/office/drawing/2014/main" id="{07B33E52-0ABA-481E-8B8B-91252E3DA460}"/>
              </a:ext>
            </a:extLst>
          </p:cNvPr>
          <p:cNvSpPr txBox="1"/>
          <p:nvPr/>
        </p:nvSpPr>
        <p:spPr>
          <a:xfrm>
            <a:off x="-16331" y="2544844"/>
            <a:ext cx="10695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Applied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 Micro</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8" name="Szövegdoboz 90">
            <a:extLst>
              <a:ext uri="{FF2B5EF4-FFF2-40B4-BE49-F238E27FC236}">
                <a16:creationId xmlns:a16="http://schemas.microsoft.com/office/drawing/2014/main" id="{91BA5EF6-73AB-40AB-9A1A-06EF1C79FADE}"/>
              </a:ext>
            </a:extLst>
          </p:cNvPr>
          <p:cNvSpPr txBox="1"/>
          <p:nvPr/>
        </p:nvSpPr>
        <p:spPr>
          <a:xfrm>
            <a:off x="1315689" y="5664662"/>
            <a:ext cx="6591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Cortex</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64-bit</a:t>
            </a:r>
          </a:p>
        </p:txBody>
      </p:sp>
      <p:cxnSp>
        <p:nvCxnSpPr>
          <p:cNvPr id="379" name="Egyenes összekötő nyíllal 101">
            <a:extLst>
              <a:ext uri="{FF2B5EF4-FFF2-40B4-BE49-F238E27FC236}">
                <a16:creationId xmlns:a16="http://schemas.microsoft.com/office/drawing/2014/main" id="{92761F18-BA4E-4262-9BA3-E030125F5693}"/>
              </a:ext>
            </a:extLst>
          </p:cNvPr>
          <p:cNvCxnSpPr>
            <a:cxnSpLocks/>
          </p:cNvCxnSpPr>
          <p:nvPr/>
        </p:nvCxnSpPr>
        <p:spPr>
          <a:xfrm rot="16200000">
            <a:off x="-1633660" y="3806375"/>
            <a:ext cx="532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0" name="Nyíl: jobbra mutató 117">
            <a:extLst>
              <a:ext uri="{FF2B5EF4-FFF2-40B4-BE49-F238E27FC236}">
                <a16:creationId xmlns:a16="http://schemas.microsoft.com/office/drawing/2014/main" id="{F23F6F18-EB17-4741-A790-B8BF6AA9664B}"/>
              </a:ext>
            </a:extLst>
          </p:cNvPr>
          <p:cNvSpPr/>
          <p:nvPr/>
        </p:nvSpPr>
        <p:spPr>
          <a:xfrm>
            <a:off x="3281832" y="6137806"/>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381" name="Téglalap 98">
            <a:extLst>
              <a:ext uri="{FF2B5EF4-FFF2-40B4-BE49-F238E27FC236}">
                <a16:creationId xmlns:a16="http://schemas.microsoft.com/office/drawing/2014/main" id="{39ED33DD-3687-4DA1-8EF8-57E2EA1374FE}"/>
              </a:ext>
            </a:extLst>
          </p:cNvPr>
          <p:cNvSpPr/>
          <p:nvPr/>
        </p:nvSpPr>
        <p:spPr>
          <a:xfrm>
            <a:off x="111642" y="2795842"/>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Amazon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AWS</a:t>
            </a:r>
          </a:p>
        </p:txBody>
      </p:sp>
      <p:sp>
        <p:nvSpPr>
          <p:cNvPr id="382" name="Téglalap 99">
            <a:extLst>
              <a:ext uri="{FF2B5EF4-FFF2-40B4-BE49-F238E27FC236}">
                <a16:creationId xmlns:a16="http://schemas.microsoft.com/office/drawing/2014/main" id="{7E2E4E93-4135-4B83-BA15-53716ED829CE}"/>
              </a:ext>
            </a:extLst>
          </p:cNvPr>
          <p:cNvSpPr/>
          <p:nvPr/>
        </p:nvSpPr>
        <p:spPr>
          <a:xfrm>
            <a:off x="111642" y="1141086"/>
            <a:ext cx="810000"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AMD</a:t>
            </a:r>
          </a:p>
        </p:txBody>
      </p:sp>
      <p:sp>
        <p:nvSpPr>
          <p:cNvPr id="383" name="Szövegdoboz 113">
            <a:extLst>
              <a:ext uri="{FF2B5EF4-FFF2-40B4-BE49-F238E27FC236}">
                <a16:creationId xmlns:a16="http://schemas.microsoft.com/office/drawing/2014/main" id="{E88C944A-CBD6-47C5-BAE3-78F32CFACBC4}"/>
              </a:ext>
            </a:extLst>
          </p:cNvPr>
          <p:cNvSpPr txBox="1"/>
          <p:nvPr/>
        </p:nvSpPr>
        <p:spPr>
          <a:xfrm>
            <a:off x="4415526" y="926303"/>
            <a:ext cx="591829"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Seattle</a:t>
            </a:r>
          </a:p>
        </p:txBody>
      </p:sp>
      <p:sp>
        <p:nvSpPr>
          <p:cNvPr id="384" name="Szövegdoboz 118">
            <a:extLst>
              <a:ext uri="{FF2B5EF4-FFF2-40B4-BE49-F238E27FC236}">
                <a16:creationId xmlns:a16="http://schemas.microsoft.com/office/drawing/2014/main" id="{74B213AF-A55D-4211-B718-9469976C363F}"/>
              </a:ext>
            </a:extLst>
          </p:cNvPr>
          <p:cNvSpPr txBox="1"/>
          <p:nvPr/>
        </p:nvSpPr>
        <p:spPr>
          <a:xfrm>
            <a:off x="3464223" y="2769623"/>
            <a:ext cx="9653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Amazon b</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Anapura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Lab</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5" name="Téglalap 125">
            <a:extLst>
              <a:ext uri="{FF2B5EF4-FFF2-40B4-BE49-F238E27FC236}">
                <a16:creationId xmlns:a16="http://schemas.microsoft.com/office/drawing/2014/main" id="{0C52C4D1-7183-4AA2-B213-AA26CDB75920}"/>
              </a:ext>
            </a:extLst>
          </p:cNvPr>
          <p:cNvSpPr/>
          <p:nvPr/>
        </p:nvSpPr>
        <p:spPr>
          <a:xfrm>
            <a:off x="2120187" y="5499090"/>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A57</a:t>
            </a:r>
          </a:p>
        </p:txBody>
      </p:sp>
      <p:sp>
        <p:nvSpPr>
          <p:cNvPr id="386" name="Szövegdoboz 126">
            <a:extLst>
              <a:ext uri="{FF2B5EF4-FFF2-40B4-BE49-F238E27FC236}">
                <a16:creationId xmlns:a16="http://schemas.microsoft.com/office/drawing/2014/main" id="{C91BB7C9-235E-4073-9B85-6D3224FD1FEC}"/>
              </a:ext>
            </a:extLst>
          </p:cNvPr>
          <p:cNvSpPr txBox="1"/>
          <p:nvPr/>
        </p:nvSpPr>
        <p:spPr>
          <a:xfrm>
            <a:off x="2147622" y="5258468"/>
            <a:ext cx="47000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Atlas</a:t>
            </a:r>
          </a:p>
        </p:txBody>
      </p:sp>
      <p:sp>
        <p:nvSpPr>
          <p:cNvPr id="387" name="Nyíl: jobbra mutató 116">
            <a:extLst>
              <a:ext uri="{FF2B5EF4-FFF2-40B4-BE49-F238E27FC236}">
                <a16:creationId xmlns:a16="http://schemas.microsoft.com/office/drawing/2014/main" id="{B523C40E-7812-4AFE-9C96-E9A66D2C8497}"/>
              </a:ext>
            </a:extLst>
          </p:cNvPr>
          <p:cNvSpPr/>
          <p:nvPr/>
        </p:nvSpPr>
        <p:spPr>
          <a:xfrm>
            <a:off x="2619872" y="5551690"/>
            <a:ext cx="132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8" name="Téglalap 10">
            <a:extLst>
              <a:ext uri="{FF2B5EF4-FFF2-40B4-BE49-F238E27FC236}">
                <a16:creationId xmlns:a16="http://schemas.microsoft.com/office/drawing/2014/main" id="{A6BB4FF6-6FE0-4587-B388-FEDFBA31F1C7}"/>
              </a:ext>
            </a:extLst>
          </p:cNvPr>
          <p:cNvSpPr/>
          <p:nvPr/>
        </p:nvSpPr>
        <p:spPr>
          <a:xfrm>
            <a:off x="6126114" y="646440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2018</a:t>
            </a:r>
          </a:p>
        </p:txBody>
      </p:sp>
      <p:sp>
        <p:nvSpPr>
          <p:cNvPr id="389" name="Téglalap 11">
            <a:extLst>
              <a:ext uri="{FF2B5EF4-FFF2-40B4-BE49-F238E27FC236}">
                <a16:creationId xmlns:a16="http://schemas.microsoft.com/office/drawing/2014/main" id="{A78BB795-5DB4-4B84-A70B-9B98E1130DD6}"/>
              </a:ext>
            </a:extLst>
          </p:cNvPr>
          <p:cNvSpPr/>
          <p:nvPr/>
        </p:nvSpPr>
        <p:spPr>
          <a:xfrm>
            <a:off x="6855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2019</a:t>
            </a:r>
          </a:p>
        </p:txBody>
      </p:sp>
      <p:sp>
        <p:nvSpPr>
          <p:cNvPr id="390" name="Téglalap 12">
            <a:extLst>
              <a:ext uri="{FF2B5EF4-FFF2-40B4-BE49-F238E27FC236}">
                <a16:creationId xmlns:a16="http://schemas.microsoft.com/office/drawing/2014/main" id="{E45247D8-A161-4647-A403-9EE2032C283B}"/>
              </a:ext>
            </a:extLst>
          </p:cNvPr>
          <p:cNvSpPr/>
          <p:nvPr/>
        </p:nvSpPr>
        <p:spPr>
          <a:xfrm>
            <a:off x="7584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2020</a:t>
            </a:r>
          </a:p>
        </p:txBody>
      </p:sp>
      <p:sp>
        <p:nvSpPr>
          <p:cNvPr id="391" name="Téglalap 13">
            <a:extLst>
              <a:ext uri="{FF2B5EF4-FFF2-40B4-BE49-F238E27FC236}">
                <a16:creationId xmlns:a16="http://schemas.microsoft.com/office/drawing/2014/main" id="{04563564-96E2-478F-AF2C-F32AB4A22D99}"/>
              </a:ext>
            </a:extLst>
          </p:cNvPr>
          <p:cNvSpPr/>
          <p:nvPr/>
        </p:nvSpPr>
        <p:spPr>
          <a:xfrm>
            <a:off x="8313114" y="6470733"/>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2021</a:t>
            </a:r>
          </a:p>
        </p:txBody>
      </p:sp>
      <p:sp>
        <p:nvSpPr>
          <p:cNvPr id="392" name="Téglalap 20">
            <a:extLst>
              <a:ext uri="{FF2B5EF4-FFF2-40B4-BE49-F238E27FC236}">
                <a16:creationId xmlns:a16="http://schemas.microsoft.com/office/drawing/2014/main" id="{4CC64E43-2CEF-42C1-96DB-BABF395E63E2}"/>
              </a:ext>
            </a:extLst>
          </p:cNvPr>
          <p:cNvSpPr/>
          <p:nvPr/>
        </p:nvSpPr>
        <p:spPr>
          <a:xfrm>
            <a:off x="6846691" y="6070488"/>
            <a:ext cx="547174"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A65-AE</a:t>
            </a:r>
          </a:p>
        </p:txBody>
      </p:sp>
      <p:sp>
        <p:nvSpPr>
          <p:cNvPr id="393" name="Szövegdoboz 23">
            <a:extLst>
              <a:ext uri="{FF2B5EF4-FFF2-40B4-BE49-F238E27FC236}">
                <a16:creationId xmlns:a16="http://schemas.microsoft.com/office/drawing/2014/main" id="{02F3C7B3-94FE-45D5-89C6-AE0B7F2D0011}"/>
              </a:ext>
            </a:extLst>
          </p:cNvPr>
          <p:cNvSpPr txBox="1"/>
          <p:nvPr/>
        </p:nvSpPr>
        <p:spPr>
          <a:xfrm>
            <a:off x="6868581" y="5848790"/>
            <a:ext cx="5357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Hellos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4" name="Nyíl: jobbra mutató 25">
            <a:extLst>
              <a:ext uri="{FF2B5EF4-FFF2-40B4-BE49-F238E27FC236}">
                <a16:creationId xmlns:a16="http://schemas.microsoft.com/office/drawing/2014/main" id="{5B43E5FB-FE6F-4D4F-8B39-1302A076649B}"/>
              </a:ext>
            </a:extLst>
          </p:cNvPr>
          <p:cNvSpPr/>
          <p:nvPr/>
        </p:nvSpPr>
        <p:spPr>
          <a:xfrm>
            <a:off x="6018114" y="6128228"/>
            <a:ext cx="837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5" name="Téglalap 29">
            <a:extLst>
              <a:ext uri="{FF2B5EF4-FFF2-40B4-BE49-F238E27FC236}">
                <a16:creationId xmlns:a16="http://schemas.microsoft.com/office/drawing/2014/main" id="{CC8BDBDE-E265-4FA3-8E85-AF1F447F36AD}"/>
              </a:ext>
            </a:extLst>
          </p:cNvPr>
          <p:cNvSpPr/>
          <p:nvPr/>
        </p:nvSpPr>
        <p:spPr>
          <a:xfrm>
            <a:off x="6130636" y="5487475"/>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A76</a:t>
            </a:r>
          </a:p>
        </p:txBody>
      </p:sp>
      <p:sp>
        <p:nvSpPr>
          <p:cNvPr id="396" name="Téglalap 30">
            <a:extLst>
              <a:ext uri="{FF2B5EF4-FFF2-40B4-BE49-F238E27FC236}">
                <a16:creationId xmlns:a16="http://schemas.microsoft.com/office/drawing/2014/main" id="{4E6B5850-2046-4AA0-8EED-B8014407EFD3}"/>
              </a:ext>
            </a:extLst>
          </p:cNvPr>
          <p:cNvSpPr/>
          <p:nvPr/>
        </p:nvSpPr>
        <p:spPr>
          <a:xfrm>
            <a:off x="6855113" y="5489997"/>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A77</a:t>
            </a:r>
          </a:p>
        </p:txBody>
      </p:sp>
      <p:sp>
        <p:nvSpPr>
          <p:cNvPr id="397" name="Téglalap 31">
            <a:extLst>
              <a:ext uri="{FF2B5EF4-FFF2-40B4-BE49-F238E27FC236}">
                <a16:creationId xmlns:a16="http://schemas.microsoft.com/office/drawing/2014/main" id="{80A7F2E1-8FED-4A41-86F1-76130B3A83F2}"/>
              </a:ext>
            </a:extLst>
          </p:cNvPr>
          <p:cNvSpPr/>
          <p:nvPr/>
        </p:nvSpPr>
        <p:spPr>
          <a:xfrm>
            <a:off x="7584114" y="5494416"/>
            <a:ext cx="786109"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A78</a:t>
            </a:r>
          </a:p>
        </p:txBody>
      </p:sp>
      <p:sp>
        <p:nvSpPr>
          <p:cNvPr id="398" name="Nyíl: jobbra mutató 36">
            <a:extLst>
              <a:ext uri="{FF2B5EF4-FFF2-40B4-BE49-F238E27FC236}">
                <a16:creationId xmlns:a16="http://schemas.microsoft.com/office/drawing/2014/main" id="{00BCC882-602A-4E8D-88C2-BA06B242CB59}"/>
              </a:ext>
            </a:extLst>
          </p:cNvPr>
          <p:cNvSpPr/>
          <p:nvPr/>
        </p:nvSpPr>
        <p:spPr>
          <a:xfrm>
            <a:off x="5978506" y="5551558"/>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9" name="Nyíl: jobbra mutató 37">
            <a:extLst>
              <a:ext uri="{FF2B5EF4-FFF2-40B4-BE49-F238E27FC236}">
                <a16:creationId xmlns:a16="http://schemas.microsoft.com/office/drawing/2014/main" id="{11809E5D-3486-4B15-A257-8723C0F609C0}"/>
              </a:ext>
            </a:extLst>
          </p:cNvPr>
          <p:cNvSpPr/>
          <p:nvPr/>
        </p:nvSpPr>
        <p:spPr>
          <a:xfrm>
            <a:off x="6653491" y="5553797"/>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0" name="Nyíl: jobbra mutató 38">
            <a:extLst>
              <a:ext uri="{FF2B5EF4-FFF2-40B4-BE49-F238E27FC236}">
                <a16:creationId xmlns:a16="http://schemas.microsoft.com/office/drawing/2014/main" id="{ECA64138-13A6-4324-BCCE-B2BF19544CE5}"/>
              </a:ext>
            </a:extLst>
          </p:cNvPr>
          <p:cNvSpPr/>
          <p:nvPr/>
        </p:nvSpPr>
        <p:spPr>
          <a:xfrm>
            <a:off x="7475416" y="5551558"/>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1" name="Szövegdoboz 45">
            <a:extLst>
              <a:ext uri="{FF2B5EF4-FFF2-40B4-BE49-F238E27FC236}">
                <a16:creationId xmlns:a16="http://schemas.microsoft.com/office/drawing/2014/main" id="{3ADF4DF2-9065-49DA-AAC0-F76F46C7D73E}"/>
              </a:ext>
            </a:extLst>
          </p:cNvPr>
          <p:cNvSpPr txBox="1"/>
          <p:nvPr/>
        </p:nvSpPr>
        <p:spPr>
          <a:xfrm>
            <a:off x="6157373" y="5245637"/>
            <a:ext cx="4716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Enyo</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2" name="Szövegdoboz 46">
            <a:extLst>
              <a:ext uri="{FF2B5EF4-FFF2-40B4-BE49-F238E27FC236}">
                <a16:creationId xmlns:a16="http://schemas.microsoft.com/office/drawing/2014/main" id="{87C0B553-4E8E-49BA-94FE-799688E9CF6F}"/>
              </a:ext>
            </a:extLst>
          </p:cNvPr>
          <p:cNvSpPr txBox="1"/>
          <p:nvPr/>
        </p:nvSpPr>
        <p:spPr>
          <a:xfrm>
            <a:off x="6868581" y="5250531"/>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Deimos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3" name="Szövegdoboz 47">
            <a:extLst>
              <a:ext uri="{FF2B5EF4-FFF2-40B4-BE49-F238E27FC236}">
                <a16:creationId xmlns:a16="http://schemas.microsoft.com/office/drawing/2014/main" id="{F32737B2-D076-43A6-8FFC-E5C99DC65036}"/>
              </a:ext>
            </a:extLst>
          </p:cNvPr>
          <p:cNvSpPr txBox="1"/>
          <p:nvPr/>
        </p:nvSpPr>
        <p:spPr>
          <a:xfrm>
            <a:off x="7664725" y="5253468"/>
            <a:ext cx="6864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Hercules</a:t>
            </a:r>
          </a:p>
        </p:txBody>
      </p:sp>
      <p:sp>
        <p:nvSpPr>
          <p:cNvPr id="404" name="Téglalap: lekerekített 140">
            <a:extLst>
              <a:ext uri="{FF2B5EF4-FFF2-40B4-BE49-F238E27FC236}">
                <a16:creationId xmlns:a16="http://schemas.microsoft.com/office/drawing/2014/main" id="{D45726BD-4D59-45DE-8F7A-6C4B5B4499C3}"/>
              </a:ext>
            </a:extLst>
          </p:cNvPr>
          <p:cNvSpPr/>
          <p:nvPr/>
        </p:nvSpPr>
        <p:spPr>
          <a:xfrm>
            <a:off x="6349531" y="4471687"/>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p>
        </p:txBody>
      </p:sp>
      <p:sp>
        <p:nvSpPr>
          <p:cNvPr id="405" name="Téglalap: lekerekített 142">
            <a:extLst>
              <a:ext uri="{FF2B5EF4-FFF2-40B4-BE49-F238E27FC236}">
                <a16:creationId xmlns:a16="http://schemas.microsoft.com/office/drawing/2014/main" id="{E96C63E7-B98D-4B7A-8B9E-8D474B2D6CBF}"/>
              </a:ext>
            </a:extLst>
          </p:cNvPr>
          <p:cNvSpPr/>
          <p:nvPr/>
        </p:nvSpPr>
        <p:spPr>
          <a:xfrm>
            <a:off x="7188741" y="4471993"/>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06" name="Téglalap: lekerekített 144">
            <a:extLst>
              <a:ext uri="{FF2B5EF4-FFF2-40B4-BE49-F238E27FC236}">
                <a16:creationId xmlns:a16="http://schemas.microsoft.com/office/drawing/2014/main" id="{E9A371E2-0B93-49F4-85F7-CCAE488EADA8}"/>
              </a:ext>
            </a:extLst>
          </p:cNvPr>
          <p:cNvSpPr/>
          <p:nvPr/>
        </p:nvSpPr>
        <p:spPr>
          <a:xfrm>
            <a:off x="8064703" y="447225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5 nm</a:t>
            </a:r>
          </a:p>
        </p:txBody>
      </p:sp>
      <p:sp>
        <p:nvSpPr>
          <p:cNvPr id="408" name="Téglalap 74">
            <a:extLst>
              <a:ext uri="{FF2B5EF4-FFF2-40B4-BE49-F238E27FC236}">
                <a16:creationId xmlns:a16="http://schemas.microsoft.com/office/drawing/2014/main" id="{C5AE9CA1-1D1A-46B6-B09E-1CE28785F36C}"/>
              </a:ext>
            </a:extLst>
          </p:cNvPr>
          <p:cNvSpPr/>
          <p:nvPr/>
        </p:nvSpPr>
        <p:spPr>
          <a:xfrm>
            <a:off x="5867700" y="233506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9" name="Téglalap 77">
            <a:extLst>
              <a:ext uri="{FF2B5EF4-FFF2-40B4-BE49-F238E27FC236}">
                <a16:creationId xmlns:a16="http://schemas.microsoft.com/office/drawing/2014/main" id="{5E911457-AFB0-435E-ADB8-292F5075CB48}"/>
              </a:ext>
            </a:extLst>
          </p:cNvPr>
          <p:cNvSpPr/>
          <p:nvPr/>
        </p:nvSpPr>
        <p:spPr>
          <a:xfrm>
            <a:off x="1543931" y="2303672"/>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0" name="Téglalap 78">
            <a:extLst>
              <a:ext uri="{FF2B5EF4-FFF2-40B4-BE49-F238E27FC236}">
                <a16:creationId xmlns:a16="http://schemas.microsoft.com/office/drawing/2014/main" id="{78F36957-3D57-4DFC-9ADD-1460A857732B}"/>
              </a:ext>
            </a:extLst>
          </p:cNvPr>
          <p:cNvSpPr/>
          <p:nvPr/>
        </p:nvSpPr>
        <p:spPr>
          <a:xfrm>
            <a:off x="6120158" y="1773464"/>
            <a:ext cx="864000"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eMAG</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8180</a:t>
            </a:r>
          </a:p>
        </p:txBody>
      </p:sp>
      <p:sp>
        <p:nvSpPr>
          <p:cNvPr id="412" name="Nyíl: jobbra mutató 80">
            <a:extLst>
              <a:ext uri="{FF2B5EF4-FFF2-40B4-BE49-F238E27FC236}">
                <a16:creationId xmlns:a16="http://schemas.microsoft.com/office/drawing/2014/main" id="{500A58D4-05BB-4DD0-B42D-FA77386EFCF2}"/>
              </a:ext>
            </a:extLst>
          </p:cNvPr>
          <p:cNvSpPr/>
          <p:nvPr/>
        </p:nvSpPr>
        <p:spPr>
          <a:xfrm>
            <a:off x="7001233" y="1831232"/>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13" name="Egyenes összekötő 88">
            <a:extLst>
              <a:ext uri="{FF2B5EF4-FFF2-40B4-BE49-F238E27FC236}">
                <a16:creationId xmlns:a16="http://schemas.microsoft.com/office/drawing/2014/main" id="{6B1BBD0A-FA98-4B4C-90BA-718E1C041C66}"/>
              </a:ext>
            </a:extLst>
          </p:cNvPr>
          <p:cNvCxnSpPr>
            <a:cxnSpLocks/>
          </p:cNvCxnSpPr>
          <p:nvPr/>
        </p:nvCxnSpPr>
        <p:spPr>
          <a:xfrm>
            <a:off x="5949616" y="2372286"/>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4" name="Egyenes összekötő 89">
            <a:extLst>
              <a:ext uri="{FF2B5EF4-FFF2-40B4-BE49-F238E27FC236}">
                <a16:creationId xmlns:a16="http://schemas.microsoft.com/office/drawing/2014/main" id="{A718D350-4732-471E-9EE0-D55DD5DA9DDC}"/>
              </a:ext>
            </a:extLst>
          </p:cNvPr>
          <p:cNvCxnSpPr>
            <a:cxnSpLocks/>
          </p:cNvCxnSpPr>
          <p:nvPr/>
        </p:nvCxnSpPr>
        <p:spPr>
          <a:xfrm flipV="1">
            <a:off x="5943500" y="2364831"/>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5" name="Nyíl: jobbra mutató 92">
            <a:extLst>
              <a:ext uri="{FF2B5EF4-FFF2-40B4-BE49-F238E27FC236}">
                <a16:creationId xmlns:a16="http://schemas.microsoft.com/office/drawing/2014/main" id="{934C2598-6D01-4A62-ADCB-C69DA2B418F4}"/>
              </a:ext>
            </a:extLst>
          </p:cNvPr>
          <p:cNvSpPr/>
          <p:nvPr/>
        </p:nvSpPr>
        <p:spPr>
          <a:xfrm>
            <a:off x="2399721" y="2354745"/>
            <a:ext cx="162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16" name="Szövegdoboz 94">
            <a:extLst>
              <a:ext uri="{FF2B5EF4-FFF2-40B4-BE49-F238E27FC236}">
                <a16:creationId xmlns:a16="http://schemas.microsoft.com/office/drawing/2014/main" id="{0326D1C8-A145-4BA6-AFEC-7673E2784925}"/>
              </a:ext>
            </a:extLst>
          </p:cNvPr>
          <p:cNvSpPr txBox="1"/>
          <p:nvPr/>
        </p:nvSpPr>
        <p:spPr>
          <a:xfrm>
            <a:off x="4219578" y="1770395"/>
            <a:ext cx="17694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APM a</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cquired</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 Macom</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bought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417" name="Szövegdoboz 95">
            <a:extLst>
              <a:ext uri="{FF2B5EF4-FFF2-40B4-BE49-F238E27FC236}">
                <a16:creationId xmlns:a16="http://schemas.microsoft.com/office/drawing/2014/main" id="{DFC678DF-0852-42EA-A3EF-E4D1D4A32E85}"/>
              </a:ext>
            </a:extLst>
          </p:cNvPr>
          <p:cNvSpPr txBox="1"/>
          <p:nvPr/>
        </p:nvSpPr>
        <p:spPr>
          <a:xfrm>
            <a:off x="6223643" y="1533756"/>
            <a:ext cx="620683"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0" name="Nyíl: jobbra mutató 93">
            <a:extLst>
              <a:ext uri="{FF2B5EF4-FFF2-40B4-BE49-F238E27FC236}">
                <a16:creationId xmlns:a16="http://schemas.microsoft.com/office/drawing/2014/main" id="{9FA6A9A1-5931-4BB8-AC07-950A68E28C81}"/>
              </a:ext>
            </a:extLst>
          </p:cNvPr>
          <p:cNvSpPr/>
          <p:nvPr/>
        </p:nvSpPr>
        <p:spPr>
          <a:xfrm rot="19182256">
            <a:off x="5364107" y="2075803"/>
            <a:ext cx="828000" cy="18780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1" name="Téglalap 76">
            <a:extLst>
              <a:ext uri="{FF2B5EF4-FFF2-40B4-BE49-F238E27FC236}">
                <a16:creationId xmlns:a16="http://schemas.microsoft.com/office/drawing/2014/main" id="{488FB64C-5E29-4B08-9DBE-82B9F602EF84}"/>
              </a:ext>
            </a:extLst>
          </p:cNvPr>
          <p:cNvSpPr/>
          <p:nvPr/>
        </p:nvSpPr>
        <p:spPr>
          <a:xfrm>
            <a:off x="4024433" y="233254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X-Gene2</a:t>
            </a:r>
          </a:p>
        </p:txBody>
      </p:sp>
      <p:sp>
        <p:nvSpPr>
          <p:cNvPr id="422" name="Nyíl: jobbra mutató 75">
            <a:extLst>
              <a:ext uri="{FF2B5EF4-FFF2-40B4-BE49-F238E27FC236}">
                <a16:creationId xmlns:a16="http://schemas.microsoft.com/office/drawing/2014/main" id="{CBFEDB5E-3595-4A35-9BF2-952452F9E498}"/>
              </a:ext>
            </a:extLst>
          </p:cNvPr>
          <p:cNvSpPr/>
          <p:nvPr/>
        </p:nvSpPr>
        <p:spPr>
          <a:xfrm>
            <a:off x="4836309" y="2354745"/>
            <a:ext cx="1026000" cy="171427"/>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4" name="Téglalap: lekerekített 132">
            <a:extLst>
              <a:ext uri="{FF2B5EF4-FFF2-40B4-BE49-F238E27FC236}">
                <a16:creationId xmlns:a16="http://schemas.microsoft.com/office/drawing/2014/main" id="{64B417E4-5D4C-4D4E-A0BC-E068F94A29B9}"/>
              </a:ext>
            </a:extLst>
          </p:cNvPr>
          <p:cNvSpPr/>
          <p:nvPr/>
        </p:nvSpPr>
        <p:spPr>
          <a:xfrm>
            <a:off x="2131606" y="1872356"/>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40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5" name="Egyenes összekötő nyíllal 133">
            <a:extLst>
              <a:ext uri="{FF2B5EF4-FFF2-40B4-BE49-F238E27FC236}">
                <a16:creationId xmlns:a16="http://schemas.microsoft.com/office/drawing/2014/main" id="{15B8CCC2-4A9C-4856-8649-E8CC89460441}"/>
              </a:ext>
            </a:extLst>
          </p:cNvPr>
          <p:cNvCxnSpPr>
            <a:stCxn id="424" idx="2"/>
          </p:cNvCxnSpPr>
          <p:nvPr/>
        </p:nvCxnSpPr>
        <p:spPr>
          <a:xfrm flipH="1">
            <a:off x="2338003" y="2052356"/>
            <a:ext cx="146875" cy="229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6" name="Egyenes összekötő nyíllal 135">
            <a:extLst>
              <a:ext uri="{FF2B5EF4-FFF2-40B4-BE49-F238E27FC236}">
                <a16:creationId xmlns:a16="http://schemas.microsoft.com/office/drawing/2014/main" id="{664D5680-B044-4781-9BC5-5448ED5DDDBD}"/>
              </a:ext>
            </a:extLst>
          </p:cNvPr>
          <p:cNvCxnSpPr>
            <a:cxnSpLocks/>
            <a:stCxn id="433" idx="2"/>
          </p:cNvCxnSpPr>
          <p:nvPr/>
        </p:nvCxnSpPr>
        <p:spPr>
          <a:xfrm>
            <a:off x="3761652" y="2048972"/>
            <a:ext cx="253174" cy="25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7" name="Téglalap: lekerekített 136">
            <a:extLst>
              <a:ext uri="{FF2B5EF4-FFF2-40B4-BE49-F238E27FC236}">
                <a16:creationId xmlns:a16="http://schemas.microsoft.com/office/drawing/2014/main" id="{F3EFADA7-A19A-4EF6-AA26-32FEDB84295A}"/>
              </a:ext>
            </a:extLst>
          </p:cNvPr>
          <p:cNvSpPr/>
          <p:nvPr/>
        </p:nvSpPr>
        <p:spPr>
          <a:xfrm>
            <a:off x="5119499" y="1544968"/>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8" name="Egyenes összekötő nyíllal 137">
            <a:extLst>
              <a:ext uri="{FF2B5EF4-FFF2-40B4-BE49-F238E27FC236}">
                <a16:creationId xmlns:a16="http://schemas.microsoft.com/office/drawing/2014/main" id="{8FDEC5E3-94CB-4711-94A8-8B3BAC1DBBFA}"/>
              </a:ext>
            </a:extLst>
          </p:cNvPr>
          <p:cNvCxnSpPr>
            <a:cxnSpLocks/>
            <a:stCxn id="427" idx="3"/>
          </p:cNvCxnSpPr>
          <p:nvPr/>
        </p:nvCxnSpPr>
        <p:spPr>
          <a:xfrm>
            <a:off x="5911499" y="1634968"/>
            <a:ext cx="223614" cy="119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9" name="Szövegdoboz 53">
            <a:extLst>
              <a:ext uri="{FF2B5EF4-FFF2-40B4-BE49-F238E27FC236}">
                <a16:creationId xmlns:a16="http://schemas.microsoft.com/office/drawing/2014/main" id="{B3381D7F-6889-48D4-9AFC-E9C4873237C7}"/>
              </a:ext>
            </a:extLst>
          </p:cNvPr>
          <p:cNvSpPr txBox="1"/>
          <p:nvPr/>
        </p:nvSpPr>
        <p:spPr>
          <a:xfrm>
            <a:off x="5976871" y="2112940"/>
            <a:ext cx="61946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0" name="Rectangle 429"/>
          <p:cNvSpPr/>
          <p:nvPr/>
        </p:nvSpPr>
        <p:spPr>
          <a:xfrm>
            <a:off x="5872104" y="2344876"/>
            <a:ext cx="800219"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X-Gene3</a:t>
            </a:r>
          </a:p>
        </p:txBody>
      </p:sp>
      <p:sp>
        <p:nvSpPr>
          <p:cNvPr id="431" name="Szövegdoboz 53">
            <a:extLst>
              <a:ext uri="{FF2B5EF4-FFF2-40B4-BE49-F238E27FC236}">
                <a16:creationId xmlns:a16="http://schemas.microsoft.com/office/drawing/2014/main" id="{B3381D7F-6889-48D4-9AFC-E9C4873237C7}"/>
              </a:ext>
            </a:extLst>
          </p:cNvPr>
          <p:cNvSpPr txBox="1"/>
          <p:nvPr/>
        </p:nvSpPr>
        <p:spPr>
          <a:xfrm>
            <a:off x="4010802" y="2085601"/>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Shadowcat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2" name="Szövegdoboz 53">
            <a:extLst>
              <a:ext uri="{FF2B5EF4-FFF2-40B4-BE49-F238E27FC236}">
                <a16:creationId xmlns:a16="http://schemas.microsoft.com/office/drawing/2014/main" id="{B3381D7F-6889-48D4-9AFC-E9C4873237C7}"/>
              </a:ext>
            </a:extLst>
          </p:cNvPr>
          <p:cNvSpPr txBox="1"/>
          <p:nvPr/>
        </p:nvSpPr>
        <p:spPr>
          <a:xfrm>
            <a:off x="1688780" y="2068093"/>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Storm</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3" name="Téglalap: lekerekített 132">
            <a:extLst>
              <a:ext uri="{FF2B5EF4-FFF2-40B4-BE49-F238E27FC236}">
                <a16:creationId xmlns:a16="http://schemas.microsoft.com/office/drawing/2014/main" id="{64B417E4-5D4C-4D4E-A0BC-E068F94A29B9}"/>
              </a:ext>
            </a:extLst>
          </p:cNvPr>
          <p:cNvSpPr/>
          <p:nvPr/>
        </p:nvSpPr>
        <p:spPr>
          <a:xfrm>
            <a:off x="3408380" y="186897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434" name="Group 433"/>
          <p:cNvGrpSpPr/>
          <p:nvPr/>
        </p:nvGrpSpPr>
        <p:grpSpPr>
          <a:xfrm>
            <a:off x="4563927" y="3073309"/>
            <a:ext cx="3805598" cy="538584"/>
            <a:chOff x="4563927" y="3073309"/>
            <a:chExt cx="3805598" cy="538584"/>
          </a:xfrm>
        </p:grpSpPr>
        <p:sp>
          <p:nvSpPr>
            <p:cNvPr id="435" name="Téglalap 71">
              <a:extLst>
                <a:ext uri="{FF2B5EF4-FFF2-40B4-BE49-F238E27FC236}">
                  <a16:creationId xmlns:a16="http://schemas.microsoft.com/office/drawing/2014/main" id="{5B9A1309-5B06-4CA4-A839-175510C88C32}"/>
                </a:ext>
              </a:extLst>
            </p:cNvPr>
            <p:cNvSpPr/>
            <p:nvPr/>
          </p:nvSpPr>
          <p:spPr>
            <a:xfrm>
              <a:off x="5396416" y="3322078"/>
              <a:ext cx="58209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Centriq</a:t>
              </a:r>
            </a:p>
          </p:txBody>
        </p:sp>
        <p:sp>
          <p:nvSpPr>
            <p:cNvPr id="436" name="Téglalap 72">
              <a:extLst>
                <a:ext uri="{FF2B5EF4-FFF2-40B4-BE49-F238E27FC236}">
                  <a16:creationId xmlns:a16="http://schemas.microsoft.com/office/drawing/2014/main" id="{DBEED790-4203-44C7-ABD8-5FA87829F28E}"/>
                </a:ext>
              </a:extLst>
            </p:cNvPr>
            <p:cNvSpPr/>
            <p:nvPr/>
          </p:nvSpPr>
          <p:spPr>
            <a:xfrm>
              <a:off x="7583416" y="3326182"/>
              <a:ext cx="786109"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7" name="Nyíl: jobbra mutató 73">
              <a:extLst>
                <a:ext uri="{FF2B5EF4-FFF2-40B4-BE49-F238E27FC236}">
                  <a16:creationId xmlns:a16="http://schemas.microsoft.com/office/drawing/2014/main" id="{9DD262D9-8432-4D6D-A40D-08F3CE84538A}"/>
                </a:ext>
              </a:extLst>
            </p:cNvPr>
            <p:cNvSpPr/>
            <p:nvPr/>
          </p:nvSpPr>
          <p:spPr>
            <a:xfrm>
              <a:off x="5979699" y="3373363"/>
              <a:ext cx="159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38" name="Egyenes összekötő 82">
              <a:extLst>
                <a:ext uri="{FF2B5EF4-FFF2-40B4-BE49-F238E27FC236}">
                  <a16:creationId xmlns:a16="http://schemas.microsoft.com/office/drawing/2014/main" id="{ADC306E7-F0C0-4C56-A66F-C69ED399FBB7}"/>
                </a:ext>
              </a:extLst>
            </p:cNvPr>
            <p:cNvCxnSpPr>
              <a:cxnSpLocks/>
            </p:cNvCxnSpPr>
            <p:nvPr/>
          </p:nvCxnSpPr>
          <p:spPr>
            <a:xfrm>
              <a:off x="7645384" y="3361869"/>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Egyenes összekötő 83">
              <a:extLst>
                <a:ext uri="{FF2B5EF4-FFF2-40B4-BE49-F238E27FC236}">
                  <a16:creationId xmlns:a16="http://schemas.microsoft.com/office/drawing/2014/main" id="{1C5E029C-1F5B-4C31-949B-7FD0046C1AF7}"/>
                </a:ext>
              </a:extLst>
            </p:cNvPr>
            <p:cNvCxnSpPr>
              <a:cxnSpLocks/>
            </p:cNvCxnSpPr>
            <p:nvPr/>
          </p:nvCxnSpPr>
          <p:spPr>
            <a:xfrm flipV="1">
              <a:off x="7648848" y="3354009"/>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0" name="Szövegdoboz 53">
              <a:extLst>
                <a:ext uri="{FF2B5EF4-FFF2-40B4-BE49-F238E27FC236}">
                  <a16:creationId xmlns:a16="http://schemas.microsoft.com/office/drawing/2014/main" id="{B3381D7F-6889-48D4-9AFC-E9C4873237C7}"/>
                </a:ext>
              </a:extLst>
            </p:cNvPr>
            <p:cNvSpPr txBox="1"/>
            <p:nvPr/>
          </p:nvSpPr>
          <p:spPr>
            <a:xfrm>
              <a:off x="5444118" y="3094096"/>
              <a:ext cx="53251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Falcor</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1" name="Szövegdoboz 53">
              <a:extLst>
                <a:ext uri="{FF2B5EF4-FFF2-40B4-BE49-F238E27FC236}">
                  <a16:creationId xmlns:a16="http://schemas.microsoft.com/office/drawing/2014/main" id="{B3381D7F-6889-48D4-9AFC-E9C4873237C7}"/>
                </a:ext>
              </a:extLst>
            </p:cNvPr>
            <p:cNvSpPr txBox="1"/>
            <p:nvPr/>
          </p:nvSpPr>
          <p:spPr>
            <a:xfrm>
              <a:off x="7688541" y="3073309"/>
              <a:ext cx="6286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Saphira</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2" name="Rectangle 441"/>
            <p:cNvSpPr/>
            <p:nvPr/>
          </p:nvSpPr>
          <p:spPr>
            <a:xfrm>
              <a:off x="7609184" y="3339871"/>
              <a:ext cx="689612"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Fireta</a:t>
              </a:r>
              <a:r>
                <a:rPr kumimoji="0" lang="en-US"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a:t>
              </a:r>
            </a:p>
          </p:txBody>
        </p:sp>
        <p:sp>
          <p:nvSpPr>
            <p:cNvPr id="443" name="Téglalap: lekerekített 138">
              <a:extLst>
                <a:ext uri="{FF2B5EF4-FFF2-40B4-BE49-F238E27FC236}">
                  <a16:creationId xmlns:a16="http://schemas.microsoft.com/office/drawing/2014/main" id="{E16C547A-2715-4707-B045-16ECA8787BAC}"/>
                </a:ext>
              </a:extLst>
            </p:cNvPr>
            <p:cNvSpPr/>
            <p:nvPr/>
          </p:nvSpPr>
          <p:spPr>
            <a:xfrm>
              <a:off x="4563927" y="3154600"/>
              <a:ext cx="706543" cy="21356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10 nm</a:t>
              </a:r>
              <a:endParaRPr kumimoji="0" lang="hu-HU" sz="900" b="0" i="0" u="none" strike="noStrike" kern="1200" cap="none" spc="0" normalizeH="0" baseline="0" noProof="0" dirty="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44" name="Straight Arrow Connector 443"/>
            <p:cNvCxnSpPr>
              <a:stCxn id="443" idx="2"/>
              <a:endCxn id="435" idx="1"/>
            </p:cNvCxnSpPr>
            <p:nvPr/>
          </p:nvCxnSpPr>
          <p:spPr bwMode="auto">
            <a:xfrm>
              <a:off x="4917199" y="3368167"/>
              <a:ext cx="479217" cy="9676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5" name="Téglalap 59">
            <a:extLst>
              <a:ext uri="{FF2B5EF4-FFF2-40B4-BE49-F238E27FC236}">
                <a16:creationId xmlns:a16="http://schemas.microsoft.com/office/drawing/2014/main" id="{680FF665-4ACA-4B24-86AB-31EDBDAF435D}"/>
              </a:ext>
            </a:extLst>
          </p:cNvPr>
          <p:cNvSpPr/>
          <p:nvPr/>
        </p:nvSpPr>
        <p:spPr>
          <a:xfrm>
            <a:off x="6130635" y="4023857"/>
            <a:ext cx="864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ThunderX2</a:t>
            </a:r>
          </a:p>
        </p:txBody>
      </p:sp>
      <p:sp>
        <p:nvSpPr>
          <p:cNvPr id="446" name="Téglalap 60">
            <a:extLst>
              <a:ext uri="{FF2B5EF4-FFF2-40B4-BE49-F238E27FC236}">
                <a16:creationId xmlns:a16="http://schemas.microsoft.com/office/drawing/2014/main" id="{DB45FFD2-474D-413B-A26E-9C89D5839E78}"/>
              </a:ext>
            </a:extLst>
          </p:cNvPr>
          <p:cNvSpPr/>
          <p:nvPr/>
        </p:nvSpPr>
        <p:spPr>
          <a:xfrm>
            <a:off x="7493831" y="4020790"/>
            <a:ext cx="817118"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ThunderX3</a:t>
            </a:r>
          </a:p>
        </p:txBody>
      </p:sp>
      <p:sp>
        <p:nvSpPr>
          <p:cNvPr id="447" name="Nyíl: jobbra mutató 61">
            <a:extLst>
              <a:ext uri="{FF2B5EF4-FFF2-40B4-BE49-F238E27FC236}">
                <a16:creationId xmlns:a16="http://schemas.microsoft.com/office/drawing/2014/main" id="{0413F16B-F504-4763-BA70-CA2AEC66CD09}"/>
              </a:ext>
            </a:extLst>
          </p:cNvPr>
          <p:cNvSpPr/>
          <p:nvPr/>
        </p:nvSpPr>
        <p:spPr>
          <a:xfrm>
            <a:off x="7010729" y="4087794"/>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48" name="Téglalap 64">
            <a:extLst>
              <a:ext uri="{FF2B5EF4-FFF2-40B4-BE49-F238E27FC236}">
                <a16:creationId xmlns:a16="http://schemas.microsoft.com/office/drawing/2014/main" id="{21A5C84E-6817-430E-894A-B34C7D9CE888}"/>
              </a:ext>
            </a:extLst>
          </p:cNvPr>
          <p:cNvSpPr/>
          <p:nvPr/>
        </p:nvSpPr>
        <p:spPr>
          <a:xfrm>
            <a:off x="3210114" y="4020790"/>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a:t>
            </a:r>
          </a:p>
        </p:txBody>
      </p:sp>
      <p:sp>
        <p:nvSpPr>
          <p:cNvPr id="449" name="Szövegdoboz 65">
            <a:extLst>
              <a:ext uri="{FF2B5EF4-FFF2-40B4-BE49-F238E27FC236}">
                <a16:creationId xmlns:a16="http://schemas.microsoft.com/office/drawing/2014/main" id="{49927F63-4C44-44C2-A70B-C04C27DF3B95}"/>
              </a:ext>
            </a:extLst>
          </p:cNvPr>
          <p:cNvSpPr txBox="1"/>
          <p:nvPr/>
        </p:nvSpPr>
        <p:spPr>
          <a:xfrm>
            <a:off x="4350621" y="4270787"/>
            <a:ext cx="11788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Server </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sold </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0" name="Nyíl: jobbra mutató 63">
            <a:extLst>
              <a:ext uri="{FF2B5EF4-FFF2-40B4-BE49-F238E27FC236}">
                <a16:creationId xmlns:a16="http://schemas.microsoft.com/office/drawing/2014/main" id="{27B18681-8C50-47CD-8C4B-2F3DC55D9B8A}"/>
              </a:ext>
            </a:extLst>
          </p:cNvPr>
          <p:cNvSpPr/>
          <p:nvPr/>
        </p:nvSpPr>
        <p:spPr>
          <a:xfrm rot="20417058" flipV="1">
            <a:off x="5021022" y="4381982"/>
            <a:ext cx="1116000" cy="16011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51" name="Téglalap 57">
            <a:extLst>
              <a:ext uri="{FF2B5EF4-FFF2-40B4-BE49-F238E27FC236}">
                <a16:creationId xmlns:a16="http://schemas.microsoft.com/office/drawing/2014/main" id="{8C6C87CB-0B75-4028-A6A6-CFE4DC94AD23}"/>
              </a:ext>
            </a:extLst>
          </p:cNvPr>
          <p:cNvSpPr/>
          <p:nvPr/>
        </p:nvSpPr>
        <p:spPr>
          <a:xfrm>
            <a:off x="4472602" y="4519377"/>
            <a:ext cx="58209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Vulcan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2" name="Egyenes összekötő nyíllal 147">
            <a:extLst>
              <a:ext uri="{FF2B5EF4-FFF2-40B4-BE49-F238E27FC236}">
                <a16:creationId xmlns:a16="http://schemas.microsoft.com/office/drawing/2014/main" id="{DB97E4A5-B0FD-401A-BD24-56886C8E9DC8}"/>
              </a:ext>
            </a:extLst>
          </p:cNvPr>
          <p:cNvCxnSpPr>
            <a:cxnSpLocks/>
          </p:cNvCxnSpPr>
          <p:nvPr/>
        </p:nvCxnSpPr>
        <p:spPr>
          <a:xfrm flipV="1">
            <a:off x="4256199" y="4676015"/>
            <a:ext cx="212454" cy="129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3" name="Szövegdoboz 53">
            <a:extLst>
              <a:ext uri="{FF2B5EF4-FFF2-40B4-BE49-F238E27FC236}">
                <a16:creationId xmlns:a16="http://schemas.microsoft.com/office/drawing/2014/main" id="{B3381D7F-6889-48D4-9AFC-E9C4873237C7}"/>
              </a:ext>
            </a:extLst>
          </p:cNvPr>
          <p:cNvSpPr txBox="1"/>
          <p:nvPr/>
        </p:nvSpPr>
        <p:spPr>
          <a:xfrm>
            <a:off x="6067718" y="3798632"/>
            <a:ext cx="96853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Vulcan-based</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4" name="Szövegdoboz 53">
            <a:extLst>
              <a:ext uri="{FF2B5EF4-FFF2-40B4-BE49-F238E27FC236}">
                <a16:creationId xmlns:a16="http://schemas.microsoft.com/office/drawing/2014/main" id="{B3381D7F-6889-48D4-9AFC-E9C4873237C7}"/>
              </a:ext>
            </a:extLst>
          </p:cNvPr>
          <p:cNvSpPr txBox="1"/>
          <p:nvPr/>
        </p:nvSpPr>
        <p:spPr>
          <a:xfrm>
            <a:off x="7653464" y="3803360"/>
            <a:ext cx="5261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Triton</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5" name="Egyenes összekötő nyíllal 135">
            <a:extLst>
              <a:ext uri="{FF2B5EF4-FFF2-40B4-BE49-F238E27FC236}">
                <a16:creationId xmlns:a16="http://schemas.microsoft.com/office/drawing/2014/main" id="{664D5680-B044-4781-9BC5-5448ED5DDDBD}"/>
              </a:ext>
            </a:extLst>
          </p:cNvPr>
          <p:cNvCxnSpPr>
            <a:cxnSpLocks/>
            <a:stCxn id="456" idx="2"/>
          </p:cNvCxnSpPr>
          <p:nvPr/>
        </p:nvCxnSpPr>
        <p:spPr>
          <a:xfrm flipH="1">
            <a:off x="4032284" y="3939566"/>
            <a:ext cx="412094" cy="9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6" name="Téglalap: lekerekített 132">
            <a:extLst>
              <a:ext uri="{FF2B5EF4-FFF2-40B4-BE49-F238E27FC236}">
                <a16:creationId xmlns:a16="http://schemas.microsoft.com/office/drawing/2014/main" id="{64B417E4-5D4C-4D4E-A0BC-E068F94A29B9}"/>
              </a:ext>
            </a:extLst>
          </p:cNvPr>
          <p:cNvSpPr/>
          <p:nvPr/>
        </p:nvSpPr>
        <p:spPr>
          <a:xfrm>
            <a:off x="4048378" y="3725999"/>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57" name="Téglalap: lekerekített 130">
            <a:extLst>
              <a:ext uri="{FF2B5EF4-FFF2-40B4-BE49-F238E27FC236}">
                <a16:creationId xmlns:a16="http://schemas.microsoft.com/office/drawing/2014/main" id="{54E03BDD-02DE-44A9-8390-5DEA11571895}"/>
              </a:ext>
            </a:extLst>
          </p:cNvPr>
          <p:cNvSpPr/>
          <p:nvPr/>
        </p:nvSpPr>
        <p:spPr>
          <a:xfrm>
            <a:off x="8183207" y="3721343"/>
            <a:ext cx="900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60C/4T/</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58" name="Egyenes összekötő nyíllal 131">
            <a:extLst>
              <a:ext uri="{FF2B5EF4-FFF2-40B4-BE49-F238E27FC236}">
                <a16:creationId xmlns:a16="http://schemas.microsoft.com/office/drawing/2014/main" id="{9652BB54-274A-4D0E-93AC-8B5CC35692D0}"/>
              </a:ext>
            </a:extLst>
          </p:cNvPr>
          <p:cNvCxnSpPr>
            <a:stCxn id="457" idx="2"/>
          </p:cNvCxnSpPr>
          <p:nvPr/>
        </p:nvCxnSpPr>
        <p:spPr>
          <a:xfrm flipH="1">
            <a:off x="8320336" y="3934910"/>
            <a:ext cx="312871" cy="208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9" name="Egyenes összekötő 82">
            <a:extLst>
              <a:ext uri="{FF2B5EF4-FFF2-40B4-BE49-F238E27FC236}">
                <a16:creationId xmlns:a16="http://schemas.microsoft.com/office/drawing/2014/main" id="{ADC306E7-F0C0-4C56-A66F-C69ED399FBB7}"/>
              </a:ext>
            </a:extLst>
          </p:cNvPr>
          <p:cNvCxnSpPr>
            <a:cxnSpLocks/>
          </p:cNvCxnSpPr>
          <p:nvPr/>
        </p:nvCxnSpPr>
        <p:spPr>
          <a:xfrm>
            <a:off x="7529416" y="4043412"/>
            <a:ext cx="725151" cy="231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0" name="Egyenes összekötő 83">
            <a:extLst>
              <a:ext uri="{FF2B5EF4-FFF2-40B4-BE49-F238E27FC236}">
                <a16:creationId xmlns:a16="http://schemas.microsoft.com/office/drawing/2014/main" id="{1C5E029C-1F5B-4C31-949B-7FD0046C1AF7}"/>
              </a:ext>
            </a:extLst>
          </p:cNvPr>
          <p:cNvCxnSpPr>
            <a:cxnSpLocks/>
          </p:cNvCxnSpPr>
          <p:nvPr/>
        </p:nvCxnSpPr>
        <p:spPr>
          <a:xfrm flipV="1">
            <a:off x="7529070" y="4051405"/>
            <a:ext cx="720000"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1" name="Téglalap: lekerekített 132">
            <a:extLst>
              <a:ext uri="{FF2B5EF4-FFF2-40B4-BE49-F238E27FC236}">
                <a16:creationId xmlns:a16="http://schemas.microsoft.com/office/drawing/2014/main" id="{64B417E4-5D4C-4D4E-A0BC-E068F94A29B9}"/>
              </a:ext>
            </a:extLst>
          </p:cNvPr>
          <p:cNvSpPr/>
          <p:nvPr/>
        </p:nvSpPr>
        <p:spPr>
          <a:xfrm>
            <a:off x="3482959" y="4832473"/>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62" name="Nyíl: jobbra mutató 61">
            <a:extLst>
              <a:ext uri="{FF2B5EF4-FFF2-40B4-BE49-F238E27FC236}">
                <a16:creationId xmlns:a16="http://schemas.microsoft.com/office/drawing/2014/main" id="{0413F16B-F504-4763-BA70-CA2AEC66CD09}"/>
              </a:ext>
            </a:extLst>
          </p:cNvPr>
          <p:cNvSpPr/>
          <p:nvPr/>
        </p:nvSpPr>
        <p:spPr>
          <a:xfrm>
            <a:off x="4043798" y="4084554"/>
            <a:ext cx="205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3" name="Téglalap: lekerekített 132">
            <a:extLst>
              <a:ext uri="{FF2B5EF4-FFF2-40B4-BE49-F238E27FC236}">
                <a16:creationId xmlns:a16="http://schemas.microsoft.com/office/drawing/2014/main" id="{64B417E4-5D4C-4D4E-A0BC-E068F94A29B9}"/>
              </a:ext>
            </a:extLst>
          </p:cNvPr>
          <p:cNvSpPr/>
          <p:nvPr/>
        </p:nvSpPr>
        <p:spPr>
          <a:xfrm>
            <a:off x="5095337" y="3724591"/>
            <a:ext cx="936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32C/4T/16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64" name="Straight Arrow Connector 463"/>
          <p:cNvCxnSpPr>
            <a:stCxn id="463" idx="2"/>
          </p:cNvCxnSpPr>
          <p:nvPr/>
        </p:nvCxnSpPr>
        <p:spPr bwMode="auto">
          <a:xfrm>
            <a:off x="5563337" y="3938158"/>
            <a:ext cx="556821" cy="8792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5" name="Téglalap 106">
            <a:extLst>
              <a:ext uri="{FF2B5EF4-FFF2-40B4-BE49-F238E27FC236}">
                <a16:creationId xmlns:a16="http://schemas.microsoft.com/office/drawing/2014/main" id="{F91F3DEE-AED3-45D1-A18E-D5FEB502F70B}"/>
              </a:ext>
            </a:extLst>
          </p:cNvPr>
          <p:cNvSpPr/>
          <p:nvPr/>
        </p:nvSpPr>
        <p:spPr>
          <a:xfrm>
            <a:off x="3050153" y="1122944"/>
            <a:ext cx="827654"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Dev. </a:t>
            </a: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a:t>
            </a: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it</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6" name="Téglalap 107">
            <a:extLst>
              <a:ext uri="{FF2B5EF4-FFF2-40B4-BE49-F238E27FC236}">
                <a16:creationId xmlns:a16="http://schemas.microsoft.com/office/drawing/2014/main" id="{68C6E4F1-D68F-456D-B2E1-DD6D324A4BA8}"/>
              </a:ext>
            </a:extLst>
          </p:cNvPr>
          <p:cNvSpPr/>
          <p:nvPr/>
        </p:nvSpPr>
        <p:spPr>
          <a:xfrm>
            <a:off x="4303613"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A1100</a:t>
            </a:r>
          </a:p>
        </p:txBody>
      </p:sp>
      <p:sp>
        <p:nvSpPr>
          <p:cNvPr id="467" name="Nyíl: jobbra mutató 108">
            <a:extLst>
              <a:ext uri="{FF2B5EF4-FFF2-40B4-BE49-F238E27FC236}">
                <a16:creationId xmlns:a16="http://schemas.microsoft.com/office/drawing/2014/main" id="{9AF05279-ACB1-4D5E-8BEF-38249007D57E}"/>
              </a:ext>
            </a:extLst>
          </p:cNvPr>
          <p:cNvSpPr/>
          <p:nvPr/>
        </p:nvSpPr>
        <p:spPr>
          <a:xfrm>
            <a:off x="3878718" y="1173205"/>
            <a:ext cx="43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8" name="Szövegdoboz 112">
            <a:extLst>
              <a:ext uri="{FF2B5EF4-FFF2-40B4-BE49-F238E27FC236}">
                <a16:creationId xmlns:a16="http://schemas.microsoft.com/office/drawing/2014/main" id="{13459FC8-CE21-4ECB-8178-23FB811424FF}"/>
              </a:ext>
            </a:extLst>
          </p:cNvPr>
          <p:cNvSpPr txBox="1"/>
          <p:nvPr/>
        </p:nvSpPr>
        <p:spPr>
          <a:xfrm>
            <a:off x="1541611" y="1077663"/>
            <a:ext cx="150233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AMD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announces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ARM-</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based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processors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9" name="Téglalap 121">
            <a:extLst>
              <a:ext uri="{FF2B5EF4-FFF2-40B4-BE49-F238E27FC236}">
                <a16:creationId xmlns:a16="http://schemas.microsoft.com/office/drawing/2014/main" id="{D4781C44-225F-4181-BBC6-07C91668A374}"/>
              </a:ext>
            </a:extLst>
          </p:cNvPr>
          <p:cNvSpPr/>
          <p:nvPr/>
        </p:nvSpPr>
        <p:spPr>
          <a:xfrm>
            <a:off x="5278902"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0" name="Nyíl: jobbra mutató 122">
            <a:extLst>
              <a:ext uri="{FF2B5EF4-FFF2-40B4-BE49-F238E27FC236}">
                <a16:creationId xmlns:a16="http://schemas.microsoft.com/office/drawing/2014/main" id="{37B56497-1D76-4FA9-8629-4D59E80A5E96}"/>
              </a:ext>
            </a:extLst>
          </p:cNvPr>
          <p:cNvSpPr/>
          <p:nvPr/>
        </p:nvSpPr>
        <p:spPr>
          <a:xfrm>
            <a:off x="5121331" y="1174087"/>
            <a:ext cx="16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71" name="Egyenes összekötő 123">
            <a:extLst>
              <a:ext uri="{FF2B5EF4-FFF2-40B4-BE49-F238E27FC236}">
                <a16:creationId xmlns:a16="http://schemas.microsoft.com/office/drawing/2014/main" id="{84DF24F0-EA28-436A-A393-93FBF3E07BBD}"/>
              </a:ext>
            </a:extLst>
          </p:cNvPr>
          <p:cNvCxnSpPr>
            <a:cxnSpLocks/>
          </p:cNvCxnSpPr>
          <p:nvPr/>
        </p:nvCxnSpPr>
        <p:spPr>
          <a:xfrm>
            <a:off x="5362217" y="1147592"/>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2" name="Egyenes összekötő 124">
            <a:extLst>
              <a:ext uri="{FF2B5EF4-FFF2-40B4-BE49-F238E27FC236}">
                <a16:creationId xmlns:a16="http://schemas.microsoft.com/office/drawing/2014/main" id="{B39D36F7-B388-49F7-931B-84EEC6EAEB59}"/>
              </a:ext>
            </a:extLst>
          </p:cNvPr>
          <p:cNvCxnSpPr>
            <a:cxnSpLocks/>
          </p:cNvCxnSpPr>
          <p:nvPr/>
        </p:nvCxnSpPr>
        <p:spPr>
          <a:xfrm flipV="1">
            <a:off x="5362217" y="1156765"/>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3" name="Rectangle 472"/>
          <p:cNvSpPr/>
          <p:nvPr/>
        </p:nvSpPr>
        <p:spPr>
          <a:xfrm>
            <a:off x="5465181" y="1139370"/>
            <a:ext cx="466794"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K12</a:t>
            </a:r>
          </a:p>
        </p:txBody>
      </p:sp>
      <p:cxnSp>
        <p:nvCxnSpPr>
          <p:cNvPr id="474" name="Straight Arrow Connector 473"/>
          <p:cNvCxnSpPr>
            <a:stCxn id="484" idx="0"/>
          </p:cNvCxnSpPr>
          <p:nvPr/>
        </p:nvCxnSpPr>
        <p:spPr bwMode="auto">
          <a:xfrm flipV="1">
            <a:off x="3953301" y="1404646"/>
            <a:ext cx="357417" cy="137178"/>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5" name="Téglalap 102">
            <a:extLst>
              <a:ext uri="{FF2B5EF4-FFF2-40B4-BE49-F238E27FC236}">
                <a16:creationId xmlns:a16="http://schemas.microsoft.com/office/drawing/2014/main" id="{5C568B9C-355C-4F29-A221-FE5C08A5452D}"/>
              </a:ext>
            </a:extLst>
          </p:cNvPr>
          <p:cNvSpPr/>
          <p:nvPr/>
        </p:nvSpPr>
        <p:spPr>
          <a:xfrm>
            <a:off x="7268186" y="2789064"/>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6" name="Téglalap 104">
            <a:extLst>
              <a:ext uri="{FF2B5EF4-FFF2-40B4-BE49-F238E27FC236}">
                <a16:creationId xmlns:a16="http://schemas.microsoft.com/office/drawing/2014/main" id="{7A9D42E2-2EEC-46FB-9311-149CD9BD2127}"/>
              </a:ext>
            </a:extLst>
          </p:cNvPr>
          <p:cNvSpPr/>
          <p:nvPr/>
        </p:nvSpPr>
        <p:spPr>
          <a:xfrm>
            <a:off x="6248491" y="2784905"/>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7" name="Nyíl: jobbra mutató 103">
            <a:extLst>
              <a:ext uri="{FF2B5EF4-FFF2-40B4-BE49-F238E27FC236}">
                <a16:creationId xmlns:a16="http://schemas.microsoft.com/office/drawing/2014/main" id="{BF47AC3F-99C3-463F-8F7F-DEABD51E7A51}"/>
              </a:ext>
            </a:extLst>
          </p:cNvPr>
          <p:cNvSpPr/>
          <p:nvPr/>
        </p:nvSpPr>
        <p:spPr>
          <a:xfrm>
            <a:off x="4405775" y="2864451"/>
            <a:ext cx="183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8" name="Nyíl: jobbra mutató 119">
            <a:extLst>
              <a:ext uri="{FF2B5EF4-FFF2-40B4-BE49-F238E27FC236}">
                <a16:creationId xmlns:a16="http://schemas.microsoft.com/office/drawing/2014/main" id="{FE991B02-BBFE-41DA-8003-533B3B2D0783}"/>
              </a:ext>
            </a:extLst>
          </p:cNvPr>
          <p:cNvSpPr/>
          <p:nvPr/>
        </p:nvSpPr>
        <p:spPr>
          <a:xfrm>
            <a:off x="7055964" y="2852227"/>
            <a:ext cx="21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9" name="Téglalap: lekerekített 1">
            <a:extLst>
              <a:ext uri="{FF2B5EF4-FFF2-40B4-BE49-F238E27FC236}">
                <a16:creationId xmlns:a16="http://schemas.microsoft.com/office/drawing/2014/main" id="{083B6F9F-8D86-4DE0-A807-DE4507E1C57E}"/>
              </a:ext>
            </a:extLst>
          </p:cNvPr>
          <p:cNvSpPr/>
          <p:nvPr/>
        </p:nvSpPr>
        <p:spPr>
          <a:xfrm>
            <a:off x="6847238" y="2402526"/>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0" name="Egyenes összekötő nyíllal 3">
            <a:extLst>
              <a:ext uri="{FF2B5EF4-FFF2-40B4-BE49-F238E27FC236}">
                <a16:creationId xmlns:a16="http://schemas.microsoft.com/office/drawing/2014/main" id="{BEC78690-CBC8-4416-AB19-6796AB0083B7}"/>
              </a:ext>
            </a:extLst>
          </p:cNvPr>
          <p:cNvCxnSpPr>
            <a:stCxn id="479" idx="2"/>
          </p:cNvCxnSpPr>
          <p:nvPr/>
        </p:nvCxnSpPr>
        <p:spPr>
          <a:xfrm flipH="1">
            <a:off x="7043448" y="2582526"/>
            <a:ext cx="199790" cy="182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1" name="Téglalap: lekerekített 128">
            <a:extLst>
              <a:ext uri="{FF2B5EF4-FFF2-40B4-BE49-F238E27FC236}">
                <a16:creationId xmlns:a16="http://schemas.microsoft.com/office/drawing/2014/main" id="{E91E3D56-AAD0-4E0F-9414-13F9AE09C8C8}"/>
              </a:ext>
            </a:extLst>
          </p:cNvPr>
          <p:cNvSpPr/>
          <p:nvPr/>
        </p:nvSpPr>
        <p:spPr>
          <a:xfrm>
            <a:off x="7933061" y="240041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64C/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2" name="Egyenes összekötő nyíllal 129">
            <a:extLst>
              <a:ext uri="{FF2B5EF4-FFF2-40B4-BE49-F238E27FC236}">
                <a16:creationId xmlns:a16="http://schemas.microsoft.com/office/drawing/2014/main" id="{A488525E-F1D1-44B8-8F28-8F8209C964A2}"/>
              </a:ext>
            </a:extLst>
          </p:cNvPr>
          <p:cNvCxnSpPr>
            <a:stCxn id="481" idx="2"/>
          </p:cNvCxnSpPr>
          <p:nvPr/>
        </p:nvCxnSpPr>
        <p:spPr>
          <a:xfrm flipH="1">
            <a:off x="8078186" y="2580412"/>
            <a:ext cx="208147" cy="211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3" name="Szövegdoboz 97">
            <a:extLst>
              <a:ext uri="{FF2B5EF4-FFF2-40B4-BE49-F238E27FC236}">
                <a16:creationId xmlns:a16="http://schemas.microsoft.com/office/drawing/2014/main" id="{8523F926-F49E-47B6-8FCA-2B29BCE784AE}"/>
              </a:ext>
            </a:extLst>
          </p:cNvPr>
          <p:cNvSpPr txBox="1"/>
          <p:nvPr/>
        </p:nvSpPr>
        <p:spPr>
          <a:xfrm>
            <a:off x="8028840" y="28124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484" name="Téglalap: lekerekített 1">
            <a:extLst>
              <a:ext uri="{FF2B5EF4-FFF2-40B4-BE49-F238E27FC236}">
                <a16:creationId xmlns:a16="http://schemas.microsoft.com/office/drawing/2014/main" id="{083B6F9F-8D86-4DE0-A807-DE4507E1C57E}"/>
              </a:ext>
            </a:extLst>
          </p:cNvPr>
          <p:cNvSpPr/>
          <p:nvPr/>
        </p:nvSpPr>
        <p:spPr>
          <a:xfrm>
            <a:off x="3563379" y="1541824"/>
            <a:ext cx="779844" cy="18206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85" name="Téglalap 67">
            <a:extLst>
              <a:ext uri="{FF2B5EF4-FFF2-40B4-BE49-F238E27FC236}">
                <a16:creationId xmlns:a16="http://schemas.microsoft.com/office/drawing/2014/main" id="{9AFFA8D1-E8E3-4B42-A2B2-D488EFD2DD95}"/>
              </a:ext>
            </a:extLst>
          </p:cNvPr>
          <p:cNvSpPr/>
          <p:nvPr/>
        </p:nvSpPr>
        <p:spPr>
          <a:xfrm>
            <a:off x="111642" y="2284970"/>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APM</a:t>
            </a:r>
          </a:p>
        </p:txBody>
      </p:sp>
      <p:sp>
        <p:nvSpPr>
          <p:cNvPr id="486" name="Rounded Rectangle 485"/>
          <p:cNvSpPr/>
          <p:nvPr/>
        </p:nvSpPr>
        <p:spPr bwMode="auto">
          <a:xfrm>
            <a:off x="-16332" y="1523073"/>
            <a:ext cx="9160331" cy="1596448"/>
          </a:xfrm>
          <a:prstGeom prst="roundRect">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487" name="Téglalap 48">
            <a:extLst>
              <a:ext uri="{FF2B5EF4-FFF2-40B4-BE49-F238E27FC236}">
                <a16:creationId xmlns:a16="http://schemas.microsoft.com/office/drawing/2014/main" id="{BF7FFED4-90B6-452B-A50F-FA5B713F99E8}"/>
              </a:ext>
            </a:extLst>
          </p:cNvPr>
          <p:cNvSpPr/>
          <p:nvPr/>
        </p:nvSpPr>
        <p:spPr>
          <a:xfrm>
            <a:off x="6845587" y="4881549"/>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N1</a:t>
            </a:r>
          </a:p>
        </p:txBody>
      </p:sp>
      <p:sp>
        <p:nvSpPr>
          <p:cNvPr id="488" name="Téglalap 49">
            <a:extLst>
              <a:ext uri="{FF2B5EF4-FFF2-40B4-BE49-F238E27FC236}">
                <a16:creationId xmlns:a16="http://schemas.microsoft.com/office/drawing/2014/main" id="{7D80B398-A0FE-4D74-AC32-B0D72CF32018}"/>
              </a:ext>
            </a:extLst>
          </p:cNvPr>
          <p:cNvSpPr/>
          <p:nvPr/>
        </p:nvSpPr>
        <p:spPr>
          <a:xfrm>
            <a:off x="7576734" y="4883815"/>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V1</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9" name="Téglalap 50">
            <a:extLst>
              <a:ext uri="{FF2B5EF4-FFF2-40B4-BE49-F238E27FC236}">
                <a16:creationId xmlns:a16="http://schemas.microsoft.com/office/drawing/2014/main" id="{0EBC998D-FE98-4E39-978A-6239CC3C37F3}"/>
              </a:ext>
            </a:extLst>
          </p:cNvPr>
          <p:cNvSpPr/>
          <p:nvPr/>
        </p:nvSpPr>
        <p:spPr>
          <a:xfrm>
            <a:off x="8313114" y="4879418"/>
            <a:ext cx="725012"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0" name="Nyíl: jobbra mutató 51">
            <a:extLst>
              <a:ext uri="{FF2B5EF4-FFF2-40B4-BE49-F238E27FC236}">
                <a16:creationId xmlns:a16="http://schemas.microsoft.com/office/drawing/2014/main" id="{DAC3EDDD-8D6E-44E4-88DA-A94E34B771A3}"/>
              </a:ext>
            </a:extLst>
          </p:cNvPr>
          <p:cNvSpPr/>
          <p:nvPr/>
        </p:nvSpPr>
        <p:spPr>
          <a:xfrm>
            <a:off x="7369438" y="4949490"/>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1" name="Nyíl: jobbra mutató 52">
            <a:extLst>
              <a:ext uri="{FF2B5EF4-FFF2-40B4-BE49-F238E27FC236}">
                <a16:creationId xmlns:a16="http://schemas.microsoft.com/office/drawing/2014/main" id="{C7599333-4622-4A43-A7E0-388D0A9A787A}"/>
              </a:ext>
            </a:extLst>
          </p:cNvPr>
          <p:cNvSpPr/>
          <p:nvPr/>
        </p:nvSpPr>
        <p:spPr>
          <a:xfrm>
            <a:off x="8200567" y="4949426"/>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2" name="Szövegdoboz 53">
            <a:extLst>
              <a:ext uri="{FF2B5EF4-FFF2-40B4-BE49-F238E27FC236}">
                <a16:creationId xmlns:a16="http://schemas.microsoft.com/office/drawing/2014/main" id="{B3381D7F-6889-48D4-9AFC-E9C4873237C7}"/>
              </a:ext>
            </a:extLst>
          </p:cNvPr>
          <p:cNvSpPr txBox="1"/>
          <p:nvPr/>
        </p:nvSpPr>
        <p:spPr>
          <a:xfrm>
            <a:off x="6907324" y="4678469"/>
            <a:ext cx="41229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p>
        </p:txBody>
      </p:sp>
      <p:sp>
        <p:nvSpPr>
          <p:cNvPr id="493" name="Szövegdoboz 54">
            <a:extLst>
              <a:ext uri="{FF2B5EF4-FFF2-40B4-BE49-F238E27FC236}">
                <a16:creationId xmlns:a16="http://schemas.microsoft.com/office/drawing/2014/main" id="{E2E184C0-0E6B-4EEF-B3BB-C85E2DE661A6}"/>
              </a:ext>
            </a:extLst>
          </p:cNvPr>
          <p:cNvSpPr txBox="1"/>
          <p:nvPr/>
        </p:nvSpPr>
        <p:spPr>
          <a:xfrm>
            <a:off x="7692841" y="4672714"/>
            <a:ext cx="43473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Zeus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4" name="Szövegdoboz 91">
            <a:extLst>
              <a:ext uri="{FF2B5EF4-FFF2-40B4-BE49-F238E27FC236}">
                <a16:creationId xmlns:a16="http://schemas.microsoft.com/office/drawing/2014/main" id="{831FBB4D-E390-4522-872E-DB4FFF043A59}"/>
              </a:ext>
            </a:extLst>
          </p:cNvPr>
          <p:cNvSpPr txBox="1"/>
          <p:nvPr/>
        </p:nvSpPr>
        <p:spPr>
          <a:xfrm>
            <a:off x="5840498" y="4887092"/>
            <a:ext cx="85953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Neoverse</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5" name="Bal oldali kapcsos zárójel 39">
            <a:extLst>
              <a:ext uri="{FF2B5EF4-FFF2-40B4-BE49-F238E27FC236}">
                <a16:creationId xmlns:a16="http://schemas.microsoft.com/office/drawing/2014/main" id="{CC64BC3F-EFC9-49FC-A691-3860E669A2DC}"/>
              </a:ext>
            </a:extLst>
          </p:cNvPr>
          <p:cNvSpPr/>
          <p:nvPr/>
        </p:nvSpPr>
        <p:spPr>
          <a:xfrm>
            <a:off x="6655739" y="4881388"/>
            <a:ext cx="185151" cy="285711"/>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96" name="Egyenes összekötő nyíllal 141">
            <a:extLst>
              <a:ext uri="{FF2B5EF4-FFF2-40B4-BE49-F238E27FC236}">
                <a16:creationId xmlns:a16="http://schemas.microsoft.com/office/drawing/2014/main" id="{D2B3BB9F-8A23-4D65-B8E2-288FE972C2BC}"/>
              </a:ext>
            </a:extLst>
          </p:cNvPr>
          <p:cNvCxnSpPr>
            <a:cxnSpLocks/>
          </p:cNvCxnSpPr>
          <p:nvPr/>
        </p:nvCxnSpPr>
        <p:spPr>
          <a:xfrm>
            <a:off x="6702803" y="4685254"/>
            <a:ext cx="144722" cy="1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7" name="Egyenes összekötő nyíllal 143">
            <a:extLst>
              <a:ext uri="{FF2B5EF4-FFF2-40B4-BE49-F238E27FC236}">
                <a16:creationId xmlns:a16="http://schemas.microsoft.com/office/drawing/2014/main" id="{8913EFA2-26A3-481D-B5C5-B9DE4DF8613E}"/>
              </a:ext>
            </a:extLst>
          </p:cNvPr>
          <p:cNvCxnSpPr>
            <a:cxnSpLocks/>
          </p:cNvCxnSpPr>
          <p:nvPr/>
        </p:nvCxnSpPr>
        <p:spPr>
          <a:xfrm>
            <a:off x="7542013" y="4685559"/>
            <a:ext cx="144722" cy="159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8" name="Egyenes összekötő nyíllal 145">
            <a:extLst>
              <a:ext uri="{FF2B5EF4-FFF2-40B4-BE49-F238E27FC236}">
                <a16:creationId xmlns:a16="http://schemas.microsoft.com/office/drawing/2014/main" id="{BE974B0C-35E8-4859-85A7-3D71B9DF7243}"/>
              </a:ext>
            </a:extLst>
          </p:cNvPr>
          <p:cNvCxnSpPr>
            <a:cxnSpLocks/>
          </p:cNvCxnSpPr>
          <p:nvPr/>
        </p:nvCxnSpPr>
        <p:spPr>
          <a:xfrm flipH="1">
            <a:off x="8329581" y="4685818"/>
            <a:ext cx="88394" cy="201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9" name="Szövegdoboz 54">
            <a:extLst>
              <a:ext uri="{FF2B5EF4-FFF2-40B4-BE49-F238E27FC236}">
                <a16:creationId xmlns:a16="http://schemas.microsoft.com/office/drawing/2014/main" id="{E2E184C0-0E6B-4EEF-B3BB-C85E2DE661A6}"/>
              </a:ext>
            </a:extLst>
          </p:cNvPr>
          <p:cNvSpPr txBox="1"/>
          <p:nvPr/>
        </p:nvSpPr>
        <p:spPr>
          <a:xfrm>
            <a:off x="8359016" y="4666089"/>
            <a:ext cx="58381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Perseus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6" name="Téglalap: lekerekített 130">
            <a:extLst>
              <a:ext uri="{FF2B5EF4-FFF2-40B4-BE49-F238E27FC236}">
                <a16:creationId xmlns:a16="http://schemas.microsoft.com/office/drawing/2014/main" id="{54E03BDD-02DE-44A9-8390-5DEA11571895}"/>
              </a:ext>
            </a:extLst>
          </p:cNvPr>
          <p:cNvSpPr/>
          <p:nvPr/>
        </p:nvSpPr>
        <p:spPr>
          <a:xfrm>
            <a:off x="7524604" y="1330056"/>
            <a:ext cx="75566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80C/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7" name="Téglalap 79">
            <a:extLst>
              <a:ext uri="{FF2B5EF4-FFF2-40B4-BE49-F238E27FC236}">
                <a16:creationId xmlns:a16="http://schemas.microsoft.com/office/drawing/2014/main" id="{EB2D6595-70EA-49C5-B745-3B15A64F22BA}"/>
              </a:ext>
            </a:extLst>
          </p:cNvPr>
          <p:cNvSpPr/>
          <p:nvPr/>
        </p:nvSpPr>
        <p:spPr>
          <a:xfrm>
            <a:off x="7482746" y="1769908"/>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p>
        </p:txBody>
      </p:sp>
      <p:sp>
        <p:nvSpPr>
          <p:cNvPr id="158" name="Szövegdoboz 96">
            <a:extLst>
              <a:ext uri="{FF2B5EF4-FFF2-40B4-BE49-F238E27FC236}">
                <a16:creationId xmlns:a16="http://schemas.microsoft.com/office/drawing/2014/main" id="{174A92AB-F542-4350-BE1A-CDC4F1B0E391}"/>
              </a:ext>
            </a:extLst>
          </p:cNvPr>
          <p:cNvSpPr txBox="1"/>
          <p:nvPr/>
        </p:nvSpPr>
        <p:spPr>
          <a:xfrm>
            <a:off x="7463116" y="1544820"/>
            <a:ext cx="84189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QuickSilver</a:t>
            </a:r>
          </a:p>
        </p:txBody>
      </p:sp>
      <p:sp>
        <p:nvSpPr>
          <p:cNvPr id="159" name="Szövegdoboz 97">
            <a:extLst>
              <a:ext uri="{FF2B5EF4-FFF2-40B4-BE49-F238E27FC236}">
                <a16:creationId xmlns:a16="http://schemas.microsoft.com/office/drawing/2014/main" id="{8523F926-F49E-47B6-8FCA-2B29BCE784AE}"/>
              </a:ext>
            </a:extLst>
          </p:cNvPr>
          <p:cNvSpPr txBox="1"/>
          <p:nvPr/>
        </p:nvSpPr>
        <p:spPr>
          <a:xfrm>
            <a:off x="7460845" y="2057726"/>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160" name="Téglalap 79">
            <a:extLst>
              <a:ext uri="{FF2B5EF4-FFF2-40B4-BE49-F238E27FC236}">
                <a16:creationId xmlns:a16="http://schemas.microsoft.com/office/drawing/2014/main" id="{EB2D6595-70EA-49C5-B745-3B15A64F22BA}"/>
              </a:ext>
            </a:extLst>
          </p:cNvPr>
          <p:cNvSpPr/>
          <p:nvPr/>
        </p:nvSpPr>
        <p:spPr>
          <a:xfrm>
            <a:off x="8310510" y="1770362"/>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r>
              <a:rPr kumimoji="0" lang="en-GB"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Max</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1" name="Szövegdoboz 96">
            <a:extLst>
              <a:ext uri="{FF2B5EF4-FFF2-40B4-BE49-F238E27FC236}">
                <a16:creationId xmlns:a16="http://schemas.microsoft.com/office/drawing/2014/main" id="{174A92AB-F542-4350-BE1A-CDC4F1B0E391}"/>
              </a:ext>
            </a:extLst>
          </p:cNvPr>
          <p:cNvSpPr txBox="1"/>
          <p:nvPr/>
        </p:nvSpPr>
        <p:spPr>
          <a:xfrm>
            <a:off x="8343312" y="1541915"/>
            <a:ext cx="70403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Mystique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2" name="Téglalap: lekerekített 130">
            <a:extLst>
              <a:ext uri="{FF2B5EF4-FFF2-40B4-BE49-F238E27FC236}">
                <a16:creationId xmlns:a16="http://schemas.microsoft.com/office/drawing/2014/main" id="{54E03BDD-02DE-44A9-8390-5DEA11571895}"/>
              </a:ext>
            </a:extLst>
          </p:cNvPr>
          <p:cNvSpPr/>
          <p:nvPr/>
        </p:nvSpPr>
        <p:spPr>
          <a:xfrm>
            <a:off x="8304289" y="1326417"/>
            <a:ext cx="78181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128C/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3" name="Szövegdoboz 97">
            <a:extLst>
              <a:ext uri="{FF2B5EF4-FFF2-40B4-BE49-F238E27FC236}">
                <a16:creationId xmlns:a16="http://schemas.microsoft.com/office/drawing/2014/main" id="{8523F926-F49E-47B6-8FCA-2B29BCE784AE}"/>
              </a:ext>
            </a:extLst>
          </p:cNvPr>
          <p:cNvSpPr txBox="1"/>
          <p:nvPr/>
        </p:nvSpPr>
        <p:spPr>
          <a:xfrm>
            <a:off x="8275396" y="2052472"/>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966876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20</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6" name="TextBox 5"/>
          <p:cNvSpPr txBox="1"/>
          <p:nvPr/>
        </p:nvSpPr>
        <p:spPr>
          <a:xfrm>
            <a:off x="133250" y="812296"/>
            <a:ext cx="9021444" cy="830997"/>
          </a:xfrm>
          <a:prstGeom prst="rect">
            <a:avLst/>
          </a:prstGeom>
          <a:noFill/>
        </p:spPr>
        <p:txBody>
          <a:bodyPr wrap="none" rtlCol="0">
            <a:spAutoFit/>
          </a:bodyPr>
          <a:lstStyle/>
          <a:p>
            <a:r>
              <a:rPr lang="en-US" sz="1600" dirty="0" smtClean="0">
                <a:latin typeface="+mj-lt"/>
              </a:rPr>
              <a:t>As a result of a long way of evolution, </a:t>
            </a:r>
            <a:r>
              <a:rPr lang="en-US" sz="1600" dirty="0" smtClean="0">
                <a:solidFill>
                  <a:srgbClr val="0070C0"/>
                </a:solidFill>
                <a:latin typeface="+mj-lt"/>
              </a:rPr>
              <a:t>recent ARM ISA-based designs </a:t>
            </a:r>
            <a:r>
              <a:rPr lang="en-US" sz="1600" dirty="0" smtClean="0">
                <a:latin typeface="+mj-lt"/>
              </a:rPr>
              <a:t>became </a:t>
            </a:r>
            <a:r>
              <a:rPr lang="en-US" sz="1600" dirty="0" smtClean="0">
                <a:solidFill>
                  <a:srgbClr val="FF0000"/>
                </a:solidFill>
                <a:latin typeface="+mj-lt"/>
              </a:rPr>
              <a:t>now</a:t>
            </a:r>
          </a:p>
          <a:p>
            <a:r>
              <a:rPr lang="en-US" sz="1600" dirty="0" smtClean="0">
                <a:solidFill>
                  <a:srgbClr val="FF0000"/>
                </a:solidFill>
                <a:latin typeface="+mj-lt"/>
              </a:rPr>
              <a:t>  highly competitive </a:t>
            </a:r>
            <a:r>
              <a:rPr lang="en-US" sz="1600" dirty="0" smtClean="0">
                <a:latin typeface="+mj-lt"/>
              </a:rPr>
              <a:t>to AMD’s EPYC and Intel’s Scalable Xeon processors, as the next </a:t>
            </a:r>
          </a:p>
          <a:p>
            <a:r>
              <a:rPr lang="en-US" sz="1600" dirty="0" smtClean="0">
                <a:latin typeface="+mj-lt"/>
              </a:rPr>
              <a:t>  Figure demonstrates.</a:t>
            </a:r>
          </a:p>
        </p:txBody>
      </p:sp>
      <p:sp>
        <p:nvSpPr>
          <p:cNvPr id="7" name="TextBox 6"/>
          <p:cNvSpPr txBox="1"/>
          <p:nvPr/>
        </p:nvSpPr>
        <p:spPr>
          <a:xfrm>
            <a:off x="142875" y="452387"/>
            <a:ext cx="7786940" cy="369332"/>
          </a:xfrm>
          <a:prstGeom prst="rect">
            <a:avLst/>
          </a:prstGeom>
          <a:noFill/>
        </p:spPr>
        <p:txBody>
          <a:bodyPr wrap="none" rtlCol="0">
            <a:spAutoFit/>
          </a:bodyPr>
          <a:lstStyle/>
          <a:p>
            <a:r>
              <a:rPr lang="en-US" dirty="0" smtClean="0">
                <a:solidFill>
                  <a:schemeClr val="accent6"/>
                </a:solidFill>
                <a:latin typeface="+mj-lt"/>
              </a:rPr>
              <a:t>Competitiveness of the recent ARM ISA-based server processors</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4031358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21</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6" name="TextBox 5"/>
          <p:cNvSpPr txBox="1"/>
          <p:nvPr/>
        </p:nvSpPr>
        <p:spPr>
          <a:xfrm>
            <a:off x="142875" y="452905"/>
            <a:ext cx="90166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2021 performance results: SPECint2017 rate per socket vs. per-thread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11</a:t>
            </a:r>
            <a:r>
              <a:rPr kumimoji="0" lang="en-US" sz="1800" b="0" i="0" u="none" strike="noStrike" kern="1200" cap="none" spc="0" normalizeH="0" baseline="0" noProof="0" dirty="0" smtClean="0">
                <a:ln>
                  <a:noFill/>
                </a:ln>
                <a:effectLst/>
                <a:uLnTx/>
                <a:uFillTx/>
                <a:latin typeface="Verdana"/>
                <a:ea typeface="+mn-ea"/>
                <a:cs typeface="+mn-cs"/>
              </a:rPr>
              <a:t>]</a:t>
            </a:r>
          </a:p>
        </p:txBody>
      </p:sp>
      <p:grpSp>
        <p:nvGrpSpPr>
          <p:cNvPr id="9" name="Group 8"/>
          <p:cNvGrpSpPr/>
          <p:nvPr/>
        </p:nvGrpSpPr>
        <p:grpSpPr>
          <a:xfrm>
            <a:off x="419880" y="1024925"/>
            <a:ext cx="8271840" cy="5491318"/>
            <a:chOff x="547696" y="1199535"/>
            <a:chExt cx="8271840" cy="5491318"/>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5735" b="5752"/>
            <a:stretch/>
          </p:blipFill>
          <p:spPr>
            <a:xfrm>
              <a:off x="547696" y="5659974"/>
              <a:ext cx="8271840" cy="662168"/>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480" b="31756"/>
            <a:stretch/>
          </p:blipFill>
          <p:spPr>
            <a:xfrm>
              <a:off x="547696" y="1199535"/>
              <a:ext cx="8271840" cy="4181667"/>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95054" b="-1"/>
            <a:stretch/>
          </p:blipFill>
          <p:spPr>
            <a:xfrm>
              <a:off x="764005" y="6351641"/>
              <a:ext cx="7615990" cy="339212"/>
            </a:xfrm>
            <a:prstGeom prst="rect">
              <a:avLst/>
            </a:prstGeom>
          </p:spPr>
        </p:pic>
      </p:grpSp>
      <p:sp>
        <p:nvSpPr>
          <p:cNvPr id="5" name="Oval 4"/>
          <p:cNvSpPr/>
          <p:nvPr/>
        </p:nvSpPr>
        <p:spPr bwMode="auto">
          <a:xfrm>
            <a:off x="5139892" y="1428063"/>
            <a:ext cx="3642978" cy="2339975"/>
          </a:xfrm>
          <a:prstGeom prst="ellipse">
            <a:avLst/>
          </a:prstGeom>
          <a:noFill/>
          <a:ln w="158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sp>
        <p:nvSpPr>
          <p:cNvPr id="10"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
        <p:nvSpPr>
          <p:cNvPr id="7" name="TextBox 6"/>
          <p:cNvSpPr txBox="1"/>
          <p:nvPr/>
        </p:nvSpPr>
        <p:spPr>
          <a:xfrm>
            <a:off x="2900858" y="1014415"/>
            <a:ext cx="2194832" cy="307777"/>
          </a:xfrm>
          <a:prstGeom prst="rect">
            <a:avLst/>
          </a:prstGeom>
          <a:noFill/>
        </p:spPr>
        <p:txBody>
          <a:bodyPr wrap="none" rtlCol="0">
            <a:spAutoFit/>
          </a:bodyPr>
          <a:lstStyle/>
          <a:p>
            <a:r>
              <a:rPr lang="en-GB" sz="1400" dirty="0" smtClean="0"/>
              <a:t>3. gen. scalable (Whitley)</a:t>
            </a:r>
          </a:p>
        </p:txBody>
      </p:sp>
    </p:spTree>
    <p:extLst>
      <p:ext uri="{BB962C8B-B14F-4D97-AF65-F5344CB8AC3E}">
        <p14:creationId xmlns:p14="http://schemas.microsoft.com/office/powerpoint/2010/main" val="4018400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a:t>
            </a:r>
            <a:r>
              <a:rPr lang="en-US" altLang="en-US" sz="1600" kern="1200" dirty="0" smtClean="0">
                <a:solidFill>
                  <a:srgbClr val="FFFFFF"/>
                </a:solidFill>
                <a:latin typeface="Verdana" pitchFamily="34" charset="0"/>
                <a:cs typeface="Times New Roman" pitchFamily="18" charset="0"/>
              </a:rPr>
              <a:t>centers</a:t>
            </a:r>
            <a:r>
              <a:rPr lang="hu-HU" altLang="en-US" sz="1600" kern="1200" dirty="0" smtClean="0">
                <a:solidFill>
                  <a:srgbClr val="FFFFFF"/>
                </a:solidFill>
                <a:latin typeface="Verdana" pitchFamily="34" charset="0"/>
                <a:cs typeface="Times New Roman" pitchFamily="18" charset="0"/>
              </a:rPr>
              <a:t> (1)</a:t>
            </a:r>
            <a:endParaRPr lang="en-US" sz="1600" dirty="0"/>
          </a:p>
        </p:txBody>
      </p:sp>
      <p:sp>
        <p:nvSpPr>
          <p:cNvPr id="3" name="TextBox 2"/>
          <p:cNvSpPr txBox="1"/>
          <p:nvPr/>
        </p:nvSpPr>
        <p:spPr>
          <a:xfrm>
            <a:off x="4174887" y="1400114"/>
            <a:ext cx="254428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Verdana"/>
                <a:ea typeface="+mn-ea"/>
                <a:cs typeface="+mn-cs"/>
              </a:rPr>
              <a:t>Enterprise data centers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(before </a:t>
            </a:r>
            <a:r>
              <a:rPr kumimoji="0" lang="en-US" sz="140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mn-cs"/>
              </a:rPr>
              <a:t>≈ 2010)</a:t>
            </a: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7" name="TextBox 6"/>
          <p:cNvSpPr txBox="1"/>
          <p:nvPr/>
        </p:nvSpPr>
        <p:spPr>
          <a:xfrm>
            <a:off x="144340" y="1739204"/>
            <a:ext cx="1269898" cy="83612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smtClean="0">
                <a:ln>
                  <a:noFill/>
                </a:ln>
                <a:solidFill>
                  <a:srgbClr val="000000"/>
                </a:solidFill>
                <a:effectLst/>
                <a:uLnTx/>
                <a:uFillTx/>
                <a:latin typeface="Verdana"/>
                <a:ea typeface="+mn-ea"/>
                <a:cs typeface="+mn-cs"/>
              </a:rPr>
              <a:t>Cloud</a:t>
            </a: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500" b="0" i="1" u="none" strike="noStrike" kern="1200" cap="none" spc="0" normalizeH="0" baseline="0" noProof="0" dirty="0" smtClean="0">
                <a:ln>
                  <a:noFill/>
                </a:ln>
                <a:solidFill>
                  <a:srgbClr val="000000"/>
                </a:solidFill>
                <a:effectLst/>
                <a:uLnTx/>
                <a:uFillTx/>
                <a:latin typeface="Verdana"/>
                <a:ea typeface="+mn-ea"/>
                <a:cs typeface="+mn-cs"/>
              </a:rPr>
              <a:t> computing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smtClean="0">
                <a:ln>
                  <a:noFill/>
                </a:ln>
                <a:solidFill>
                  <a:srgbClr val="000000"/>
                </a:solidFill>
                <a:effectLst/>
                <a:uLnTx/>
                <a:uFillTx/>
                <a:latin typeface="Verdana"/>
                <a:ea typeface="+mn-ea"/>
                <a:cs typeface="+mn-cs"/>
              </a:rPr>
              <a:t>IOT</a:t>
            </a:r>
          </a:p>
        </p:txBody>
      </p:sp>
      <p:sp>
        <p:nvSpPr>
          <p:cNvPr id="9" name="Text Box 7"/>
          <p:cNvSpPr txBox="1">
            <a:spLocks noChangeArrowheads="1"/>
          </p:cNvSpPr>
          <p:nvPr/>
        </p:nvSpPr>
        <p:spPr bwMode="auto">
          <a:xfrm>
            <a:off x="905290" y="2948125"/>
            <a:ext cx="2664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err="1" smtClean="0">
                <a:ln>
                  <a:noFill/>
                </a:ln>
                <a:solidFill>
                  <a:srgbClr val="000000"/>
                </a:solidFill>
                <a:effectLst/>
                <a:uLnTx/>
                <a:uFillTx/>
                <a:latin typeface="Verdana"/>
                <a:ea typeface="+mn-ea"/>
                <a:cs typeface="+mn-cs"/>
              </a:rPr>
              <a:t>Hyperscale</a:t>
            </a:r>
            <a:r>
              <a:rPr kumimoji="0" lang="en-US" altLang="en-US" sz="1400" b="1" i="0" u="none" strike="noStrike" kern="1200" cap="none" spc="0" normalizeH="0" baseline="0" noProof="0" dirty="0" smtClean="0">
                <a:ln>
                  <a:noFill/>
                </a:ln>
                <a:solidFill>
                  <a:srgbClr val="000000"/>
                </a:solidFill>
                <a:effectLst/>
                <a:uLnTx/>
                <a:uFillTx/>
                <a:latin typeface="Verdana"/>
                <a:ea typeface="+mn-ea"/>
                <a:cs typeface="+mn-cs"/>
              </a:rPr>
              <a:t> data centers</a:t>
            </a:r>
            <a:endParaRPr kumimoji="0" lang="en-US" altLang="en-US" sz="14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Line 17"/>
          <p:cNvSpPr>
            <a:spLocks noChangeShapeType="1"/>
          </p:cNvSpPr>
          <p:nvPr/>
        </p:nvSpPr>
        <p:spPr bwMode="auto">
          <a:xfrm flipV="1">
            <a:off x="2051511" y="2715196"/>
            <a:ext cx="597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3" name="Line 25"/>
          <p:cNvSpPr>
            <a:spLocks noChangeShapeType="1"/>
          </p:cNvSpPr>
          <p:nvPr/>
        </p:nvSpPr>
        <p:spPr bwMode="auto">
          <a:xfrm>
            <a:off x="2042485" y="27151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4" name="Line 29"/>
          <p:cNvSpPr>
            <a:spLocks noChangeShapeType="1"/>
          </p:cNvSpPr>
          <p:nvPr/>
        </p:nvSpPr>
        <p:spPr bwMode="auto">
          <a:xfrm flipH="1">
            <a:off x="8030553" y="27088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8" name="Text Box 7"/>
          <p:cNvSpPr txBox="1">
            <a:spLocks noChangeArrowheads="1"/>
          </p:cNvSpPr>
          <p:nvPr/>
        </p:nvSpPr>
        <p:spPr bwMode="auto">
          <a:xfrm>
            <a:off x="6720535" y="2978957"/>
            <a:ext cx="2427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Verdana"/>
                <a:ea typeface="+mn-ea"/>
                <a:cs typeface="+mn-cs"/>
              </a:rPr>
              <a:t>Edge servers</a:t>
            </a:r>
            <a:endParaRPr kumimoji="0" lang="en-US" altLang="en-US" sz="14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9" name="Oval 13"/>
          <p:cNvSpPr>
            <a:spLocks noChangeArrowheads="1"/>
          </p:cNvSpPr>
          <p:nvPr/>
        </p:nvSpPr>
        <p:spPr bwMode="auto">
          <a:xfrm>
            <a:off x="2001666" y="286755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hu-HU" alt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0" name="Oval 13"/>
          <p:cNvSpPr>
            <a:spLocks noChangeArrowheads="1"/>
          </p:cNvSpPr>
          <p:nvPr/>
        </p:nvSpPr>
        <p:spPr bwMode="auto">
          <a:xfrm>
            <a:off x="7994965" y="2862787"/>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hu-HU" alt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1" name="Text Box 7"/>
          <p:cNvSpPr txBox="1">
            <a:spLocks noChangeArrowheads="1"/>
          </p:cNvSpPr>
          <p:nvPr/>
        </p:nvSpPr>
        <p:spPr bwMode="auto">
          <a:xfrm>
            <a:off x="3743696" y="2938561"/>
            <a:ext cx="3380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Verdana"/>
                <a:ea typeface="+mn-ea"/>
                <a:cs typeface="+mn-cs"/>
              </a:rPr>
              <a:t>Enterprise data centers</a:t>
            </a:r>
            <a:endParaRPr kumimoji="0" lang="en-US" altLang="en-US" sz="1400" b="1" i="0" u="none" strike="noStrike" kern="1200" cap="none" spc="0" normalizeH="0" baseline="0" noProof="0" dirty="0">
              <a:ln>
                <a:noFill/>
              </a:ln>
              <a:solidFill>
                <a:srgbClr val="000000"/>
              </a:solidFill>
              <a:effectLst/>
              <a:uLnTx/>
              <a:uFillTx/>
              <a:latin typeface="Verdana"/>
              <a:ea typeface="+mn-ea"/>
              <a:cs typeface="+mn-cs"/>
            </a:endParaRPr>
          </a:p>
        </p:txBody>
      </p:sp>
      <p:sp>
        <p:nvSpPr>
          <p:cNvPr id="22" name="Oval 13"/>
          <p:cNvSpPr>
            <a:spLocks noChangeArrowheads="1"/>
          </p:cNvSpPr>
          <p:nvPr/>
        </p:nvSpPr>
        <p:spPr bwMode="auto">
          <a:xfrm>
            <a:off x="5406906" y="289123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hu-HU" alt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3" name="Line 25"/>
          <p:cNvSpPr>
            <a:spLocks noChangeShapeType="1"/>
          </p:cNvSpPr>
          <p:nvPr/>
        </p:nvSpPr>
        <p:spPr bwMode="auto">
          <a:xfrm>
            <a:off x="5441514" y="2714282"/>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4" name="TextBox 23"/>
          <p:cNvSpPr txBox="1"/>
          <p:nvPr/>
        </p:nvSpPr>
        <p:spPr>
          <a:xfrm>
            <a:off x="2336362" y="3808755"/>
            <a:ext cx="18473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000000"/>
              </a:solidFill>
              <a:effectLst/>
              <a:uLnTx/>
              <a:uFillTx/>
              <a:latin typeface="Verdana"/>
              <a:ea typeface="+mn-ea"/>
              <a:cs typeface="+mn-cs"/>
            </a:endParaRPr>
          </a:p>
        </p:txBody>
      </p:sp>
      <p:sp>
        <p:nvSpPr>
          <p:cNvPr id="25" name="Down Arrow 24"/>
          <p:cNvSpPr/>
          <p:nvPr/>
        </p:nvSpPr>
        <p:spPr bwMode="auto">
          <a:xfrm>
            <a:off x="5391799" y="2049042"/>
            <a:ext cx="144000" cy="360000"/>
          </a:xfrm>
          <a:prstGeom prst="downArrow">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a:ea typeface="+mn-ea"/>
              <a:cs typeface="Times New Roman" pitchFamily="18" charset="0"/>
            </a:endParaRPr>
          </a:p>
        </p:txBody>
      </p:sp>
      <p:sp>
        <p:nvSpPr>
          <p:cNvPr id="26" name="TextBox 25"/>
          <p:cNvSpPr txBox="1"/>
          <p:nvPr/>
        </p:nvSpPr>
        <p:spPr>
          <a:xfrm>
            <a:off x="157319" y="451203"/>
            <a:ext cx="8997067" cy="6848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dirty="0" smtClean="0">
                <a:solidFill>
                  <a:srgbClr val="2D2D8A"/>
                </a:solidFill>
                <a:latin typeface="Verdana"/>
              </a:rPr>
              <a:t>1. Recent landscape of data centers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Diversification due to spreading of cloud computing and IOT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4" name="TextBox 3"/>
          <p:cNvSpPr txBox="1"/>
          <p:nvPr/>
        </p:nvSpPr>
        <p:spPr>
          <a:xfrm>
            <a:off x="22709" y="3297749"/>
            <a:ext cx="4063933" cy="324960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Verdana"/>
              </a:rPr>
              <a:t>They serve</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dynamically changing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demands</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of </a:t>
            </a:r>
            <a:r>
              <a:rPr kumimoji="0" lang="en-US" sz="1400" b="0" i="0" u="none" strike="noStrike" kern="1200" cap="none" spc="0" normalizeH="0" baseline="0" noProof="0" dirty="0">
                <a:ln>
                  <a:noFill/>
                </a:ln>
                <a:solidFill>
                  <a:srgbClr val="000000"/>
                </a:solidFill>
                <a:effectLst/>
                <a:uLnTx/>
                <a:uFillTx/>
                <a:latin typeface="Verdana"/>
                <a:ea typeface="+mn-ea"/>
                <a:cs typeface="+mn-cs"/>
              </a:rPr>
              <a:t>video streaming, social media</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400" b="0" i="0" u="none" strike="noStrike" kern="1200" cap="none" spc="0" normalizeH="0" baseline="0" noProof="0" dirty="0">
                <a:ln>
                  <a:noFill/>
                </a:ln>
                <a:solidFill>
                  <a:srgbClr val="000000"/>
                </a:solidFill>
                <a:effectLst/>
                <a:uLnTx/>
                <a:uFillTx/>
                <a:latin typeface="Verdana"/>
                <a:ea typeface="+mn-ea"/>
                <a:cs typeface="+mn-cs"/>
              </a:rPr>
              <a:t>cloud computing, software platforms</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400" b="0" i="0" u="none" strike="noStrike" kern="1200" cap="none" spc="0" normalizeH="0" baseline="0" noProof="0" dirty="0">
                <a:ln>
                  <a:noFill/>
                </a:ln>
                <a:solidFill>
                  <a:srgbClr val="000000"/>
                </a:solidFill>
                <a:effectLst/>
                <a:uLnTx/>
                <a:uFillTx/>
                <a:latin typeface="Verdana"/>
                <a:ea typeface="+mn-ea"/>
                <a:cs typeface="+mn-cs"/>
              </a:rPr>
              <a:t>and big-data storage.</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About </a:t>
            </a: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500 </a:t>
            </a:r>
            <a:r>
              <a:rPr kumimoji="0" lang="en-US" sz="1400" b="0" i="0" u="none" strike="noStrike" kern="1200" cap="none" spc="0" normalizeH="0" baseline="0" noProof="0" dirty="0" err="1" smtClean="0">
                <a:ln>
                  <a:noFill/>
                </a:ln>
                <a:solidFill>
                  <a:srgbClr val="0070C0"/>
                </a:solidFill>
                <a:effectLst/>
                <a:uLnTx/>
                <a:uFillTx/>
                <a:latin typeface="Verdana"/>
                <a:ea typeface="+mn-ea"/>
                <a:cs typeface="+mn-cs"/>
              </a:rPr>
              <a:t>hyperscale</a:t>
            </a: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 data centers </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with</a:t>
            </a: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10 000s of servers </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per data center.</a:t>
            </a:r>
          </a:p>
          <a:p>
            <a:pPr marL="0" marR="0" lvl="0" indent="0" algn="ctr" defTabSz="457200" rtl="0" eaLnBrk="1" fontAlgn="auto" latinLnBrk="0" hangingPunct="1">
              <a:lnSpc>
                <a:spcPct val="100000"/>
              </a:lnSpc>
              <a:spcBef>
                <a:spcPts val="0"/>
              </a:spcBef>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Account for about </a:t>
            </a: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50 %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 worldwide capital expenditure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on datacenters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(of </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 200 b$/year).</a:t>
            </a:r>
          </a:p>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Consume ≈ 1 % of the total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energy </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generated worldwide.</a:t>
            </a: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6" name="TextBox 5"/>
          <p:cNvSpPr txBox="1"/>
          <p:nvPr/>
        </p:nvSpPr>
        <p:spPr>
          <a:xfrm>
            <a:off x="3919989" y="3295714"/>
            <a:ext cx="302685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The serve moderately changing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enterprise </a:t>
            </a: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demands</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a:t>
            </a:r>
          </a:p>
        </p:txBody>
      </p:sp>
      <p:sp>
        <p:nvSpPr>
          <p:cNvPr id="8" name="TextBox 7"/>
          <p:cNvSpPr txBox="1"/>
          <p:nvPr/>
        </p:nvSpPr>
        <p:spPr>
          <a:xfrm>
            <a:off x="3947645" y="4191892"/>
            <a:ext cx="2965877" cy="234936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Very large number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datacenters with up to </a:t>
            </a:r>
            <a:r>
              <a:rPr kumimoji="0" lang="en-US" sz="14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1000</a:t>
            </a: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servers</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 per data center.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Account for about </a:t>
            </a:r>
            <a:r>
              <a:rPr kumimoji="0" lang="en-US" sz="1400" b="0" i="0" u="none" strike="noStrike" kern="1200" cap="none" spc="0" normalizeH="0" baseline="0" noProof="0" dirty="0">
                <a:ln>
                  <a:noFill/>
                </a:ln>
                <a:solidFill>
                  <a:srgbClr val="0070C0"/>
                </a:solidFill>
                <a:effectLst/>
                <a:uLnTx/>
                <a:uFillTx/>
                <a:latin typeface="Verdana"/>
                <a:ea typeface="+mn-ea"/>
                <a:cs typeface="+mn-cs"/>
              </a:rPr>
              <a:t>50 % of </a:t>
            </a:r>
            <a:endParaRPr kumimoji="0" lang="en-US" sz="1400" b="0" i="0" u="none" strike="noStrike" kern="1200" cap="none" spc="0" normalizeH="0" baseline="0" noProof="0" dirty="0" smtClean="0">
              <a:ln>
                <a:noFill/>
              </a:ln>
              <a:solidFill>
                <a:srgbClr val="0070C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worldwide capital </a:t>
            </a:r>
            <a:r>
              <a:rPr kumimoji="0" lang="en-US" sz="1400" b="0" i="0" u="none" strike="noStrike" kern="1200" cap="none" spc="0" normalizeH="0" baseline="0" noProof="0" dirty="0">
                <a:ln>
                  <a:noFill/>
                </a:ln>
                <a:solidFill>
                  <a:srgbClr val="0070C0"/>
                </a:solidFill>
                <a:effectLst/>
                <a:uLnTx/>
                <a:uFillTx/>
                <a:latin typeface="Verdana"/>
                <a:ea typeface="+mn-ea"/>
                <a:cs typeface="+mn-cs"/>
              </a:rPr>
              <a:t>expenditure </a:t>
            </a:r>
            <a:endParaRPr kumimoji="0" lang="en-US" sz="1400" b="0" i="0" u="none" strike="noStrike" kern="1200" cap="none" spc="0" normalizeH="0" baseline="0" noProof="0" dirty="0" smtClean="0">
              <a:ln>
                <a:noFill/>
              </a:ln>
              <a:solidFill>
                <a:srgbClr val="0070C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on datacenters</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(of </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200 b$/year</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Consume </a:t>
            </a:r>
            <a:r>
              <a:rPr kumimoji="0" lang="en-US" sz="1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US" sz="14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1-2 </a:t>
            </a:r>
            <a:r>
              <a:rPr kumimoji="0" lang="en-US" sz="1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the </a:t>
            </a:r>
            <a:r>
              <a:rPr kumimoji="0" lang="en-US" sz="14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total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energy</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 generated </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worldwide</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a:t>
            </a: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10" name="Right Arrow 9"/>
          <p:cNvSpPr/>
          <p:nvPr/>
        </p:nvSpPr>
        <p:spPr bwMode="auto">
          <a:xfrm>
            <a:off x="2084434" y="2103428"/>
            <a:ext cx="612000" cy="144000"/>
          </a:xfrm>
          <a:prstGeom prst="rightArrow">
            <a:avLst/>
          </a:prstGeom>
          <a:solidFill>
            <a:srgbClr val="FF0000"/>
          </a:solidFill>
          <a:ln w="15875"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12" name="TextBox 11"/>
          <p:cNvSpPr txBox="1"/>
          <p:nvPr/>
        </p:nvSpPr>
        <p:spPr>
          <a:xfrm>
            <a:off x="6922337" y="3296940"/>
            <a:ext cx="2225482" cy="138499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One or a few servers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as a middle layer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between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cloud/data center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 and the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users or IOT devices. </a:t>
            </a:r>
          </a:p>
        </p:txBody>
      </p:sp>
      <p:sp>
        <p:nvSpPr>
          <p:cNvPr id="27"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51716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0" end="0"/>
                                            </p:txEl>
                                          </p:spTgt>
                                        </p:tgtEl>
                                        <p:attrNameLst>
                                          <p:attrName>style.visibility</p:attrName>
                                        </p:attrNameLst>
                                      </p:cBhvr>
                                      <p:to>
                                        <p:strVal val="visible"/>
                                      </p:to>
                                    </p:set>
                                    <p:anim calcmode="lin" valueType="num">
                                      <p:cBhvr additive="base">
                                        <p:cTn id="6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 calcmode="lin" valueType="num">
                                      <p:cBhvr additive="base">
                                        <p:cTn id="6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 calcmode="lin" valueType="num">
                                      <p:cBhvr additive="base">
                                        <p:cTn id="7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
                                            <p:txEl>
                                              <p:pRg st="4" end="4"/>
                                            </p:txEl>
                                          </p:spTgt>
                                        </p:tgtEl>
                                        <p:attrNameLst>
                                          <p:attrName>style.visibility</p:attrName>
                                        </p:attrNameLst>
                                      </p:cBhvr>
                                      <p:to>
                                        <p:strVal val="visible"/>
                                      </p:to>
                                    </p:set>
                                    <p:anim calcmode="lin" valueType="num">
                                      <p:cBhvr additive="base">
                                        <p:cTn id="8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 calcmode="lin" valueType="num">
                                      <p:cBhvr additive="base">
                                        <p:cTn id="8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anim calcmode="lin" valueType="num">
                                      <p:cBhvr additive="base">
                                        <p:cTn id="9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
                                            <p:txEl>
                                              <p:pRg st="8" end="8"/>
                                            </p:txEl>
                                          </p:spTgt>
                                        </p:tgtEl>
                                        <p:attrNameLst>
                                          <p:attrName>style.visibility</p:attrName>
                                        </p:attrNameLst>
                                      </p:cBhvr>
                                      <p:to>
                                        <p:strVal val="visible"/>
                                      </p:to>
                                    </p:set>
                                    <p:anim calcmode="lin" valueType="num">
                                      <p:cBhvr additive="base">
                                        <p:cTn id="9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
                                            <p:txEl>
                                              <p:pRg st="9" end="9"/>
                                            </p:txEl>
                                          </p:spTgt>
                                        </p:tgtEl>
                                        <p:attrNameLst>
                                          <p:attrName>style.visibility</p:attrName>
                                        </p:attrNameLst>
                                      </p:cBhvr>
                                      <p:to>
                                        <p:strVal val="visible"/>
                                      </p:to>
                                    </p:set>
                                    <p:anim calcmode="lin" valueType="num">
                                      <p:cBhvr additive="base">
                                        <p:cTn id="9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
                                            <p:txEl>
                                              <p:pRg st="10" end="10"/>
                                            </p:txEl>
                                          </p:spTgt>
                                        </p:tgtEl>
                                        <p:attrNameLst>
                                          <p:attrName>style.visibility</p:attrName>
                                        </p:attrNameLst>
                                      </p:cBhvr>
                                      <p:to>
                                        <p:strVal val="visible"/>
                                      </p:to>
                                    </p:set>
                                    <p:anim calcmode="lin" valueType="num">
                                      <p:cBhvr additive="base">
                                        <p:cTn id="10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4">
                                            <p:txEl>
                                              <p:pRg st="12" end="12"/>
                                            </p:txEl>
                                          </p:spTgt>
                                        </p:tgtEl>
                                        <p:attrNameLst>
                                          <p:attrName>style.visibility</p:attrName>
                                        </p:attrNameLst>
                                      </p:cBhvr>
                                      <p:to>
                                        <p:strVal val="visible"/>
                                      </p:to>
                                    </p:set>
                                    <p:anim calcmode="lin" valueType="num">
                                      <p:cBhvr additive="base">
                                        <p:cTn id="10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
                                            <p:txEl>
                                              <p:pRg st="13" end="13"/>
                                            </p:txEl>
                                          </p:spTgt>
                                        </p:tgtEl>
                                        <p:attrNameLst>
                                          <p:attrName>style.visibility</p:attrName>
                                        </p:attrNameLst>
                                      </p:cBhvr>
                                      <p:to>
                                        <p:strVal val="visible"/>
                                      </p:to>
                                    </p:set>
                                    <p:anim calcmode="lin" valueType="num">
                                      <p:cBhvr additive="base">
                                        <p:cTn id="11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6">
                                            <p:txEl>
                                              <p:pRg st="0" end="0"/>
                                            </p:txEl>
                                          </p:spTgt>
                                        </p:tgtEl>
                                        <p:attrNameLst>
                                          <p:attrName>style.visibility</p:attrName>
                                        </p:attrNameLst>
                                      </p:cBhvr>
                                      <p:to>
                                        <p:strVal val="visible"/>
                                      </p:to>
                                    </p:set>
                                    <p:anim calcmode="lin" valueType="num">
                                      <p:cBhvr additive="base">
                                        <p:cTn id="1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6">
                                            <p:txEl>
                                              <p:pRg st="1" end="1"/>
                                            </p:txEl>
                                          </p:spTgt>
                                        </p:tgtEl>
                                        <p:attrNameLst>
                                          <p:attrName>style.visibility</p:attrName>
                                        </p:attrNameLst>
                                      </p:cBhvr>
                                      <p:to>
                                        <p:strVal val="visible"/>
                                      </p:to>
                                    </p:set>
                                    <p:anim calcmode="lin" valueType="num">
                                      <p:cBhvr additive="base">
                                        <p:cTn id="1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8">
                                            <p:txEl>
                                              <p:pRg st="0" end="0"/>
                                            </p:txEl>
                                          </p:spTgt>
                                        </p:tgtEl>
                                        <p:attrNameLst>
                                          <p:attrName>style.visibility</p:attrName>
                                        </p:attrNameLst>
                                      </p:cBhvr>
                                      <p:to>
                                        <p:strVal val="visible"/>
                                      </p:to>
                                    </p:set>
                                    <p:anim calcmode="lin" valueType="num">
                                      <p:cBhvr additive="base">
                                        <p:cTn id="1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8">
                                            <p:txEl>
                                              <p:pRg st="1" end="1"/>
                                            </p:txEl>
                                          </p:spTgt>
                                        </p:tgtEl>
                                        <p:attrNameLst>
                                          <p:attrName>style.visibility</p:attrName>
                                        </p:attrNameLst>
                                      </p:cBhvr>
                                      <p:to>
                                        <p:strVal val="visible"/>
                                      </p:to>
                                    </p:set>
                                    <p:anim calcmode="lin" valueType="num">
                                      <p:cBhvr additive="base">
                                        <p:cTn id="1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8">
                                            <p:txEl>
                                              <p:pRg st="2" end="2"/>
                                            </p:txEl>
                                          </p:spTgt>
                                        </p:tgtEl>
                                        <p:attrNameLst>
                                          <p:attrName>style.visibility</p:attrName>
                                        </p:attrNameLst>
                                      </p:cBhvr>
                                      <p:to>
                                        <p:strVal val="visible"/>
                                      </p:to>
                                    </p:set>
                                    <p:anim calcmode="lin" valueType="num">
                                      <p:cBhvr additive="base">
                                        <p:cTn id="1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8">
                                            <p:txEl>
                                              <p:pRg st="3" end="3"/>
                                            </p:txEl>
                                          </p:spTgt>
                                        </p:tgtEl>
                                        <p:attrNameLst>
                                          <p:attrName>style.visibility</p:attrName>
                                        </p:attrNameLst>
                                      </p:cBhvr>
                                      <p:to>
                                        <p:strVal val="visible"/>
                                      </p:to>
                                    </p:set>
                                    <p:anim calcmode="lin" valueType="num">
                                      <p:cBhvr additive="base">
                                        <p:cTn id="14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8">
                                            <p:txEl>
                                              <p:pRg st="4" end="4"/>
                                            </p:txEl>
                                          </p:spTgt>
                                        </p:tgtEl>
                                        <p:attrNameLst>
                                          <p:attrName>style.visibility</p:attrName>
                                        </p:attrNameLst>
                                      </p:cBhvr>
                                      <p:to>
                                        <p:strVal val="visible"/>
                                      </p:to>
                                    </p:set>
                                    <p:anim calcmode="lin" valueType="num">
                                      <p:cBhvr additive="base">
                                        <p:cTn id="14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8">
                                            <p:txEl>
                                              <p:pRg st="5" end="5"/>
                                            </p:txEl>
                                          </p:spTgt>
                                        </p:tgtEl>
                                        <p:attrNameLst>
                                          <p:attrName>style.visibility</p:attrName>
                                        </p:attrNameLst>
                                      </p:cBhvr>
                                      <p:to>
                                        <p:strVal val="visible"/>
                                      </p:to>
                                    </p:set>
                                    <p:anim calcmode="lin" valueType="num">
                                      <p:cBhvr additive="base">
                                        <p:cTn id="14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8">
                                            <p:txEl>
                                              <p:pRg st="6" end="6"/>
                                            </p:txEl>
                                          </p:spTgt>
                                        </p:tgtEl>
                                        <p:attrNameLst>
                                          <p:attrName>style.visibility</p:attrName>
                                        </p:attrNameLst>
                                      </p:cBhvr>
                                      <p:to>
                                        <p:strVal val="visible"/>
                                      </p:to>
                                    </p:set>
                                    <p:anim calcmode="lin" valueType="num">
                                      <p:cBhvr additive="base">
                                        <p:cTn id="15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8">
                                            <p:txEl>
                                              <p:pRg st="8" end="8"/>
                                            </p:txEl>
                                          </p:spTgt>
                                        </p:tgtEl>
                                        <p:attrNameLst>
                                          <p:attrName>style.visibility</p:attrName>
                                        </p:attrNameLst>
                                      </p:cBhvr>
                                      <p:to>
                                        <p:strVal val="visible"/>
                                      </p:to>
                                    </p:set>
                                    <p:anim calcmode="lin" valueType="num">
                                      <p:cBhvr additive="base">
                                        <p:cTn id="15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8">
                                            <p:txEl>
                                              <p:pRg st="9" end="9"/>
                                            </p:txEl>
                                          </p:spTgt>
                                        </p:tgtEl>
                                        <p:attrNameLst>
                                          <p:attrName>style.visibility</p:attrName>
                                        </p:attrNameLst>
                                      </p:cBhvr>
                                      <p:to>
                                        <p:strVal val="visible"/>
                                      </p:to>
                                    </p:set>
                                    <p:anim calcmode="lin" valueType="num">
                                      <p:cBhvr additive="base">
                                        <p:cTn id="16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2"/>
                                        </p:tgtEl>
                                        <p:attrNameLst>
                                          <p:attrName>style.visibility</p:attrName>
                                        </p:attrNameLst>
                                      </p:cBhvr>
                                      <p:to>
                                        <p:strVal val="visible"/>
                                      </p:to>
                                    </p:set>
                                    <p:anim calcmode="lin" valueType="num">
                                      <p:cBhvr additive="base">
                                        <p:cTn id="169" dur="500" fill="hold"/>
                                        <p:tgtEl>
                                          <p:spTgt spid="12"/>
                                        </p:tgtEl>
                                        <p:attrNameLst>
                                          <p:attrName>ppt_x</p:attrName>
                                        </p:attrNameLst>
                                      </p:cBhvr>
                                      <p:tavLst>
                                        <p:tav tm="0">
                                          <p:val>
                                            <p:strVal val="#ppt_x"/>
                                          </p:val>
                                        </p:tav>
                                        <p:tav tm="100000">
                                          <p:val>
                                            <p:strVal val="#ppt_x"/>
                                          </p:val>
                                        </p:tav>
                                      </p:tavLst>
                                    </p:anim>
                                    <p:anim calcmode="lin" valueType="num">
                                      <p:cBhvr additive="base">
                                        <p:cTn id="1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animBg="1"/>
      <p:bldP spid="13" grpId="0" animBg="1"/>
      <p:bldP spid="14" grpId="0" animBg="1"/>
      <p:bldP spid="18" grpId="0"/>
      <p:bldP spid="19" grpId="0" animBg="1"/>
      <p:bldP spid="20" grpId="0" animBg="1"/>
      <p:bldP spid="21" grpId="0"/>
      <p:bldP spid="22" grpId="0" animBg="1"/>
      <p:bldP spid="23" grpId="0" animBg="1"/>
      <p:bldP spid="25" grpId="0" animBg="1"/>
      <p:bldP spid="10"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a:t>
            </a:r>
            <a:r>
              <a:rPr lang="en-GB" altLang="en-US" sz="1600" kern="1200" dirty="0" smtClean="0">
                <a:solidFill>
                  <a:srgbClr val="FFFFFF"/>
                </a:solidFill>
                <a:latin typeface="Verdana" pitchFamily="34" charset="0"/>
                <a:cs typeface="Times New Roman" pitchFamily="18" charset="0"/>
              </a:rPr>
              <a:t>2</a:t>
            </a:r>
            <a:r>
              <a:rPr lang="hu-HU" altLang="en-US" sz="1600" kern="1200" dirty="0" smtClean="0">
                <a:solidFill>
                  <a:srgbClr val="FFFFFF"/>
                </a:solidFill>
                <a:latin typeface="Verdana" pitchFamily="34" charset="0"/>
                <a:cs typeface="Times New Roman" pitchFamily="18" charset="0"/>
              </a:rPr>
              <a:t>)</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001381984"/>
              </p:ext>
            </p:extLst>
          </p:nvPr>
        </p:nvGraphicFramePr>
        <p:xfrm>
          <a:off x="53973" y="1097279"/>
          <a:ext cx="9036054" cy="5757584"/>
        </p:xfrm>
        <a:graphic>
          <a:graphicData uri="http://schemas.openxmlformats.org/drawingml/2006/table">
            <a:tbl>
              <a:tblPr firstRow="1" bandRow="1">
                <a:tableStyleId>{5C22544A-7EE6-4342-B048-85BDC9FD1C3A}</a:tableStyleId>
              </a:tblPr>
              <a:tblGrid>
                <a:gridCol w="1037456">
                  <a:extLst>
                    <a:ext uri="{9D8B030D-6E8A-4147-A177-3AD203B41FA5}">
                      <a16:colId xmlns:a16="http://schemas.microsoft.com/office/drawing/2014/main" val="895753599"/>
                    </a:ext>
                  </a:extLst>
                </a:gridCol>
                <a:gridCol w="1328287">
                  <a:extLst>
                    <a:ext uri="{9D8B030D-6E8A-4147-A177-3AD203B41FA5}">
                      <a16:colId xmlns:a16="http://schemas.microsoft.com/office/drawing/2014/main" val="33782067"/>
                    </a:ext>
                  </a:extLst>
                </a:gridCol>
                <a:gridCol w="1049152">
                  <a:extLst>
                    <a:ext uri="{9D8B030D-6E8A-4147-A177-3AD203B41FA5}">
                      <a16:colId xmlns:a16="http://schemas.microsoft.com/office/drawing/2014/main" val="1924301842"/>
                    </a:ext>
                  </a:extLst>
                </a:gridCol>
                <a:gridCol w="943276">
                  <a:extLst>
                    <a:ext uri="{9D8B030D-6E8A-4147-A177-3AD203B41FA5}">
                      <a16:colId xmlns:a16="http://schemas.microsoft.com/office/drawing/2014/main" val="3296840239"/>
                    </a:ext>
                  </a:extLst>
                </a:gridCol>
                <a:gridCol w="1078031">
                  <a:extLst>
                    <a:ext uri="{9D8B030D-6E8A-4147-A177-3AD203B41FA5}">
                      <a16:colId xmlns:a16="http://schemas.microsoft.com/office/drawing/2014/main" val="3439990891"/>
                    </a:ext>
                  </a:extLst>
                </a:gridCol>
                <a:gridCol w="789271">
                  <a:extLst>
                    <a:ext uri="{9D8B030D-6E8A-4147-A177-3AD203B41FA5}">
                      <a16:colId xmlns:a16="http://schemas.microsoft.com/office/drawing/2014/main" val="2901102795"/>
                    </a:ext>
                  </a:extLst>
                </a:gridCol>
                <a:gridCol w="1222409">
                  <a:extLst>
                    <a:ext uri="{9D8B030D-6E8A-4147-A177-3AD203B41FA5}">
                      <a16:colId xmlns:a16="http://schemas.microsoft.com/office/drawing/2014/main" val="1694807403"/>
                    </a:ext>
                  </a:extLst>
                </a:gridCol>
                <a:gridCol w="770021">
                  <a:extLst>
                    <a:ext uri="{9D8B030D-6E8A-4147-A177-3AD203B41FA5}">
                      <a16:colId xmlns:a16="http://schemas.microsoft.com/office/drawing/2014/main" val="2756871005"/>
                    </a:ext>
                  </a:extLst>
                </a:gridCol>
                <a:gridCol w="818151">
                  <a:extLst>
                    <a:ext uri="{9D8B030D-6E8A-4147-A177-3AD203B41FA5}">
                      <a16:colId xmlns:a16="http://schemas.microsoft.com/office/drawing/2014/main" val="542115462"/>
                    </a:ext>
                  </a:extLst>
                </a:gridCol>
              </a:tblGrid>
              <a:tr h="545504">
                <a:tc>
                  <a:txBody>
                    <a:bodyPr/>
                    <a:lstStyle/>
                    <a:p>
                      <a:pPr algn="ctr"/>
                      <a:r>
                        <a:rPr lang="en-US" sz="1200" b="1" dirty="0" smtClean="0">
                          <a:latin typeface="+mj-lt"/>
                        </a:rPr>
                        <a:t>Vendor</a:t>
                      </a:r>
                      <a:endParaRPr lang="en-US" sz="1200" b="1" dirty="0">
                        <a:latin typeface="+mj-lt"/>
                      </a:endParaRPr>
                    </a:p>
                  </a:txBody>
                  <a:tcPr anchor="ctr">
                    <a:solidFill>
                      <a:srgbClr val="0070C0"/>
                    </a:solidFill>
                  </a:tcPr>
                </a:tc>
                <a:tc>
                  <a:txBody>
                    <a:bodyPr/>
                    <a:lstStyle/>
                    <a:p>
                      <a:pPr algn="ctr"/>
                      <a:r>
                        <a:rPr lang="en-US" sz="1200" b="1" dirty="0" smtClean="0">
                          <a:latin typeface="+mj-lt"/>
                        </a:rPr>
                        <a:t>Processor</a:t>
                      </a:r>
                      <a:endParaRPr lang="en-US" sz="1200" b="1" dirty="0">
                        <a:latin typeface="+mj-lt"/>
                      </a:endParaRPr>
                    </a:p>
                  </a:txBody>
                  <a:tcPr anchor="ctr">
                    <a:solidFill>
                      <a:srgbClr val="0070C0"/>
                    </a:solidFill>
                  </a:tcPr>
                </a:tc>
                <a:tc>
                  <a:txBody>
                    <a:bodyPr/>
                    <a:lstStyle/>
                    <a:p>
                      <a:pPr algn="ctr"/>
                      <a:r>
                        <a:rPr lang="en-US" sz="1200" b="1" dirty="0" smtClean="0">
                          <a:latin typeface="+mj-lt"/>
                        </a:rPr>
                        <a:t>Released</a:t>
                      </a:r>
                      <a:endParaRPr lang="en-US" sz="1200" b="1" dirty="0">
                        <a:latin typeface="+mj-lt"/>
                      </a:endParaRPr>
                    </a:p>
                  </a:txBody>
                  <a:tcPr anchor="ctr">
                    <a:solidFill>
                      <a:srgbClr val="0070C0"/>
                    </a:solidFill>
                  </a:tcPr>
                </a:tc>
                <a:tc>
                  <a:txBody>
                    <a:bodyPr/>
                    <a:lstStyle/>
                    <a:p>
                      <a:pPr algn="ctr"/>
                      <a:r>
                        <a:rPr lang="en-US" sz="1200" b="1" dirty="0" smtClean="0">
                          <a:latin typeface="+mj-lt"/>
                        </a:rPr>
                        <a:t>Cores up to</a:t>
                      </a:r>
                      <a:endParaRPr lang="en-US" sz="1200" b="1" dirty="0">
                        <a:latin typeface="+mj-lt"/>
                      </a:endParaRPr>
                    </a:p>
                  </a:txBody>
                  <a:tcPr anchor="ctr">
                    <a:solidFill>
                      <a:srgbClr val="0070C0"/>
                    </a:solidFill>
                  </a:tcPr>
                </a:tc>
                <a:tc>
                  <a:txBody>
                    <a:bodyPr/>
                    <a:lstStyle/>
                    <a:p>
                      <a:pPr algn="ctr"/>
                      <a:r>
                        <a:rPr lang="en-US" sz="1200" b="1" dirty="0" smtClean="0">
                          <a:latin typeface="+mj-lt"/>
                        </a:rPr>
                        <a:t>Threads </a:t>
                      </a:r>
                    </a:p>
                    <a:p>
                      <a:pPr algn="ctr"/>
                      <a:r>
                        <a:rPr lang="en-US" sz="1200" b="1" dirty="0" smtClean="0">
                          <a:latin typeface="+mj-lt"/>
                        </a:rPr>
                        <a:t> up to</a:t>
                      </a:r>
                      <a:endParaRPr lang="en-US" sz="1200" b="1" dirty="0">
                        <a:latin typeface="+mj-lt"/>
                      </a:endParaRPr>
                    </a:p>
                  </a:txBody>
                  <a:tcPr anchor="ctr">
                    <a:solidFill>
                      <a:srgbClr val="0070C0"/>
                    </a:solidFill>
                  </a:tcPr>
                </a:tc>
                <a:tc>
                  <a:txBody>
                    <a:bodyPr/>
                    <a:lstStyle/>
                    <a:p>
                      <a:pPr algn="ctr"/>
                      <a:r>
                        <a:rPr lang="en-US" sz="1200" b="1" dirty="0" smtClean="0">
                          <a:latin typeface="+mj-lt"/>
                        </a:rPr>
                        <a:t>ARM </a:t>
                      </a:r>
                    </a:p>
                    <a:p>
                      <a:pPr algn="ctr"/>
                      <a:r>
                        <a:rPr lang="en-US" sz="1200" b="1" dirty="0" smtClean="0">
                          <a:latin typeface="+mj-lt"/>
                        </a:rPr>
                        <a:t>ISA</a:t>
                      </a:r>
                      <a:endParaRPr lang="en-US" sz="1200" b="1" dirty="0">
                        <a:latin typeface="+mj-lt"/>
                      </a:endParaRPr>
                    </a:p>
                  </a:txBody>
                  <a:tcPr anchor="ctr">
                    <a:solidFill>
                      <a:srgbClr val="0070C0"/>
                    </a:solidFill>
                  </a:tcPr>
                </a:tc>
                <a:tc>
                  <a:txBody>
                    <a:bodyPr/>
                    <a:lstStyle/>
                    <a:p>
                      <a:pPr algn="ctr"/>
                      <a:r>
                        <a:rPr lang="en-US" sz="1200" b="1" dirty="0" smtClean="0">
                          <a:latin typeface="+mj-lt"/>
                        </a:rPr>
                        <a:t>Proc. design</a:t>
                      </a:r>
                      <a:endParaRPr lang="en-US" sz="1200" b="1" dirty="0">
                        <a:latin typeface="+mj-lt"/>
                      </a:endParaRPr>
                    </a:p>
                  </a:txBody>
                  <a:tcPr anchor="ctr">
                    <a:solidFill>
                      <a:srgbClr val="0070C0"/>
                    </a:solidFill>
                  </a:tcPr>
                </a:tc>
                <a:tc>
                  <a:txBody>
                    <a:bodyPr/>
                    <a:lstStyle/>
                    <a:p>
                      <a:pPr algn="ctr"/>
                      <a:r>
                        <a:rPr lang="en-US" sz="1200" b="1" dirty="0" err="1" smtClean="0">
                          <a:latin typeface="+mj-lt"/>
                        </a:rPr>
                        <a:t>Techn</a:t>
                      </a:r>
                      <a:r>
                        <a:rPr lang="en-US" sz="1200" b="1" dirty="0" smtClean="0">
                          <a:latin typeface="+mj-lt"/>
                        </a:rPr>
                        <a:t>.</a:t>
                      </a:r>
                      <a:endParaRPr lang="en-US" sz="1200" b="1" dirty="0">
                        <a:latin typeface="+mj-lt"/>
                      </a:endParaRPr>
                    </a:p>
                  </a:txBody>
                  <a:tcPr anchor="ctr">
                    <a:solidFill>
                      <a:srgbClr val="0070C0"/>
                    </a:solidFill>
                  </a:tcPr>
                </a:tc>
                <a:tc>
                  <a:txBody>
                    <a:bodyPr/>
                    <a:lstStyle/>
                    <a:p>
                      <a:pPr algn="ctr"/>
                      <a:r>
                        <a:rPr lang="en-US" sz="1200" b="1" dirty="0" smtClean="0">
                          <a:latin typeface="+mj-lt"/>
                        </a:rPr>
                        <a:t>TDP</a:t>
                      </a:r>
                    </a:p>
                    <a:p>
                      <a:pPr algn="ctr"/>
                      <a:r>
                        <a:rPr lang="en-US" sz="1200" b="1" dirty="0" smtClean="0">
                          <a:latin typeface="+mj-lt"/>
                        </a:rPr>
                        <a:t>up to</a:t>
                      </a:r>
                      <a:endParaRPr lang="en-US" sz="1200" b="1" dirty="0">
                        <a:latin typeface="+mj-lt"/>
                      </a:endParaRPr>
                    </a:p>
                  </a:txBody>
                  <a:tcPr anchor="ctr">
                    <a:solidFill>
                      <a:srgbClr val="0070C0"/>
                    </a:solidFill>
                  </a:tcPr>
                </a:tc>
                <a:extLst>
                  <a:ext uri="{0D108BD9-81ED-4DB2-BD59-A6C34878D82A}">
                    <a16:rowId xmlns:a16="http://schemas.microsoft.com/office/drawing/2014/main" val="3956050756"/>
                  </a:ext>
                </a:extLst>
              </a:tr>
              <a:tr h="250167">
                <a:tc rowSpan="4">
                  <a:txBody>
                    <a:bodyPr/>
                    <a:lstStyle/>
                    <a:p>
                      <a:pPr algn="ctr"/>
                      <a:r>
                        <a:rPr lang="en-US" sz="1200" b="0" dirty="0" smtClean="0">
                          <a:latin typeface="+mj-lt"/>
                        </a:rPr>
                        <a:t>ARM</a:t>
                      </a:r>
                      <a:endParaRPr lang="en-US" sz="1200" b="0" dirty="0">
                        <a:latin typeface="+mj-lt"/>
                      </a:endParaRPr>
                    </a:p>
                  </a:txBody>
                  <a:tcPr anchor="ctr"/>
                </a:tc>
                <a:tc>
                  <a:txBody>
                    <a:bodyPr/>
                    <a:lstStyle/>
                    <a:p>
                      <a:pPr algn="l"/>
                      <a:r>
                        <a:rPr lang="en-US" sz="1200" b="0" dirty="0" err="1" smtClean="0">
                          <a:latin typeface="+mj-lt"/>
                        </a:rPr>
                        <a:t>Neoverse</a:t>
                      </a:r>
                      <a:r>
                        <a:rPr lang="en-US" sz="1200" b="0" dirty="0" smtClean="0">
                          <a:latin typeface="+mj-lt"/>
                        </a:rPr>
                        <a:t> V1</a:t>
                      </a:r>
                      <a:endParaRPr lang="en-US" sz="1200" b="0" dirty="0">
                        <a:latin typeface="+mj-lt"/>
                      </a:endParaRPr>
                    </a:p>
                  </a:txBody>
                  <a:tcPr anchor="ctr"/>
                </a:tc>
                <a:tc>
                  <a:txBody>
                    <a:bodyPr/>
                    <a:lstStyle/>
                    <a:p>
                      <a:pPr algn="ctr"/>
                      <a:r>
                        <a:rPr lang="en-US" sz="1200" b="0" dirty="0" smtClean="0">
                          <a:latin typeface="+mj-lt"/>
                        </a:rPr>
                        <a:t>0</a:t>
                      </a:r>
                      <a:r>
                        <a:rPr lang="hu-HU" sz="1200" b="0" dirty="0" smtClean="0">
                          <a:latin typeface="+mj-lt"/>
                        </a:rPr>
                        <a:t>4</a:t>
                      </a:r>
                      <a:r>
                        <a:rPr lang="en-US" sz="1200" b="0" dirty="0" smtClean="0">
                          <a:latin typeface="+mj-lt"/>
                        </a:rPr>
                        <a:t>/202</a:t>
                      </a:r>
                      <a:r>
                        <a:rPr lang="hu-HU" sz="1200" b="0" dirty="0" smtClean="0">
                          <a:latin typeface="+mj-lt"/>
                        </a:rPr>
                        <a:t>1</a:t>
                      </a:r>
                      <a:endParaRPr lang="en-US" sz="1200" b="0" dirty="0">
                        <a:latin typeface="+mj-lt"/>
                      </a:endParaRPr>
                    </a:p>
                  </a:txBody>
                  <a:tcPr anchor="ctr"/>
                </a:tc>
                <a:tc>
                  <a:txBody>
                    <a:bodyPr/>
                    <a:lstStyle/>
                    <a:p>
                      <a:pPr algn="ctr"/>
                      <a:r>
                        <a:rPr lang="en-US" sz="1200" b="0" dirty="0" smtClean="0">
                          <a:latin typeface="+mj-lt"/>
                        </a:rPr>
                        <a:t>96</a:t>
                      </a:r>
                      <a:endParaRPr lang="en-US" sz="1200" b="0" dirty="0">
                        <a:latin typeface="+mj-lt"/>
                      </a:endParaRPr>
                    </a:p>
                  </a:txBody>
                  <a:tcPr anchor="ctr"/>
                </a:tc>
                <a:tc>
                  <a:txBody>
                    <a:bodyPr/>
                    <a:lstStyle/>
                    <a:p>
                      <a:pPr algn="ctr"/>
                      <a:r>
                        <a:rPr lang="en-US" sz="1200" b="0" dirty="0" smtClean="0">
                          <a:latin typeface="+mj-lt"/>
                        </a:rPr>
                        <a:t>96</a:t>
                      </a:r>
                      <a:endParaRPr lang="en-US" sz="1200" b="0" dirty="0">
                        <a:latin typeface="+mj-lt"/>
                      </a:endParaRPr>
                    </a:p>
                  </a:txBody>
                  <a:tcPr anchor="ctr"/>
                </a:tc>
                <a:tc>
                  <a:txBody>
                    <a:bodyPr/>
                    <a:lstStyle/>
                    <a:p>
                      <a:pPr algn="ctr"/>
                      <a:r>
                        <a:rPr lang="en-US" sz="1200" b="0" dirty="0" smtClean="0">
                          <a:latin typeface="+mj-lt"/>
                        </a:rPr>
                        <a:t>V8.2+</a:t>
                      </a:r>
                      <a:endParaRPr lang="en-US" sz="1200" b="0" dirty="0">
                        <a:latin typeface="+mj-lt"/>
                      </a:endParaRPr>
                    </a:p>
                  </a:txBody>
                  <a:tcPr anchor="ctr"/>
                </a:tc>
                <a:tc>
                  <a:txBody>
                    <a:bodyPr/>
                    <a:lstStyle/>
                    <a:p>
                      <a:pPr algn="ctr"/>
                      <a:r>
                        <a:rPr lang="en-US" sz="1200" b="0" dirty="0" smtClean="0">
                          <a:latin typeface="+mj-lt"/>
                        </a:rPr>
                        <a:t>Zeus</a:t>
                      </a:r>
                      <a:endParaRPr lang="en-US" sz="1200" b="0" dirty="0">
                        <a:latin typeface="+mj-lt"/>
                      </a:endParaRPr>
                    </a:p>
                  </a:txBody>
                  <a:tcPr anchor="ctr"/>
                </a:tc>
                <a:tc>
                  <a:txBody>
                    <a:bodyPr/>
                    <a:lstStyle/>
                    <a:p>
                      <a:pPr algn="ctr"/>
                      <a:r>
                        <a:rPr lang="en-US" sz="1200" b="0" dirty="0" smtClean="0">
                          <a:latin typeface="+mj-lt"/>
                        </a:rPr>
                        <a:t>7/5 nm</a:t>
                      </a:r>
                      <a:endParaRPr lang="en-US" sz="1200" b="0" dirty="0">
                        <a:latin typeface="+mj-lt"/>
                      </a:endParaRPr>
                    </a:p>
                  </a:txBody>
                  <a:tcPr anchor="ctr"/>
                </a:tc>
                <a:tc>
                  <a:txBody>
                    <a:bodyPr/>
                    <a:lstStyle/>
                    <a:p>
                      <a:pPr algn="ctr"/>
                      <a:r>
                        <a:rPr lang="en-US" sz="1200" b="0" dirty="0" smtClean="0">
                          <a:latin typeface="+mj-lt"/>
                        </a:rPr>
                        <a:t>350 W</a:t>
                      </a:r>
                      <a:endParaRPr lang="en-US" sz="1200" b="0" dirty="0">
                        <a:latin typeface="+mj-lt"/>
                      </a:endParaRPr>
                    </a:p>
                  </a:txBody>
                  <a:tcPr anchor="ctr"/>
                </a:tc>
                <a:extLst>
                  <a:ext uri="{0D108BD9-81ED-4DB2-BD59-A6C34878D82A}">
                    <a16:rowId xmlns:a16="http://schemas.microsoft.com/office/drawing/2014/main" val="2039579102"/>
                  </a:ext>
                </a:extLst>
              </a:tr>
              <a:tr h="250167">
                <a:tc vMerge="1">
                  <a:txBody>
                    <a:bodyPr/>
                    <a:lstStyle/>
                    <a:p>
                      <a:pPr algn="ctr"/>
                      <a:endParaRPr lang="en-US" sz="1200" b="0" dirty="0">
                        <a:latin typeface="+mj-lt"/>
                      </a:endParaRPr>
                    </a:p>
                  </a:txBody>
                  <a:tcPr anchor="ctr"/>
                </a:tc>
                <a:tc>
                  <a:txBody>
                    <a:bodyPr/>
                    <a:lstStyle/>
                    <a:p>
                      <a:pPr algn="l"/>
                      <a:r>
                        <a:rPr lang="en-US" sz="1200" b="0" dirty="0" err="1" smtClean="0">
                          <a:latin typeface="+mj-lt"/>
                        </a:rPr>
                        <a:t>Neoverse</a:t>
                      </a:r>
                      <a:r>
                        <a:rPr lang="en-US" sz="1200" b="0" dirty="0" smtClean="0">
                          <a:latin typeface="+mj-lt"/>
                        </a:rPr>
                        <a:t> N1</a:t>
                      </a:r>
                      <a:endParaRPr lang="en-US" sz="1200" b="0" dirty="0">
                        <a:latin typeface="+mj-lt"/>
                      </a:endParaRPr>
                    </a:p>
                  </a:txBody>
                  <a:tcPr anchor="ctr"/>
                </a:tc>
                <a:tc>
                  <a:txBody>
                    <a:bodyPr/>
                    <a:lstStyle/>
                    <a:p>
                      <a:pPr algn="ctr"/>
                      <a:r>
                        <a:rPr lang="en-US" sz="1200" b="0" dirty="0" smtClean="0">
                          <a:latin typeface="+mj-lt"/>
                        </a:rPr>
                        <a:t>02/2019</a:t>
                      </a:r>
                      <a:endParaRPr lang="en-US" sz="1200" b="0" dirty="0">
                        <a:latin typeface="+mj-lt"/>
                      </a:endParaRPr>
                    </a:p>
                  </a:txBody>
                  <a:tcPr anchor="ctr"/>
                </a:tc>
                <a:tc>
                  <a:txBody>
                    <a:bodyPr/>
                    <a:lstStyle/>
                    <a:p>
                      <a:pPr algn="ctr"/>
                      <a:r>
                        <a:rPr lang="en-US" sz="1200" b="0" dirty="0" smtClean="0">
                          <a:latin typeface="+mj-lt"/>
                        </a:rPr>
                        <a:t>128</a:t>
                      </a:r>
                      <a:endParaRPr lang="en-US" sz="1200" b="0" dirty="0">
                        <a:latin typeface="+mj-lt"/>
                      </a:endParaRPr>
                    </a:p>
                  </a:txBody>
                  <a:tcPr anchor="ctr"/>
                </a:tc>
                <a:tc>
                  <a:txBody>
                    <a:bodyPr/>
                    <a:lstStyle/>
                    <a:p>
                      <a:pPr algn="ctr"/>
                      <a:r>
                        <a:rPr lang="en-US" sz="1200" b="0" dirty="0" smtClean="0">
                          <a:latin typeface="+mj-lt"/>
                        </a:rPr>
                        <a:t>128</a:t>
                      </a:r>
                      <a:endParaRPr lang="en-US" sz="1200" b="0" dirty="0">
                        <a:latin typeface="+mj-lt"/>
                      </a:endParaRPr>
                    </a:p>
                  </a:txBody>
                  <a:tcPr anchor="ctr"/>
                </a:tc>
                <a:tc>
                  <a:txBody>
                    <a:bodyPr/>
                    <a:lstStyle/>
                    <a:p>
                      <a:pPr algn="ctr"/>
                      <a:r>
                        <a:rPr lang="en-US" sz="1200" b="0" dirty="0" smtClean="0">
                          <a:latin typeface="+mj-lt"/>
                        </a:rPr>
                        <a:t>v8.2</a:t>
                      </a:r>
                      <a:endParaRPr lang="en-US" sz="1200" b="0" dirty="0">
                        <a:latin typeface="+mj-lt"/>
                      </a:endParaRPr>
                    </a:p>
                  </a:txBody>
                  <a:tcPr anchor="ctr"/>
                </a:tc>
                <a:tc>
                  <a:txBody>
                    <a:bodyPr/>
                    <a:lstStyle/>
                    <a:p>
                      <a:pPr algn="ctr"/>
                      <a:r>
                        <a:rPr lang="en-US" sz="1200" b="0" dirty="0" smtClean="0">
                          <a:latin typeface="+mj-lt"/>
                        </a:rPr>
                        <a:t>Ares</a:t>
                      </a:r>
                      <a:endParaRPr lang="en-US" sz="1200" b="0" dirty="0">
                        <a:latin typeface="+mj-lt"/>
                      </a:endParaRPr>
                    </a:p>
                  </a:txBody>
                  <a:tcPr anchor="ctr"/>
                </a:tc>
                <a:tc>
                  <a:txBody>
                    <a:bodyPr/>
                    <a:lstStyle/>
                    <a:p>
                      <a:pPr algn="ctr"/>
                      <a:r>
                        <a:rPr lang="en-US" sz="1200" b="0" dirty="0" smtClean="0">
                          <a:latin typeface="+mj-lt"/>
                        </a:rPr>
                        <a:t>7 nm</a:t>
                      </a:r>
                      <a:endParaRPr lang="en-US" sz="1200" b="0" dirty="0">
                        <a:latin typeface="+mj-lt"/>
                      </a:endParaRPr>
                    </a:p>
                  </a:txBody>
                  <a:tcPr anchor="ctr"/>
                </a:tc>
                <a:tc>
                  <a:txBody>
                    <a:bodyPr/>
                    <a:lstStyle/>
                    <a:p>
                      <a:pPr algn="ctr"/>
                      <a:r>
                        <a:rPr lang="en-US" sz="1200" b="0" dirty="0" smtClean="0">
                          <a:latin typeface="+mj-lt"/>
                        </a:rPr>
                        <a:t>150 W</a:t>
                      </a:r>
                      <a:endParaRPr lang="en-US" sz="1200" b="0" dirty="0">
                        <a:latin typeface="+mj-lt"/>
                      </a:endParaRPr>
                    </a:p>
                  </a:txBody>
                  <a:tcPr anchor="ctr"/>
                </a:tc>
                <a:extLst>
                  <a:ext uri="{0D108BD9-81ED-4DB2-BD59-A6C34878D82A}">
                    <a16:rowId xmlns:a16="http://schemas.microsoft.com/office/drawing/2014/main" val="2565656299"/>
                  </a:ext>
                </a:extLst>
              </a:tr>
              <a:tr h="250167">
                <a:tc vMerge="1">
                  <a:txBody>
                    <a:bodyPr/>
                    <a:lstStyle/>
                    <a:p>
                      <a:endParaRPr lang="en-US"/>
                    </a:p>
                  </a:txBody>
                  <a:tcPr/>
                </a:tc>
                <a:tc>
                  <a:txBody>
                    <a:bodyPr/>
                    <a:lstStyle/>
                    <a:p>
                      <a:pPr algn="l"/>
                      <a:r>
                        <a:rPr lang="hu-HU" sz="1200" b="0" dirty="0" err="1" smtClean="0">
                          <a:latin typeface="+mj-lt"/>
                        </a:rPr>
                        <a:t>Neoverse</a:t>
                      </a:r>
                      <a:r>
                        <a:rPr lang="hu-HU" sz="1200" b="0" dirty="0" smtClean="0">
                          <a:latin typeface="+mj-lt"/>
                        </a:rPr>
                        <a:t> N2</a:t>
                      </a:r>
                      <a:endParaRPr lang="en-US" sz="1200" b="0" dirty="0">
                        <a:latin typeface="+mj-lt"/>
                      </a:endParaRPr>
                    </a:p>
                  </a:txBody>
                  <a:tcPr anchor="ctr"/>
                </a:tc>
                <a:tc>
                  <a:txBody>
                    <a:bodyPr/>
                    <a:lstStyle/>
                    <a:p>
                      <a:pPr algn="ctr"/>
                      <a:r>
                        <a:rPr lang="hu-HU" sz="1200" b="0" dirty="0" smtClean="0">
                          <a:latin typeface="+mj-lt"/>
                        </a:rPr>
                        <a:t>04/2021</a:t>
                      </a:r>
                      <a:endParaRPr lang="en-US" sz="1200" b="0" dirty="0">
                        <a:latin typeface="+mj-lt"/>
                      </a:endParaRPr>
                    </a:p>
                  </a:txBody>
                  <a:tcPr anchor="ctr"/>
                </a:tc>
                <a:tc>
                  <a:txBody>
                    <a:bodyPr/>
                    <a:lstStyle/>
                    <a:p>
                      <a:pPr algn="ctr"/>
                      <a:r>
                        <a:rPr lang="en-US" sz="1200" b="0" dirty="0" smtClean="0">
                          <a:latin typeface="+mj-lt"/>
                        </a:rPr>
                        <a:t>1</a:t>
                      </a:r>
                      <a:r>
                        <a:rPr lang="hu-HU" sz="1200" b="0" dirty="0" smtClean="0">
                          <a:latin typeface="+mj-lt"/>
                        </a:rPr>
                        <a:t>92</a:t>
                      </a:r>
                      <a:endParaRPr lang="en-US" sz="1200" b="0" dirty="0">
                        <a:latin typeface="+mj-lt"/>
                      </a:endParaRPr>
                    </a:p>
                  </a:txBody>
                  <a:tcPr anchor="ctr"/>
                </a:tc>
                <a:tc>
                  <a:txBody>
                    <a:bodyPr/>
                    <a:lstStyle/>
                    <a:p>
                      <a:pPr algn="ctr"/>
                      <a:r>
                        <a:rPr lang="en-US" sz="1200" b="0" dirty="0" smtClean="0">
                          <a:latin typeface="+mj-lt"/>
                        </a:rPr>
                        <a:t>128</a:t>
                      </a:r>
                      <a:endParaRPr lang="en-US" sz="1200" b="0" dirty="0">
                        <a:latin typeface="+mj-lt"/>
                      </a:endParaRPr>
                    </a:p>
                  </a:txBody>
                  <a:tcPr anchor="ctr"/>
                </a:tc>
                <a:tc>
                  <a:txBody>
                    <a:bodyPr/>
                    <a:lstStyle/>
                    <a:p>
                      <a:pPr algn="ctr"/>
                      <a:r>
                        <a:rPr lang="hu-HU" sz="1200" b="0" dirty="0" smtClean="0">
                          <a:latin typeface="+mj-lt"/>
                        </a:rPr>
                        <a:t>V9.</a:t>
                      </a:r>
                      <a:endParaRPr lang="en-US" sz="1200" b="0" dirty="0">
                        <a:latin typeface="+mj-lt"/>
                      </a:endParaRPr>
                    </a:p>
                  </a:txBody>
                  <a:tcPr anchor="ctr"/>
                </a:tc>
                <a:tc>
                  <a:txBody>
                    <a:bodyPr/>
                    <a:lstStyle/>
                    <a:p>
                      <a:pPr algn="ctr"/>
                      <a:r>
                        <a:rPr lang="hu-HU" sz="1200" b="0" dirty="0" smtClean="0">
                          <a:latin typeface="+mj-lt"/>
                        </a:rPr>
                        <a:t>Perseus</a:t>
                      </a:r>
                      <a:endParaRPr lang="en-US" sz="1200" b="0" dirty="0">
                        <a:latin typeface="+mj-lt"/>
                      </a:endParaRPr>
                    </a:p>
                  </a:txBody>
                  <a:tcPr anchor="ctr"/>
                </a:tc>
                <a:tc>
                  <a:txBody>
                    <a:bodyPr/>
                    <a:lstStyle/>
                    <a:p>
                      <a:pPr algn="ctr"/>
                      <a:r>
                        <a:rPr lang="hu-HU" sz="1200" b="0" dirty="0" smtClean="0">
                          <a:latin typeface="+mj-lt"/>
                        </a:rPr>
                        <a:t>5 nm</a:t>
                      </a:r>
                      <a:endParaRPr lang="en-US" sz="1200" b="0" dirty="0">
                        <a:latin typeface="+mj-lt"/>
                      </a:endParaRPr>
                    </a:p>
                  </a:txBody>
                  <a:tcPr anchor="ctr"/>
                </a:tc>
                <a:tc>
                  <a:txBody>
                    <a:bodyPr/>
                    <a:lstStyle/>
                    <a:p>
                      <a:pPr algn="ctr"/>
                      <a:r>
                        <a:rPr lang="hu-HU" sz="1200" b="0" dirty="0" smtClean="0">
                          <a:latin typeface="+mj-lt"/>
                        </a:rPr>
                        <a:t>350 W</a:t>
                      </a:r>
                      <a:endParaRPr lang="en-US" sz="1200" b="0" dirty="0">
                        <a:latin typeface="+mj-lt"/>
                      </a:endParaRPr>
                    </a:p>
                  </a:txBody>
                  <a:tcPr anchor="ctr"/>
                </a:tc>
                <a:extLst>
                  <a:ext uri="{0D108BD9-81ED-4DB2-BD59-A6C34878D82A}">
                    <a16:rowId xmlns:a16="http://schemas.microsoft.com/office/drawing/2014/main" val="3377535996"/>
                  </a:ext>
                </a:extLst>
              </a:tr>
              <a:tr h="250167">
                <a:tc vMerge="1">
                  <a:txBody>
                    <a:bodyPr/>
                    <a:lstStyle/>
                    <a:p>
                      <a:pPr algn="ctr"/>
                      <a:endParaRPr lang="en-US" sz="1200" b="0" dirty="0">
                        <a:latin typeface="+mj-lt"/>
                      </a:endParaRPr>
                    </a:p>
                  </a:txBody>
                  <a:tcPr anchor="ctr"/>
                </a:tc>
                <a:tc>
                  <a:txBody>
                    <a:bodyPr/>
                    <a:lstStyle/>
                    <a:p>
                      <a:pPr algn="l"/>
                      <a:r>
                        <a:rPr lang="en-US" sz="1200" b="0" dirty="0" smtClean="0">
                          <a:latin typeface="+mj-lt"/>
                        </a:rPr>
                        <a:t>(</a:t>
                      </a:r>
                      <a:r>
                        <a:rPr lang="en-US" sz="1200" b="0" dirty="0" err="1" smtClean="0">
                          <a:latin typeface="+mj-lt"/>
                        </a:rPr>
                        <a:t>Neoverse</a:t>
                      </a:r>
                      <a:r>
                        <a:rPr lang="en-US" sz="1200" b="0" dirty="0" smtClean="0">
                          <a:latin typeface="+mj-lt"/>
                        </a:rPr>
                        <a:t> E1)</a:t>
                      </a:r>
                      <a:endParaRPr lang="en-US" sz="1200" b="0" dirty="0">
                        <a:latin typeface="+mj-lt"/>
                      </a:endParaRPr>
                    </a:p>
                  </a:txBody>
                  <a:tcPr anchor="ctr"/>
                </a:tc>
                <a:tc>
                  <a:txBody>
                    <a:bodyPr/>
                    <a:lstStyle/>
                    <a:p>
                      <a:pPr algn="ctr"/>
                      <a:r>
                        <a:rPr lang="en-US" sz="1200" b="0" dirty="0" smtClean="0">
                          <a:latin typeface="+mj-lt"/>
                        </a:rPr>
                        <a:t>02/2019</a:t>
                      </a:r>
                      <a:endParaRPr lang="en-US" sz="1200" b="0" dirty="0">
                        <a:latin typeface="+mj-lt"/>
                      </a:endParaRPr>
                    </a:p>
                  </a:txBody>
                  <a:tcPr anchor="ctr"/>
                </a:tc>
                <a:tc>
                  <a:txBody>
                    <a:bodyPr/>
                    <a:lstStyle/>
                    <a:p>
                      <a:pPr algn="ctr"/>
                      <a:r>
                        <a:rPr lang="en-US" sz="1200" b="0" dirty="0" smtClean="0">
                          <a:latin typeface="+mj-lt"/>
                        </a:rPr>
                        <a:t>32</a:t>
                      </a:r>
                      <a:endParaRPr lang="en-US" sz="1200" b="0" dirty="0">
                        <a:latin typeface="+mj-lt"/>
                      </a:endParaRPr>
                    </a:p>
                  </a:txBody>
                  <a:tcPr anchor="ctr"/>
                </a:tc>
                <a:tc>
                  <a:txBody>
                    <a:bodyPr/>
                    <a:lstStyle/>
                    <a:p>
                      <a:pPr algn="ctr"/>
                      <a:r>
                        <a:rPr lang="en-US" sz="1200" b="0" dirty="0" smtClean="0">
                          <a:latin typeface="+mj-lt"/>
                        </a:rPr>
                        <a:t>64</a:t>
                      </a:r>
                      <a:endParaRPr lang="en-US" sz="1200" b="0" dirty="0">
                        <a:latin typeface="+mj-lt"/>
                      </a:endParaRPr>
                    </a:p>
                  </a:txBody>
                  <a:tcPr anchor="ctr"/>
                </a:tc>
                <a:tc>
                  <a:txBody>
                    <a:bodyPr/>
                    <a:lstStyle/>
                    <a:p>
                      <a:pPr algn="ctr"/>
                      <a:r>
                        <a:rPr lang="en-US" sz="1200" b="0" dirty="0" smtClean="0">
                          <a:latin typeface="+mj-lt"/>
                        </a:rPr>
                        <a:t>v8.2</a:t>
                      </a:r>
                      <a:endParaRPr lang="en-US" sz="1200" b="0" dirty="0">
                        <a:latin typeface="+mj-lt"/>
                      </a:endParaRPr>
                    </a:p>
                  </a:txBody>
                  <a:tcPr anchor="ctr"/>
                </a:tc>
                <a:tc>
                  <a:txBody>
                    <a:bodyPr/>
                    <a:lstStyle/>
                    <a:p>
                      <a:pPr algn="ctr"/>
                      <a:r>
                        <a:rPr lang="en-US" sz="1200" b="0" dirty="0" smtClean="0">
                          <a:latin typeface="+mj-lt"/>
                        </a:rPr>
                        <a:t>Helios</a:t>
                      </a:r>
                      <a:endParaRPr lang="en-US" sz="1200" b="0" dirty="0">
                        <a:latin typeface="+mj-lt"/>
                      </a:endParaRPr>
                    </a:p>
                  </a:txBody>
                  <a:tcPr anchor="ctr"/>
                </a:tc>
                <a:tc>
                  <a:txBody>
                    <a:bodyPr/>
                    <a:lstStyle/>
                    <a:p>
                      <a:pPr algn="ctr"/>
                      <a:r>
                        <a:rPr lang="en-US" sz="1200" b="0" dirty="0" smtClean="0">
                          <a:latin typeface="+mj-lt"/>
                        </a:rPr>
                        <a:t>7 nm</a:t>
                      </a:r>
                      <a:endParaRPr lang="en-US" sz="1200" b="0" dirty="0">
                        <a:latin typeface="+mj-lt"/>
                      </a:endParaRPr>
                    </a:p>
                  </a:txBody>
                  <a:tcPr anchor="ctr"/>
                </a:tc>
                <a:tc>
                  <a:txBody>
                    <a:bodyPr/>
                    <a:lstStyle/>
                    <a:p>
                      <a:pPr algn="ctr"/>
                      <a:endParaRPr lang="en-US" sz="1200" b="0" dirty="0">
                        <a:latin typeface="+mj-lt"/>
                      </a:endParaRPr>
                    </a:p>
                  </a:txBody>
                  <a:tcPr anchor="ctr"/>
                </a:tc>
                <a:extLst>
                  <a:ext uri="{0D108BD9-81ED-4DB2-BD59-A6C34878D82A}">
                    <a16:rowId xmlns:a16="http://schemas.microsoft.com/office/drawing/2014/main" val="1111513783"/>
                  </a:ext>
                </a:extLst>
              </a:tr>
              <a:tr h="416944">
                <a:tc rowSpan="2">
                  <a:txBody>
                    <a:bodyPr/>
                    <a:lstStyle/>
                    <a:p>
                      <a:pPr algn="ctr"/>
                      <a:r>
                        <a:rPr lang="en-US" sz="1200" b="0" dirty="0" smtClean="0">
                          <a:latin typeface="+mj-lt"/>
                        </a:rPr>
                        <a:t>AWS</a:t>
                      </a:r>
                      <a:endParaRPr lang="en-US" sz="1200" b="0" dirty="0">
                        <a:latin typeface="+mj-lt"/>
                      </a:endParaRPr>
                    </a:p>
                  </a:txBody>
                  <a:tcPr anchor="ctr"/>
                </a:tc>
                <a:tc>
                  <a:txBody>
                    <a:bodyPr/>
                    <a:lstStyle/>
                    <a:p>
                      <a:pPr algn="l"/>
                      <a:r>
                        <a:rPr lang="en-US" sz="1200" b="0" dirty="0" smtClean="0">
                          <a:latin typeface="+mj-lt"/>
                        </a:rPr>
                        <a:t>Graviton</a:t>
                      </a:r>
                    </a:p>
                    <a:p>
                      <a:pPr algn="l"/>
                      <a:r>
                        <a:rPr lang="en-US" sz="1200" b="0" dirty="0" smtClean="0">
                          <a:latin typeface="+mj-lt"/>
                        </a:rPr>
                        <a:t>(AL73400)</a:t>
                      </a:r>
                      <a:endParaRPr lang="en-US" sz="1200" b="0" dirty="0">
                        <a:latin typeface="+mj-lt"/>
                      </a:endParaRPr>
                    </a:p>
                  </a:txBody>
                  <a:tcPr anchor="ctr"/>
                </a:tc>
                <a:tc>
                  <a:txBody>
                    <a:bodyPr/>
                    <a:lstStyle/>
                    <a:p>
                      <a:pPr algn="ctr"/>
                      <a:r>
                        <a:rPr lang="en-US" sz="1200" b="0" dirty="0" smtClean="0">
                          <a:latin typeface="+mj-lt"/>
                        </a:rPr>
                        <a:t>11/2018</a:t>
                      </a:r>
                      <a:endParaRPr lang="en-US" sz="1200" b="0" dirty="0">
                        <a:latin typeface="+mj-lt"/>
                      </a:endParaRPr>
                    </a:p>
                  </a:txBody>
                  <a:tcPr anchor="ctr"/>
                </a:tc>
                <a:tc>
                  <a:txBody>
                    <a:bodyPr/>
                    <a:lstStyle/>
                    <a:p>
                      <a:pPr algn="ctr"/>
                      <a:r>
                        <a:rPr lang="en-US" sz="1200" b="0" dirty="0" smtClean="0">
                          <a:latin typeface="+mj-lt"/>
                        </a:rPr>
                        <a:t>16</a:t>
                      </a:r>
                      <a:endParaRPr lang="en-US" sz="1200" b="0" dirty="0">
                        <a:latin typeface="+mj-lt"/>
                      </a:endParaRPr>
                    </a:p>
                  </a:txBody>
                  <a:tcPr anchor="ctr"/>
                </a:tc>
                <a:tc>
                  <a:txBody>
                    <a:bodyPr/>
                    <a:lstStyle/>
                    <a:p>
                      <a:pPr algn="ctr"/>
                      <a:r>
                        <a:rPr lang="en-US" sz="1200" b="0" dirty="0" smtClean="0">
                          <a:latin typeface="+mj-lt"/>
                        </a:rPr>
                        <a:t>16</a:t>
                      </a:r>
                      <a:endParaRPr lang="en-US" sz="1200" b="0" dirty="0">
                        <a:latin typeface="+mj-lt"/>
                      </a:endParaRPr>
                    </a:p>
                  </a:txBody>
                  <a:tcPr anchor="ctr"/>
                </a:tc>
                <a:tc>
                  <a:txBody>
                    <a:bodyPr/>
                    <a:lstStyle/>
                    <a:p>
                      <a:pPr algn="ctr"/>
                      <a:r>
                        <a:rPr lang="en-US" sz="1200" b="0" dirty="0" smtClean="0">
                          <a:latin typeface="+mj-lt"/>
                        </a:rPr>
                        <a:t>v8.0</a:t>
                      </a:r>
                      <a:endParaRPr lang="en-US" sz="1200" b="0" dirty="0">
                        <a:latin typeface="+mj-lt"/>
                      </a:endParaRPr>
                    </a:p>
                  </a:txBody>
                  <a:tcPr anchor="ctr"/>
                </a:tc>
                <a:tc>
                  <a:txBody>
                    <a:bodyPr/>
                    <a:lstStyle/>
                    <a:p>
                      <a:pPr algn="ctr"/>
                      <a:r>
                        <a:rPr lang="en-US" sz="1200" b="0" dirty="0" smtClean="0">
                          <a:latin typeface="+mj-lt"/>
                        </a:rPr>
                        <a:t>Cortex-A72</a:t>
                      </a:r>
                      <a:endParaRPr lang="en-US" sz="1200" b="0" dirty="0">
                        <a:latin typeface="+mj-lt"/>
                      </a:endParaRPr>
                    </a:p>
                  </a:txBody>
                  <a:tcPr anchor="ctr"/>
                </a:tc>
                <a:tc>
                  <a:txBody>
                    <a:bodyPr/>
                    <a:lstStyle/>
                    <a:p>
                      <a:pPr algn="ctr"/>
                      <a:r>
                        <a:rPr lang="en-US" sz="1200" b="0" dirty="0" smtClean="0">
                          <a:latin typeface="+mj-lt"/>
                        </a:rPr>
                        <a:t>16 nm</a:t>
                      </a:r>
                      <a:endParaRPr lang="en-US" sz="1200" b="0" dirty="0">
                        <a:latin typeface="+mj-lt"/>
                      </a:endParaRPr>
                    </a:p>
                  </a:txBody>
                  <a:tcPr anchor="ctr"/>
                </a:tc>
                <a:tc>
                  <a:txBody>
                    <a:bodyPr/>
                    <a:lstStyle/>
                    <a:p>
                      <a:pPr algn="ctr"/>
                      <a:r>
                        <a:rPr lang="en-US" sz="1200" b="0" dirty="0" smtClean="0">
                          <a:latin typeface="+mj-lt"/>
                        </a:rPr>
                        <a:t>110 W?</a:t>
                      </a:r>
                      <a:endParaRPr lang="en-US" sz="1200" b="0" dirty="0">
                        <a:latin typeface="+mj-lt"/>
                      </a:endParaRPr>
                    </a:p>
                  </a:txBody>
                  <a:tcPr anchor="ctr"/>
                </a:tc>
                <a:extLst>
                  <a:ext uri="{0D108BD9-81ED-4DB2-BD59-A6C34878D82A}">
                    <a16:rowId xmlns:a16="http://schemas.microsoft.com/office/drawing/2014/main" val="1701497349"/>
                  </a:ext>
                </a:extLst>
              </a:tr>
              <a:tr h="250167">
                <a:tc vMerge="1">
                  <a:txBody>
                    <a:bodyPr/>
                    <a:lstStyle/>
                    <a:p>
                      <a:pPr algn="ctr"/>
                      <a:endParaRPr lang="en-US" sz="1200" b="0" dirty="0">
                        <a:latin typeface="+mj-lt"/>
                      </a:endParaRPr>
                    </a:p>
                  </a:txBody>
                  <a:tcPr anchor="ctr"/>
                </a:tc>
                <a:tc>
                  <a:txBody>
                    <a:bodyPr/>
                    <a:lstStyle/>
                    <a:p>
                      <a:pPr algn="l"/>
                      <a:r>
                        <a:rPr lang="en-US" sz="1200" b="0" dirty="0" smtClean="0">
                          <a:latin typeface="+mj-lt"/>
                        </a:rPr>
                        <a:t>Graviton2</a:t>
                      </a:r>
                      <a:endParaRPr lang="en-US" sz="1200" b="0" dirty="0">
                        <a:latin typeface="+mj-lt"/>
                      </a:endParaRPr>
                    </a:p>
                  </a:txBody>
                  <a:tcPr anchor="ctr"/>
                </a:tc>
                <a:tc>
                  <a:txBody>
                    <a:bodyPr/>
                    <a:lstStyle/>
                    <a:p>
                      <a:pPr algn="ctr"/>
                      <a:r>
                        <a:rPr lang="en-US" sz="1200" b="0" dirty="0" smtClean="0">
                          <a:latin typeface="+mj-lt"/>
                        </a:rPr>
                        <a:t>05/2020</a:t>
                      </a:r>
                      <a:endParaRPr lang="en-US" sz="1200" b="0" dirty="0">
                        <a:latin typeface="+mj-lt"/>
                      </a:endParaRPr>
                    </a:p>
                  </a:txBody>
                  <a:tcPr anchor="ctr"/>
                </a:tc>
                <a:tc>
                  <a:txBody>
                    <a:bodyPr/>
                    <a:lstStyle/>
                    <a:p>
                      <a:pPr algn="ctr"/>
                      <a:r>
                        <a:rPr lang="en-US" sz="1200" b="0" dirty="0" smtClean="0">
                          <a:latin typeface="+mj-lt"/>
                        </a:rPr>
                        <a:t>64</a:t>
                      </a:r>
                      <a:endParaRPr lang="en-US" sz="1200" b="0" dirty="0">
                        <a:latin typeface="+mj-lt"/>
                      </a:endParaRPr>
                    </a:p>
                  </a:txBody>
                  <a:tcPr anchor="ctr"/>
                </a:tc>
                <a:tc>
                  <a:txBody>
                    <a:bodyPr/>
                    <a:lstStyle/>
                    <a:p>
                      <a:pPr algn="ctr"/>
                      <a:r>
                        <a:rPr lang="en-US" sz="1200" b="0" dirty="0" smtClean="0">
                          <a:latin typeface="+mj-lt"/>
                        </a:rPr>
                        <a:t>64</a:t>
                      </a:r>
                      <a:endParaRPr lang="en-US" sz="1200" b="0" dirty="0">
                        <a:latin typeface="+mj-lt"/>
                      </a:endParaRPr>
                    </a:p>
                  </a:txBody>
                  <a:tcPr anchor="ctr"/>
                </a:tc>
                <a:tc>
                  <a:txBody>
                    <a:bodyPr/>
                    <a:lstStyle/>
                    <a:p>
                      <a:pPr algn="ctr"/>
                      <a:r>
                        <a:rPr lang="en-US" sz="1200" b="0" dirty="0" smtClean="0">
                          <a:latin typeface="+mj-lt"/>
                        </a:rPr>
                        <a:t>v8.2</a:t>
                      </a:r>
                      <a:endParaRPr lang="en-US" sz="1200" b="0" dirty="0">
                        <a:latin typeface="+mj-lt"/>
                      </a:endParaRPr>
                    </a:p>
                  </a:txBody>
                  <a:tcPr anchor="ctr"/>
                </a:tc>
                <a:tc>
                  <a:txBody>
                    <a:bodyPr/>
                    <a:lstStyle/>
                    <a:p>
                      <a:pPr algn="ctr"/>
                      <a:r>
                        <a:rPr lang="en-US" sz="1200" b="0" dirty="0" err="1" smtClean="0">
                          <a:latin typeface="+mj-lt"/>
                        </a:rPr>
                        <a:t>Neoverse</a:t>
                      </a:r>
                      <a:r>
                        <a:rPr lang="en-US" sz="1200" b="0" dirty="0" smtClean="0">
                          <a:latin typeface="+mj-lt"/>
                        </a:rPr>
                        <a:t> N1</a:t>
                      </a:r>
                      <a:endParaRPr lang="en-US" sz="1200" b="0" dirty="0">
                        <a:latin typeface="+mj-lt"/>
                      </a:endParaRPr>
                    </a:p>
                  </a:txBody>
                  <a:tcPr anchor="ctr"/>
                </a:tc>
                <a:tc>
                  <a:txBody>
                    <a:bodyPr/>
                    <a:lstStyle/>
                    <a:p>
                      <a:pPr algn="ctr"/>
                      <a:r>
                        <a:rPr lang="en-US" sz="1200" b="0" dirty="0" smtClean="0">
                          <a:latin typeface="+mj-lt"/>
                        </a:rPr>
                        <a:t>7 nm</a:t>
                      </a:r>
                      <a:endParaRPr lang="en-US" sz="1200" b="0" dirty="0">
                        <a:latin typeface="+mj-lt"/>
                      </a:endParaRPr>
                    </a:p>
                  </a:txBody>
                  <a:tcPr anchor="ctr"/>
                </a:tc>
                <a:tc>
                  <a:txBody>
                    <a:bodyPr/>
                    <a:lstStyle/>
                    <a:p>
                      <a:pPr algn="ctr"/>
                      <a:endParaRPr lang="en-US" sz="1200" b="0" dirty="0">
                        <a:latin typeface="+mj-lt"/>
                      </a:endParaRPr>
                    </a:p>
                  </a:txBody>
                  <a:tcPr anchor="ctr"/>
                </a:tc>
                <a:extLst>
                  <a:ext uri="{0D108BD9-81ED-4DB2-BD59-A6C34878D82A}">
                    <a16:rowId xmlns:a16="http://schemas.microsoft.com/office/drawing/2014/main" val="352690931"/>
                  </a:ext>
                </a:extLst>
              </a:tr>
              <a:tr h="250167">
                <a:tc rowSpan="3">
                  <a:txBody>
                    <a:bodyPr/>
                    <a:lstStyle/>
                    <a:p>
                      <a:pPr algn="ctr"/>
                      <a:r>
                        <a:rPr lang="en-US" sz="1200" b="0" dirty="0" smtClean="0">
                          <a:latin typeface="+mj-lt"/>
                        </a:rPr>
                        <a:t>APM</a:t>
                      </a:r>
                    </a:p>
                    <a:p>
                      <a:pPr algn="ctr"/>
                      <a:r>
                        <a:rPr lang="en-US" sz="1200" b="0" dirty="0" smtClean="0">
                          <a:latin typeface="+mj-lt"/>
                        </a:rPr>
                        <a:t>(Applied Micro)</a:t>
                      </a:r>
                      <a:endParaRPr lang="en-US" sz="1200" b="0" dirty="0">
                        <a:latin typeface="+mj-lt"/>
                      </a:endParaRPr>
                    </a:p>
                  </a:txBody>
                  <a:tcPr anchor="ctr"/>
                </a:tc>
                <a:tc>
                  <a:txBody>
                    <a:bodyPr/>
                    <a:lstStyle/>
                    <a:p>
                      <a:pPr algn="l"/>
                      <a:r>
                        <a:rPr lang="en-US" sz="1200" b="0" dirty="0" smtClean="0">
                          <a:latin typeface="+mj-lt"/>
                        </a:rPr>
                        <a:t>X-Gene</a:t>
                      </a:r>
                      <a:endParaRPr lang="en-US" sz="1200" b="0" dirty="0">
                        <a:latin typeface="+mj-lt"/>
                      </a:endParaRPr>
                    </a:p>
                  </a:txBody>
                  <a:tcPr anchor="ctr"/>
                </a:tc>
                <a:tc>
                  <a:txBody>
                    <a:bodyPr/>
                    <a:lstStyle/>
                    <a:p>
                      <a:pPr algn="ctr"/>
                      <a:r>
                        <a:rPr lang="en-US" sz="1200" b="0" dirty="0" smtClean="0">
                          <a:latin typeface="+mj-lt"/>
                        </a:rPr>
                        <a:t>Q4/2012</a:t>
                      </a:r>
                      <a:endParaRPr lang="en-US" sz="1200" b="0" dirty="0">
                        <a:latin typeface="+mj-lt"/>
                      </a:endParaRPr>
                    </a:p>
                  </a:txBody>
                  <a:tcPr anchor="ctr"/>
                </a:tc>
                <a:tc>
                  <a:txBody>
                    <a:bodyPr/>
                    <a:lstStyle/>
                    <a:p>
                      <a:pPr algn="ctr"/>
                      <a:r>
                        <a:rPr lang="en-US" sz="1200" b="0" dirty="0" smtClean="0">
                          <a:latin typeface="+mj-lt"/>
                        </a:rPr>
                        <a:t>8</a:t>
                      </a:r>
                      <a:endParaRPr lang="en-US" sz="1200" b="0" dirty="0">
                        <a:latin typeface="+mj-lt"/>
                      </a:endParaRPr>
                    </a:p>
                  </a:txBody>
                  <a:tcPr anchor="ctr"/>
                </a:tc>
                <a:tc>
                  <a:txBody>
                    <a:bodyPr/>
                    <a:lstStyle/>
                    <a:p>
                      <a:pPr algn="ctr"/>
                      <a:r>
                        <a:rPr lang="en-US" sz="1200" b="0" dirty="0" smtClean="0">
                          <a:latin typeface="+mj-lt"/>
                        </a:rPr>
                        <a:t>8</a:t>
                      </a:r>
                      <a:endParaRPr lang="en-US" sz="1200" b="0" dirty="0">
                        <a:latin typeface="+mj-lt"/>
                      </a:endParaRPr>
                    </a:p>
                  </a:txBody>
                  <a:tcPr anchor="ctr"/>
                </a:tc>
                <a:tc>
                  <a:txBody>
                    <a:bodyPr/>
                    <a:lstStyle/>
                    <a:p>
                      <a:pPr algn="ctr"/>
                      <a:r>
                        <a:rPr lang="en-US" sz="1200" b="0" dirty="0" smtClean="0">
                          <a:latin typeface="+mj-lt"/>
                        </a:rPr>
                        <a:t>v8.0</a:t>
                      </a:r>
                      <a:endParaRPr lang="en-US" sz="1200" b="0" dirty="0">
                        <a:latin typeface="+mj-lt"/>
                      </a:endParaRPr>
                    </a:p>
                  </a:txBody>
                  <a:tcPr anchor="ctr"/>
                </a:tc>
                <a:tc>
                  <a:txBody>
                    <a:bodyPr/>
                    <a:lstStyle/>
                    <a:p>
                      <a:pPr algn="ctr"/>
                      <a:r>
                        <a:rPr lang="en-US" sz="1200" b="0" dirty="0" smtClean="0">
                          <a:latin typeface="+mj-lt"/>
                        </a:rPr>
                        <a:t>Custom</a:t>
                      </a:r>
                      <a:endParaRPr lang="en-US" sz="1200" b="0" dirty="0">
                        <a:latin typeface="+mj-lt"/>
                      </a:endParaRPr>
                    </a:p>
                  </a:txBody>
                  <a:tcPr anchor="ctr"/>
                </a:tc>
                <a:tc>
                  <a:txBody>
                    <a:bodyPr/>
                    <a:lstStyle/>
                    <a:p>
                      <a:pPr algn="ctr"/>
                      <a:r>
                        <a:rPr lang="en-US" sz="1200" b="0" dirty="0" smtClean="0">
                          <a:latin typeface="+mj-lt"/>
                        </a:rPr>
                        <a:t>40 nm</a:t>
                      </a:r>
                      <a:endParaRPr lang="en-US" sz="1200" b="0" dirty="0">
                        <a:latin typeface="+mj-lt"/>
                      </a:endParaRPr>
                    </a:p>
                  </a:txBody>
                  <a:tcPr anchor="ctr"/>
                </a:tc>
                <a:tc>
                  <a:txBody>
                    <a:bodyPr/>
                    <a:lstStyle/>
                    <a:p>
                      <a:pPr algn="ctr"/>
                      <a:r>
                        <a:rPr lang="en-US" sz="1200" b="0" dirty="0" smtClean="0">
                          <a:latin typeface="+mj-lt"/>
                        </a:rPr>
                        <a:t>45 W</a:t>
                      </a:r>
                      <a:endParaRPr lang="en-US" sz="1200" b="0" dirty="0">
                        <a:latin typeface="+mj-lt"/>
                      </a:endParaRPr>
                    </a:p>
                  </a:txBody>
                  <a:tcPr anchor="ctr"/>
                </a:tc>
                <a:extLst>
                  <a:ext uri="{0D108BD9-81ED-4DB2-BD59-A6C34878D82A}">
                    <a16:rowId xmlns:a16="http://schemas.microsoft.com/office/drawing/2014/main" val="2946788314"/>
                  </a:ext>
                </a:extLst>
              </a:tr>
              <a:tr h="250167">
                <a:tc vMerge="1">
                  <a:txBody>
                    <a:bodyPr/>
                    <a:lstStyle/>
                    <a:p>
                      <a:pPr algn="ctr"/>
                      <a:endParaRPr lang="en-US" sz="1200" b="0" dirty="0">
                        <a:latin typeface="+mj-lt"/>
                      </a:endParaRPr>
                    </a:p>
                  </a:txBody>
                  <a:tcPr anchor="ctr"/>
                </a:tc>
                <a:tc>
                  <a:txBody>
                    <a:bodyPr/>
                    <a:lstStyle/>
                    <a:p>
                      <a:pPr algn="l"/>
                      <a:r>
                        <a:rPr lang="en-US" sz="1200" b="0" dirty="0" smtClean="0">
                          <a:latin typeface="+mj-lt"/>
                        </a:rPr>
                        <a:t>X-Gene2</a:t>
                      </a:r>
                      <a:endParaRPr lang="en-US" sz="1200" b="0" dirty="0">
                        <a:latin typeface="+mj-lt"/>
                      </a:endParaRPr>
                    </a:p>
                  </a:txBody>
                  <a:tcPr anchor="ctr"/>
                </a:tc>
                <a:tc>
                  <a:txBody>
                    <a:bodyPr/>
                    <a:lstStyle/>
                    <a:p>
                      <a:pPr algn="ctr"/>
                      <a:r>
                        <a:rPr lang="en-US" sz="1200" b="0" dirty="0" smtClean="0">
                          <a:latin typeface="+mj-lt"/>
                        </a:rPr>
                        <a:t>03/2015</a:t>
                      </a:r>
                      <a:endParaRPr lang="en-US" sz="1200" b="0" dirty="0">
                        <a:latin typeface="+mj-lt"/>
                      </a:endParaRPr>
                    </a:p>
                  </a:txBody>
                  <a:tcPr anchor="ctr"/>
                </a:tc>
                <a:tc>
                  <a:txBody>
                    <a:bodyPr/>
                    <a:lstStyle/>
                    <a:p>
                      <a:pPr algn="ctr"/>
                      <a:r>
                        <a:rPr lang="en-US" sz="1200" b="0" dirty="0" smtClean="0">
                          <a:latin typeface="+mj-lt"/>
                        </a:rPr>
                        <a:t>8</a:t>
                      </a:r>
                      <a:endParaRPr lang="en-US" sz="1200" b="0" dirty="0">
                        <a:latin typeface="+mj-lt"/>
                      </a:endParaRPr>
                    </a:p>
                  </a:txBody>
                  <a:tcPr anchor="ctr"/>
                </a:tc>
                <a:tc>
                  <a:txBody>
                    <a:bodyPr/>
                    <a:lstStyle/>
                    <a:p>
                      <a:pPr algn="ctr"/>
                      <a:r>
                        <a:rPr lang="en-US" sz="1200" b="0" dirty="0" smtClean="0">
                          <a:latin typeface="+mj-lt"/>
                        </a:rPr>
                        <a:t>8</a:t>
                      </a:r>
                      <a:endParaRPr lang="en-US" sz="1200" b="0" dirty="0">
                        <a:latin typeface="+mj-lt"/>
                      </a:endParaRPr>
                    </a:p>
                  </a:txBody>
                  <a:tcPr anchor="ctr"/>
                </a:tc>
                <a:tc>
                  <a:txBody>
                    <a:bodyPr/>
                    <a:lstStyle/>
                    <a:p>
                      <a:pPr algn="ctr"/>
                      <a:r>
                        <a:rPr lang="en-US" sz="1200" b="0" dirty="0" smtClean="0">
                          <a:latin typeface="+mj-lt"/>
                        </a:rPr>
                        <a:t>v8.0</a:t>
                      </a:r>
                      <a:endParaRPr lang="en-US" sz="1200" b="0" dirty="0">
                        <a:latin typeface="+mj-lt"/>
                      </a:endParaRPr>
                    </a:p>
                  </a:txBody>
                  <a:tcPr anchor="ctr"/>
                </a:tc>
                <a:tc>
                  <a:txBody>
                    <a:bodyPr/>
                    <a:lstStyle/>
                    <a:p>
                      <a:pPr algn="ctr"/>
                      <a:r>
                        <a:rPr lang="en-US" sz="1200" b="0" dirty="0" smtClean="0">
                          <a:latin typeface="+mj-lt"/>
                        </a:rPr>
                        <a:t>Custom</a:t>
                      </a:r>
                      <a:endParaRPr lang="en-US" sz="1200" b="0" dirty="0">
                        <a:latin typeface="+mj-lt"/>
                      </a:endParaRPr>
                    </a:p>
                  </a:txBody>
                  <a:tcPr anchor="ctr"/>
                </a:tc>
                <a:tc>
                  <a:txBody>
                    <a:bodyPr/>
                    <a:lstStyle/>
                    <a:p>
                      <a:pPr algn="ctr"/>
                      <a:r>
                        <a:rPr lang="en-US" sz="1200" b="0" dirty="0" smtClean="0">
                          <a:latin typeface="+mj-lt"/>
                        </a:rPr>
                        <a:t>28 nm</a:t>
                      </a:r>
                      <a:endParaRPr lang="en-US" sz="1200" b="0" dirty="0">
                        <a:latin typeface="+mj-lt"/>
                      </a:endParaRPr>
                    </a:p>
                  </a:txBody>
                  <a:tcPr anchor="ctr"/>
                </a:tc>
                <a:tc>
                  <a:txBody>
                    <a:bodyPr/>
                    <a:lstStyle/>
                    <a:p>
                      <a:pPr algn="ctr"/>
                      <a:r>
                        <a:rPr lang="en-US" sz="1200" b="0" dirty="0" smtClean="0">
                          <a:latin typeface="+mj-lt"/>
                        </a:rPr>
                        <a:t>35 W</a:t>
                      </a:r>
                      <a:endParaRPr lang="en-US" sz="1200" b="0" dirty="0">
                        <a:latin typeface="+mj-lt"/>
                      </a:endParaRPr>
                    </a:p>
                  </a:txBody>
                  <a:tcPr anchor="ctr"/>
                </a:tc>
                <a:extLst>
                  <a:ext uri="{0D108BD9-81ED-4DB2-BD59-A6C34878D82A}">
                    <a16:rowId xmlns:a16="http://schemas.microsoft.com/office/drawing/2014/main" val="1063193232"/>
                  </a:ext>
                </a:extLst>
              </a:tr>
              <a:tr h="250167">
                <a:tc vMerge="1">
                  <a:txBody>
                    <a:bodyPr/>
                    <a:lstStyle/>
                    <a:p>
                      <a:pPr algn="ctr"/>
                      <a:endParaRPr lang="en-US" sz="1200" b="0" dirty="0">
                        <a:latin typeface="+mj-lt"/>
                      </a:endParaRPr>
                    </a:p>
                  </a:txBody>
                  <a:tcPr anchor="ctr"/>
                </a:tc>
                <a:tc>
                  <a:txBody>
                    <a:bodyPr/>
                    <a:lstStyle/>
                    <a:p>
                      <a:pPr algn="l"/>
                      <a:r>
                        <a:rPr lang="en-US" sz="1200" b="0" dirty="0" smtClean="0">
                          <a:latin typeface="+mj-lt"/>
                        </a:rPr>
                        <a:t>X-Gene3</a:t>
                      </a:r>
                      <a:endParaRPr lang="en-US" sz="1200" b="0" dirty="0">
                        <a:latin typeface="+mj-lt"/>
                      </a:endParaRPr>
                    </a:p>
                  </a:txBody>
                  <a:tcPr anchor="ctr"/>
                </a:tc>
                <a:tc>
                  <a:txBody>
                    <a:bodyPr/>
                    <a:lstStyle/>
                    <a:p>
                      <a:pPr algn="ctr"/>
                      <a:r>
                        <a:rPr lang="en-US" sz="1200" b="0" dirty="0" smtClean="0">
                          <a:latin typeface="+mj-lt"/>
                        </a:rPr>
                        <a:t>2017</a:t>
                      </a:r>
                      <a:endParaRPr lang="en-US" sz="1200" b="0" dirty="0">
                        <a:latin typeface="+mj-lt"/>
                      </a:endParaRPr>
                    </a:p>
                  </a:txBody>
                  <a:tcPr anchor="ctr"/>
                </a:tc>
                <a:tc>
                  <a:txBody>
                    <a:bodyPr/>
                    <a:lstStyle/>
                    <a:p>
                      <a:pPr algn="ctr"/>
                      <a:r>
                        <a:rPr lang="en-US" sz="1200" b="0" dirty="0" smtClean="0">
                          <a:latin typeface="+mj-lt"/>
                        </a:rPr>
                        <a:t>32</a:t>
                      </a:r>
                      <a:endParaRPr lang="en-US" sz="1200" b="0" dirty="0">
                        <a:latin typeface="+mj-lt"/>
                      </a:endParaRPr>
                    </a:p>
                  </a:txBody>
                  <a:tcPr anchor="ctr"/>
                </a:tc>
                <a:tc>
                  <a:txBody>
                    <a:bodyPr/>
                    <a:lstStyle/>
                    <a:p>
                      <a:pPr algn="ctr"/>
                      <a:r>
                        <a:rPr lang="en-US" sz="1200" b="0" dirty="0" smtClean="0">
                          <a:latin typeface="+mj-lt"/>
                        </a:rPr>
                        <a:t>32</a:t>
                      </a:r>
                      <a:endParaRPr lang="en-US" sz="1200" b="0" dirty="0">
                        <a:latin typeface="+mj-lt"/>
                      </a:endParaRPr>
                    </a:p>
                  </a:txBody>
                  <a:tcPr anchor="ctr"/>
                </a:tc>
                <a:tc>
                  <a:txBody>
                    <a:bodyPr/>
                    <a:lstStyle/>
                    <a:p>
                      <a:pPr algn="ctr"/>
                      <a:r>
                        <a:rPr lang="en-US" sz="1200" b="0" dirty="0" smtClean="0">
                          <a:latin typeface="+mj-lt"/>
                        </a:rPr>
                        <a:t>V8.0</a:t>
                      </a:r>
                      <a:endParaRPr lang="en-US" sz="1200" b="0" dirty="0">
                        <a:latin typeface="+mj-lt"/>
                      </a:endParaRPr>
                    </a:p>
                  </a:txBody>
                  <a:tcPr anchor="ctr"/>
                </a:tc>
                <a:tc>
                  <a:txBody>
                    <a:bodyPr/>
                    <a:lstStyle/>
                    <a:p>
                      <a:pPr algn="ctr"/>
                      <a:r>
                        <a:rPr lang="en-US" sz="1200" b="0" dirty="0" smtClean="0">
                          <a:latin typeface="+mj-lt"/>
                        </a:rPr>
                        <a:t>Custom</a:t>
                      </a:r>
                      <a:endParaRPr lang="en-US" sz="1200" b="0" dirty="0">
                        <a:latin typeface="+mj-lt"/>
                      </a:endParaRPr>
                    </a:p>
                  </a:txBody>
                  <a:tcPr anchor="ctr"/>
                </a:tc>
                <a:tc>
                  <a:txBody>
                    <a:bodyPr/>
                    <a:lstStyle/>
                    <a:p>
                      <a:pPr algn="ctr"/>
                      <a:r>
                        <a:rPr lang="en-US" sz="1200" b="0" dirty="0" smtClean="0">
                          <a:latin typeface="+mj-lt"/>
                        </a:rPr>
                        <a:t>16 nm</a:t>
                      </a:r>
                      <a:endParaRPr lang="en-US" sz="1200" b="0" dirty="0">
                        <a:latin typeface="+mj-lt"/>
                      </a:endParaRPr>
                    </a:p>
                  </a:txBody>
                  <a:tcPr anchor="ctr"/>
                </a:tc>
                <a:tc>
                  <a:txBody>
                    <a:bodyPr/>
                    <a:lstStyle/>
                    <a:p>
                      <a:pPr algn="ctr"/>
                      <a:r>
                        <a:rPr lang="en-US" sz="1200" b="0" dirty="0" smtClean="0">
                          <a:latin typeface="+mj-lt"/>
                        </a:rPr>
                        <a:t>125 W</a:t>
                      </a:r>
                      <a:endParaRPr lang="en-US" sz="1200" b="0" dirty="0">
                        <a:latin typeface="+mj-lt"/>
                      </a:endParaRPr>
                    </a:p>
                  </a:txBody>
                  <a:tcPr anchor="ctr"/>
                </a:tc>
                <a:extLst>
                  <a:ext uri="{0D108BD9-81ED-4DB2-BD59-A6C34878D82A}">
                    <a16:rowId xmlns:a16="http://schemas.microsoft.com/office/drawing/2014/main" val="758058791"/>
                  </a:ext>
                </a:extLst>
              </a:tr>
              <a:tr h="250167">
                <a:tc rowSpan="3">
                  <a:txBody>
                    <a:bodyPr/>
                    <a:lstStyle/>
                    <a:p>
                      <a:pPr algn="ctr"/>
                      <a:r>
                        <a:rPr lang="en-US" sz="1200" b="0" dirty="0" smtClean="0">
                          <a:latin typeface="+mj-lt"/>
                        </a:rPr>
                        <a:t>Ampere</a:t>
                      </a:r>
                      <a:endParaRPr lang="en-US" sz="1200" b="0" dirty="0">
                        <a:latin typeface="+mj-lt"/>
                      </a:endParaRPr>
                    </a:p>
                  </a:txBody>
                  <a:tcPr anchor="ctr"/>
                </a:tc>
                <a:tc>
                  <a:txBody>
                    <a:bodyPr/>
                    <a:lstStyle/>
                    <a:p>
                      <a:pPr algn="l"/>
                      <a:r>
                        <a:rPr lang="en-US" sz="1200" b="0" dirty="0" smtClean="0">
                          <a:latin typeface="+mj-lt"/>
                        </a:rPr>
                        <a:t>eMAG 8180</a:t>
                      </a:r>
                      <a:endParaRPr lang="en-US" sz="1200" b="0" dirty="0">
                        <a:latin typeface="+mj-lt"/>
                      </a:endParaRPr>
                    </a:p>
                  </a:txBody>
                  <a:tcPr anchor="ctr"/>
                </a:tc>
                <a:tc>
                  <a:txBody>
                    <a:bodyPr/>
                    <a:lstStyle/>
                    <a:p>
                      <a:pPr algn="ctr"/>
                      <a:r>
                        <a:rPr lang="en-US" sz="1200" b="0" dirty="0" smtClean="0">
                          <a:latin typeface="+mj-lt"/>
                        </a:rPr>
                        <a:t>02/2018</a:t>
                      </a:r>
                      <a:endParaRPr lang="en-US" sz="1200" b="0" dirty="0">
                        <a:latin typeface="+mj-lt"/>
                      </a:endParaRPr>
                    </a:p>
                  </a:txBody>
                  <a:tcPr anchor="ctr"/>
                </a:tc>
                <a:tc>
                  <a:txBody>
                    <a:bodyPr/>
                    <a:lstStyle/>
                    <a:p>
                      <a:pPr algn="ctr"/>
                      <a:r>
                        <a:rPr lang="en-US" sz="1200" b="0" dirty="0" smtClean="0">
                          <a:latin typeface="+mj-lt"/>
                        </a:rPr>
                        <a:t>32</a:t>
                      </a:r>
                      <a:endParaRPr lang="en-US" sz="1200" b="0" dirty="0">
                        <a:latin typeface="+mj-lt"/>
                      </a:endParaRPr>
                    </a:p>
                  </a:txBody>
                  <a:tcPr anchor="ctr"/>
                </a:tc>
                <a:tc>
                  <a:txBody>
                    <a:bodyPr/>
                    <a:lstStyle/>
                    <a:p>
                      <a:pPr algn="ctr"/>
                      <a:r>
                        <a:rPr lang="en-US" sz="1200" b="0" dirty="0" smtClean="0">
                          <a:latin typeface="+mj-lt"/>
                        </a:rPr>
                        <a:t>32</a:t>
                      </a:r>
                      <a:endParaRPr lang="en-US" sz="1200" b="0" dirty="0">
                        <a:latin typeface="+mj-lt"/>
                      </a:endParaRPr>
                    </a:p>
                  </a:txBody>
                  <a:tcPr anchor="ctr"/>
                </a:tc>
                <a:tc>
                  <a:txBody>
                    <a:bodyPr/>
                    <a:lstStyle/>
                    <a:p>
                      <a:pPr algn="ctr"/>
                      <a:r>
                        <a:rPr lang="en-US" sz="1200" b="0" dirty="0" smtClean="0">
                          <a:latin typeface="+mj-lt"/>
                        </a:rPr>
                        <a:t>v8.0</a:t>
                      </a:r>
                      <a:endParaRPr lang="en-US" sz="1200" b="0" dirty="0">
                        <a:latin typeface="+mj-lt"/>
                      </a:endParaRPr>
                    </a:p>
                  </a:txBody>
                  <a:tcPr anchor="ctr"/>
                </a:tc>
                <a:tc>
                  <a:txBody>
                    <a:bodyPr/>
                    <a:lstStyle/>
                    <a:p>
                      <a:pPr algn="ctr"/>
                      <a:r>
                        <a:rPr lang="en-US" sz="1200" b="0" dirty="0" smtClean="0">
                          <a:latin typeface="+mj-lt"/>
                        </a:rPr>
                        <a:t>Custom</a:t>
                      </a:r>
                      <a:endParaRPr lang="en-US" sz="1200" b="0" dirty="0">
                        <a:latin typeface="+mj-lt"/>
                      </a:endParaRPr>
                    </a:p>
                  </a:txBody>
                  <a:tcPr anchor="ctr"/>
                </a:tc>
                <a:tc>
                  <a:txBody>
                    <a:bodyPr/>
                    <a:lstStyle/>
                    <a:p>
                      <a:pPr algn="ctr"/>
                      <a:r>
                        <a:rPr lang="en-US" sz="1200" b="0" dirty="0" smtClean="0">
                          <a:latin typeface="+mj-lt"/>
                        </a:rPr>
                        <a:t>16 nm</a:t>
                      </a:r>
                      <a:endParaRPr lang="en-US" sz="1200" b="0" dirty="0">
                        <a:latin typeface="+mj-lt"/>
                      </a:endParaRPr>
                    </a:p>
                  </a:txBody>
                  <a:tcPr anchor="ctr"/>
                </a:tc>
                <a:tc>
                  <a:txBody>
                    <a:bodyPr/>
                    <a:lstStyle/>
                    <a:p>
                      <a:pPr algn="ctr"/>
                      <a:r>
                        <a:rPr lang="en-US" sz="1200" b="0" dirty="0" smtClean="0">
                          <a:latin typeface="+mj-lt"/>
                        </a:rPr>
                        <a:t>125 W</a:t>
                      </a:r>
                      <a:endParaRPr lang="en-US" sz="1200" b="0" dirty="0">
                        <a:latin typeface="+mj-lt"/>
                      </a:endParaRPr>
                    </a:p>
                  </a:txBody>
                  <a:tcPr anchor="ctr"/>
                </a:tc>
                <a:extLst>
                  <a:ext uri="{0D108BD9-81ED-4DB2-BD59-A6C34878D82A}">
                    <a16:rowId xmlns:a16="http://schemas.microsoft.com/office/drawing/2014/main" val="1206844011"/>
                  </a:ext>
                </a:extLst>
              </a:tr>
              <a:tr h="250167">
                <a:tc vMerge="1">
                  <a:txBody>
                    <a:bodyPr/>
                    <a:lstStyle/>
                    <a:p>
                      <a:pPr algn="ctr"/>
                      <a:endParaRPr lang="en-US" sz="1200" b="0" dirty="0">
                        <a:latin typeface="+mj-lt"/>
                      </a:endParaRPr>
                    </a:p>
                  </a:txBody>
                  <a:tcPr anchor="ctr"/>
                </a:tc>
                <a:tc>
                  <a:txBody>
                    <a:bodyPr/>
                    <a:lstStyle/>
                    <a:p>
                      <a:pPr algn="l"/>
                      <a:r>
                        <a:rPr lang="en-US" sz="1200" b="0" dirty="0" err="1" smtClean="0">
                          <a:latin typeface="+mj-lt"/>
                        </a:rPr>
                        <a:t>Altra</a:t>
                      </a:r>
                      <a:endParaRPr lang="en-US" sz="1200" b="0" dirty="0">
                        <a:latin typeface="+mj-lt"/>
                      </a:endParaRPr>
                    </a:p>
                  </a:txBody>
                  <a:tcPr anchor="ctr"/>
                </a:tc>
                <a:tc>
                  <a:txBody>
                    <a:bodyPr/>
                    <a:lstStyle/>
                    <a:p>
                      <a:pPr algn="ctr"/>
                      <a:r>
                        <a:rPr lang="en-US" sz="1200" b="0" dirty="0" smtClean="0">
                          <a:latin typeface="+mj-lt"/>
                        </a:rPr>
                        <a:t>03/2020</a:t>
                      </a:r>
                      <a:endParaRPr lang="en-US" sz="1200" b="0" dirty="0">
                        <a:latin typeface="+mj-lt"/>
                      </a:endParaRPr>
                    </a:p>
                  </a:txBody>
                  <a:tcPr anchor="ctr"/>
                </a:tc>
                <a:tc>
                  <a:txBody>
                    <a:bodyPr/>
                    <a:lstStyle/>
                    <a:p>
                      <a:pPr algn="ctr"/>
                      <a:r>
                        <a:rPr lang="en-US" sz="1200" b="0" dirty="0" smtClean="0">
                          <a:latin typeface="+mj-lt"/>
                        </a:rPr>
                        <a:t>80</a:t>
                      </a:r>
                      <a:endParaRPr lang="en-US" sz="1200" b="0" dirty="0">
                        <a:latin typeface="+mj-lt"/>
                      </a:endParaRPr>
                    </a:p>
                  </a:txBody>
                  <a:tcPr anchor="ctr"/>
                </a:tc>
                <a:tc>
                  <a:txBody>
                    <a:bodyPr/>
                    <a:lstStyle/>
                    <a:p>
                      <a:pPr algn="ctr"/>
                      <a:r>
                        <a:rPr lang="en-US" sz="1200" b="0" dirty="0" smtClean="0">
                          <a:latin typeface="+mj-lt"/>
                        </a:rPr>
                        <a:t>80</a:t>
                      </a:r>
                      <a:endParaRPr lang="en-US" sz="1200" b="0" dirty="0">
                        <a:latin typeface="+mj-lt"/>
                      </a:endParaRPr>
                    </a:p>
                  </a:txBody>
                  <a:tcPr anchor="ctr"/>
                </a:tc>
                <a:tc>
                  <a:txBody>
                    <a:bodyPr/>
                    <a:lstStyle/>
                    <a:p>
                      <a:pPr algn="ctr"/>
                      <a:r>
                        <a:rPr lang="en-US" sz="1200" b="0" dirty="0" smtClean="0">
                          <a:latin typeface="+mj-lt"/>
                        </a:rPr>
                        <a:t>v8.2</a:t>
                      </a:r>
                      <a:endParaRPr lang="en-US" sz="1200" b="0" dirty="0">
                        <a:latin typeface="+mj-lt"/>
                      </a:endParaRPr>
                    </a:p>
                  </a:txBody>
                  <a:tcPr anchor="ctr"/>
                </a:tc>
                <a:tc>
                  <a:txBody>
                    <a:bodyPr/>
                    <a:lstStyle/>
                    <a:p>
                      <a:pPr algn="ctr"/>
                      <a:r>
                        <a:rPr lang="en-US" sz="1200" b="0" dirty="0" smtClean="0">
                          <a:latin typeface="+mj-lt"/>
                        </a:rPr>
                        <a:t>Neoverse-N1</a:t>
                      </a:r>
                      <a:endParaRPr lang="en-US" sz="1200" b="0" dirty="0">
                        <a:latin typeface="+mj-lt"/>
                      </a:endParaRPr>
                    </a:p>
                  </a:txBody>
                  <a:tcPr anchor="ctr"/>
                </a:tc>
                <a:tc>
                  <a:txBody>
                    <a:bodyPr/>
                    <a:lstStyle/>
                    <a:p>
                      <a:pPr algn="ctr"/>
                      <a:r>
                        <a:rPr lang="en-US" sz="1200" b="0" dirty="0" smtClean="0">
                          <a:latin typeface="+mj-lt"/>
                        </a:rPr>
                        <a:t>7 nm</a:t>
                      </a:r>
                      <a:endParaRPr lang="en-US" sz="1200" b="0" dirty="0">
                        <a:latin typeface="+mj-lt"/>
                      </a:endParaRPr>
                    </a:p>
                  </a:txBody>
                  <a:tcPr anchor="ctr"/>
                </a:tc>
                <a:tc>
                  <a:txBody>
                    <a:bodyPr/>
                    <a:lstStyle/>
                    <a:p>
                      <a:pPr algn="ctr"/>
                      <a:r>
                        <a:rPr lang="en-US" sz="1200" b="0" dirty="0" smtClean="0">
                          <a:latin typeface="+mj-lt"/>
                        </a:rPr>
                        <a:t>250 W</a:t>
                      </a:r>
                      <a:endParaRPr lang="en-US" sz="1200" b="0" dirty="0">
                        <a:latin typeface="+mj-lt"/>
                      </a:endParaRPr>
                    </a:p>
                  </a:txBody>
                  <a:tcPr anchor="ctr"/>
                </a:tc>
                <a:extLst>
                  <a:ext uri="{0D108BD9-81ED-4DB2-BD59-A6C34878D82A}">
                    <a16:rowId xmlns:a16="http://schemas.microsoft.com/office/drawing/2014/main" val="520485457"/>
                  </a:ext>
                </a:extLst>
              </a:tr>
              <a:tr h="250167">
                <a:tc vMerge="1">
                  <a:txBody>
                    <a:bodyPr/>
                    <a:lstStyle/>
                    <a:p>
                      <a:pPr algn="ctr"/>
                      <a:endParaRPr lang="en-US" sz="1200" b="0" dirty="0">
                        <a:latin typeface="+mj-lt"/>
                      </a:endParaRPr>
                    </a:p>
                  </a:txBody>
                  <a:tcPr anchor="ctr"/>
                </a:tc>
                <a:tc>
                  <a:txBody>
                    <a:bodyPr/>
                    <a:lstStyle/>
                    <a:p>
                      <a:pPr algn="l"/>
                      <a:r>
                        <a:rPr lang="en-US" sz="1200" b="0" dirty="0" err="1" smtClean="0">
                          <a:latin typeface="+mj-lt"/>
                        </a:rPr>
                        <a:t>Altra</a:t>
                      </a:r>
                      <a:r>
                        <a:rPr lang="en-US" sz="1200" b="0" dirty="0" smtClean="0">
                          <a:latin typeface="+mj-lt"/>
                        </a:rPr>
                        <a:t> Max</a:t>
                      </a:r>
                      <a:endParaRPr lang="en-US" sz="1200" b="0" dirty="0">
                        <a:latin typeface="+mj-lt"/>
                      </a:endParaRPr>
                    </a:p>
                  </a:txBody>
                  <a:tcPr anchor="ctr"/>
                </a:tc>
                <a:tc>
                  <a:txBody>
                    <a:bodyPr/>
                    <a:lstStyle/>
                    <a:p>
                      <a:pPr algn="ctr"/>
                      <a:r>
                        <a:rPr lang="hu-HU" sz="1200" b="0" dirty="0" smtClean="0">
                          <a:latin typeface="+mj-lt"/>
                        </a:rPr>
                        <a:t>05/</a:t>
                      </a:r>
                      <a:r>
                        <a:rPr lang="en-US" sz="1200" b="0" dirty="0" smtClean="0">
                          <a:latin typeface="+mj-lt"/>
                        </a:rPr>
                        <a:t>2021</a:t>
                      </a:r>
                      <a:endParaRPr lang="en-US" sz="1200" b="0" dirty="0">
                        <a:latin typeface="+mj-lt"/>
                      </a:endParaRPr>
                    </a:p>
                  </a:txBody>
                  <a:tcPr anchor="ctr"/>
                </a:tc>
                <a:tc>
                  <a:txBody>
                    <a:bodyPr/>
                    <a:lstStyle/>
                    <a:p>
                      <a:pPr algn="ctr"/>
                      <a:r>
                        <a:rPr lang="en-US" sz="1200" b="0" dirty="0" smtClean="0">
                          <a:latin typeface="+mj-lt"/>
                        </a:rPr>
                        <a:t>128</a:t>
                      </a:r>
                      <a:endParaRPr lang="en-US" sz="1200" b="0" dirty="0">
                        <a:latin typeface="+mj-lt"/>
                      </a:endParaRPr>
                    </a:p>
                  </a:txBody>
                  <a:tcPr anchor="ctr"/>
                </a:tc>
                <a:tc>
                  <a:txBody>
                    <a:bodyPr/>
                    <a:lstStyle/>
                    <a:p>
                      <a:pPr algn="ctr"/>
                      <a:r>
                        <a:rPr lang="en-US" sz="1200" b="0" dirty="0" smtClean="0">
                          <a:latin typeface="+mj-lt"/>
                        </a:rPr>
                        <a:t>128</a:t>
                      </a:r>
                      <a:endParaRPr lang="en-US" sz="1200" b="0" dirty="0">
                        <a:latin typeface="+mj-lt"/>
                      </a:endParaRPr>
                    </a:p>
                  </a:txBody>
                  <a:tcPr anchor="ctr"/>
                </a:tc>
                <a:tc>
                  <a:txBody>
                    <a:bodyPr/>
                    <a:lstStyle/>
                    <a:p>
                      <a:pPr algn="ctr"/>
                      <a:r>
                        <a:rPr lang="hu-HU" sz="1200" b="0" dirty="0" smtClean="0">
                          <a:latin typeface="+mj-lt"/>
                        </a:rPr>
                        <a:t>V8.2</a:t>
                      </a:r>
                      <a:endParaRPr lang="en-US" sz="1200" b="0" dirty="0">
                        <a:latin typeface="+mj-lt"/>
                      </a:endParaRPr>
                    </a:p>
                  </a:txBody>
                  <a:tcPr anchor="ctr"/>
                </a:tc>
                <a:tc>
                  <a:txBody>
                    <a:bodyPr/>
                    <a:lstStyle/>
                    <a:p>
                      <a:pPr algn="ctr"/>
                      <a:r>
                        <a:rPr lang="hu-HU" sz="1200" b="0" dirty="0" smtClean="0">
                          <a:latin typeface="+mj-lt"/>
                        </a:rPr>
                        <a:t>Neoverse-N1</a:t>
                      </a:r>
                      <a:endParaRPr lang="en-US" sz="1200" b="0" dirty="0">
                        <a:latin typeface="+mj-lt"/>
                      </a:endParaRPr>
                    </a:p>
                  </a:txBody>
                  <a:tcPr anchor="ctr"/>
                </a:tc>
                <a:tc>
                  <a:txBody>
                    <a:bodyPr/>
                    <a:lstStyle/>
                    <a:p>
                      <a:pPr algn="ctr"/>
                      <a:r>
                        <a:rPr lang="en-US" sz="1200" b="0" dirty="0" smtClean="0">
                          <a:latin typeface="+mj-lt"/>
                        </a:rPr>
                        <a:t>7 nm</a:t>
                      </a:r>
                      <a:endParaRPr lang="en-US" sz="1200" b="0" dirty="0">
                        <a:latin typeface="+mj-lt"/>
                      </a:endParaRPr>
                    </a:p>
                  </a:txBody>
                  <a:tcPr anchor="ctr"/>
                </a:tc>
                <a:tc>
                  <a:txBody>
                    <a:bodyPr/>
                    <a:lstStyle/>
                    <a:p>
                      <a:pPr algn="ctr"/>
                      <a:r>
                        <a:rPr lang="hu-HU" sz="1200" b="0" dirty="0" smtClean="0">
                          <a:latin typeface="+mj-lt"/>
                        </a:rPr>
                        <a:t>250 W</a:t>
                      </a:r>
                      <a:endParaRPr lang="en-US" sz="1200" b="0" dirty="0">
                        <a:latin typeface="+mj-lt"/>
                      </a:endParaRPr>
                    </a:p>
                  </a:txBody>
                  <a:tcPr anchor="ctr"/>
                </a:tc>
                <a:extLst>
                  <a:ext uri="{0D108BD9-81ED-4DB2-BD59-A6C34878D82A}">
                    <a16:rowId xmlns:a16="http://schemas.microsoft.com/office/drawing/2014/main" val="972909138"/>
                  </a:ext>
                </a:extLst>
              </a:tr>
              <a:tr h="250167">
                <a:tc rowSpan="3">
                  <a:txBody>
                    <a:bodyPr/>
                    <a:lstStyle/>
                    <a:p>
                      <a:pPr algn="ctr"/>
                      <a:endParaRPr lang="en-US" sz="1200" b="0" dirty="0" smtClean="0">
                        <a:latin typeface="+mj-lt"/>
                      </a:endParaRPr>
                    </a:p>
                    <a:p>
                      <a:pPr algn="ctr"/>
                      <a:endParaRPr lang="en-US" sz="1200" b="0" dirty="0" smtClean="0">
                        <a:latin typeface="+mj-lt"/>
                      </a:endParaRPr>
                    </a:p>
                    <a:p>
                      <a:pPr algn="ctr"/>
                      <a:r>
                        <a:rPr lang="en-US" sz="1200" b="0" dirty="0" smtClean="0">
                          <a:latin typeface="+mj-lt"/>
                        </a:rPr>
                        <a:t>Cavium</a:t>
                      </a:r>
                      <a:r>
                        <a:rPr lang="hu-HU" sz="1200" b="0" dirty="0" smtClean="0">
                          <a:latin typeface="+mj-lt"/>
                        </a:rPr>
                        <a:t>/</a:t>
                      </a:r>
                    </a:p>
                    <a:p>
                      <a:pPr algn="ctr"/>
                      <a:r>
                        <a:rPr lang="hu-HU" sz="1200" b="0" dirty="0" err="1" smtClean="0">
                          <a:latin typeface="+mj-lt"/>
                        </a:rPr>
                        <a:t>Marvell</a:t>
                      </a:r>
                      <a:endParaRPr lang="en-US" sz="1200" b="0" dirty="0">
                        <a:latin typeface="+mj-lt"/>
                      </a:endParaRPr>
                    </a:p>
                  </a:txBody>
                  <a:tcPr anchor="ctr"/>
                </a:tc>
                <a:tc>
                  <a:txBody>
                    <a:bodyPr/>
                    <a:lstStyle/>
                    <a:p>
                      <a:pPr algn="l"/>
                      <a:r>
                        <a:rPr lang="en-US" sz="1200" b="0" dirty="0" err="1" smtClean="0">
                          <a:latin typeface="+mj-lt"/>
                        </a:rPr>
                        <a:t>ThunderX</a:t>
                      </a:r>
                      <a:endParaRPr lang="en-US" sz="1200" b="0" dirty="0">
                        <a:latin typeface="+mj-lt"/>
                      </a:endParaRPr>
                    </a:p>
                  </a:txBody>
                  <a:tcPr anchor="ctr"/>
                </a:tc>
                <a:tc>
                  <a:txBody>
                    <a:bodyPr/>
                    <a:lstStyle/>
                    <a:p>
                      <a:pPr algn="ctr"/>
                      <a:r>
                        <a:rPr lang="en-US" sz="1200" b="0" dirty="0" smtClean="0">
                          <a:latin typeface="+mj-lt"/>
                        </a:rPr>
                        <a:t>09/2015</a:t>
                      </a:r>
                      <a:endParaRPr lang="en-US" sz="1200" b="0" dirty="0">
                        <a:latin typeface="+mj-lt"/>
                      </a:endParaRPr>
                    </a:p>
                  </a:txBody>
                  <a:tcPr anchor="ctr"/>
                </a:tc>
                <a:tc>
                  <a:txBody>
                    <a:bodyPr/>
                    <a:lstStyle/>
                    <a:p>
                      <a:pPr algn="ctr"/>
                      <a:r>
                        <a:rPr lang="en-US" sz="1200" b="0" dirty="0" smtClean="0">
                          <a:latin typeface="+mj-lt"/>
                        </a:rPr>
                        <a:t>48</a:t>
                      </a:r>
                      <a:endParaRPr lang="en-US" sz="1200" b="0" dirty="0">
                        <a:latin typeface="+mj-lt"/>
                      </a:endParaRPr>
                    </a:p>
                  </a:txBody>
                  <a:tcPr anchor="ctr"/>
                </a:tc>
                <a:tc>
                  <a:txBody>
                    <a:bodyPr/>
                    <a:lstStyle/>
                    <a:p>
                      <a:pPr algn="ctr"/>
                      <a:r>
                        <a:rPr lang="en-US" sz="1200" b="0" dirty="0" smtClean="0">
                          <a:latin typeface="+mj-lt"/>
                        </a:rPr>
                        <a:t>48</a:t>
                      </a:r>
                      <a:endParaRPr lang="en-US" sz="1200" b="0" dirty="0">
                        <a:latin typeface="+mj-lt"/>
                      </a:endParaRPr>
                    </a:p>
                  </a:txBody>
                  <a:tcPr anchor="ctr"/>
                </a:tc>
                <a:tc>
                  <a:txBody>
                    <a:bodyPr/>
                    <a:lstStyle/>
                    <a:p>
                      <a:pPr algn="ctr"/>
                      <a:r>
                        <a:rPr lang="en-US" sz="1200" b="0" dirty="0" smtClean="0">
                          <a:latin typeface="+mj-lt"/>
                        </a:rPr>
                        <a:t>v8.1</a:t>
                      </a:r>
                      <a:endParaRPr lang="en-US" sz="1200" b="0" dirty="0">
                        <a:latin typeface="+mj-lt"/>
                      </a:endParaRPr>
                    </a:p>
                  </a:txBody>
                  <a:tcPr anchor="ctr"/>
                </a:tc>
                <a:tc>
                  <a:txBody>
                    <a:bodyPr/>
                    <a:lstStyle/>
                    <a:p>
                      <a:pPr algn="ctr"/>
                      <a:r>
                        <a:rPr lang="en-US" sz="1200" b="0" dirty="0" smtClean="0">
                          <a:latin typeface="+mj-lt"/>
                        </a:rPr>
                        <a:t>Cortex-A57</a:t>
                      </a:r>
                      <a:endParaRPr lang="en-US" sz="1200" b="0" dirty="0">
                        <a:latin typeface="+mj-lt"/>
                      </a:endParaRPr>
                    </a:p>
                  </a:txBody>
                  <a:tcPr anchor="ctr"/>
                </a:tc>
                <a:tc>
                  <a:txBody>
                    <a:bodyPr/>
                    <a:lstStyle/>
                    <a:p>
                      <a:pPr algn="ctr"/>
                      <a:r>
                        <a:rPr lang="en-US" sz="1200" b="0" dirty="0" smtClean="0">
                          <a:latin typeface="+mj-lt"/>
                        </a:rPr>
                        <a:t>28 nm</a:t>
                      </a:r>
                      <a:endParaRPr lang="en-US" sz="1200" b="0" dirty="0">
                        <a:latin typeface="+mj-lt"/>
                      </a:endParaRPr>
                    </a:p>
                  </a:txBody>
                  <a:tcPr anchor="ctr"/>
                </a:tc>
                <a:tc>
                  <a:txBody>
                    <a:bodyPr/>
                    <a:lstStyle/>
                    <a:p>
                      <a:pPr algn="ctr"/>
                      <a:endParaRPr lang="en-US" sz="1200" b="0" dirty="0">
                        <a:latin typeface="+mj-lt"/>
                      </a:endParaRPr>
                    </a:p>
                  </a:txBody>
                  <a:tcPr anchor="ctr"/>
                </a:tc>
                <a:extLst>
                  <a:ext uri="{0D108BD9-81ED-4DB2-BD59-A6C34878D82A}">
                    <a16:rowId xmlns:a16="http://schemas.microsoft.com/office/drawing/2014/main" val="2883124799"/>
                  </a:ext>
                </a:extLst>
              </a:tr>
              <a:tr h="416944">
                <a:tc vMerge="1">
                  <a:txBody>
                    <a:bodyPr/>
                    <a:lstStyle/>
                    <a:p>
                      <a:pPr algn="ctr"/>
                      <a:endParaRPr lang="en-US" sz="1200" b="0" dirty="0">
                        <a:latin typeface="+mj-lt"/>
                      </a:endParaRPr>
                    </a:p>
                  </a:txBody>
                  <a:tcPr anchor="ctr"/>
                </a:tc>
                <a:tc>
                  <a:txBody>
                    <a:bodyPr/>
                    <a:lstStyle/>
                    <a:p>
                      <a:pPr algn="l"/>
                      <a:r>
                        <a:rPr lang="en-US" sz="1200" b="0" kern="1200" dirty="0" smtClean="0">
                          <a:solidFill>
                            <a:schemeClr val="dk1"/>
                          </a:solidFill>
                          <a:latin typeface="+mn-lt"/>
                          <a:ea typeface="+mn-ea"/>
                          <a:cs typeface="+mn-cs"/>
                        </a:rPr>
                        <a:t>ThunderX2</a:t>
                      </a:r>
                      <a:endParaRPr lang="en-US" sz="1200" b="0" kern="1200" dirty="0">
                        <a:solidFill>
                          <a:schemeClr val="dk1"/>
                        </a:solidFill>
                        <a:latin typeface="+mn-lt"/>
                        <a:ea typeface="+mn-ea"/>
                        <a:cs typeface="+mn-cs"/>
                      </a:endParaRPr>
                    </a:p>
                  </a:txBody>
                  <a:tcPr anchor="ctr"/>
                </a:tc>
                <a:tc>
                  <a:txBody>
                    <a:bodyPr/>
                    <a:lstStyle/>
                    <a:p>
                      <a:pPr algn="ctr"/>
                      <a:r>
                        <a:rPr lang="en-US" sz="1200" b="0" dirty="0" smtClean="0">
                          <a:latin typeface="+mj-lt"/>
                        </a:rPr>
                        <a:t>05/2018</a:t>
                      </a:r>
                      <a:endParaRPr lang="en-US" sz="1200" b="0" dirty="0">
                        <a:latin typeface="+mj-lt"/>
                      </a:endParaRPr>
                    </a:p>
                  </a:txBody>
                  <a:tcPr anchor="ctr"/>
                </a:tc>
                <a:tc>
                  <a:txBody>
                    <a:bodyPr/>
                    <a:lstStyle/>
                    <a:p>
                      <a:pPr algn="ctr"/>
                      <a:r>
                        <a:rPr lang="en-US" sz="1200" b="0" dirty="0" smtClean="0">
                          <a:latin typeface="+mj-lt"/>
                        </a:rPr>
                        <a:t>32</a:t>
                      </a:r>
                      <a:endParaRPr lang="en-US" sz="1200" b="0" dirty="0">
                        <a:latin typeface="+mj-lt"/>
                      </a:endParaRPr>
                    </a:p>
                  </a:txBody>
                  <a:tcPr anchor="ctr"/>
                </a:tc>
                <a:tc>
                  <a:txBody>
                    <a:bodyPr/>
                    <a:lstStyle/>
                    <a:p>
                      <a:pPr algn="ctr"/>
                      <a:r>
                        <a:rPr lang="en-US" sz="1200" b="0" dirty="0" smtClean="0">
                          <a:latin typeface="+mj-lt"/>
                        </a:rPr>
                        <a:t>128</a:t>
                      </a:r>
                      <a:endParaRPr lang="en-US" sz="1200" b="0" dirty="0">
                        <a:latin typeface="+mj-lt"/>
                      </a:endParaRPr>
                    </a:p>
                  </a:txBody>
                  <a:tcPr anchor="ctr"/>
                </a:tc>
                <a:tc>
                  <a:txBody>
                    <a:bodyPr/>
                    <a:lstStyle/>
                    <a:p>
                      <a:pPr algn="ctr"/>
                      <a:r>
                        <a:rPr lang="en-US" sz="1200" b="0" dirty="0" smtClean="0">
                          <a:latin typeface="+mj-lt"/>
                        </a:rPr>
                        <a:t>v8.1</a:t>
                      </a:r>
                      <a:endParaRPr lang="en-US" sz="1200" b="0" dirty="0">
                        <a:latin typeface="+mj-lt"/>
                      </a:endParaRPr>
                    </a:p>
                  </a:txBody>
                  <a:tcPr anchor="ctr"/>
                </a:tc>
                <a:tc>
                  <a:txBody>
                    <a:bodyPr/>
                    <a:lstStyle/>
                    <a:p>
                      <a:pPr algn="ctr"/>
                      <a:r>
                        <a:rPr lang="en-US" sz="1200" b="0" dirty="0" smtClean="0">
                          <a:latin typeface="+mj-lt"/>
                        </a:rPr>
                        <a:t>Custom</a:t>
                      </a:r>
                    </a:p>
                    <a:p>
                      <a:pPr algn="ctr"/>
                      <a:r>
                        <a:rPr lang="en-US" sz="1200" b="0" dirty="0" smtClean="0">
                          <a:latin typeface="+mj-lt"/>
                        </a:rPr>
                        <a:t>(Vulcan)</a:t>
                      </a:r>
                      <a:endParaRPr lang="en-US" sz="1200" b="0" dirty="0">
                        <a:latin typeface="+mj-lt"/>
                      </a:endParaRPr>
                    </a:p>
                  </a:txBody>
                  <a:tcPr anchor="ctr"/>
                </a:tc>
                <a:tc>
                  <a:txBody>
                    <a:bodyPr/>
                    <a:lstStyle/>
                    <a:p>
                      <a:pPr algn="ctr"/>
                      <a:r>
                        <a:rPr lang="en-US" sz="1200" b="0" dirty="0" smtClean="0">
                          <a:latin typeface="+mj-lt"/>
                        </a:rPr>
                        <a:t>14/16 nm</a:t>
                      </a:r>
                      <a:endParaRPr lang="en-US" sz="1200" b="0" dirty="0">
                        <a:latin typeface="+mj-lt"/>
                      </a:endParaRPr>
                    </a:p>
                  </a:txBody>
                  <a:tcPr anchor="ctr"/>
                </a:tc>
                <a:tc>
                  <a:txBody>
                    <a:bodyPr/>
                    <a:lstStyle/>
                    <a:p>
                      <a:pPr algn="ctr"/>
                      <a:r>
                        <a:rPr lang="en-US" sz="1200" b="0" dirty="0" smtClean="0">
                          <a:latin typeface="+mj-lt"/>
                        </a:rPr>
                        <a:t>180 W</a:t>
                      </a:r>
                      <a:endParaRPr lang="en-US" sz="1200" b="0" dirty="0">
                        <a:latin typeface="+mj-lt"/>
                      </a:endParaRPr>
                    </a:p>
                  </a:txBody>
                  <a:tcPr anchor="ctr"/>
                </a:tc>
                <a:extLst>
                  <a:ext uri="{0D108BD9-81ED-4DB2-BD59-A6C34878D82A}">
                    <a16:rowId xmlns:a16="http://schemas.microsoft.com/office/drawing/2014/main" val="3728725363"/>
                  </a:ext>
                </a:extLst>
              </a:tr>
              <a:tr h="416944">
                <a:tc vMerge="1">
                  <a:txBody>
                    <a:bodyPr/>
                    <a:lstStyle/>
                    <a:p>
                      <a:pPr algn="ctr"/>
                      <a:endParaRPr lang="en-US" sz="1200" b="0" dirty="0">
                        <a:latin typeface="+mj-lt"/>
                      </a:endParaRPr>
                    </a:p>
                  </a:txBody>
                  <a:tcPr anchor="ctr"/>
                </a:tc>
                <a:tc>
                  <a:txBody>
                    <a:bodyPr/>
                    <a:lstStyle/>
                    <a:p>
                      <a:pPr algn="l"/>
                      <a:r>
                        <a:rPr lang="en-US" sz="1200" b="0" kern="1200" dirty="0" smtClean="0">
                          <a:solidFill>
                            <a:schemeClr val="dk1"/>
                          </a:solidFill>
                          <a:latin typeface="+mn-lt"/>
                          <a:ea typeface="+mn-ea"/>
                          <a:cs typeface="+mn-cs"/>
                        </a:rPr>
                        <a:t>ThunderX3</a:t>
                      </a:r>
                      <a:endParaRPr lang="en-US" sz="1200" b="0" kern="1200" dirty="0">
                        <a:solidFill>
                          <a:schemeClr val="dk1"/>
                        </a:solidFill>
                        <a:latin typeface="+mn-lt"/>
                        <a:ea typeface="+mn-ea"/>
                        <a:cs typeface="+mn-cs"/>
                      </a:endParaRPr>
                    </a:p>
                  </a:txBody>
                  <a:tcPr anchor="ctr"/>
                </a:tc>
                <a:tc>
                  <a:txBody>
                    <a:bodyPr/>
                    <a:lstStyle/>
                    <a:p>
                      <a:pPr algn="ctr"/>
                      <a:r>
                        <a:rPr lang="en-US" sz="1200" b="0" dirty="0" smtClean="0">
                          <a:latin typeface="+mj-lt"/>
                        </a:rPr>
                        <a:t>2020 (</a:t>
                      </a:r>
                      <a:r>
                        <a:rPr lang="en-US" sz="1200" b="0" dirty="0" err="1" smtClean="0">
                          <a:latin typeface="+mj-lt"/>
                        </a:rPr>
                        <a:t>canc</a:t>
                      </a:r>
                      <a:r>
                        <a:rPr lang="hu-HU" sz="1200" b="0" dirty="0" smtClean="0">
                          <a:latin typeface="+mj-lt"/>
                        </a:rPr>
                        <a:t>elled</a:t>
                      </a:r>
                      <a:r>
                        <a:rPr lang="en-US" sz="1200" b="0" dirty="0" smtClean="0">
                          <a:latin typeface="+mj-lt"/>
                        </a:rPr>
                        <a:t>)</a:t>
                      </a:r>
                      <a:endParaRPr lang="en-US" sz="1200" b="0" dirty="0">
                        <a:latin typeface="+mj-lt"/>
                      </a:endParaRPr>
                    </a:p>
                  </a:txBody>
                  <a:tcPr anchor="ctr"/>
                </a:tc>
                <a:tc>
                  <a:txBody>
                    <a:bodyPr/>
                    <a:lstStyle/>
                    <a:p>
                      <a:pPr algn="ctr"/>
                      <a:r>
                        <a:rPr lang="en-US" sz="1200" b="0" dirty="0" smtClean="0">
                          <a:latin typeface="+mj-lt"/>
                        </a:rPr>
                        <a:t>1S: 60</a:t>
                      </a:r>
                    </a:p>
                    <a:p>
                      <a:pPr algn="ctr"/>
                      <a:r>
                        <a:rPr lang="en-US" sz="1200" b="0" dirty="0" smtClean="0">
                          <a:latin typeface="+mj-lt"/>
                        </a:rPr>
                        <a:t>2S: 2x48</a:t>
                      </a:r>
                      <a:endParaRPr lang="en-US" sz="1200" b="0" dirty="0">
                        <a:latin typeface="+mj-lt"/>
                      </a:endParaRPr>
                    </a:p>
                  </a:txBody>
                  <a:tcPr anchor="ctr"/>
                </a:tc>
                <a:tc>
                  <a:txBody>
                    <a:bodyPr/>
                    <a:lstStyle/>
                    <a:p>
                      <a:pPr algn="ctr"/>
                      <a:r>
                        <a:rPr lang="en-US" sz="1200" b="0" dirty="0" smtClean="0">
                          <a:latin typeface="+mj-lt"/>
                        </a:rPr>
                        <a:t>240</a:t>
                      </a:r>
                      <a:endParaRPr lang="en-US" sz="1200" b="0" dirty="0">
                        <a:latin typeface="+mj-lt"/>
                      </a:endParaRPr>
                    </a:p>
                  </a:txBody>
                  <a:tcPr anchor="ctr"/>
                </a:tc>
                <a:tc>
                  <a:txBody>
                    <a:bodyPr/>
                    <a:lstStyle/>
                    <a:p>
                      <a:pPr algn="ctr"/>
                      <a:r>
                        <a:rPr lang="en-US" sz="1200" b="0" dirty="0" smtClean="0">
                          <a:latin typeface="+mj-lt"/>
                        </a:rPr>
                        <a:t>v8.3</a:t>
                      </a:r>
                      <a:endParaRPr lang="en-US" sz="1200" b="0" dirty="0">
                        <a:latin typeface="+mj-lt"/>
                      </a:endParaRPr>
                    </a:p>
                  </a:txBody>
                  <a:tcPr anchor="ctr"/>
                </a:tc>
                <a:tc>
                  <a:txBody>
                    <a:bodyPr/>
                    <a:lstStyle/>
                    <a:p>
                      <a:pPr algn="ctr"/>
                      <a:r>
                        <a:rPr lang="en-US" sz="1200" b="0" dirty="0" smtClean="0">
                          <a:latin typeface="+mj-lt"/>
                        </a:rPr>
                        <a:t>Custom (Triton)</a:t>
                      </a:r>
                      <a:endParaRPr lang="en-US" sz="1200" b="0" dirty="0">
                        <a:latin typeface="+mj-lt"/>
                      </a:endParaRPr>
                    </a:p>
                  </a:txBody>
                  <a:tcPr anchor="ctr"/>
                </a:tc>
                <a:tc>
                  <a:txBody>
                    <a:bodyPr/>
                    <a:lstStyle/>
                    <a:p>
                      <a:pPr algn="ctr"/>
                      <a:r>
                        <a:rPr lang="en-US" sz="1200" b="0" dirty="0" smtClean="0">
                          <a:latin typeface="+mj-lt"/>
                        </a:rPr>
                        <a:t>7 nm</a:t>
                      </a:r>
                      <a:endParaRPr lang="en-US" sz="1200" b="0" dirty="0">
                        <a:latin typeface="+mj-lt"/>
                      </a:endParaRPr>
                    </a:p>
                  </a:txBody>
                  <a:tcPr anchor="ctr"/>
                </a:tc>
                <a:tc>
                  <a:txBody>
                    <a:bodyPr/>
                    <a:lstStyle/>
                    <a:p>
                      <a:pPr algn="ctr"/>
                      <a:endParaRPr lang="en-US" sz="1200" b="0" dirty="0">
                        <a:latin typeface="+mj-lt"/>
                      </a:endParaRPr>
                    </a:p>
                  </a:txBody>
                  <a:tcPr anchor="ctr"/>
                </a:tc>
                <a:extLst>
                  <a:ext uri="{0D108BD9-81ED-4DB2-BD59-A6C34878D82A}">
                    <a16:rowId xmlns:a16="http://schemas.microsoft.com/office/drawing/2014/main" val="2888568109"/>
                  </a:ext>
                </a:extLst>
              </a:tr>
              <a:tr h="250167">
                <a:tc>
                  <a:txBody>
                    <a:bodyPr/>
                    <a:lstStyle/>
                    <a:p>
                      <a:pPr algn="ctr"/>
                      <a:r>
                        <a:rPr lang="en-US" sz="1200" b="0" dirty="0" smtClean="0">
                          <a:latin typeface="+mj-lt"/>
                        </a:rPr>
                        <a:t>Qualcomm</a:t>
                      </a:r>
                      <a:endParaRPr lang="en-US" sz="1200" b="0" dirty="0">
                        <a:latin typeface="+mj-lt"/>
                      </a:endParaRPr>
                    </a:p>
                  </a:txBody>
                  <a:tcPr anchor="ctr"/>
                </a:tc>
                <a:tc>
                  <a:txBody>
                    <a:bodyPr/>
                    <a:lstStyle/>
                    <a:p>
                      <a:pPr algn="l"/>
                      <a:r>
                        <a:rPr lang="en-US" sz="1200" b="0" dirty="0" err="1" smtClean="0">
                          <a:latin typeface="+mj-lt"/>
                        </a:rPr>
                        <a:t>Centriq</a:t>
                      </a:r>
                      <a:r>
                        <a:rPr lang="en-US" sz="1200" b="0" dirty="0" smtClean="0">
                          <a:latin typeface="+mj-lt"/>
                        </a:rPr>
                        <a:t> 2400</a:t>
                      </a:r>
                      <a:endParaRPr lang="en-US" sz="1200" b="0" dirty="0">
                        <a:latin typeface="+mj-lt"/>
                      </a:endParaRPr>
                    </a:p>
                  </a:txBody>
                  <a:tcPr anchor="ctr"/>
                </a:tc>
                <a:tc>
                  <a:txBody>
                    <a:bodyPr/>
                    <a:lstStyle/>
                    <a:p>
                      <a:pPr algn="ctr"/>
                      <a:r>
                        <a:rPr lang="en-US" sz="1200" b="0" dirty="0" smtClean="0">
                          <a:latin typeface="+mj-lt"/>
                        </a:rPr>
                        <a:t>11/2017</a:t>
                      </a:r>
                      <a:endParaRPr lang="en-US" sz="1200" b="0" dirty="0">
                        <a:latin typeface="+mj-lt"/>
                      </a:endParaRPr>
                    </a:p>
                  </a:txBody>
                  <a:tcPr anchor="ctr"/>
                </a:tc>
                <a:tc>
                  <a:txBody>
                    <a:bodyPr/>
                    <a:lstStyle/>
                    <a:p>
                      <a:pPr algn="ctr"/>
                      <a:r>
                        <a:rPr lang="en-US" sz="1200" b="0" dirty="0" smtClean="0">
                          <a:latin typeface="+mj-lt"/>
                        </a:rPr>
                        <a:t>48</a:t>
                      </a:r>
                      <a:endParaRPr lang="en-US" sz="1200" b="0" dirty="0">
                        <a:latin typeface="+mj-lt"/>
                      </a:endParaRPr>
                    </a:p>
                  </a:txBody>
                  <a:tcPr anchor="ctr"/>
                </a:tc>
                <a:tc>
                  <a:txBody>
                    <a:bodyPr/>
                    <a:lstStyle/>
                    <a:p>
                      <a:pPr algn="ctr"/>
                      <a:r>
                        <a:rPr lang="en-US" sz="1200" b="0" dirty="0" smtClean="0">
                          <a:latin typeface="+mj-lt"/>
                        </a:rPr>
                        <a:t>48</a:t>
                      </a:r>
                      <a:endParaRPr lang="en-US" sz="1200" b="0" dirty="0">
                        <a:latin typeface="+mj-lt"/>
                      </a:endParaRPr>
                    </a:p>
                  </a:txBody>
                  <a:tcPr anchor="ctr"/>
                </a:tc>
                <a:tc>
                  <a:txBody>
                    <a:bodyPr/>
                    <a:lstStyle/>
                    <a:p>
                      <a:pPr algn="ctr"/>
                      <a:r>
                        <a:rPr lang="en-US" sz="1200" b="0" dirty="0" smtClean="0">
                          <a:latin typeface="+mj-lt"/>
                        </a:rPr>
                        <a:t>v8.0</a:t>
                      </a:r>
                      <a:endParaRPr lang="en-US" sz="1200" b="0" dirty="0">
                        <a:latin typeface="+mj-lt"/>
                      </a:endParaRPr>
                    </a:p>
                  </a:txBody>
                  <a:tcPr anchor="ctr"/>
                </a:tc>
                <a:tc>
                  <a:txBody>
                    <a:bodyPr/>
                    <a:lstStyle/>
                    <a:p>
                      <a:pPr algn="ctr"/>
                      <a:r>
                        <a:rPr lang="en-US" sz="1200" b="0" dirty="0" smtClean="0">
                          <a:latin typeface="+mj-lt"/>
                        </a:rPr>
                        <a:t>Custom</a:t>
                      </a:r>
                      <a:endParaRPr lang="en-US" sz="1200" b="0" dirty="0">
                        <a:latin typeface="+mj-lt"/>
                      </a:endParaRPr>
                    </a:p>
                  </a:txBody>
                  <a:tcPr anchor="ctr"/>
                </a:tc>
                <a:tc>
                  <a:txBody>
                    <a:bodyPr/>
                    <a:lstStyle/>
                    <a:p>
                      <a:pPr algn="ctr"/>
                      <a:r>
                        <a:rPr lang="en-US" sz="1200" b="0" dirty="0" smtClean="0">
                          <a:latin typeface="+mj-lt"/>
                        </a:rPr>
                        <a:t>10 nm</a:t>
                      </a:r>
                      <a:endParaRPr lang="en-US" sz="1200" b="0" dirty="0">
                        <a:latin typeface="+mj-lt"/>
                      </a:endParaRPr>
                    </a:p>
                  </a:txBody>
                  <a:tcPr anchor="ctr"/>
                </a:tc>
                <a:tc>
                  <a:txBody>
                    <a:bodyPr/>
                    <a:lstStyle/>
                    <a:p>
                      <a:pPr algn="ctr"/>
                      <a:r>
                        <a:rPr lang="en-US" sz="1200" b="0" dirty="0" smtClean="0">
                          <a:latin typeface="+mj-lt"/>
                        </a:rPr>
                        <a:t>120 W </a:t>
                      </a:r>
                      <a:endParaRPr lang="en-US" sz="1200" b="0" dirty="0">
                        <a:latin typeface="+mj-lt"/>
                      </a:endParaRPr>
                    </a:p>
                  </a:txBody>
                  <a:tcPr anchor="ctr"/>
                </a:tc>
                <a:extLst>
                  <a:ext uri="{0D108BD9-81ED-4DB2-BD59-A6C34878D82A}">
                    <a16:rowId xmlns:a16="http://schemas.microsoft.com/office/drawing/2014/main" val="3897045905"/>
                  </a:ext>
                </a:extLst>
              </a:tr>
              <a:tr h="250167">
                <a:tc>
                  <a:txBody>
                    <a:bodyPr/>
                    <a:lstStyle/>
                    <a:p>
                      <a:pPr algn="ctr"/>
                      <a:r>
                        <a:rPr lang="en-US" sz="1200" b="0" dirty="0" err="1" smtClean="0">
                          <a:latin typeface="+mj-lt"/>
                        </a:rPr>
                        <a:t>HiSilicon</a:t>
                      </a:r>
                      <a:endParaRPr lang="en-US" sz="1200" b="0" dirty="0">
                        <a:latin typeface="+mj-lt"/>
                      </a:endParaRPr>
                    </a:p>
                  </a:txBody>
                  <a:tcPr anchor="ctr"/>
                </a:tc>
                <a:tc>
                  <a:txBody>
                    <a:bodyPr/>
                    <a:lstStyle/>
                    <a:p>
                      <a:pPr algn="l"/>
                      <a:r>
                        <a:rPr lang="en-US" sz="1200" b="0" dirty="0" err="1" smtClean="0">
                          <a:latin typeface="+mj-lt"/>
                        </a:rPr>
                        <a:t>Kunpeng</a:t>
                      </a:r>
                      <a:r>
                        <a:rPr lang="en-US" sz="1200" b="0" dirty="0" smtClean="0">
                          <a:latin typeface="+mj-lt"/>
                        </a:rPr>
                        <a:t> 920</a:t>
                      </a:r>
                      <a:endParaRPr lang="en-US" sz="1200" b="0" dirty="0">
                        <a:latin typeface="+mj-lt"/>
                      </a:endParaRPr>
                    </a:p>
                  </a:txBody>
                  <a:tcPr anchor="ctr"/>
                </a:tc>
                <a:tc>
                  <a:txBody>
                    <a:bodyPr/>
                    <a:lstStyle/>
                    <a:p>
                      <a:pPr algn="ctr"/>
                      <a:r>
                        <a:rPr lang="en-US" sz="1200" b="0" dirty="0" smtClean="0">
                          <a:latin typeface="+mj-lt"/>
                        </a:rPr>
                        <a:t>01/2019</a:t>
                      </a:r>
                      <a:endParaRPr lang="en-US" sz="1200" b="0" dirty="0">
                        <a:latin typeface="+mj-lt"/>
                      </a:endParaRPr>
                    </a:p>
                  </a:txBody>
                  <a:tcPr anchor="ctr"/>
                </a:tc>
                <a:tc>
                  <a:txBody>
                    <a:bodyPr/>
                    <a:lstStyle/>
                    <a:p>
                      <a:pPr algn="ctr"/>
                      <a:r>
                        <a:rPr lang="en-US" sz="1200" b="0" dirty="0" smtClean="0">
                          <a:latin typeface="+mj-lt"/>
                        </a:rPr>
                        <a:t>64</a:t>
                      </a:r>
                      <a:endParaRPr lang="en-US" sz="1200" b="0" dirty="0">
                        <a:latin typeface="+mj-lt"/>
                      </a:endParaRPr>
                    </a:p>
                  </a:txBody>
                  <a:tcPr anchor="ctr"/>
                </a:tc>
                <a:tc>
                  <a:txBody>
                    <a:bodyPr/>
                    <a:lstStyle/>
                    <a:p>
                      <a:pPr algn="ctr"/>
                      <a:r>
                        <a:rPr lang="en-US" sz="1200" b="0" dirty="0" smtClean="0">
                          <a:latin typeface="+mj-lt"/>
                        </a:rPr>
                        <a:t>64</a:t>
                      </a:r>
                      <a:endParaRPr lang="en-US" sz="1200" b="0" dirty="0">
                        <a:latin typeface="+mj-lt"/>
                      </a:endParaRPr>
                    </a:p>
                  </a:txBody>
                  <a:tcPr anchor="ctr"/>
                </a:tc>
                <a:tc>
                  <a:txBody>
                    <a:bodyPr/>
                    <a:lstStyle/>
                    <a:p>
                      <a:pPr algn="ctr"/>
                      <a:r>
                        <a:rPr lang="en-US" sz="1200" b="0" dirty="0" smtClean="0">
                          <a:latin typeface="+mj-lt"/>
                        </a:rPr>
                        <a:t>v8.2</a:t>
                      </a:r>
                      <a:endParaRPr lang="en-US" sz="1200" b="0" dirty="0">
                        <a:latin typeface="+mj-lt"/>
                      </a:endParaRPr>
                    </a:p>
                  </a:txBody>
                  <a:tcPr anchor="ctr"/>
                </a:tc>
                <a:tc>
                  <a:txBody>
                    <a:bodyPr/>
                    <a:lstStyle/>
                    <a:p>
                      <a:pPr algn="ctr"/>
                      <a:r>
                        <a:rPr lang="en-US" sz="1200" b="0" dirty="0" smtClean="0">
                          <a:latin typeface="+mj-lt"/>
                        </a:rPr>
                        <a:t>ARM Ares</a:t>
                      </a:r>
                      <a:endParaRPr lang="en-US" sz="1200" b="0" dirty="0">
                        <a:latin typeface="+mj-lt"/>
                      </a:endParaRPr>
                    </a:p>
                  </a:txBody>
                  <a:tcPr anchor="ctr"/>
                </a:tc>
                <a:tc>
                  <a:txBody>
                    <a:bodyPr/>
                    <a:lstStyle/>
                    <a:p>
                      <a:pPr algn="ctr"/>
                      <a:r>
                        <a:rPr lang="en-US" sz="1200" b="0" dirty="0" smtClean="0">
                          <a:latin typeface="+mj-lt"/>
                        </a:rPr>
                        <a:t>7 nm</a:t>
                      </a:r>
                      <a:endParaRPr lang="en-US" sz="1200" b="0" dirty="0">
                        <a:latin typeface="+mj-lt"/>
                      </a:endParaRPr>
                    </a:p>
                  </a:txBody>
                  <a:tcPr anchor="ctr"/>
                </a:tc>
                <a:tc>
                  <a:txBody>
                    <a:bodyPr/>
                    <a:lstStyle/>
                    <a:p>
                      <a:pPr algn="ctr"/>
                      <a:r>
                        <a:rPr lang="en-US" sz="1200" b="0" dirty="0" smtClean="0">
                          <a:latin typeface="+mj-lt"/>
                        </a:rPr>
                        <a:t>180 W</a:t>
                      </a:r>
                      <a:endParaRPr lang="en-US" sz="1200" b="0" dirty="0">
                        <a:latin typeface="+mj-lt"/>
                      </a:endParaRPr>
                    </a:p>
                  </a:txBody>
                  <a:tcPr anchor="ctr"/>
                </a:tc>
                <a:extLst>
                  <a:ext uri="{0D108BD9-81ED-4DB2-BD59-A6C34878D82A}">
                    <a16:rowId xmlns:a16="http://schemas.microsoft.com/office/drawing/2014/main" val="3023916684"/>
                  </a:ext>
                </a:extLst>
              </a:tr>
            </a:tbl>
          </a:graphicData>
        </a:graphic>
      </p:graphicFrame>
      <p:sp>
        <p:nvSpPr>
          <p:cNvPr id="3" name="TextBox 2"/>
          <p:cNvSpPr txBox="1"/>
          <p:nvPr/>
        </p:nvSpPr>
        <p:spPr>
          <a:xfrm>
            <a:off x="123625" y="452387"/>
            <a:ext cx="637277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Main features of ARM ISA based server processors -1</a:t>
            </a:r>
          </a:p>
        </p:txBody>
      </p:sp>
    </p:spTree>
    <p:extLst>
      <p:ext uri="{BB962C8B-B14F-4D97-AF65-F5344CB8AC3E}">
        <p14:creationId xmlns:p14="http://schemas.microsoft.com/office/powerpoint/2010/main" val="2270431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2.</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Overview of ARM ISA-based server processors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a:t>
            </a:r>
            <a:r>
              <a:rPr lang="en-GB" altLang="en-US" sz="1600" kern="1200" dirty="0" smtClean="0">
                <a:solidFill>
                  <a:srgbClr val="FFFFFF"/>
                </a:solidFill>
                <a:latin typeface="Verdana" pitchFamily="34" charset="0"/>
                <a:cs typeface="Times New Roman" pitchFamily="18" charset="0"/>
              </a:rPr>
              <a:t>3</a:t>
            </a:r>
            <a:r>
              <a:rPr lang="hu-HU" altLang="en-US" sz="1600" kern="1200" dirty="0" smtClean="0">
                <a:solidFill>
                  <a:srgbClr val="FFFFFF"/>
                </a:solidFill>
                <a:latin typeface="Verdana" pitchFamily="34" charset="0"/>
                <a:cs typeface="Times New Roman" pitchFamily="18" charset="0"/>
              </a:rPr>
              <a:t>)</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660737741"/>
              </p:ext>
            </p:extLst>
          </p:nvPr>
        </p:nvGraphicFramePr>
        <p:xfrm>
          <a:off x="57750" y="1047837"/>
          <a:ext cx="9047747" cy="5824576"/>
        </p:xfrm>
        <a:graphic>
          <a:graphicData uri="http://schemas.openxmlformats.org/drawingml/2006/table">
            <a:tbl>
              <a:tblPr firstRow="1" bandRow="1">
                <a:tableStyleId>{5C22544A-7EE6-4342-B048-85BDC9FD1C3A}</a:tableStyleId>
              </a:tblPr>
              <a:tblGrid>
                <a:gridCol w="1049154">
                  <a:extLst>
                    <a:ext uri="{9D8B030D-6E8A-4147-A177-3AD203B41FA5}">
                      <a16:colId xmlns:a16="http://schemas.microsoft.com/office/drawing/2014/main" val="895753599"/>
                    </a:ext>
                  </a:extLst>
                </a:gridCol>
                <a:gridCol w="1270535">
                  <a:extLst>
                    <a:ext uri="{9D8B030D-6E8A-4147-A177-3AD203B41FA5}">
                      <a16:colId xmlns:a16="http://schemas.microsoft.com/office/drawing/2014/main" val="33782067"/>
                    </a:ext>
                  </a:extLst>
                </a:gridCol>
                <a:gridCol w="818148">
                  <a:extLst>
                    <a:ext uri="{9D8B030D-6E8A-4147-A177-3AD203B41FA5}">
                      <a16:colId xmlns:a16="http://schemas.microsoft.com/office/drawing/2014/main" val="2179457499"/>
                    </a:ext>
                  </a:extLst>
                </a:gridCol>
                <a:gridCol w="770021">
                  <a:extLst>
                    <a:ext uri="{9D8B030D-6E8A-4147-A177-3AD203B41FA5}">
                      <a16:colId xmlns:a16="http://schemas.microsoft.com/office/drawing/2014/main" val="4065539971"/>
                    </a:ext>
                  </a:extLst>
                </a:gridCol>
                <a:gridCol w="1520791">
                  <a:extLst>
                    <a:ext uri="{9D8B030D-6E8A-4147-A177-3AD203B41FA5}">
                      <a16:colId xmlns:a16="http://schemas.microsoft.com/office/drawing/2014/main" val="1924301842"/>
                    </a:ext>
                  </a:extLst>
                </a:gridCol>
                <a:gridCol w="1395663">
                  <a:extLst>
                    <a:ext uri="{9D8B030D-6E8A-4147-A177-3AD203B41FA5}">
                      <a16:colId xmlns:a16="http://schemas.microsoft.com/office/drawing/2014/main" val="3296840239"/>
                    </a:ext>
                  </a:extLst>
                </a:gridCol>
                <a:gridCol w="1307736">
                  <a:extLst>
                    <a:ext uri="{9D8B030D-6E8A-4147-A177-3AD203B41FA5}">
                      <a16:colId xmlns:a16="http://schemas.microsoft.com/office/drawing/2014/main" val="3439990891"/>
                    </a:ext>
                  </a:extLst>
                </a:gridCol>
                <a:gridCol w="915699">
                  <a:extLst>
                    <a:ext uri="{9D8B030D-6E8A-4147-A177-3AD203B41FA5}">
                      <a16:colId xmlns:a16="http://schemas.microsoft.com/office/drawing/2014/main" val="3927100916"/>
                    </a:ext>
                  </a:extLst>
                </a:gridCol>
              </a:tblGrid>
              <a:tr h="340665">
                <a:tc>
                  <a:txBody>
                    <a:bodyPr/>
                    <a:lstStyle/>
                    <a:p>
                      <a:pPr algn="ctr"/>
                      <a:r>
                        <a:rPr lang="en-US" sz="1200" b="1" dirty="0" smtClean="0">
                          <a:latin typeface="+mj-lt"/>
                        </a:rPr>
                        <a:t>Vendor</a:t>
                      </a:r>
                      <a:endParaRPr lang="en-US" sz="1200" b="1" dirty="0">
                        <a:latin typeface="+mj-lt"/>
                      </a:endParaRPr>
                    </a:p>
                  </a:txBody>
                  <a:tcPr anchor="ctr">
                    <a:solidFill>
                      <a:srgbClr val="0070C0"/>
                    </a:solidFill>
                  </a:tcPr>
                </a:tc>
                <a:tc>
                  <a:txBody>
                    <a:bodyPr/>
                    <a:lstStyle/>
                    <a:p>
                      <a:pPr algn="ctr"/>
                      <a:r>
                        <a:rPr lang="en-US" sz="1200" b="1" dirty="0" smtClean="0">
                          <a:latin typeface="+mj-lt"/>
                        </a:rPr>
                        <a:t>Processor</a:t>
                      </a:r>
                      <a:endParaRPr lang="en-US" sz="1200" b="1" dirty="0">
                        <a:latin typeface="+mj-lt"/>
                      </a:endParaRPr>
                    </a:p>
                  </a:txBody>
                  <a:tcPr anchor="ctr">
                    <a:solidFill>
                      <a:srgbClr val="0070C0"/>
                    </a:solidFill>
                  </a:tcPr>
                </a:tc>
                <a:tc>
                  <a:txBody>
                    <a:bodyPr/>
                    <a:lstStyle/>
                    <a:p>
                      <a:pPr algn="ctr"/>
                      <a:r>
                        <a:rPr lang="en-US" sz="1200" b="1" dirty="0" smtClean="0">
                          <a:latin typeface="+mj-lt"/>
                        </a:rPr>
                        <a:t>L3 $</a:t>
                      </a:r>
                      <a:endParaRPr lang="en-US" sz="1200" b="1" dirty="0">
                        <a:latin typeface="+mj-lt"/>
                      </a:endParaRPr>
                    </a:p>
                  </a:txBody>
                  <a:tcPr anchor="ctr">
                    <a:solidFill>
                      <a:srgbClr val="0070C0"/>
                    </a:solidFill>
                  </a:tcPr>
                </a:tc>
                <a:tc>
                  <a:txBody>
                    <a:bodyPr/>
                    <a:lstStyle/>
                    <a:p>
                      <a:pPr algn="ctr"/>
                      <a:r>
                        <a:rPr lang="en-US" sz="1200" b="1" dirty="0" smtClean="0">
                          <a:latin typeface="+mj-lt"/>
                        </a:rPr>
                        <a:t>Syst. $</a:t>
                      </a:r>
                      <a:endParaRPr lang="en-US" sz="1200" b="1" dirty="0">
                        <a:latin typeface="+mj-lt"/>
                      </a:endParaRPr>
                    </a:p>
                  </a:txBody>
                  <a:tcPr anchor="ctr">
                    <a:solidFill>
                      <a:srgbClr val="0070C0"/>
                    </a:solidFill>
                  </a:tcPr>
                </a:tc>
                <a:tc>
                  <a:txBody>
                    <a:bodyPr/>
                    <a:lstStyle/>
                    <a:p>
                      <a:pPr algn="ctr"/>
                      <a:r>
                        <a:rPr lang="en-US" sz="1200" b="1" dirty="0" smtClean="0">
                          <a:latin typeface="+mj-lt"/>
                        </a:rPr>
                        <a:t>Interconnect</a:t>
                      </a:r>
                      <a:endParaRPr lang="en-US" sz="1200" b="1" dirty="0">
                        <a:latin typeface="+mj-lt"/>
                      </a:endParaRPr>
                    </a:p>
                  </a:txBody>
                  <a:tcPr anchor="ctr">
                    <a:solidFill>
                      <a:srgbClr val="0070C0"/>
                    </a:solidFill>
                  </a:tcPr>
                </a:tc>
                <a:tc>
                  <a:txBody>
                    <a:bodyPr/>
                    <a:lstStyle/>
                    <a:p>
                      <a:pPr algn="ctr"/>
                      <a:r>
                        <a:rPr lang="en-US" sz="1200" b="1" dirty="0" smtClean="0">
                          <a:latin typeface="+mj-lt"/>
                        </a:rPr>
                        <a:t>Memory</a:t>
                      </a:r>
                      <a:endParaRPr lang="en-US" sz="1200" b="1" dirty="0">
                        <a:latin typeface="+mj-lt"/>
                      </a:endParaRPr>
                    </a:p>
                  </a:txBody>
                  <a:tcPr anchor="ctr">
                    <a:solidFill>
                      <a:srgbClr val="0070C0"/>
                    </a:solidFill>
                  </a:tcPr>
                </a:tc>
                <a:tc>
                  <a:txBody>
                    <a:bodyPr/>
                    <a:lstStyle/>
                    <a:p>
                      <a:pPr algn="ctr"/>
                      <a:r>
                        <a:rPr lang="en-US" sz="1200" b="1" dirty="0" err="1" smtClean="0">
                          <a:latin typeface="+mj-lt"/>
                        </a:rPr>
                        <a:t>PCIe</a:t>
                      </a:r>
                      <a:endParaRPr lang="en-US" sz="1200" b="1" dirty="0" smtClean="0">
                        <a:latin typeface="+mj-lt"/>
                      </a:endParaRPr>
                    </a:p>
                  </a:txBody>
                  <a:tcPr anchor="ctr">
                    <a:solidFill>
                      <a:srgbClr val="0070C0"/>
                    </a:solidFill>
                  </a:tcPr>
                </a:tc>
                <a:tc>
                  <a:txBody>
                    <a:bodyPr/>
                    <a:lstStyle/>
                    <a:p>
                      <a:pPr algn="ctr"/>
                      <a:r>
                        <a:rPr lang="en-US" sz="1200" b="1" dirty="0" smtClean="0">
                          <a:latin typeface="+mj-lt"/>
                        </a:rPr>
                        <a:t>Sockets</a:t>
                      </a:r>
                    </a:p>
                  </a:txBody>
                  <a:tcPr anchor="ctr">
                    <a:solidFill>
                      <a:srgbClr val="0070C0"/>
                    </a:solidFill>
                  </a:tcPr>
                </a:tc>
                <a:extLst>
                  <a:ext uri="{0D108BD9-81ED-4DB2-BD59-A6C34878D82A}">
                    <a16:rowId xmlns:a16="http://schemas.microsoft.com/office/drawing/2014/main" val="3956050756"/>
                  </a:ext>
                </a:extLst>
              </a:tr>
              <a:tr h="270196">
                <a:tc>
                  <a:txBody>
                    <a:bodyPr/>
                    <a:lstStyle/>
                    <a:p>
                      <a:pPr algn="ctr"/>
                      <a:r>
                        <a:rPr lang="en-US" sz="1200" b="0" dirty="0" smtClean="0">
                          <a:latin typeface="+mj-lt"/>
                        </a:rPr>
                        <a:t>ARM</a:t>
                      </a:r>
                      <a:endParaRPr lang="en-US" sz="1200" b="0" dirty="0">
                        <a:latin typeface="+mj-lt"/>
                      </a:endParaRPr>
                    </a:p>
                  </a:txBody>
                  <a:tcPr anchor="ctr"/>
                </a:tc>
                <a:tc>
                  <a:txBody>
                    <a:bodyPr/>
                    <a:lstStyle/>
                    <a:p>
                      <a:pPr algn="l"/>
                      <a:r>
                        <a:rPr lang="en-US" sz="1200" b="0" dirty="0" err="1" smtClean="0">
                          <a:latin typeface="+mj-lt"/>
                        </a:rPr>
                        <a:t>Neoverse</a:t>
                      </a:r>
                      <a:r>
                        <a:rPr lang="en-US" sz="1200" b="0" dirty="0" smtClean="0">
                          <a:latin typeface="+mj-lt"/>
                        </a:rPr>
                        <a:t> V1</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hu-HU" sz="1200" b="0" dirty="0" smtClean="0">
                          <a:latin typeface="+mj-lt"/>
                        </a:rPr>
                        <a:t>512</a:t>
                      </a:r>
                      <a:r>
                        <a:rPr lang="en-US" sz="1200" b="0" dirty="0" smtClean="0">
                          <a:latin typeface="+mj-lt"/>
                        </a:rPr>
                        <a:t> MB</a:t>
                      </a:r>
                      <a:endParaRPr lang="en-US" sz="1200" b="0" dirty="0">
                        <a:latin typeface="+mj-lt"/>
                      </a:endParaRPr>
                    </a:p>
                  </a:txBody>
                  <a:tcPr anchor="ctr"/>
                </a:tc>
                <a:tc>
                  <a:txBody>
                    <a:bodyPr/>
                    <a:lstStyle/>
                    <a:p>
                      <a:pPr algn="ctr"/>
                      <a:r>
                        <a:rPr lang="en-US" sz="1200" b="0" dirty="0" smtClean="0">
                          <a:latin typeface="+mj-lt"/>
                        </a:rPr>
                        <a:t>CMN-</a:t>
                      </a:r>
                      <a:r>
                        <a:rPr lang="hu-HU" sz="1200" b="0" dirty="0" smtClean="0">
                          <a:latin typeface="+mj-lt"/>
                        </a:rPr>
                        <a:t>7</a:t>
                      </a:r>
                      <a:r>
                        <a:rPr lang="en-US" sz="1200" b="0" dirty="0" smtClean="0">
                          <a:latin typeface="+mj-lt"/>
                        </a:rPr>
                        <a:t>00</a:t>
                      </a:r>
                      <a:endParaRPr lang="en-US" sz="1200" b="0" dirty="0">
                        <a:latin typeface="+mj-lt"/>
                      </a:endParaRPr>
                    </a:p>
                  </a:txBody>
                  <a:tcPr anchor="ctr"/>
                </a:tc>
                <a:tc>
                  <a:txBody>
                    <a:bodyPr/>
                    <a:lstStyle/>
                    <a:p>
                      <a:pPr algn="ctr"/>
                      <a:r>
                        <a:rPr lang="en-US" sz="1200" b="0" dirty="0" smtClean="0">
                          <a:latin typeface="+mj-lt"/>
                        </a:rPr>
                        <a:t>DDR5-4800</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5.0</a:t>
                      </a:r>
                      <a:endParaRPr lang="en-US" sz="1200" b="0" dirty="0">
                        <a:latin typeface="+mj-lt"/>
                      </a:endParaRPr>
                    </a:p>
                  </a:txBody>
                  <a:tcPr anchor="ctr"/>
                </a:tc>
                <a:tc>
                  <a:txBody>
                    <a:bodyPr/>
                    <a:lstStyle/>
                    <a:p>
                      <a:pPr algn="ctr"/>
                      <a:r>
                        <a:rPr lang="en-US" sz="1200" b="0" dirty="0" smtClean="0">
                          <a:latin typeface="+mj-lt"/>
                        </a:rPr>
                        <a:t>1S/2S</a:t>
                      </a:r>
                      <a:endParaRPr lang="en-US" sz="1200" b="0" dirty="0">
                        <a:latin typeface="+mj-lt"/>
                      </a:endParaRPr>
                    </a:p>
                  </a:txBody>
                  <a:tcPr anchor="ctr"/>
                </a:tc>
                <a:extLst>
                  <a:ext uri="{0D108BD9-81ED-4DB2-BD59-A6C34878D82A}">
                    <a16:rowId xmlns:a16="http://schemas.microsoft.com/office/drawing/2014/main" val="2039579102"/>
                  </a:ext>
                </a:extLst>
              </a:tr>
              <a:tr h="450327">
                <a:tc>
                  <a:txBody>
                    <a:bodyPr/>
                    <a:lstStyle/>
                    <a:p>
                      <a:pPr algn="ctr"/>
                      <a:endParaRPr lang="en-US" sz="1200" b="0" dirty="0">
                        <a:latin typeface="+mj-lt"/>
                      </a:endParaRPr>
                    </a:p>
                  </a:txBody>
                  <a:tcPr anchor="ctr"/>
                </a:tc>
                <a:tc>
                  <a:txBody>
                    <a:bodyPr/>
                    <a:lstStyle/>
                    <a:p>
                      <a:pPr algn="l"/>
                      <a:r>
                        <a:rPr lang="en-US" sz="1200" b="0" dirty="0" err="1" smtClean="0">
                          <a:latin typeface="+mj-lt"/>
                        </a:rPr>
                        <a:t>Neoverse</a:t>
                      </a:r>
                      <a:r>
                        <a:rPr lang="en-US" sz="1200" b="0" dirty="0" smtClean="0">
                          <a:latin typeface="+mj-lt"/>
                        </a:rPr>
                        <a:t> N1</a:t>
                      </a:r>
                      <a:endParaRPr lang="en-US" sz="1200" b="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latin typeface="+mn-lt"/>
                          <a:ea typeface="+mn-ea"/>
                          <a:cs typeface="+mn-cs"/>
                        </a:rPr>
                        <a:t>½-4 MB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latin typeface="+mn-lt"/>
                          <a:ea typeface="+mn-ea"/>
                          <a:cs typeface="+mn-cs"/>
                        </a:rPr>
                        <a:t>(opt.)</a:t>
                      </a:r>
                      <a:endParaRPr lang="en-US" sz="1200" b="0" dirty="0">
                        <a:latin typeface="+mj-lt"/>
                      </a:endParaRPr>
                    </a:p>
                  </a:txBody>
                  <a:tcPr anchor="ctr"/>
                </a:tc>
                <a:tc>
                  <a:txBody>
                    <a:bodyPr/>
                    <a:lstStyle/>
                    <a:p>
                      <a:pPr algn="ctr"/>
                      <a:r>
                        <a:rPr lang="en-US" sz="1200" b="0" dirty="0" smtClean="0">
                          <a:latin typeface="+mj-lt"/>
                        </a:rPr>
                        <a:t>128 MB</a:t>
                      </a:r>
                      <a:endParaRPr lang="en-US" sz="1200" b="0" dirty="0">
                        <a:latin typeface="+mj-lt"/>
                      </a:endParaRPr>
                    </a:p>
                  </a:txBody>
                  <a:tcPr anchor="ctr"/>
                </a:tc>
                <a:tc>
                  <a:txBody>
                    <a:bodyPr/>
                    <a:lstStyle/>
                    <a:p>
                      <a:pPr algn="ctr"/>
                      <a:r>
                        <a:rPr lang="en-US" sz="1200" b="0" dirty="0" smtClean="0">
                          <a:latin typeface="+mj-lt"/>
                        </a:rPr>
                        <a:t>CMN-600</a:t>
                      </a:r>
                      <a:endParaRPr lang="en-US" sz="1200" b="0" dirty="0">
                        <a:latin typeface="+mj-lt"/>
                      </a:endParaRPr>
                    </a:p>
                  </a:txBody>
                  <a:tcPr anchor="ctr"/>
                </a:tc>
                <a:tc>
                  <a:txBody>
                    <a:bodyPr/>
                    <a:lstStyle/>
                    <a:p>
                      <a:pPr algn="ctr"/>
                      <a:r>
                        <a:rPr lang="en-US" sz="1200" b="0" dirty="0" smtClean="0">
                          <a:latin typeface="+mj-lt"/>
                        </a:rPr>
                        <a:t>DDR4-3200</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4.0</a:t>
                      </a:r>
                      <a:endParaRPr lang="en-US" sz="1200" b="0" dirty="0">
                        <a:latin typeface="+mj-lt"/>
                      </a:endParaRPr>
                    </a:p>
                  </a:txBody>
                  <a:tcPr anchor="ctr"/>
                </a:tc>
                <a:tc>
                  <a:txBody>
                    <a:bodyPr/>
                    <a:lstStyle/>
                    <a:p>
                      <a:pPr algn="ctr"/>
                      <a:r>
                        <a:rPr lang="en-US" sz="1200" b="0" dirty="0" smtClean="0">
                          <a:latin typeface="+mj-lt"/>
                        </a:rPr>
                        <a:t>1S/2S</a:t>
                      </a:r>
                      <a:endParaRPr lang="en-US" sz="1200" b="0" dirty="0">
                        <a:latin typeface="+mj-lt"/>
                      </a:endParaRPr>
                    </a:p>
                  </a:txBody>
                  <a:tcPr anchor="ctr"/>
                </a:tc>
                <a:extLst>
                  <a:ext uri="{0D108BD9-81ED-4DB2-BD59-A6C34878D82A}">
                    <a16:rowId xmlns:a16="http://schemas.microsoft.com/office/drawing/2014/main" val="2565656299"/>
                  </a:ext>
                </a:extLst>
              </a:tr>
              <a:tr h="363271">
                <a:tc>
                  <a:txBody>
                    <a:bodyPr/>
                    <a:lstStyle/>
                    <a:p>
                      <a:pPr algn="ctr"/>
                      <a:endParaRPr lang="en-US" sz="1200" b="0" dirty="0">
                        <a:latin typeface="+mj-lt"/>
                      </a:endParaRPr>
                    </a:p>
                  </a:txBody>
                  <a:tcPr anchor="ctr"/>
                </a:tc>
                <a:tc>
                  <a:txBody>
                    <a:bodyPr/>
                    <a:lstStyle/>
                    <a:p>
                      <a:pPr algn="l"/>
                      <a:r>
                        <a:rPr lang="hu-HU" sz="1200" b="0" dirty="0" err="1" smtClean="0">
                          <a:latin typeface="+mj-lt"/>
                        </a:rPr>
                        <a:t>Neoverse</a:t>
                      </a:r>
                      <a:r>
                        <a:rPr lang="hu-HU" sz="1200" b="0" dirty="0" smtClean="0">
                          <a:latin typeface="+mj-lt"/>
                        </a:rPr>
                        <a:t> N2</a:t>
                      </a:r>
                      <a:endParaRPr lang="en-US" sz="1200" b="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latin typeface="+mj-lt"/>
                      </a:endParaRPr>
                    </a:p>
                  </a:txBody>
                  <a:tcPr anchor="ctr"/>
                </a:tc>
                <a:tc>
                  <a:txBody>
                    <a:bodyPr/>
                    <a:lstStyle/>
                    <a:p>
                      <a:pPr algn="ctr"/>
                      <a:r>
                        <a:rPr lang="hu-HU" sz="1200" b="0" dirty="0" smtClean="0">
                          <a:latin typeface="+mj-lt"/>
                        </a:rPr>
                        <a:t>512 MB</a:t>
                      </a:r>
                      <a:endParaRPr lang="en-US" sz="1200" b="0" dirty="0">
                        <a:latin typeface="+mj-lt"/>
                      </a:endParaRPr>
                    </a:p>
                  </a:txBody>
                  <a:tcPr anchor="ctr"/>
                </a:tc>
                <a:tc>
                  <a:txBody>
                    <a:bodyPr/>
                    <a:lstStyle/>
                    <a:p>
                      <a:pPr algn="ctr"/>
                      <a:r>
                        <a:rPr lang="hu-HU" sz="1200" b="0" dirty="0" smtClean="0">
                          <a:latin typeface="+mj-lt"/>
                        </a:rPr>
                        <a:t>CMN-700</a:t>
                      </a:r>
                      <a:endParaRPr lang="en-US" sz="1200" b="0" dirty="0">
                        <a:latin typeface="+mj-lt"/>
                      </a:endParaRPr>
                    </a:p>
                  </a:txBody>
                  <a:tcPr anchor="ctr"/>
                </a:tc>
                <a:tc>
                  <a:txBody>
                    <a:bodyPr/>
                    <a:lstStyle/>
                    <a:p>
                      <a:pPr algn="ctr"/>
                      <a:r>
                        <a:rPr lang="hu-HU" sz="1200" b="0" dirty="0" smtClean="0">
                          <a:latin typeface="+mj-lt"/>
                        </a:rPr>
                        <a:t>DDR5-4800</a:t>
                      </a:r>
                      <a:endParaRPr lang="en-US" sz="1200" b="0" dirty="0">
                        <a:latin typeface="+mj-lt"/>
                      </a:endParaRPr>
                    </a:p>
                  </a:txBody>
                  <a:tcPr anchor="ctr"/>
                </a:tc>
                <a:tc>
                  <a:txBody>
                    <a:bodyPr/>
                    <a:lstStyle/>
                    <a:p>
                      <a:pPr algn="ctr"/>
                      <a:r>
                        <a:rPr lang="hu-HU" sz="1200" b="0" dirty="0" err="1" smtClean="0">
                          <a:latin typeface="+mj-lt"/>
                        </a:rPr>
                        <a:t>PCIe</a:t>
                      </a:r>
                      <a:r>
                        <a:rPr lang="hu-HU" sz="1200" b="0" dirty="0" smtClean="0">
                          <a:latin typeface="+mj-lt"/>
                        </a:rPr>
                        <a:t> 5.0</a:t>
                      </a:r>
                      <a:endParaRPr lang="en-US" sz="1200" b="0" dirty="0">
                        <a:latin typeface="+mj-lt"/>
                      </a:endParaRPr>
                    </a:p>
                  </a:txBody>
                  <a:tcPr anchor="ctr"/>
                </a:tc>
                <a:tc>
                  <a:txBody>
                    <a:bodyPr/>
                    <a:lstStyle/>
                    <a:p>
                      <a:pPr algn="ctr"/>
                      <a:r>
                        <a:rPr lang="hu-HU" sz="1200" b="0" dirty="0" smtClean="0">
                          <a:latin typeface="+mj-lt"/>
                        </a:rPr>
                        <a:t>1S/2S</a:t>
                      </a:r>
                      <a:endParaRPr lang="en-US" sz="1200" b="0" dirty="0">
                        <a:latin typeface="+mj-lt"/>
                      </a:endParaRPr>
                    </a:p>
                  </a:txBody>
                  <a:tcPr anchor="ctr"/>
                </a:tc>
                <a:extLst>
                  <a:ext uri="{0D108BD9-81ED-4DB2-BD59-A6C34878D82A}">
                    <a16:rowId xmlns:a16="http://schemas.microsoft.com/office/drawing/2014/main" val="413698715"/>
                  </a:ext>
                </a:extLst>
              </a:tr>
              <a:tr h="450327">
                <a:tc>
                  <a:txBody>
                    <a:bodyPr/>
                    <a:lstStyle/>
                    <a:p>
                      <a:pPr algn="ctr"/>
                      <a:endParaRPr lang="en-US" sz="1200" b="0" dirty="0">
                        <a:latin typeface="+mj-lt"/>
                      </a:endParaRPr>
                    </a:p>
                  </a:txBody>
                  <a:tcPr anchor="ctr"/>
                </a:tc>
                <a:tc>
                  <a:txBody>
                    <a:bodyPr/>
                    <a:lstStyle/>
                    <a:p>
                      <a:pPr algn="l"/>
                      <a:r>
                        <a:rPr lang="en-US" sz="1160" b="0" dirty="0" smtClean="0">
                          <a:latin typeface="+mj-lt"/>
                        </a:rPr>
                        <a:t>(</a:t>
                      </a:r>
                      <a:r>
                        <a:rPr lang="en-US" sz="1160" b="0" dirty="0" err="1" smtClean="0">
                          <a:latin typeface="+mj-lt"/>
                        </a:rPr>
                        <a:t>Neoverse</a:t>
                      </a:r>
                      <a:r>
                        <a:rPr lang="en-US" sz="1160" b="0" dirty="0" smtClean="0">
                          <a:latin typeface="+mj-lt"/>
                        </a:rPr>
                        <a:t> E1)</a:t>
                      </a:r>
                      <a:endParaRPr lang="en-US" sz="1160" b="0" dirty="0">
                        <a:latin typeface="+mj-lt"/>
                      </a:endParaRPr>
                    </a:p>
                  </a:txBody>
                  <a:tcPr anchor="ctr"/>
                </a:tc>
                <a:tc>
                  <a:txBody>
                    <a:bodyPr/>
                    <a:lstStyle/>
                    <a:p>
                      <a:pPr algn="ctr"/>
                      <a:r>
                        <a:rPr lang="en-US" sz="1200" b="0" dirty="0" smtClean="0">
                          <a:latin typeface="+mj-lt"/>
                        </a:rPr>
                        <a:t>½-4 MB</a:t>
                      </a:r>
                    </a:p>
                    <a:p>
                      <a:pPr algn="ctr"/>
                      <a:r>
                        <a:rPr lang="en-US" sz="1200" b="0" smtClean="0">
                          <a:latin typeface="+mj-lt"/>
                        </a:rPr>
                        <a:t>(opt.)</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CMN-600</a:t>
                      </a:r>
                      <a:endParaRPr lang="en-US" sz="1200" b="0" dirty="0">
                        <a:latin typeface="+mj-lt"/>
                      </a:endParaRPr>
                    </a:p>
                  </a:txBody>
                  <a:tcPr anchor="ctr"/>
                </a:tc>
                <a:tc>
                  <a:txBody>
                    <a:bodyPr/>
                    <a:lstStyle/>
                    <a:p>
                      <a:pPr algn="ctr"/>
                      <a:r>
                        <a:rPr lang="en-US" sz="1200" b="0" dirty="0" smtClean="0">
                          <a:latin typeface="+mj-lt"/>
                        </a:rPr>
                        <a:t>DDR4-3200</a:t>
                      </a:r>
                      <a:endParaRPr lang="en-US" sz="1200" b="0" dirty="0">
                        <a:latin typeface="+mj-lt"/>
                      </a:endParaRPr>
                    </a:p>
                  </a:txBody>
                  <a:tcPr anchor="ctr"/>
                </a:tc>
                <a:tc>
                  <a:txBody>
                    <a:bodyPr/>
                    <a:lstStyle/>
                    <a:p>
                      <a:pPr algn="ctr"/>
                      <a:r>
                        <a:rPr lang="en-US" sz="1200" b="0" smtClean="0">
                          <a:latin typeface="+mj-lt"/>
                        </a:rPr>
                        <a:t>PCIe 4.0</a:t>
                      </a:r>
                      <a:endParaRPr lang="en-US" sz="1200" b="0" dirty="0">
                        <a:latin typeface="+mj-lt"/>
                      </a:endParaRPr>
                    </a:p>
                  </a:txBody>
                  <a:tcPr anchor="ctr"/>
                </a:tc>
                <a:tc>
                  <a:txBody>
                    <a:bodyPr/>
                    <a:lstStyle/>
                    <a:p>
                      <a:pPr algn="ctr"/>
                      <a:r>
                        <a:rPr lang="en-US" sz="1200" b="0" dirty="0" smtClean="0">
                          <a:latin typeface="+mj-lt"/>
                        </a:rPr>
                        <a:t>1S?</a:t>
                      </a:r>
                      <a:endParaRPr lang="en-US" sz="1200" b="0" dirty="0">
                        <a:latin typeface="+mj-lt"/>
                      </a:endParaRPr>
                    </a:p>
                  </a:txBody>
                  <a:tcPr anchor="ctr"/>
                </a:tc>
                <a:extLst>
                  <a:ext uri="{0D108BD9-81ED-4DB2-BD59-A6C34878D82A}">
                    <a16:rowId xmlns:a16="http://schemas.microsoft.com/office/drawing/2014/main" val="1111513783"/>
                  </a:ext>
                </a:extLst>
              </a:tr>
              <a:tr h="270196">
                <a:tc>
                  <a:txBody>
                    <a:bodyPr/>
                    <a:lstStyle/>
                    <a:p>
                      <a:pPr algn="ctr"/>
                      <a:r>
                        <a:rPr lang="en-US" sz="1200" b="0" dirty="0" smtClean="0">
                          <a:latin typeface="+mj-lt"/>
                        </a:rPr>
                        <a:t>AWS</a:t>
                      </a:r>
                      <a:endParaRPr lang="en-US" sz="1200" b="0" dirty="0">
                        <a:latin typeface="+mj-lt"/>
                      </a:endParaRPr>
                    </a:p>
                  </a:txBody>
                  <a:tcPr anchor="ctr"/>
                </a:tc>
                <a:tc>
                  <a:txBody>
                    <a:bodyPr/>
                    <a:lstStyle/>
                    <a:p>
                      <a:pPr algn="l"/>
                      <a:r>
                        <a:rPr lang="en-US" sz="1200" b="0" dirty="0" smtClean="0">
                          <a:latin typeface="+mj-lt"/>
                        </a:rPr>
                        <a:t>Graviton</a:t>
                      </a:r>
                      <a:endParaRPr lang="en-US" sz="1200" b="0" dirty="0">
                        <a:latin typeface="+mj-lt"/>
                      </a:endParaRPr>
                    </a:p>
                  </a:txBody>
                  <a:tcPr anchor="ctr"/>
                </a:tc>
                <a:tc>
                  <a:txBody>
                    <a:bodyPr/>
                    <a:lstStyle/>
                    <a:p>
                      <a:pPr algn="ctr"/>
                      <a:r>
                        <a:rPr lang="en-US" sz="1200" b="0" dirty="0" smtClean="0">
                          <a:latin typeface="+mj-lt"/>
                        </a:rPr>
                        <a:t>--</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endParaRPr lang="en-US" sz="1200" b="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1S?</a:t>
                      </a:r>
                      <a:endParaRPr lang="en-US" sz="1200" b="0" dirty="0">
                        <a:latin typeface="+mj-lt"/>
                      </a:endParaRPr>
                    </a:p>
                  </a:txBody>
                  <a:tcPr anchor="ctr"/>
                </a:tc>
                <a:extLst>
                  <a:ext uri="{0D108BD9-81ED-4DB2-BD59-A6C34878D82A}">
                    <a16:rowId xmlns:a16="http://schemas.microsoft.com/office/drawing/2014/main" val="1701497349"/>
                  </a:ext>
                </a:extLst>
              </a:tr>
              <a:tr h="270196">
                <a:tc>
                  <a:txBody>
                    <a:bodyPr/>
                    <a:lstStyle/>
                    <a:p>
                      <a:pPr algn="ctr"/>
                      <a:endParaRPr lang="en-US" sz="1200" b="0" dirty="0">
                        <a:latin typeface="+mj-lt"/>
                      </a:endParaRPr>
                    </a:p>
                  </a:txBody>
                  <a:tcPr anchor="ctr"/>
                </a:tc>
                <a:tc>
                  <a:txBody>
                    <a:bodyPr/>
                    <a:lstStyle/>
                    <a:p>
                      <a:pPr algn="l"/>
                      <a:r>
                        <a:rPr lang="en-US" sz="1200" b="0" dirty="0" smtClean="0">
                          <a:latin typeface="+mj-lt"/>
                        </a:rPr>
                        <a:t>Graviton2</a:t>
                      </a:r>
                      <a:endParaRPr lang="en-US" sz="1200" b="0" dirty="0">
                        <a:latin typeface="+mj-lt"/>
                      </a:endParaRPr>
                    </a:p>
                  </a:txBody>
                  <a:tcPr anchor="ctr"/>
                </a:tc>
                <a:tc>
                  <a:txBody>
                    <a:bodyPr/>
                    <a:lstStyle/>
                    <a:p>
                      <a:pPr algn="ctr"/>
                      <a:r>
                        <a:rPr lang="en-US" sz="1200" b="0" dirty="0" smtClean="0">
                          <a:latin typeface="+mj-lt"/>
                        </a:rPr>
                        <a:t>32 MB</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CMN-600</a:t>
                      </a:r>
                      <a:endParaRPr lang="en-US" sz="1200" b="0" dirty="0">
                        <a:latin typeface="+mj-lt"/>
                      </a:endParaRPr>
                    </a:p>
                  </a:txBody>
                  <a:tcPr anchor="ctr"/>
                </a:tc>
                <a:tc>
                  <a:txBody>
                    <a:bodyPr/>
                    <a:lstStyle/>
                    <a:p>
                      <a:pPr algn="ctr"/>
                      <a:r>
                        <a:rPr lang="en-US" sz="1200" b="0" dirty="0" smtClean="0">
                          <a:latin typeface="+mj-lt"/>
                        </a:rPr>
                        <a:t>8xDDR4-3200</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4.0 x64</a:t>
                      </a:r>
                      <a:endParaRPr lang="en-US" sz="1200" b="0" dirty="0">
                        <a:latin typeface="+mj-lt"/>
                      </a:endParaRPr>
                    </a:p>
                  </a:txBody>
                  <a:tcPr anchor="ctr"/>
                </a:tc>
                <a:tc>
                  <a:txBody>
                    <a:bodyPr/>
                    <a:lstStyle/>
                    <a:p>
                      <a:pPr algn="ctr"/>
                      <a:r>
                        <a:rPr lang="en-US" sz="1200" b="0" dirty="0" smtClean="0">
                          <a:latin typeface="+mj-lt"/>
                        </a:rPr>
                        <a:t>1S/2S</a:t>
                      </a:r>
                      <a:endParaRPr lang="en-US" sz="1200" b="0" dirty="0">
                        <a:latin typeface="+mj-lt"/>
                      </a:endParaRPr>
                    </a:p>
                  </a:txBody>
                  <a:tcPr anchor="ctr"/>
                </a:tc>
                <a:extLst>
                  <a:ext uri="{0D108BD9-81ED-4DB2-BD59-A6C34878D82A}">
                    <a16:rowId xmlns:a16="http://schemas.microsoft.com/office/drawing/2014/main" val="352690931"/>
                  </a:ext>
                </a:extLst>
              </a:tr>
              <a:tr h="27019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(Applied Micro)</a:t>
                      </a:r>
                    </a:p>
                    <a:p>
                      <a:pPr algn="ctr"/>
                      <a:endParaRPr lang="en-US" sz="1200" b="0" dirty="0">
                        <a:latin typeface="+mj-lt"/>
                      </a:endParaRPr>
                    </a:p>
                  </a:txBody>
                  <a:tcPr anchor="ctr"/>
                </a:tc>
                <a:tc>
                  <a:txBody>
                    <a:bodyPr/>
                    <a:lstStyle/>
                    <a:p>
                      <a:pPr algn="l"/>
                      <a:r>
                        <a:rPr lang="en-US" sz="1200" b="0" dirty="0" smtClean="0">
                          <a:latin typeface="+mj-lt"/>
                        </a:rPr>
                        <a:t>X-Gene</a:t>
                      </a:r>
                      <a:endParaRPr lang="en-US" sz="1200" b="0" dirty="0">
                        <a:latin typeface="+mj-lt"/>
                      </a:endParaRPr>
                    </a:p>
                  </a:txBody>
                  <a:tcPr anchor="ctr"/>
                </a:tc>
                <a:tc>
                  <a:txBody>
                    <a:bodyPr/>
                    <a:lstStyle/>
                    <a:p>
                      <a:pPr algn="ctr"/>
                      <a:r>
                        <a:rPr lang="en-US" sz="1200" b="0" dirty="0" smtClean="0">
                          <a:latin typeface="+mj-lt"/>
                        </a:rPr>
                        <a:t>8 MB</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Data Switch</a:t>
                      </a:r>
                      <a:endParaRPr lang="en-US" sz="1200" b="0" dirty="0">
                        <a:latin typeface="+mj-lt"/>
                      </a:endParaRPr>
                    </a:p>
                  </a:txBody>
                  <a:tcPr anchor="ctr"/>
                </a:tc>
                <a:tc>
                  <a:txBody>
                    <a:bodyPr/>
                    <a:lstStyle/>
                    <a:p>
                      <a:pPr algn="ctr"/>
                      <a:r>
                        <a:rPr lang="en-US" sz="1200" b="0" dirty="0" smtClean="0">
                          <a:latin typeface="+mj-lt"/>
                        </a:rPr>
                        <a:t>4xDDR3-1866</a:t>
                      </a:r>
                      <a:endParaRPr lang="en-US" sz="1200" b="0" dirty="0">
                        <a:latin typeface="+mj-lt"/>
                      </a:endParaRPr>
                    </a:p>
                  </a:txBody>
                  <a:tcPr anchor="ctr"/>
                </a:tc>
                <a:tc>
                  <a:txBody>
                    <a:bodyPr/>
                    <a:lstStyle/>
                    <a:p>
                      <a:pPr algn="ctr"/>
                      <a:r>
                        <a:rPr lang="en-US" sz="1200" b="0" dirty="0" err="1" smtClean="0">
                          <a:latin typeface="+mj-lt"/>
                        </a:rPr>
                        <a:t>PCIe</a:t>
                      </a:r>
                      <a:r>
                        <a:rPr lang="en-US" sz="1200" b="0" baseline="0" dirty="0" smtClean="0">
                          <a:latin typeface="+mj-lt"/>
                        </a:rPr>
                        <a:t> 3.0 x17</a:t>
                      </a:r>
                      <a:endParaRPr lang="en-US" sz="1200" b="0" dirty="0">
                        <a:latin typeface="+mj-lt"/>
                      </a:endParaRPr>
                    </a:p>
                  </a:txBody>
                  <a:tcPr anchor="ctr"/>
                </a:tc>
                <a:tc>
                  <a:txBody>
                    <a:bodyPr/>
                    <a:lstStyle/>
                    <a:p>
                      <a:pPr algn="ctr"/>
                      <a:r>
                        <a:rPr lang="en-US" sz="1200" b="0" dirty="0" smtClean="0">
                          <a:latin typeface="+mj-lt"/>
                        </a:rPr>
                        <a:t>1S</a:t>
                      </a:r>
                      <a:endParaRPr lang="en-US" sz="1200" b="0" dirty="0">
                        <a:latin typeface="+mj-lt"/>
                      </a:endParaRPr>
                    </a:p>
                  </a:txBody>
                  <a:tcPr anchor="ctr"/>
                </a:tc>
                <a:extLst>
                  <a:ext uri="{0D108BD9-81ED-4DB2-BD59-A6C34878D82A}">
                    <a16:rowId xmlns:a16="http://schemas.microsoft.com/office/drawing/2014/main" val="2770897513"/>
                  </a:ext>
                </a:extLst>
              </a:tr>
              <a:tr h="270196">
                <a:tc vMerge="1">
                  <a:txBody>
                    <a:bodyPr/>
                    <a:lstStyle/>
                    <a:p>
                      <a:pPr algn="ctr"/>
                      <a:endParaRPr lang="en-US" sz="1200" b="0" dirty="0">
                        <a:latin typeface="+mj-lt"/>
                      </a:endParaRPr>
                    </a:p>
                  </a:txBody>
                  <a:tcPr anchor="ctr"/>
                </a:tc>
                <a:tc>
                  <a:txBody>
                    <a:bodyPr/>
                    <a:lstStyle/>
                    <a:p>
                      <a:pPr algn="l"/>
                      <a:r>
                        <a:rPr lang="en-US" sz="1200" b="0" dirty="0" smtClean="0">
                          <a:latin typeface="+mj-lt"/>
                        </a:rPr>
                        <a:t>X-Gene2</a:t>
                      </a:r>
                      <a:endParaRPr lang="en-US" sz="1200" b="0" dirty="0">
                        <a:latin typeface="+mj-lt"/>
                      </a:endParaRPr>
                    </a:p>
                  </a:txBody>
                  <a:tcPr anchor="ctr"/>
                </a:tc>
                <a:tc>
                  <a:txBody>
                    <a:bodyPr/>
                    <a:lstStyle/>
                    <a:p>
                      <a:pPr algn="ctr"/>
                      <a:r>
                        <a:rPr lang="en-US" sz="1200" b="0" dirty="0" smtClean="0">
                          <a:latin typeface="+mj-lt"/>
                        </a:rPr>
                        <a:t>8 MB</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4x DDR3-1866</a:t>
                      </a:r>
                      <a:endParaRPr lang="en-US" sz="1200" b="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PCIe</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3.0 x17</a:t>
                      </a:r>
                      <a:endParaRPr lang="en-US" sz="1200" b="0" dirty="0">
                        <a:latin typeface="+mj-lt"/>
                      </a:endParaRPr>
                    </a:p>
                  </a:txBody>
                  <a:tcPr anchor="ctr"/>
                </a:tc>
                <a:tc>
                  <a:txBody>
                    <a:bodyPr/>
                    <a:lstStyle/>
                    <a:p>
                      <a:pPr algn="ctr"/>
                      <a:r>
                        <a:rPr lang="en-US" sz="1200" b="0" dirty="0" smtClean="0">
                          <a:latin typeface="+mj-lt"/>
                        </a:rPr>
                        <a:t>1S</a:t>
                      </a:r>
                      <a:endParaRPr lang="en-US" sz="1200" b="0" dirty="0">
                        <a:latin typeface="+mj-lt"/>
                      </a:endParaRPr>
                    </a:p>
                  </a:txBody>
                  <a:tcPr anchor="ctr"/>
                </a:tc>
                <a:extLst>
                  <a:ext uri="{0D108BD9-81ED-4DB2-BD59-A6C34878D82A}">
                    <a16:rowId xmlns:a16="http://schemas.microsoft.com/office/drawing/2014/main" val="684346835"/>
                  </a:ext>
                </a:extLst>
              </a:tr>
              <a:tr h="270196">
                <a:tc vMerge="1">
                  <a:txBody>
                    <a:bodyPr/>
                    <a:lstStyle/>
                    <a:p>
                      <a:pPr algn="ctr"/>
                      <a:endParaRPr lang="en-US" sz="1200" b="0" dirty="0">
                        <a:latin typeface="+mj-lt"/>
                      </a:endParaRPr>
                    </a:p>
                  </a:txBody>
                  <a:tcPr anchor="ctr"/>
                </a:tc>
                <a:tc>
                  <a:txBody>
                    <a:bodyPr/>
                    <a:lstStyle/>
                    <a:p>
                      <a:pPr algn="l"/>
                      <a:r>
                        <a:rPr lang="en-US" sz="1200" b="0" dirty="0" smtClean="0">
                          <a:latin typeface="+mj-lt"/>
                        </a:rPr>
                        <a:t>X-Gene3</a:t>
                      </a:r>
                      <a:endParaRPr lang="en-US" sz="1200" b="0" dirty="0">
                        <a:latin typeface="+mj-lt"/>
                      </a:endParaRPr>
                    </a:p>
                  </a:txBody>
                  <a:tcPr anchor="ctr"/>
                </a:tc>
                <a:tc>
                  <a:txBody>
                    <a:bodyPr/>
                    <a:lstStyle/>
                    <a:p>
                      <a:pPr algn="ctr"/>
                      <a:r>
                        <a:rPr lang="en-US" sz="1200" b="0" dirty="0" smtClean="0">
                          <a:latin typeface="+mj-lt"/>
                        </a:rPr>
                        <a:t>32 MB</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Central switch</a:t>
                      </a:r>
                      <a:endParaRPr lang="en-US" sz="1200" b="0" dirty="0">
                        <a:latin typeface="+mj-lt"/>
                      </a:endParaRPr>
                    </a:p>
                  </a:txBody>
                  <a:tcPr anchor="ctr"/>
                </a:tc>
                <a:tc>
                  <a:txBody>
                    <a:bodyPr/>
                    <a:lstStyle/>
                    <a:p>
                      <a:pPr algn="ctr"/>
                      <a:r>
                        <a:rPr lang="en-US" sz="1200" b="0" dirty="0" smtClean="0">
                          <a:latin typeface="+mj-lt"/>
                        </a:rPr>
                        <a:t>8x DDR3-2666</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3.0 x42</a:t>
                      </a:r>
                      <a:endParaRPr lang="en-US" sz="1200" b="0" dirty="0">
                        <a:latin typeface="+mj-lt"/>
                      </a:endParaRPr>
                    </a:p>
                  </a:txBody>
                  <a:tcPr anchor="ctr"/>
                </a:tc>
                <a:tc>
                  <a:txBody>
                    <a:bodyPr/>
                    <a:lstStyle/>
                    <a:p>
                      <a:pPr algn="ctr"/>
                      <a:r>
                        <a:rPr lang="en-US" sz="1200" b="0" dirty="0" smtClean="0">
                          <a:latin typeface="+mj-lt"/>
                        </a:rPr>
                        <a:t>1S</a:t>
                      </a:r>
                      <a:endParaRPr lang="en-US" sz="1200" b="0" dirty="0">
                        <a:latin typeface="+mj-lt"/>
                      </a:endParaRPr>
                    </a:p>
                  </a:txBody>
                  <a:tcPr anchor="ctr"/>
                </a:tc>
                <a:extLst>
                  <a:ext uri="{0D108BD9-81ED-4DB2-BD59-A6C34878D82A}">
                    <a16:rowId xmlns:a16="http://schemas.microsoft.com/office/drawing/2014/main" val="1702000862"/>
                  </a:ext>
                </a:extLst>
              </a:tr>
              <a:tr h="270196">
                <a:tc>
                  <a:txBody>
                    <a:bodyPr/>
                    <a:lstStyle/>
                    <a:p>
                      <a:pPr algn="ctr"/>
                      <a:r>
                        <a:rPr lang="en-US" sz="1200" b="0" dirty="0" smtClean="0">
                          <a:latin typeface="+mj-lt"/>
                        </a:rPr>
                        <a:t>Ampere</a:t>
                      </a:r>
                      <a:endParaRPr lang="en-US" sz="1200" b="0" dirty="0">
                        <a:latin typeface="+mj-lt"/>
                      </a:endParaRPr>
                    </a:p>
                  </a:txBody>
                  <a:tcPr anchor="ctr"/>
                </a:tc>
                <a:tc>
                  <a:txBody>
                    <a:bodyPr/>
                    <a:lstStyle/>
                    <a:p>
                      <a:pPr algn="l"/>
                      <a:r>
                        <a:rPr lang="en-US" sz="1200" b="0" dirty="0" smtClean="0">
                          <a:latin typeface="+mj-lt"/>
                        </a:rPr>
                        <a:t>eMAG 8180</a:t>
                      </a:r>
                      <a:endParaRPr lang="en-US" sz="1200" b="0" dirty="0">
                        <a:latin typeface="+mj-lt"/>
                      </a:endParaRPr>
                    </a:p>
                  </a:txBody>
                  <a:tcPr anchor="ctr"/>
                </a:tc>
                <a:tc>
                  <a:txBody>
                    <a:bodyPr/>
                    <a:lstStyle/>
                    <a:p>
                      <a:pPr algn="ctr"/>
                      <a:r>
                        <a:rPr lang="en-US" sz="1200" b="0" dirty="0" smtClean="0">
                          <a:latin typeface="+mj-lt"/>
                        </a:rPr>
                        <a:t>32 MB</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Central switch</a:t>
                      </a:r>
                      <a:endParaRPr lang="en-US" sz="1200" b="0" dirty="0">
                        <a:latin typeface="+mj-lt"/>
                      </a:endParaRPr>
                    </a:p>
                  </a:txBody>
                  <a:tcPr anchor="ctr"/>
                </a:tc>
                <a:tc>
                  <a:txBody>
                    <a:bodyPr/>
                    <a:lstStyle/>
                    <a:p>
                      <a:pPr algn="ctr"/>
                      <a:r>
                        <a:rPr lang="en-US" sz="1200" b="0" dirty="0" smtClean="0">
                          <a:latin typeface="+mj-lt"/>
                        </a:rPr>
                        <a:t>8x DDR4-2667</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3.0 x42</a:t>
                      </a:r>
                      <a:endParaRPr lang="en-US" sz="1200" b="0" dirty="0">
                        <a:latin typeface="+mj-lt"/>
                      </a:endParaRPr>
                    </a:p>
                  </a:txBody>
                  <a:tcPr anchor="ctr"/>
                </a:tc>
                <a:tc>
                  <a:txBody>
                    <a:bodyPr/>
                    <a:lstStyle/>
                    <a:p>
                      <a:pPr algn="ctr"/>
                      <a:r>
                        <a:rPr lang="en-US" sz="1200" b="0" dirty="0" smtClean="0">
                          <a:latin typeface="+mj-lt"/>
                        </a:rPr>
                        <a:t>1S</a:t>
                      </a:r>
                      <a:endParaRPr lang="en-US" sz="1200" b="0" dirty="0">
                        <a:latin typeface="+mj-lt"/>
                      </a:endParaRPr>
                    </a:p>
                  </a:txBody>
                  <a:tcPr anchor="ctr"/>
                </a:tc>
                <a:extLst>
                  <a:ext uri="{0D108BD9-81ED-4DB2-BD59-A6C34878D82A}">
                    <a16:rowId xmlns:a16="http://schemas.microsoft.com/office/drawing/2014/main" val="1206844011"/>
                  </a:ext>
                </a:extLst>
              </a:tr>
              <a:tr h="270196">
                <a:tc>
                  <a:txBody>
                    <a:bodyPr/>
                    <a:lstStyle/>
                    <a:p>
                      <a:pPr algn="ctr"/>
                      <a:endParaRPr lang="en-US" sz="1200" b="0" dirty="0">
                        <a:latin typeface="+mj-lt"/>
                      </a:endParaRPr>
                    </a:p>
                  </a:txBody>
                  <a:tcPr anchor="ctr"/>
                </a:tc>
                <a:tc>
                  <a:txBody>
                    <a:bodyPr/>
                    <a:lstStyle/>
                    <a:p>
                      <a:pPr algn="l"/>
                      <a:r>
                        <a:rPr lang="en-US" sz="1200" b="0" dirty="0" err="1" smtClean="0">
                          <a:latin typeface="+mj-lt"/>
                        </a:rPr>
                        <a:t>Altra</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32 MB</a:t>
                      </a:r>
                      <a:endParaRPr lang="en-US" sz="1200" b="0" dirty="0">
                        <a:latin typeface="+mj-lt"/>
                      </a:endParaRPr>
                    </a:p>
                  </a:txBody>
                  <a:tcPr anchor="ctr"/>
                </a:tc>
                <a:tc>
                  <a:txBody>
                    <a:bodyPr/>
                    <a:lstStyle/>
                    <a:p>
                      <a:pPr algn="ctr"/>
                      <a:r>
                        <a:rPr lang="en-US" sz="1200" b="0" dirty="0" smtClean="0">
                          <a:latin typeface="+mj-lt"/>
                        </a:rPr>
                        <a:t>CMI (CMN-600?)</a:t>
                      </a:r>
                    </a:p>
                  </a:txBody>
                  <a:tcPr anchor="ctr"/>
                </a:tc>
                <a:tc>
                  <a:txBody>
                    <a:bodyPr/>
                    <a:lstStyle/>
                    <a:p>
                      <a:pPr algn="ctr"/>
                      <a:r>
                        <a:rPr lang="en-US" sz="1200" b="0" dirty="0" smtClean="0">
                          <a:latin typeface="+mj-lt"/>
                        </a:rPr>
                        <a:t>8x DDR4-3200</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4.0 x128</a:t>
                      </a:r>
                      <a:endParaRPr lang="en-US" sz="1200" b="0" dirty="0">
                        <a:latin typeface="+mj-lt"/>
                      </a:endParaRPr>
                    </a:p>
                  </a:txBody>
                  <a:tcPr anchor="ctr"/>
                </a:tc>
                <a:tc>
                  <a:txBody>
                    <a:bodyPr/>
                    <a:lstStyle/>
                    <a:p>
                      <a:pPr algn="ctr"/>
                      <a:r>
                        <a:rPr lang="en-US" sz="1200" b="0" dirty="0" smtClean="0">
                          <a:latin typeface="+mj-lt"/>
                        </a:rPr>
                        <a:t>1S/2S</a:t>
                      </a:r>
                      <a:endParaRPr lang="en-US" sz="1200" b="0" dirty="0">
                        <a:latin typeface="+mj-lt"/>
                      </a:endParaRPr>
                    </a:p>
                  </a:txBody>
                  <a:tcPr anchor="ctr"/>
                </a:tc>
                <a:extLst>
                  <a:ext uri="{0D108BD9-81ED-4DB2-BD59-A6C34878D82A}">
                    <a16:rowId xmlns:a16="http://schemas.microsoft.com/office/drawing/2014/main" val="520485457"/>
                  </a:ext>
                </a:extLst>
              </a:tr>
              <a:tr h="270196">
                <a:tc>
                  <a:txBody>
                    <a:bodyPr/>
                    <a:lstStyle/>
                    <a:p>
                      <a:pPr algn="ctr"/>
                      <a:endParaRPr lang="en-US" sz="1200" b="0" dirty="0">
                        <a:latin typeface="+mj-lt"/>
                      </a:endParaRPr>
                    </a:p>
                  </a:txBody>
                  <a:tcPr anchor="ctr"/>
                </a:tc>
                <a:tc>
                  <a:txBody>
                    <a:bodyPr/>
                    <a:lstStyle/>
                    <a:p>
                      <a:pPr algn="l"/>
                      <a:r>
                        <a:rPr lang="en-US" sz="1200" b="0" dirty="0" err="1" smtClean="0">
                          <a:latin typeface="+mj-lt"/>
                        </a:rPr>
                        <a:t>Altra</a:t>
                      </a:r>
                      <a:r>
                        <a:rPr lang="en-US" sz="1200" b="0" dirty="0" smtClean="0">
                          <a:latin typeface="+mj-lt"/>
                        </a:rPr>
                        <a:t> Max</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hu-HU" sz="1200" b="0" dirty="0" smtClean="0">
                          <a:latin typeface="+mj-lt"/>
                        </a:rPr>
                        <a:t>16 MB</a:t>
                      </a:r>
                      <a:endParaRPr lang="en-US" sz="1200" b="0" dirty="0">
                        <a:latin typeface="+mj-lt"/>
                      </a:endParaRPr>
                    </a:p>
                  </a:txBody>
                  <a:tcPr anchor="ctr"/>
                </a:tc>
                <a:tc>
                  <a:txBody>
                    <a:bodyPr/>
                    <a:lstStyle/>
                    <a:p>
                      <a:pPr algn="ctr"/>
                      <a:r>
                        <a:rPr lang="en-US" sz="1200" b="0" kern="1200" dirty="0" smtClean="0">
                          <a:solidFill>
                            <a:schemeClr val="dk1"/>
                          </a:solidFill>
                          <a:latin typeface="+mn-lt"/>
                          <a:ea typeface="+mn-ea"/>
                          <a:cs typeface="+mn-cs"/>
                        </a:rPr>
                        <a:t>CMI (CMN-600?)</a:t>
                      </a:r>
                    </a:p>
                  </a:txBody>
                  <a:tcPr anchor="ctr"/>
                </a:tc>
                <a:tc>
                  <a:txBody>
                    <a:bodyPr/>
                    <a:lstStyle/>
                    <a:p>
                      <a:pPr algn="ctr"/>
                      <a:r>
                        <a:rPr lang="en-US" sz="1200" b="0" dirty="0" smtClean="0">
                          <a:latin typeface="+mj-lt"/>
                        </a:rPr>
                        <a:t>8x DDR4-3200</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a:t>
                      </a:r>
                      <a:r>
                        <a:rPr lang="hu-HU" sz="1200" b="0" dirty="0" smtClean="0">
                          <a:latin typeface="+mj-lt"/>
                        </a:rPr>
                        <a:t>4</a:t>
                      </a:r>
                      <a:r>
                        <a:rPr lang="en-US" sz="1200" b="0" dirty="0" smtClean="0">
                          <a:latin typeface="+mj-lt"/>
                        </a:rPr>
                        <a:t>.0</a:t>
                      </a:r>
                      <a:r>
                        <a:rPr lang="hu-HU" sz="1200" b="0" dirty="0" smtClean="0">
                          <a:latin typeface="+mj-lt"/>
                        </a:rPr>
                        <a:t> x128</a:t>
                      </a:r>
                      <a:endParaRPr lang="en-US" sz="1200" b="0" dirty="0">
                        <a:latin typeface="+mj-lt"/>
                      </a:endParaRPr>
                    </a:p>
                  </a:txBody>
                  <a:tcPr anchor="ctr"/>
                </a:tc>
                <a:tc>
                  <a:txBody>
                    <a:bodyPr/>
                    <a:lstStyle/>
                    <a:p>
                      <a:pPr algn="ctr"/>
                      <a:r>
                        <a:rPr lang="en-US" sz="1200" b="0" dirty="0" smtClean="0">
                          <a:latin typeface="+mj-lt"/>
                        </a:rPr>
                        <a:t>1S</a:t>
                      </a:r>
                      <a:r>
                        <a:rPr lang="hu-HU" sz="1200" b="0" dirty="0" smtClean="0">
                          <a:latin typeface="+mj-lt"/>
                        </a:rPr>
                        <a:t>/2S</a:t>
                      </a:r>
                      <a:endParaRPr lang="en-US" sz="1200" b="0" dirty="0">
                        <a:latin typeface="+mj-lt"/>
                      </a:endParaRPr>
                    </a:p>
                  </a:txBody>
                  <a:tcPr anchor="ctr"/>
                </a:tc>
                <a:extLst>
                  <a:ext uri="{0D108BD9-81ED-4DB2-BD59-A6C34878D82A}">
                    <a16:rowId xmlns:a16="http://schemas.microsoft.com/office/drawing/2014/main" val="972909138"/>
                  </a:ext>
                </a:extLst>
              </a:tr>
              <a:tr h="270196">
                <a:tc rowSpan="2">
                  <a:txBody>
                    <a:bodyPr/>
                    <a:lstStyle/>
                    <a:p>
                      <a:pPr algn="ctr"/>
                      <a:r>
                        <a:rPr lang="en-US" sz="1200" b="0" dirty="0" smtClean="0">
                          <a:latin typeface="+mj-lt"/>
                        </a:rPr>
                        <a:t>Cavium</a:t>
                      </a:r>
                      <a:r>
                        <a:rPr lang="hu-HU" sz="1200" b="0" dirty="0" smtClean="0">
                          <a:latin typeface="+mj-lt"/>
                        </a:rPr>
                        <a:t>/</a:t>
                      </a:r>
                    </a:p>
                    <a:p>
                      <a:pPr algn="ctr"/>
                      <a:r>
                        <a:rPr lang="hu-HU" sz="1200" b="0" dirty="0" err="1" smtClean="0">
                          <a:latin typeface="+mj-lt"/>
                        </a:rPr>
                        <a:t>Marvell</a:t>
                      </a:r>
                      <a:endParaRPr lang="en-US" sz="1200" b="0" dirty="0">
                        <a:latin typeface="+mj-lt"/>
                      </a:endParaRPr>
                    </a:p>
                  </a:txBody>
                  <a:tcPr anchor="ctr"/>
                </a:tc>
                <a:tc>
                  <a:txBody>
                    <a:bodyPr/>
                    <a:lstStyle/>
                    <a:p>
                      <a:pPr algn="l"/>
                      <a:r>
                        <a:rPr lang="en-US" sz="1200" b="0" dirty="0" err="1" smtClean="0">
                          <a:latin typeface="+mj-lt"/>
                        </a:rPr>
                        <a:t>ThunderX</a:t>
                      </a:r>
                      <a:endParaRPr lang="en-US" sz="1200" b="0" dirty="0">
                        <a:latin typeface="+mj-lt"/>
                      </a:endParaRPr>
                    </a:p>
                  </a:txBody>
                  <a:tcPr anchor="ctr"/>
                </a:tc>
                <a:tc>
                  <a:txBody>
                    <a:bodyPr/>
                    <a:lstStyle/>
                    <a:p>
                      <a:pPr algn="ctr"/>
                      <a:r>
                        <a:rPr lang="en-US" sz="1200" b="0" dirty="0" smtClean="0">
                          <a:latin typeface="+mj-lt"/>
                        </a:rPr>
                        <a:t>--</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hu-HU" sz="1200" b="0" dirty="0" err="1" smtClean="0">
                          <a:latin typeface="+mj-lt"/>
                        </a:rPr>
                        <a:t>Xbar</a:t>
                      </a:r>
                      <a:endParaRPr lang="en-US" sz="1200" b="0" dirty="0">
                        <a:latin typeface="+mj-lt"/>
                      </a:endParaRPr>
                    </a:p>
                  </a:txBody>
                  <a:tcPr anchor="ctr"/>
                </a:tc>
                <a:tc>
                  <a:txBody>
                    <a:bodyPr/>
                    <a:lstStyle/>
                    <a:p>
                      <a:pPr algn="ctr"/>
                      <a:r>
                        <a:rPr lang="en-US" sz="1200" b="0" dirty="0" smtClean="0">
                          <a:latin typeface="+mj-lt"/>
                        </a:rPr>
                        <a:t>4x DDR4-2400</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3.0x24</a:t>
                      </a:r>
                      <a:endParaRPr lang="en-US" sz="1200" b="0" dirty="0">
                        <a:latin typeface="+mj-lt"/>
                      </a:endParaRPr>
                    </a:p>
                  </a:txBody>
                  <a:tcPr anchor="ctr"/>
                </a:tc>
                <a:tc>
                  <a:txBody>
                    <a:bodyPr/>
                    <a:lstStyle/>
                    <a:p>
                      <a:pPr algn="ctr"/>
                      <a:r>
                        <a:rPr lang="en-US" sz="1200" b="0" dirty="0" smtClean="0">
                          <a:latin typeface="+mj-lt"/>
                        </a:rPr>
                        <a:t>1S/2S</a:t>
                      </a:r>
                      <a:endParaRPr lang="en-US" sz="1200" b="0" dirty="0">
                        <a:latin typeface="+mj-lt"/>
                      </a:endParaRPr>
                    </a:p>
                  </a:txBody>
                  <a:tcPr anchor="ctr"/>
                </a:tc>
                <a:extLst>
                  <a:ext uri="{0D108BD9-81ED-4DB2-BD59-A6C34878D82A}">
                    <a16:rowId xmlns:a16="http://schemas.microsoft.com/office/drawing/2014/main" val="2883124799"/>
                  </a:ext>
                </a:extLst>
              </a:tr>
              <a:tr h="270196">
                <a:tc vMerge="1">
                  <a:txBody>
                    <a:bodyPr/>
                    <a:lstStyle/>
                    <a:p>
                      <a:pPr algn="ctr"/>
                      <a:endParaRPr lang="en-US" sz="1200" b="0" dirty="0">
                        <a:latin typeface="+mj-lt"/>
                      </a:endParaRPr>
                    </a:p>
                  </a:txBody>
                  <a:tcPr anchor="ctr"/>
                </a:tc>
                <a:tc>
                  <a:txBody>
                    <a:bodyPr/>
                    <a:lstStyle/>
                    <a:p>
                      <a:pPr algn="l"/>
                      <a:r>
                        <a:rPr lang="en-US" sz="1200" b="0" kern="1200" dirty="0" smtClean="0">
                          <a:solidFill>
                            <a:schemeClr val="dk1"/>
                          </a:solidFill>
                          <a:latin typeface="+mn-lt"/>
                          <a:ea typeface="+mn-ea"/>
                          <a:cs typeface="+mn-cs"/>
                        </a:rPr>
                        <a:t>ThunderX2</a:t>
                      </a:r>
                      <a:endParaRPr lang="en-US" sz="1200" b="0" kern="1200" dirty="0">
                        <a:solidFill>
                          <a:schemeClr val="dk1"/>
                        </a:solidFill>
                        <a:latin typeface="+mn-lt"/>
                        <a:ea typeface="+mn-ea"/>
                        <a:cs typeface="+mn-cs"/>
                      </a:endParaRPr>
                    </a:p>
                  </a:txBody>
                  <a:tcPr anchor="ctr"/>
                </a:tc>
                <a:tc>
                  <a:txBody>
                    <a:bodyPr/>
                    <a:lstStyle/>
                    <a:p>
                      <a:pPr algn="ctr"/>
                      <a:r>
                        <a:rPr lang="en-US" sz="1200" b="0" kern="1200" dirty="0" smtClean="0">
                          <a:solidFill>
                            <a:schemeClr val="dk1"/>
                          </a:solidFill>
                          <a:latin typeface="+mn-lt"/>
                          <a:ea typeface="+mn-ea"/>
                          <a:cs typeface="+mn-cs"/>
                        </a:rPr>
                        <a:t>1 MB/c</a:t>
                      </a:r>
                      <a:endParaRPr lang="en-US" sz="1200" b="0" kern="1200" dirty="0">
                        <a:solidFill>
                          <a:schemeClr val="dk1"/>
                        </a:solidFill>
                        <a:latin typeface="+mn-lt"/>
                        <a:ea typeface="+mn-ea"/>
                        <a:cs typeface="+mn-cs"/>
                      </a:endParaRPr>
                    </a:p>
                  </a:txBody>
                  <a:tcPr anchor="ctr"/>
                </a:tc>
                <a:tc>
                  <a:txBody>
                    <a:bodyPr/>
                    <a:lstStyle/>
                    <a:p>
                      <a:pPr algn="ctr"/>
                      <a:endParaRPr lang="en-US" sz="1200" b="0" kern="1200" dirty="0">
                        <a:solidFill>
                          <a:schemeClr val="dk1"/>
                        </a:solidFill>
                        <a:latin typeface="+mn-lt"/>
                        <a:ea typeface="+mn-ea"/>
                        <a:cs typeface="+mn-cs"/>
                      </a:endParaRPr>
                    </a:p>
                  </a:txBody>
                  <a:tcPr anchor="ctr"/>
                </a:tc>
                <a:tc>
                  <a:txBody>
                    <a:bodyPr/>
                    <a:lstStyle/>
                    <a:p>
                      <a:pPr algn="ctr"/>
                      <a:r>
                        <a:rPr lang="en-US" sz="1200" b="0" dirty="0" smtClean="0">
                          <a:latin typeface="+mj-lt"/>
                        </a:rPr>
                        <a:t>Ring bus</a:t>
                      </a:r>
                      <a:endParaRPr lang="en-US" sz="1200" b="0" dirty="0">
                        <a:latin typeface="+mj-lt"/>
                      </a:endParaRPr>
                    </a:p>
                  </a:txBody>
                  <a:tcPr anchor="ctr"/>
                </a:tc>
                <a:tc>
                  <a:txBody>
                    <a:bodyPr/>
                    <a:lstStyle/>
                    <a:p>
                      <a:pPr algn="ctr"/>
                      <a:r>
                        <a:rPr lang="en-US" sz="1200" b="0" dirty="0" smtClean="0">
                          <a:latin typeface="+mj-lt"/>
                        </a:rPr>
                        <a:t>8x DDR4-2666</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3.0 x56</a:t>
                      </a:r>
                      <a:endParaRPr lang="en-US" sz="1200" b="0" dirty="0">
                        <a:latin typeface="+mj-lt"/>
                      </a:endParaRPr>
                    </a:p>
                  </a:txBody>
                  <a:tcPr anchor="ctr"/>
                </a:tc>
                <a:tc>
                  <a:txBody>
                    <a:bodyPr/>
                    <a:lstStyle/>
                    <a:p>
                      <a:pPr algn="ctr"/>
                      <a:r>
                        <a:rPr lang="en-US" sz="1200" b="0" dirty="0" smtClean="0">
                          <a:latin typeface="+mj-lt"/>
                        </a:rPr>
                        <a:t>1S/2S</a:t>
                      </a:r>
                      <a:endParaRPr lang="en-US" sz="1200" b="0" dirty="0">
                        <a:latin typeface="+mj-lt"/>
                      </a:endParaRPr>
                    </a:p>
                  </a:txBody>
                  <a:tcPr anchor="ctr"/>
                </a:tc>
                <a:extLst>
                  <a:ext uri="{0D108BD9-81ED-4DB2-BD59-A6C34878D82A}">
                    <a16:rowId xmlns:a16="http://schemas.microsoft.com/office/drawing/2014/main" val="3728725363"/>
                  </a:ext>
                </a:extLst>
              </a:tr>
              <a:tr h="270196">
                <a:tc>
                  <a:txBody>
                    <a:bodyPr/>
                    <a:lstStyle/>
                    <a:p>
                      <a:pPr algn="ctr"/>
                      <a:endParaRPr lang="en-US" sz="1200" b="0" dirty="0">
                        <a:latin typeface="+mj-lt"/>
                      </a:endParaRPr>
                    </a:p>
                  </a:txBody>
                  <a:tcPr anchor="ctr"/>
                </a:tc>
                <a:tc>
                  <a:txBody>
                    <a:bodyPr/>
                    <a:lstStyle/>
                    <a:p>
                      <a:pPr algn="l"/>
                      <a:r>
                        <a:rPr lang="en-US" sz="1200" b="0" kern="1200" dirty="0" smtClean="0">
                          <a:solidFill>
                            <a:schemeClr val="dk1"/>
                          </a:solidFill>
                          <a:latin typeface="+mn-lt"/>
                          <a:ea typeface="+mn-ea"/>
                          <a:cs typeface="+mn-cs"/>
                        </a:rPr>
                        <a:t>ThunderX3</a:t>
                      </a:r>
                      <a:endParaRPr lang="en-US" sz="1200" b="0" kern="1200" dirty="0">
                        <a:solidFill>
                          <a:schemeClr val="dk1"/>
                        </a:solidFill>
                        <a:latin typeface="+mn-lt"/>
                        <a:ea typeface="+mn-ea"/>
                        <a:cs typeface="+mn-cs"/>
                      </a:endParaRPr>
                    </a:p>
                  </a:txBody>
                  <a:tcPr anchor="ctr"/>
                </a:tc>
                <a:tc>
                  <a:txBody>
                    <a:bodyPr/>
                    <a:lstStyle/>
                    <a:p>
                      <a:pPr algn="ctr"/>
                      <a:r>
                        <a:rPr lang="en-US" sz="1200" b="0" kern="1200" smtClean="0">
                          <a:solidFill>
                            <a:schemeClr val="dk1"/>
                          </a:solidFill>
                          <a:latin typeface="+mn-lt"/>
                          <a:ea typeface="+mn-ea"/>
                          <a:cs typeface="+mn-cs"/>
                        </a:rPr>
                        <a:t>1.5 MB/c</a:t>
                      </a:r>
                      <a:endParaRPr lang="en-US" sz="1200" b="0" kern="1200" dirty="0">
                        <a:solidFill>
                          <a:schemeClr val="dk1"/>
                        </a:solidFill>
                        <a:latin typeface="+mn-lt"/>
                        <a:ea typeface="+mn-ea"/>
                        <a:cs typeface="+mn-cs"/>
                      </a:endParaRPr>
                    </a:p>
                  </a:txBody>
                  <a:tcPr anchor="ctr"/>
                </a:tc>
                <a:tc>
                  <a:txBody>
                    <a:bodyPr/>
                    <a:lstStyle/>
                    <a:p>
                      <a:pPr algn="ctr"/>
                      <a:endParaRPr lang="en-US" sz="1200" b="0" kern="1200" dirty="0">
                        <a:solidFill>
                          <a:schemeClr val="dk1"/>
                        </a:solidFill>
                        <a:latin typeface="+mn-lt"/>
                        <a:ea typeface="+mn-ea"/>
                        <a:cs typeface="+mn-cs"/>
                      </a:endParaRPr>
                    </a:p>
                  </a:txBody>
                  <a:tcPr anchor="ctr"/>
                </a:tc>
                <a:tc>
                  <a:txBody>
                    <a:bodyPr/>
                    <a:lstStyle/>
                    <a:p>
                      <a:pPr algn="ctr"/>
                      <a:r>
                        <a:rPr lang="en-US" sz="1200" b="0" dirty="0" smtClean="0">
                          <a:latin typeface="+mj-lt"/>
                        </a:rPr>
                        <a:t>Ring bus</a:t>
                      </a:r>
                      <a:endParaRPr lang="en-US" sz="1200" b="0" dirty="0">
                        <a:latin typeface="+mj-lt"/>
                      </a:endParaRPr>
                    </a:p>
                  </a:txBody>
                  <a:tcPr anchor="ctr"/>
                </a:tc>
                <a:tc>
                  <a:txBody>
                    <a:bodyPr/>
                    <a:lstStyle/>
                    <a:p>
                      <a:pPr algn="ctr"/>
                      <a:r>
                        <a:rPr lang="en-US" sz="1200" b="0" dirty="0" smtClean="0">
                          <a:latin typeface="+mj-lt"/>
                        </a:rPr>
                        <a:t>8x DDR4-3200</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4.0 x64</a:t>
                      </a:r>
                      <a:endParaRPr lang="en-US" sz="1200" b="0" dirty="0">
                        <a:latin typeface="+mj-lt"/>
                      </a:endParaRPr>
                    </a:p>
                  </a:txBody>
                  <a:tcPr anchor="ctr"/>
                </a:tc>
                <a:tc>
                  <a:txBody>
                    <a:bodyPr/>
                    <a:lstStyle/>
                    <a:p>
                      <a:pPr algn="ctr"/>
                      <a:r>
                        <a:rPr lang="en-US" sz="1200" b="0" dirty="0" smtClean="0">
                          <a:latin typeface="+mj-lt"/>
                        </a:rPr>
                        <a:t>1S/2S</a:t>
                      </a:r>
                      <a:endParaRPr lang="en-US" sz="1200" b="0" dirty="0">
                        <a:latin typeface="+mj-lt"/>
                      </a:endParaRPr>
                    </a:p>
                  </a:txBody>
                  <a:tcPr anchor="ctr"/>
                </a:tc>
                <a:extLst>
                  <a:ext uri="{0D108BD9-81ED-4DB2-BD59-A6C34878D82A}">
                    <a16:rowId xmlns:a16="http://schemas.microsoft.com/office/drawing/2014/main" val="2888568109"/>
                  </a:ext>
                </a:extLst>
              </a:tr>
              <a:tr h="450327">
                <a:tc>
                  <a:txBody>
                    <a:bodyPr/>
                    <a:lstStyle/>
                    <a:p>
                      <a:pPr algn="ctr"/>
                      <a:r>
                        <a:rPr lang="en-US" sz="1200" b="0" dirty="0" smtClean="0">
                          <a:latin typeface="+mj-lt"/>
                        </a:rPr>
                        <a:t>Qualcomm</a:t>
                      </a:r>
                      <a:endParaRPr lang="en-US" sz="1200" b="0" dirty="0">
                        <a:latin typeface="+mj-lt"/>
                      </a:endParaRPr>
                    </a:p>
                  </a:txBody>
                  <a:tcPr anchor="ctr"/>
                </a:tc>
                <a:tc>
                  <a:txBody>
                    <a:bodyPr/>
                    <a:lstStyle/>
                    <a:p>
                      <a:pPr algn="l"/>
                      <a:r>
                        <a:rPr lang="en-US" sz="1200" b="0" dirty="0" smtClean="0">
                          <a:latin typeface="+mj-lt"/>
                        </a:rPr>
                        <a:t>Centriq2</a:t>
                      </a:r>
                    </a:p>
                    <a:p>
                      <a:pPr algn="l"/>
                      <a:r>
                        <a:rPr lang="en-US" sz="1200" b="0" dirty="0" smtClean="0">
                          <a:latin typeface="+mj-lt"/>
                        </a:rPr>
                        <a:t>2400</a:t>
                      </a:r>
                      <a:endParaRPr lang="en-US" sz="1200" b="0" dirty="0">
                        <a:latin typeface="+mj-lt"/>
                      </a:endParaRPr>
                    </a:p>
                  </a:txBody>
                  <a:tcPr anchor="ctr"/>
                </a:tc>
                <a:tc>
                  <a:txBody>
                    <a:bodyPr/>
                    <a:lstStyle/>
                    <a:p>
                      <a:pPr algn="ctr"/>
                      <a:r>
                        <a:rPr lang="en-US" sz="1200" b="0" dirty="0" smtClean="0">
                          <a:latin typeface="+mj-lt"/>
                        </a:rPr>
                        <a:t>60</a:t>
                      </a:r>
                      <a:r>
                        <a:rPr lang="en-US" sz="1200" b="0" baseline="0" dirty="0" smtClean="0">
                          <a:latin typeface="+mj-lt"/>
                        </a:rPr>
                        <a:t> MB</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Qualcomm </a:t>
                      </a:r>
                    </a:p>
                    <a:p>
                      <a:pPr algn="ctr"/>
                      <a:r>
                        <a:rPr lang="en-US" sz="1200" b="0" dirty="0" smtClean="0">
                          <a:latin typeface="+mj-lt"/>
                        </a:rPr>
                        <a:t>Ring bus</a:t>
                      </a:r>
                      <a:endParaRPr lang="en-US" sz="1200" b="0" dirty="0">
                        <a:latin typeface="+mj-lt"/>
                      </a:endParaRPr>
                    </a:p>
                  </a:txBody>
                  <a:tcPr anchor="ctr"/>
                </a:tc>
                <a:tc>
                  <a:txBody>
                    <a:bodyPr/>
                    <a:lstStyle/>
                    <a:p>
                      <a:pPr algn="ctr"/>
                      <a:r>
                        <a:rPr lang="en-US" sz="1200" b="0" dirty="0" smtClean="0">
                          <a:latin typeface="+mj-lt"/>
                        </a:rPr>
                        <a:t>6x DDR4- 2667</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3.0 x32</a:t>
                      </a:r>
                      <a:endParaRPr lang="en-US" sz="1200" b="0" dirty="0">
                        <a:latin typeface="+mj-lt"/>
                      </a:endParaRPr>
                    </a:p>
                  </a:txBody>
                  <a:tcPr anchor="ctr"/>
                </a:tc>
                <a:tc>
                  <a:txBody>
                    <a:bodyPr/>
                    <a:lstStyle/>
                    <a:p>
                      <a:pPr algn="ctr"/>
                      <a:r>
                        <a:rPr lang="en-US" sz="1200" b="0" dirty="0" smtClean="0">
                          <a:latin typeface="+mj-lt"/>
                        </a:rPr>
                        <a:t>1S</a:t>
                      </a:r>
                      <a:endParaRPr lang="en-US" sz="1200" b="0" dirty="0">
                        <a:latin typeface="+mj-lt"/>
                      </a:endParaRPr>
                    </a:p>
                  </a:txBody>
                  <a:tcPr anchor="ctr"/>
                </a:tc>
                <a:extLst>
                  <a:ext uri="{0D108BD9-81ED-4DB2-BD59-A6C34878D82A}">
                    <a16:rowId xmlns:a16="http://schemas.microsoft.com/office/drawing/2014/main" val="3897045905"/>
                  </a:ext>
                </a:extLst>
              </a:tr>
              <a:tr h="450327">
                <a:tc>
                  <a:txBody>
                    <a:bodyPr/>
                    <a:lstStyle/>
                    <a:p>
                      <a:pPr algn="ctr"/>
                      <a:r>
                        <a:rPr lang="en-US" sz="1200" b="0" dirty="0" err="1" smtClean="0">
                          <a:latin typeface="+mj-lt"/>
                        </a:rPr>
                        <a:t>HiSilicon</a:t>
                      </a:r>
                      <a:endParaRPr lang="en-US" sz="1200" b="0" dirty="0">
                        <a:latin typeface="+mj-lt"/>
                      </a:endParaRPr>
                    </a:p>
                  </a:txBody>
                  <a:tcPr anchor="ctr"/>
                </a:tc>
                <a:tc>
                  <a:txBody>
                    <a:bodyPr/>
                    <a:lstStyle/>
                    <a:p>
                      <a:pPr algn="l"/>
                      <a:r>
                        <a:rPr lang="en-US" sz="1200" b="0" dirty="0" err="1" smtClean="0">
                          <a:latin typeface="+mj-lt"/>
                        </a:rPr>
                        <a:t>Kunpeng</a:t>
                      </a:r>
                      <a:r>
                        <a:rPr lang="en-US" sz="1200" b="0" dirty="0" smtClean="0">
                          <a:latin typeface="+mj-lt"/>
                        </a:rPr>
                        <a:t> 920</a:t>
                      </a:r>
                    </a:p>
                    <a:p>
                      <a:pPr algn="l"/>
                      <a:r>
                        <a:rPr lang="en-US" sz="1200" b="0" dirty="0" smtClean="0">
                          <a:latin typeface="+mj-lt"/>
                        </a:rPr>
                        <a:t>(Hi1620)</a:t>
                      </a: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endParaRPr lang="en-US" sz="1200" b="0" dirty="0">
                        <a:latin typeface="+mj-lt"/>
                      </a:endParaRPr>
                    </a:p>
                  </a:txBody>
                  <a:tcPr anchor="ctr"/>
                </a:tc>
                <a:tc>
                  <a:txBody>
                    <a:bodyPr/>
                    <a:lstStyle/>
                    <a:p>
                      <a:pPr algn="ctr"/>
                      <a:r>
                        <a:rPr lang="en-US" sz="1200" b="0" dirty="0" smtClean="0">
                          <a:latin typeface="+mj-lt"/>
                        </a:rPr>
                        <a:t>ARM</a:t>
                      </a:r>
                      <a:r>
                        <a:rPr lang="en-US" sz="1200" b="0" baseline="0" dirty="0" smtClean="0">
                          <a:latin typeface="+mj-lt"/>
                        </a:rPr>
                        <a:t> ring bus</a:t>
                      </a:r>
                      <a:endParaRPr lang="en-US" sz="1200" b="0" dirty="0">
                        <a:latin typeface="+mj-lt"/>
                      </a:endParaRPr>
                    </a:p>
                  </a:txBody>
                  <a:tcPr anchor="ctr"/>
                </a:tc>
                <a:tc>
                  <a:txBody>
                    <a:bodyPr/>
                    <a:lstStyle/>
                    <a:p>
                      <a:pPr algn="ctr"/>
                      <a:r>
                        <a:rPr lang="en-US" sz="1200" b="0" dirty="0" smtClean="0">
                          <a:latin typeface="+mj-lt"/>
                        </a:rPr>
                        <a:t>8x DDR4-3200</a:t>
                      </a:r>
                      <a:endParaRPr lang="en-US" sz="1200" b="0" dirty="0">
                        <a:latin typeface="+mj-lt"/>
                      </a:endParaRPr>
                    </a:p>
                  </a:txBody>
                  <a:tcPr anchor="ctr"/>
                </a:tc>
                <a:tc>
                  <a:txBody>
                    <a:bodyPr/>
                    <a:lstStyle/>
                    <a:p>
                      <a:pPr algn="ctr"/>
                      <a:r>
                        <a:rPr lang="en-US" sz="1200" b="0" dirty="0" err="1" smtClean="0">
                          <a:latin typeface="+mj-lt"/>
                        </a:rPr>
                        <a:t>PCIe</a:t>
                      </a:r>
                      <a:r>
                        <a:rPr lang="en-US" sz="1200" b="0" dirty="0" smtClean="0">
                          <a:latin typeface="+mj-lt"/>
                        </a:rPr>
                        <a:t> 4.0 x40</a:t>
                      </a:r>
                      <a:endParaRPr lang="en-US" sz="1200" b="0" dirty="0">
                        <a:latin typeface="+mj-lt"/>
                      </a:endParaRPr>
                    </a:p>
                  </a:txBody>
                  <a:tcPr anchor="ctr"/>
                </a:tc>
                <a:tc>
                  <a:txBody>
                    <a:bodyPr/>
                    <a:lstStyle/>
                    <a:p>
                      <a:pPr algn="ctr"/>
                      <a:r>
                        <a:rPr lang="en-US" sz="1200" b="0" dirty="0" smtClean="0">
                          <a:latin typeface="+mj-lt"/>
                        </a:rPr>
                        <a:t>1S/2S</a:t>
                      </a:r>
                      <a:endParaRPr lang="en-US" sz="1200" b="0" dirty="0">
                        <a:latin typeface="+mj-lt"/>
                      </a:endParaRPr>
                    </a:p>
                  </a:txBody>
                  <a:tcPr anchor="ctr"/>
                </a:tc>
                <a:extLst>
                  <a:ext uri="{0D108BD9-81ED-4DB2-BD59-A6C34878D82A}">
                    <a16:rowId xmlns:a16="http://schemas.microsoft.com/office/drawing/2014/main" val="3023916684"/>
                  </a:ext>
                </a:extLst>
              </a:tr>
            </a:tbl>
          </a:graphicData>
        </a:graphic>
      </p:graphicFrame>
      <p:sp>
        <p:nvSpPr>
          <p:cNvPr id="5" name="TextBox 4"/>
          <p:cNvSpPr txBox="1"/>
          <p:nvPr/>
        </p:nvSpPr>
        <p:spPr>
          <a:xfrm>
            <a:off x="123625" y="452387"/>
            <a:ext cx="65202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Main features of ARM ISA based server processors -2</a:t>
            </a:r>
          </a:p>
        </p:txBody>
      </p:sp>
    </p:spTree>
    <p:extLst>
      <p:ext uri="{BB962C8B-B14F-4D97-AF65-F5344CB8AC3E}">
        <p14:creationId xmlns:p14="http://schemas.microsoft.com/office/powerpoint/2010/main" val="3172309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693060" y="1914694"/>
            <a:ext cx="7672965"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3. ARM’s </a:t>
            </a:r>
            <a:r>
              <a:rPr kumimoji="0" lang="en-US" altLang="en-US" sz="1800" b="0" i="0" u="none" strike="noStrike" kern="1200" cap="none" spc="0" normalizeH="0" baseline="0" noProof="0" dirty="0" err="1" smtClean="0">
                <a:ln>
                  <a:noFill/>
                </a:ln>
                <a:solidFill>
                  <a:srgbClr val="FFFFFF"/>
                </a:solidFill>
                <a:effectLst/>
                <a:uLnTx/>
                <a:uFillTx/>
                <a:latin typeface="Verdana" pitchFamily="34" charset="0"/>
                <a:ea typeface="+mn-ea"/>
                <a:cs typeface="Times New Roman" pitchFamily="18" charset="0"/>
              </a:rPr>
              <a:t>Neoverse</a:t>
            </a: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platform family</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grpSp>
        <p:nvGrpSpPr>
          <p:cNvPr id="3" name="Group 4"/>
          <p:cNvGrpSpPr>
            <a:grpSpLocks/>
          </p:cNvGrpSpPr>
          <p:nvPr/>
        </p:nvGrpSpPr>
        <p:grpSpPr bwMode="auto">
          <a:xfrm>
            <a:off x="696230" y="2688618"/>
            <a:ext cx="7651465" cy="463550"/>
            <a:chOff x="700" y="1638"/>
            <a:chExt cx="4657" cy="292"/>
          </a:xfrm>
        </p:grpSpPr>
        <p:sp>
          <p:nvSpPr>
            <p:cNvPr id="4" name="AutoShape 5"/>
            <p:cNvSpPr>
              <a:spLocks noChangeArrowheads="1"/>
            </p:cNvSpPr>
            <p:nvPr/>
          </p:nvSpPr>
          <p:spPr bwMode="auto">
            <a:xfrm>
              <a:off x="951" y="1638"/>
              <a:ext cx="440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a:t>
              </a:r>
              <a:r>
                <a:rPr lang="en-US" altLang="en-US" dirty="0">
                  <a:solidFill>
                    <a:srgbClr val="FFFFFF"/>
                  </a:solidFill>
                  <a:latin typeface="Verdana" pitchFamily="34" charset="0"/>
                  <a:cs typeface="Times New Roman" pitchFamily="18" charset="0"/>
                </a:rPr>
                <a:t>3. 1 </a:t>
              </a:r>
              <a:r>
                <a:rPr lang="en-US" altLang="en-US" dirty="0" smtClean="0">
                  <a:solidFill>
                    <a:srgbClr val="FFFFFF"/>
                  </a:solidFill>
                  <a:latin typeface="Verdana" pitchFamily="34" charset="0"/>
                  <a:cs typeface="Times New Roman" pitchFamily="18" charset="0"/>
                </a:rPr>
                <a:t>Overview</a:t>
              </a:r>
              <a:endParaRPr lang="en-US" altLang="en-US" dirty="0">
                <a:solidFill>
                  <a:srgbClr val="FFFFFF"/>
                </a:solidFill>
                <a:latin typeface="Verdana" pitchFamily="34" charset="0"/>
                <a:cs typeface="Times New Roman" pitchFamily="18" charset="0"/>
              </a:endParaRPr>
            </a:p>
          </p:txBody>
        </p:sp>
        <p:sp>
          <p:nvSpPr>
            <p:cNvPr id="5" name="Text Box 6"/>
            <p:cNvSpPr txBox="1">
              <a:spLocks noChangeArrowheads="1"/>
            </p:cNvSpPr>
            <p:nvPr/>
          </p:nvSpPr>
          <p:spPr bwMode="auto">
            <a:xfrm>
              <a:off x="700" y="1648"/>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grpSp>
        <p:nvGrpSpPr>
          <p:cNvPr id="6" name="Group 7"/>
          <p:cNvGrpSpPr>
            <a:grpSpLocks/>
          </p:cNvGrpSpPr>
          <p:nvPr/>
        </p:nvGrpSpPr>
        <p:grpSpPr bwMode="auto">
          <a:xfrm>
            <a:off x="693060" y="3203707"/>
            <a:ext cx="7654635" cy="494082"/>
            <a:chOff x="700" y="1621"/>
            <a:chExt cx="4768" cy="320"/>
          </a:xfrm>
        </p:grpSpPr>
        <p:sp>
          <p:nvSpPr>
            <p:cNvPr id="7" name="AutoShape 8"/>
            <p:cNvSpPr>
              <a:spLocks noChangeArrowheads="1"/>
            </p:cNvSpPr>
            <p:nvPr/>
          </p:nvSpPr>
          <p:spPr bwMode="auto">
            <a:xfrm>
              <a:off x="951" y="1638"/>
              <a:ext cx="4517" cy="303"/>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a:t>
              </a:r>
              <a:r>
                <a:rPr lang="en-US" altLang="en-US" dirty="0">
                  <a:solidFill>
                    <a:srgbClr val="FFFFFF"/>
                  </a:solidFill>
                  <a:latin typeface="Verdana" pitchFamily="34" charset="0"/>
                  <a:cs typeface="Times New Roman" pitchFamily="18" charset="0"/>
                </a:rPr>
                <a:t>3.2 The </a:t>
              </a:r>
              <a:r>
                <a:rPr lang="en-US" altLang="en-US" dirty="0" err="1">
                  <a:solidFill>
                    <a:srgbClr val="FFFFFF"/>
                  </a:solidFill>
                  <a:latin typeface="Verdana" pitchFamily="34" charset="0"/>
                  <a:cs typeface="Times New Roman" pitchFamily="18" charset="0"/>
                </a:rPr>
                <a:t>Neoverse</a:t>
              </a:r>
              <a:r>
                <a:rPr lang="en-US" altLang="en-US" dirty="0">
                  <a:solidFill>
                    <a:srgbClr val="FFFFFF"/>
                  </a:solidFill>
                  <a:latin typeface="Verdana" pitchFamily="34" charset="0"/>
                  <a:cs typeface="Times New Roman" pitchFamily="18" charset="0"/>
                </a:rPr>
                <a:t> N1 processor and </a:t>
              </a:r>
              <a:r>
                <a:rPr lang="en-US" altLang="en-US" dirty="0" smtClean="0">
                  <a:solidFill>
                    <a:srgbClr val="FFFFFF"/>
                  </a:solidFill>
                  <a:latin typeface="Verdana" pitchFamily="34" charset="0"/>
                  <a:cs typeface="Times New Roman" pitchFamily="18" charset="0"/>
                </a:rPr>
                <a:t>platform</a:t>
              </a:r>
              <a:endParaRPr lang="en-US" altLang="en-US" dirty="0">
                <a:solidFill>
                  <a:srgbClr val="FFFFFF"/>
                </a:solidFill>
                <a:latin typeface="Verdana" pitchFamily="34" charset="0"/>
                <a:cs typeface="Times New Roman" pitchFamily="18" charset="0"/>
              </a:endParaRPr>
            </a:p>
          </p:txBody>
        </p:sp>
        <p:sp>
          <p:nvSpPr>
            <p:cNvPr id="8" name="Text Box 9"/>
            <p:cNvSpPr txBox="1">
              <a:spLocks noChangeArrowheads="1"/>
            </p:cNvSpPr>
            <p:nvPr/>
          </p:nvSpPr>
          <p:spPr bwMode="auto">
            <a:xfrm>
              <a:off x="700" y="1621"/>
              <a:ext cx="24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2446637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696230" y="1520058"/>
            <a:ext cx="7669795"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3. 1 Overview</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Tree>
    <p:extLst>
      <p:ext uri="{BB962C8B-B14F-4D97-AF65-F5344CB8AC3E}">
        <p14:creationId xmlns:p14="http://schemas.microsoft.com/office/powerpoint/2010/main" val="777483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1600" kern="1200" dirty="0">
                <a:solidFill>
                  <a:srgbClr val="FFFFFF"/>
                </a:solidFill>
                <a:latin typeface="Verdana" pitchFamily="34" charset="0"/>
                <a:cs typeface="Times New Roman" pitchFamily="18" charset="0"/>
              </a:rPr>
              <a:t>3. 1 </a:t>
            </a:r>
            <a:r>
              <a:rPr lang="en-US" altLang="en-US" sz="1600" kern="1200" dirty="0" smtClean="0">
                <a:solidFill>
                  <a:srgbClr val="FFFFFF"/>
                </a:solidFill>
                <a:latin typeface="Verdana" pitchFamily="34" charset="0"/>
                <a:cs typeface="Times New Roman" pitchFamily="18" charset="0"/>
              </a:rPr>
              <a:t>Overview</a:t>
            </a:r>
            <a:r>
              <a:rPr lang="hu-HU" altLang="en-US" sz="1600" kern="1200" dirty="0" smtClean="0">
                <a:solidFill>
                  <a:srgbClr val="FFFFFF"/>
                </a:solidFill>
                <a:latin typeface="Verdana" pitchFamily="34" charset="0"/>
                <a:cs typeface="Times New Roman" pitchFamily="18" charset="0"/>
              </a:rPr>
              <a:t> (1)</a:t>
            </a:r>
            <a:endParaRPr lang="en-US" altLang="en-US" sz="1600" kern="1200" dirty="0">
              <a:solidFill>
                <a:srgbClr val="FFFFFF"/>
              </a:solidFill>
              <a:latin typeface="Verdana" pitchFamily="34" charset="0"/>
              <a:cs typeface="Times New Roman" pitchFamily="18" charset="0"/>
            </a:endParaRPr>
          </a:p>
        </p:txBody>
      </p:sp>
      <p:sp>
        <p:nvSpPr>
          <p:cNvPr id="5" name="TextBox 4"/>
          <p:cNvSpPr txBox="1"/>
          <p:nvPr/>
        </p:nvSpPr>
        <p:spPr>
          <a:xfrm>
            <a:off x="105880" y="452392"/>
            <a:ext cx="1723100" cy="369332"/>
          </a:xfrm>
          <a:prstGeom prst="rect">
            <a:avLst/>
          </a:prstGeom>
          <a:noFill/>
        </p:spPr>
        <p:txBody>
          <a:bodyPr wrap="none" rtlCol="0">
            <a:spAutoFit/>
          </a:bodyPr>
          <a:lstStyle/>
          <a:p>
            <a:r>
              <a:rPr lang="en-US" dirty="0" smtClean="0">
                <a:solidFill>
                  <a:schemeClr val="accent6"/>
                </a:solidFill>
                <a:latin typeface="+mj-lt"/>
              </a:rPr>
              <a:t>3.1 Overview</a:t>
            </a:r>
          </a:p>
        </p:txBody>
      </p:sp>
      <p:sp>
        <p:nvSpPr>
          <p:cNvPr id="6" name="TextBox 5"/>
          <p:cNvSpPr txBox="1"/>
          <p:nvPr/>
        </p:nvSpPr>
        <p:spPr>
          <a:xfrm>
            <a:off x="241738" y="808526"/>
            <a:ext cx="8991501" cy="252325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j-lt"/>
              </a:rPr>
              <a:t>In </a:t>
            </a:r>
            <a:r>
              <a:rPr lang="en-US" sz="1600" dirty="0" smtClean="0">
                <a:solidFill>
                  <a:srgbClr val="0070C0"/>
                </a:solidFill>
                <a:latin typeface="+mj-lt"/>
              </a:rPr>
              <a:t>2004</a:t>
            </a:r>
            <a:r>
              <a:rPr lang="en-US" sz="1600" dirty="0" smtClean="0">
                <a:latin typeface="+mj-lt"/>
              </a:rPr>
              <a:t> ARM introduced the </a:t>
            </a:r>
            <a:r>
              <a:rPr lang="en-US" sz="1600" dirty="0" smtClean="0">
                <a:solidFill>
                  <a:srgbClr val="FF0000"/>
                </a:solidFill>
                <a:latin typeface="+mj-lt"/>
              </a:rPr>
              <a:t>Cortex branding </a:t>
            </a:r>
            <a:r>
              <a:rPr lang="en-US" sz="1600" dirty="0" smtClean="0">
                <a:latin typeface="+mj-lt"/>
              </a:rPr>
              <a:t>for processors targeting </a:t>
            </a:r>
            <a:r>
              <a:rPr lang="en-US" sz="1600" dirty="0" smtClean="0">
                <a:solidFill>
                  <a:srgbClr val="0070C0"/>
                </a:solidFill>
                <a:latin typeface="+mj-lt"/>
              </a:rPr>
              <a:t>mobile </a:t>
            </a:r>
          </a:p>
          <a:p>
            <a:pPr>
              <a:spcAft>
                <a:spcPts val="600"/>
              </a:spcAft>
            </a:pPr>
            <a:r>
              <a:rPr lang="en-US" sz="1600" dirty="0">
                <a:solidFill>
                  <a:srgbClr val="0070C0"/>
                </a:solidFill>
                <a:latin typeface="+mj-lt"/>
              </a:rPr>
              <a:t> </a:t>
            </a:r>
            <a:r>
              <a:rPr lang="en-US" sz="1600" dirty="0" smtClean="0">
                <a:solidFill>
                  <a:srgbClr val="0070C0"/>
                </a:solidFill>
                <a:latin typeface="+mj-lt"/>
              </a:rPr>
              <a:t>     phones and tablets.</a:t>
            </a:r>
          </a:p>
          <a:p>
            <a:pPr marL="285750" indent="-285750">
              <a:buFont typeface="Arial" panose="020B0604020202020204" pitchFamily="34" charset="0"/>
              <a:buChar char="•"/>
            </a:pPr>
            <a:r>
              <a:rPr lang="en-US" sz="1600" dirty="0" smtClean="0">
                <a:latin typeface="+mj-lt"/>
              </a:rPr>
              <a:t>Similarly, in </a:t>
            </a:r>
            <a:r>
              <a:rPr lang="en-US" sz="1600" dirty="0" smtClean="0">
                <a:solidFill>
                  <a:srgbClr val="0070C0"/>
                </a:solidFill>
                <a:latin typeface="+mj-lt"/>
              </a:rPr>
              <a:t>2018 </a:t>
            </a:r>
            <a:r>
              <a:rPr lang="en-US" sz="1600" dirty="0" smtClean="0">
                <a:latin typeface="+mj-lt"/>
              </a:rPr>
              <a:t>ARM announced a new branding, called </a:t>
            </a:r>
            <a:r>
              <a:rPr lang="en-US" sz="1600" dirty="0" err="1" smtClean="0">
                <a:solidFill>
                  <a:srgbClr val="FF0000"/>
                </a:solidFill>
                <a:latin typeface="+mj-lt"/>
              </a:rPr>
              <a:t>Neoverse</a:t>
            </a:r>
            <a:r>
              <a:rPr lang="en-US" sz="1600" dirty="0" smtClean="0">
                <a:latin typeface="+mj-lt"/>
              </a:rPr>
              <a:t> for processors</a:t>
            </a:r>
          </a:p>
          <a:p>
            <a:r>
              <a:rPr lang="en-US" sz="1600" dirty="0" smtClean="0">
                <a:latin typeface="+mj-lt"/>
              </a:rPr>
              <a:t>     and platforms focused on </a:t>
            </a:r>
            <a:r>
              <a:rPr lang="en-US" sz="1600" dirty="0" smtClean="0">
                <a:solidFill>
                  <a:srgbClr val="0070C0"/>
                </a:solidFill>
                <a:latin typeface="+mj-lt"/>
              </a:rPr>
              <a:t>information infrastructures </a:t>
            </a:r>
            <a:r>
              <a:rPr lang="en-US" sz="1600" dirty="0" smtClean="0">
                <a:latin typeface="+mj-lt"/>
              </a:rPr>
              <a:t>(datacenters, routers,</a:t>
            </a:r>
          </a:p>
          <a:p>
            <a:pPr>
              <a:spcAft>
                <a:spcPts val="600"/>
              </a:spcAft>
            </a:pPr>
            <a:r>
              <a:rPr lang="en-US" sz="1600" dirty="0" smtClean="0">
                <a:latin typeface="+mj-lt"/>
              </a:rPr>
              <a:t>     switches etc.).</a:t>
            </a:r>
          </a:p>
          <a:p>
            <a:r>
              <a:rPr lang="en-US" sz="1600" dirty="0" smtClean="0">
                <a:latin typeface="+mj-lt"/>
              </a:rPr>
              <a:t>    In this way, ARM declared their intention to take a share in the huge cloud and</a:t>
            </a:r>
          </a:p>
          <a:p>
            <a:pPr>
              <a:spcAft>
                <a:spcPts val="600"/>
              </a:spcAft>
            </a:pPr>
            <a:r>
              <a:rPr lang="en-US" sz="1600" dirty="0" smtClean="0">
                <a:latin typeface="+mj-lt"/>
              </a:rPr>
              <a:t>     datacenter market as well. </a:t>
            </a:r>
          </a:p>
          <a:p>
            <a:pPr marL="285750" indent="-285750">
              <a:buFont typeface="Arial" panose="020B0604020202020204" pitchFamily="34" charset="0"/>
              <a:buChar char="•"/>
            </a:pPr>
            <a:r>
              <a:rPr lang="en-US" sz="1600" dirty="0" smtClean="0">
                <a:latin typeface="+mj-lt"/>
              </a:rPr>
              <a:t>At the same time ARM introduced the </a:t>
            </a:r>
            <a:r>
              <a:rPr lang="en-US" sz="1600" dirty="0" smtClean="0">
                <a:solidFill>
                  <a:srgbClr val="FF0000"/>
                </a:solidFill>
                <a:latin typeface="+mj-lt"/>
              </a:rPr>
              <a:t>Cosmos branding </a:t>
            </a:r>
            <a:r>
              <a:rPr lang="en-US" sz="1600" dirty="0" smtClean="0">
                <a:latin typeface="+mj-lt"/>
              </a:rPr>
              <a:t>for previous, Cortex-A72 </a:t>
            </a:r>
          </a:p>
          <a:p>
            <a:r>
              <a:rPr lang="en-US" sz="1600" dirty="0">
                <a:latin typeface="+mj-lt"/>
              </a:rPr>
              <a:t> </a:t>
            </a:r>
            <a:r>
              <a:rPr lang="en-US" sz="1600" dirty="0" smtClean="0">
                <a:latin typeface="+mj-lt"/>
              </a:rPr>
              <a:t>    or Cortex-A75-based platforms, in order to have a </a:t>
            </a:r>
            <a:r>
              <a:rPr lang="en-US" sz="1600" dirty="0" smtClean="0">
                <a:solidFill>
                  <a:srgbClr val="0070C0"/>
                </a:solidFill>
                <a:latin typeface="+mj-lt"/>
              </a:rPr>
              <a:t>reference point</a:t>
            </a:r>
            <a:r>
              <a:rPr lang="en-US" sz="1600" dirty="0" smtClean="0">
                <a:latin typeface="+mj-lt"/>
              </a:rPr>
              <a:t>.</a:t>
            </a:r>
          </a:p>
        </p:txBody>
      </p:sp>
      <p:sp>
        <p:nvSpPr>
          <p:cNvPr id="7"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94578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 calcmode="lin" valueType="num">
                                      <p:cBhvr additive="base">
                                        <p:cTn id="2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a:t>
            </a:r>
            <a:endParaRPr lang="en-US" sz="1600" dirty="0"/>
          </a:p>
        </p:txBody>
      </p:sp>
      <p:pic>
        <p:nvPicPr>
          <p:cNvPr id="1026" name="Picture 2" descr="https://images.anandtech.com/doci/16073/Neoverse-crop-3.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79" t="20777" r="13824" b="3921"/>
          <a:stretch/>
        </p:blipFill>
        <p:spPr bwMode="auto">
          <a:xfrm>
            <a:off x="827531" y="1544450"/>
            <a:ext cx="7479531" cy="4110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950" y="452389"/>
            <a:ext cx="8423716" cy="646331"/>
          </a:xfrm>
          <a:prstGeom prst="rect">
            <a:avLst/>
          </a:prstGeom>
          <a:noFill/>
        </p:spPr>
        <p:txBody>
          <a:bodyPr wrap="none" rtlCol="0">
            <a:spAutoFit/>
          </a:bodyPr>
          <a:lstStyle/>
          <a:p>
            <a:r>
              <a:rPr lang="en-US" dirty="0" smtClean="0">
                <a:solidFill>
                  <a:schemeClr val="accent6"/>
                </a:solidFill>
                <a:latin typeface="+mj-lt"/>
              </a:rPr>
              <a:t>ARM’s </a:t>
            </a:r>
            <a:r>
              <a:rPr lang="en-US" dirty="0" err="1" smtClean="0">
                <a:solidFill>
                  <a:schemeClr val="accent6"/>
                </a:solidFill>
                <a:latin typeface="+mj-lt"/>
              </a:rPr>
              <a:t>Neoverse</a:t>
            </a:r>
            <a:r>
              <a:rPr lang="en-US" dirty="0" smtClean="0">
                <a:solidFill>
                  <a:schemeClr val="accent6"/>
                </a:solidFill>
                <a:latin typeface="+mj-lt"/>
              </a:rPr>
              <a:t> platform roadmap with expected performance growth,</a:t>
            </a:r>
          </a:p>
          <a:p>
            <a:r>
              <a:rPr lang="en-US" dirty="0">
                <a:solidFill>
                  <a:schemeClr val="accent6"/>
                </a:solidFill>
                <a:latin typeface="+mj-lt"/>
              </a:rPr>
              <a:t> </a:t>
            </a:r>
            <a:r>
              <a:rPr lang="en-US" dirty="0" smtClean="0">
                <a:solidFill>
                  <a:schemeClr val="accent6"/>
                </a:solidFill>
                <a:latin typeface="+mj-lt"/>
              </a:rPr>
              <a:t> revealed in 10/2018 -1 </a:t>
            </a:r>
            <a:r>
              <a:rPr lang="en-US" dirty="0" smtClean="0">
                <a:latin typeface="+mj-lt"/>
              </a:rPr>
              <a:t>[</a:t>
            </a:r>
            <a:r>
              <a:rPr lang="hu-HU" dirty="0" smtClean="0">
                <a:latin typeface="+mj-lt"/>
              </a:rPr>
              <a:t>12</a:t>
            </a:r>
            <a:r>
              <a:rPr lang="en-US" dirty="0" smtClean="0">
                <a:latin typeface="+mj-lt"/>
              </a:rPr>
              <a:t>]</a:t>
            </a:r>
          </a:p>
        </p:txBody>
      </p:sp>
      <p:sp>
        <p:nvSpPr>
          <p:cNvPr id="9" name="TextBox 8"/>
          <p:cNvSpPr txBox="1"/>
          <p:nvPr/>
        </p:nvSpPr>
        <p:spPr>
          <a:xfrm>
            <a:off x="221381" y="5899046"/>
            <a:ext cx="8675773" cy="882293"/>
          </a:xfrm>
          <a:prstGeom prst="rect">
            <a:avLst/>
          </a:prstGeom>
          <a:noFill/>
        </p:spPr>
        <p:txBody>
          <a:bodyPr wrap="none" rtlCol="0">
            <a:spAutoFit/>
          </a:bodyPr>
          <a:lstStyle/>
          <a:p>
            <a:pPr>
              <a:spcAft>
                <a:spcPts val="400"/>
              </a:spcAft>
            </a:pPr>
            <a:r>
              <a:rPr lang="en-US" sz="1600" dirty="0" smtClean="0">
                <a:solidFill>
                  <a:srgbClr val="FF0000"/>
                </a:solidFill>
                <a:latin typeface="+mj-lt"/>
              </a:rPr>
              <a:t>Remark</a:t>
            </a:r>
          </a:p>
          <a:p>
            <a:r>
              <a:rPr lang="en-US" sz="1600" dirty="0" smtClean="0">
                <a:latin typeface="+mj-lt"/>
              </a:rPr>
              <a:t>In a more detailed platform roadmap (shown subsequently) AMD clarifies that the</a:t>
            </a:r>
          </a:p>
          <a:p>
            <a:r>
              <a:rPr lang="en-US" sz="1600" dirty="0" smtClean="0">
                <a:latin typeface="+mj-lt"/>
              </a:rPr>
              <a:t> given</a:t>
            </a:r>
            <a:r>
              <a:rPr lang="en-US" sz="1600" dirty="0" smtClean="0">
                <a:solidFill>
                  <a:srgbClr val="0070C0"/>
                </a:solidFill>
                <a:latin typeface="+mj-lt"/>
              </a:rPr>
              <a:t> performance uplift relates to the Cortex-A72-based platform</a:t>
            </a:r>
            <a:r>
              <a:rPr lang="en-US" sz="1600" dirty="0" smtClean="0">
                <a:latin typeface="+mj-lt"/>
              </a:rPr>
              <a:t>.</a:t>
            </a:r>
          </a:p>
        </p:txBody>
      </p:sp>
    </p:spTree>
    <p:extLst>
      <p:ext uri="{BB962C8B-B14F-4D97-AF65-F5344CB8AC3E}">
        <p14:creationId xmlns:p14="http://schemas.microsoft.com/office/powerpoint/2010/main" val="3412682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(3)</a:t>
            </a:r>
            <a:endParaRPr lang="en-US" sz="1600" dirty="0"/>
          </a:p>
        </p:txBody>
      </p:sp>
      <p:pic>
        <p:nvPicPr>
          <p:cNvPr id="22530" name="Picture 2" descr="http://3s81si1s5ygj3mzby34dq6qf-wpengine.netdna-ssl.com/wp-content/uploads/2019/02/arm-neoverse-roadmap-upda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777" y="1534373"/>
            <a:ext cx="7111359" cy="38242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64657" y="4485372"/>
            <a:ext cx="1119217" cy="430887"/>
          </a:xfrm>
          <a:prstGeom prst="rect">
            <a:avLst/>
          </a:prstGeom>
          <a:noFill/>
        </p:spPr>
        <p:txBody>
          <a:bodyPr wrap="none" rtlCol="0">
            <a:spAutoFit/>
          </a:bodyPr>
          <a:lstStyle/>
          <a:p>
            <a:pPr algn="ctr"/>
            <a:r>
              <a:rPr lang="en-US" sz="1100" dirty="0" smtClean="0">
                <a:solidFill>
                  <a:schemeClr val="bg1"/>
                </a:solidFill>
                <a:latin typeface="+mj-lt"/>
              </a:rPr>
              <a:t>(Cortex-A72/</a:t>
            </a:r>
          </a:p>
          <a:p>
            <a:pPr algn="ctr"/>
            <a:r>
              <a:rPr lang="en-US" sz="1100" dirty="0" smtClean="0">
                <a:solidFill>
                  <a:schemeClr val="bg1"/>
                </a:solidFill>
                <a:latin typeface="+mj-lt"/>
              </a:rPr>
              <a:t>A75-based)</a:t>
            </a:r>
          </a:p>
        </p:txBody>
      </p:sp>
      <p:sp>
        <p:nvSpPr>
          <p:cNvPr id="5" name="TextBox 4"/>
          <p:cNvSpPr txBox="1"/>
          <p:nvPr/>
        </p:nvSpPr>
        <p:spPr>
          <a:xfrm>
            <a:off x="107950" y="455149"/>
            <a:ext cx="8561767" cy="646331"/>
          </a:xfrm>
          <a:prstGeom prst="rect">
            <a:avLst/>
          </a:prstGeom>
          <a:noFill/>
        </p:spPr>
        <p:txBody>
          <a:bodyPr wrap="none" rtlCol="0">
            <a:spAutoFit/>
          </a:bodyPr>
          <a:lstStyle/>
          <a:p>
            <a:r>
              <a:rPr lang="en-US" dirty="0" smtClean="0">
                <a:solidFill>
                  <a:schemeClr val="accent6"/>
                </a:solidFill>
                <a:latin typeface="+mj-lt"/>
              </a:rPr>
              <a:t>Achieved performance uplift of the implemented </a:t>
            </a:r>
            <a:r>
              <a:rPr lang="en-US" dirty="0" err="1" smtClean="0">
                <a:solidFill>
                  <a:schemeClr val="accent6"/>
                </a:solidFill>
                <a:latin typeface="+mj-lt"/>
              </a:rPr>
              <a:t>Neoverse</a:t>
            </a:r>
            <a:r>
              <a:rPr lang="en-US" dirty="0" smtClean="0">
                <a:solidFill>
                  <a:schemeClr val="accent6"/>
                </a:solidFill>
                <a:latin typeface="+mj-lt"/>
              </a:rPr>
              <a:t> N1 platform</a:t>
            </a:r>
          </a:p>
          <a:p>
            <a:r>
              <a:rPr lang="en-US" dirty="0">
                <a:solidFill>
                  <a:schemeClr val="accent6"/>
                </a:solidFill>
                <a:latin typeface="+mj-lt"/>
              </a:rPr>
              <a:t> </a:t>
            </a:r>
            <a:r>
              <a:rPr lang="en-US" dirty="0" smtClean="0">
                <a:solidFill>
                  <a:schemeClr val="accent6"/>
                </a:solidFill>
                <a:latin typeface="+mj-lt"/>
              </a:rPr>
              <a:t> vs. the Cosmos platform, revealed in 02/2019 </a:t>
            </a:r>
            <a:r>
              <a:rPr lang="en-US" dirty="0" smtClean="0">
                <a:latin typeface="+mj-lt"/>
              </a:rPr>
              <a:t>[</a:t>
            </a:r>
            <a:r>
              <a:rPr lang="hu-HU" dirty="0" smtClean="0">
                <a:latin typeface="+mj-lt"/>
              </a:rPr>
              <a:t>10</a:t>
            </a:r>
            <a:r>
              <a:rPr lang="en-US" dirty="0" smtClean="0">
                <a:latin typeface="+mj-lt"/>
              </a:rPr>
              <a:t>]</a:t>
            </a:r>
          </a:p>
        </p:txBody>
      </p:sp>
      <p:sp>
        <p:nvSpPr>
          <p:cNvPr id="7" name="TextBox 6"/>
          <p:cNvSpPr txBox="1"/>
          <p:nvPr/>
        </p:nvSpPr>
        <p:spPr>
          <a:xfrm>
            <a:off x="4716381" y="2993458"/>
            <a:ext cx="1337911" cy="592470"/>
          </a:xfrm>
          <a:prstGeom prst="rect">
            <a:avLst/>
          </a:prstGeom>
          <a:noFill/>
        </p:spPr>
        <p:txBody>
          <a:bodyPr wrap="square" rtlCol="0">
            <a:spAutoFit/>
          </a:bodyPr>
          <a:lstStyle/>
          <a:p>
            <a:pPr algn="ctr"/>
            <a:r>
              <a:rPr lang="en-GB" sz="1610" b="1" dirty="0" smtClean="0">
                <a:solidFill>
                  <a:srgbClr val="FFFFFF"/>
                </a:solidFill>
                <a:latin typeface="Verdana"/>
              </a:rPr>
              <a:t>V1</a:t>
            </a:r>
          </a:p>
          <a:p>
            <a:pPr algn="ctr"/>
            <a:r>
              <a:rPr lang="en-GB" sz="1610" b="1" dirty="0" smtClean="0">
                <a:solidFill>
                  <a:srgbClr val="FFFFFF"/>
                </a:solidFill>
                <a:latin typeface="Verdana"/>
              </a:rPr>
              <a:t>Platform</a:t>
            </a:r>
          </a:p>
        </p:txBody>
      </p:sp>
      <p:cxnSp>
        <p:nvCxnSpPr>
          <p:cNvPr id="8" name="Straight Connector 7"/>
          <p:cNvCxnSpPr/>
          <p:nvPr/>
        </p:nvCxnSpPr>
        <p:spPr bwMode="auto">
          <a:xfrm flipH="1">
            <a:off x="7045695" y="3624455"/>
            <a:ext cx="240631" cy="360400"/>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6853184" y="3917481"/>
            <a:ext cx="812366" cy="307777"/>
          </a:xfrm>
          <a:prstGeom prst="rect">
            <a:avLst/>
          </a:prstGeom>
          <a:noFill/>
        </p:spPr>
        <p:txBody>
          <a:bodyPr wrap="square" rtlCol="0">
            <a:spAutoFit/>
          </a:bodyPr>
          <a:lstStyle/>
          <a:p>
            <a:r>
              <a:rPr lang="en-GB" sz="1400" dirty="0" smtClean="0">
                <a:solidFill>
                  <a:srgbClr val="11C1FF"/>
                </a:solidFill>
                <a:latin typeface="+mj-lt"/>
              </a:rPr>
              <a:t>2022</a:t>
            </a:r>
          </a:p>
        </p:txBody>
      </p:sp>
    </p:spTree>
    <p:extLst>
      <p:ext uri="{BB962C8B-B14F-4D97-AF65-F5344CB8AC3E}">
        <p14:creationId xmlns:p14="http://schemas.microsoft.com/office/powerpoint/2010/main" val="3149094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4</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07950" y="448292"/>
            <a:ext cx="675306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Remarks to ARM’s platform performance comparisons -1</a:t>
            </a:r>
          </a:p>
        </p:txBody>
      </p:sp>
      <p:sp>
        <p:nvSpPr>
          <p:cNvPr id="4" name="TextBox 3"/>
          <p:cNvSpPr txBox="1"/>
          <p:nvPr/>
        </p:nvSpPr>
        <p:spPr>
          <a:xfrm>
            <a:off x="270510" y="812815"/>
            <a:ext cx="8975342" cy="2139047"/>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While ARM associates 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Cosmos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platform with the Cortex-A72 and Cortex-A75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processors,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there is a significant difference between the Armv8.0 ISA-based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Cortex-A72 with the related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ring bus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interconnect and the ARM v8.2 ISA-based</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Cortex-A75 with the associated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2D mesh-interconnect</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t>
            </a:r>
          </a:p>
          <a:p>
            <a:pPr marL="285750" lvl="0" indent="-285750">
              <a:buFont typeface="Arial" panose="020B0604020202020204" pitchFamily="34" charset="0"/>
              <a:buChar char="•"/>
              <a:defRPr/>
            </a:pPr>
            <a:r>
              <a:rPr lang="en-US" sz="1600" dirty="0">
                <a:solidFill>
                  <a:srgbClr val="000000"/>
                </a:solidFill>
                <a:latin typeface="Verdana"/>
              </a:rPr>
              <a:t> </a:t>
            </a:r>
            <a:r>
              <a:rPr lang="en-US" sz="1600" spc="-40" dirty="0">
                <a:solidFill>
                  <a:srgbClr val="000000"/>
                </a:solidFill>
                <a:latin typeface="Verdana"/>
              </a:rPr>
              <a:t>For a recap of the mentioned on-die interconnect techniques, in the next </a:t>
            </a:r>
            <a:r>
              <a:rPr lang="en-US" sz="1600" spc="-40" dirty="0" smtClean="0">
                <a:solidFill>
                  <a:srgbClr val="000000"/>
                </a:solidFill>
                <a:latin typeface="Verdana"/>
              </a:rPr>
              <a:t>two Figures </a:t>
            </a:r>
            <a:endParaRPr lang="en-US" sz="1600" spc="-40" dirty="0">
              <a:solidFill>
                <a:srgbClr val="000000"/>
              </a:solidFill>
              <a:latin typeface="Verdana"/>
            </a:endParaRPr>
          </a:p>
          <a:p>
            <a:pPr lvl="0">
              <a:defRPr/>
            </a:pPr>
            <a:r>
              <a:rPr lang="en-US" sz="1600" dirty="0">
                <a:solidFill>
                  <a:srgbClr val="000000"/>
                </a:solidFill>
                <a:latin typeface="Verdana"/>
              </a:rPr>
              <a:t>      </a:t>
            </a:r>
            <a:r>
              <a:rPr lang="en-US" sz="1600" dirty="0">
                <a:solidFill>
                  <a:srgbClr val="0070C0"/>
                </a:solidFill>
                <a:latin typeface="Verdana"/>
              </a:rPr>
              <a:t>we contrast these techniques </a:t>
            </a:r>
            <a:r>
              <a:rPr lang="en-US" sz="1600" dirty="0">
                <a:solidFill>
                  <a:srgbClr val="000000"/>
                </a:solidFill>
                <a:latin typeface="Verdana"/>
              </a:rPr>
              <a:t>and the reason why ring bus-based interconnects</a:t>
            </a:r>
          </a:p>
          <a:p>
            <a:pPr lvl="0">
              <a:defRPr/>
            </a:pPr>
            <a:r>
              <a:rPr lang="en-US" sz="1600" dirty="0">
                <a:solidFill>
                  <a:srgbClr val="000000"/>
                </a:solidFill>
                <a:latin typeface="Verdana"/>
              </a:rPr>
              <a:t>      gave place to 2D mesh-based interconnects. </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smtClean="0">
              <a:ln>
                <a:noFill/>
              </a:ln>
              <a:solidFill>
                <a:srgbClr val="0070C0"/>
              </a:solidFill>
              <a:effectLst/>
              <a:uLnTx/>
              <a:uFillTx/>
              <a:latin typeface="Verdana"/>
              <a:ea typeface="+mn-ea"/>
              <a:cs typeface="+mn-cs"/>
            </a:endParaRP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856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endCxn id="10" idx="6"/>
          </p:cNvCxnSpPr>
          <p:nvPr/>
        </p:nvCxnSpPr>
        <p:spPr bwMode="auto">
          <a:xfrm>
            <a:off x="4506040" y="1425960"/>
            <a:ext cx="2111548" cy="2381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9"/>
          <p:cNvSpPr txBox="1">
            <a:spLocks noChangeArrowheads="1"/>
          </p:cNvSpPr>
          <p:nvPr/>
        </p:nvSpPr>
        <p:spPr bwMode="auto">
          <a:xfrm>
            <a:off x="144382" y="1091193"/>
            <a:ext cx="82754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Verdana"/>
                <a:ea typeface="+mn-ea"/>
                <a:cs typeface="+mn-cs"/>
              </a:rPr>
              <a:t>Evolution of on-die </a:t>
            </a:r>
            <a:r>
              <a:rPr kumimoji="0" lang="en-US" altLang="en-US" sz="1400" b="1" i="0" u="none" strike="noStrike" kern="1200" cap="none" spc="0" normalizeH="0" baseline="0" noProof="0" dirty="0" err="1">
                <a:ln>
                  <a:noFill/>
                </a:ln>
                <a:solidFill>
                  <a:srgbClr val="000000"/>
                </a:solidFill>
                <a:effectLst/>
                <a:uLnTx/>
                <a:uFillTx/>
                <a:latin typeface="Verdana"/>
                <a:ea typeface="+mn-ea"/>
                <a:cs typeface="+mn-cs"/>
              </a:rPr>
              <a:t>i</a:t>
            </a:r>
            <a:r>
              <a:rPr kumimoji="0" lang="hu-HU" altLang="en-US" sz="1400" b="1" i="0" u="none" strike="noStrike" kern="1200" cap="none" spc="0" normalizeH="0" baseline="0" noProof="0" dirty="0">
                <a:ln>
                  <a:noFill/>
                </a:ln>
                <a:solidFill>
                  <a:srgbClr val="000000"/>
                </a:solidFill>
                <a:effectLst/>
                <a:uLnTx/>
                <a:uFillTx/>
                <a:latin typeface="Verdana"/>
                <a:ea typeface="+mn-ea"/>
                <a:cs typeface="+mn-cs"/>
              </a:rPr>
              <a:t>nterconnect</a:t>
            </a:r>
            <a:r>
              <a:rPr kumimoji="0" lang="en-US" altLang="en-US" sz="1400" b="1" i="0" u="none" strike="noStrike" kern="1200" cap="none" spc="0" normalizeH="0" baseline="0" noProof="0" dirty="0">
                <a:ln>
                  <a:noFill/>
                </a:ln>
                <a:solidFill>
                  <a:srgbClr val="000000"/>
                </a:solidFill>
                <a:effectLst/>
                <a:uLnTx/>
                <a:uFillTx/>
                <a:latin typeface="Verdana"/>
                <a:ea typeface="+mn-ea"/>
                <a:cs typeface="+mn-cs"/>
              </a:rPr>
              <a:t>s in high core count processors (e.g. servers)</a:t>
            </a:r>
          </a:p>
        </p:txBody>
      </p:sp>
      <p:sp>
        <p:nvSpPr>
          <p:cNvPr id="10" name="Oval 13"/>
          <p:cNvSpPr>
            <a:spLocks noChangeArrowheads="1"/>
          </p:cNvSpPr>
          <p:nvPr/>
        </p:nvSpPr>
        <p:spPr bwMode="auto">
          <a:xfrm>
            <a:off x="6552501" y="163393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2" name="Straight Connector 11"/>
          <p:cNvCxnSpPr>
            <a:endCxn id="13" idx="6"/>
          </p:cNvCxnSpPr>
          <p:nvPr/>
        </p:nvCxnSpPr>
        <p:spPr bwMode="auto">
          <a:xfrm flipH="1">
            <a:off x="2383892" y="1428201"/>
            <a:ext cx="2122149" cy="25089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3"/>
          <p:cNvSpPr>
            <a:spLocks noChangeArrowheads="1"/>
          </p:cNvSpPr>
          <p:nvPr/>
        </p:nvSpPr>
        <p:spPr bwMode="auto">
          <a:xfrm>
            <a:off x="2318805" y="164893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 name="Text Box 9"/>
          <p:cNvSpPr txBox="1">
            <a:spLocks noChangeArrowheads="1"/>
          </p:cNvSpPr>
          <p:nvPr/>
        </p:nvSpPr>
        <p:spPr bwMode="auto">
          <a:xfrm>
            <a:off x="1538718" y="1722585"/>
            <a:ext cx="1741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altLang="en-US" sz="1400" b="1" i="0" u="none" strike="noStrike" kern="1200" cap="none" spc="0" normalizeH="0" baseline="0" noProof="0" dirty="0">
                <a:ln>
                  <a:noFill/>
                </a:ln>
                <a:solidFill>
                  <a:srgbClr val="000000"/>
                </a:solidFill>
                <a:effectLst/>
                <a:uLnTx/>
                <a:uFillTx/>
                <a:latin typeface="Verdana"/>
                <a:ea typeface="+mn-ea"/>
                <a:cs typeface="+mn-cs"/>
              </a:rPr>
              <a:t>Ring</a:t>
            </a:r>
            <a:r>
              <a:rPr kumimoji="0" lang="en-US" altLang="en-US" sz="1400" b="1" i="0" u="none" strike="noStrike" kern="1200" cap="none" spc="0" normalizeH="0" baseline="0" noProof="0" dirty="0">
                <a:ln>
                  <a:noFill/>
                </a:ln>
                <a:solidFill>
                  <a:srgbClr val="000000"/>
                </a:solidFill>
                <a:effectLst/>
                <a:uLnTx/>
                <a:uFillTx/>
                <a:latin typeface="Verdana"/>
                <a:ea typeface="+mn-ea"/>
                <a:cs typeface="+mn-cs"/>
              </a:rPr>
              <a:t> </a:t>
            </a:r>
            <a:r>
              <a:rPr kumimoji="0" lang="hu-HU" altLang="en-US" sz="1400" b="1" i="0" u="none" strike="noStrike" kern="1200" cap="none" spc="0" normalizeH="0" baseline="0" noProof="0" dirty="0">
                <a:ln>
                  <a:noFill/>
                </a:ln>
                <a:solidFill>
                  <a:srgbClr val="000000"/>
                </a:solidFill>
                <a:effectLst/>
                <a:uLnTx/>
                <a:uFillTx/>
                <a:latin typeface="Verdana"/>
                <a:ea typeface="+mn-ea"/>
                <a:cs typeface="+mn-cs"/>
              </a:rPr>
              <a:t>bus-based</a:t>
            </a: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hu-HU" altLang="en-US" sz="1400" b="1" i="0" u="none" strike="noStrike" kern="1200" cap="none" spc="0" normalizeH="0" baseline="0" noProof="0" dirty="0">
                <a:ln>
                  <a:noFill/>
                </a:ln>
                <a:solidFill>
                  <a:srgbClr val="000000"/>
                </a:solidFill>
                <a:effectLst/>
                <a:uLnTx/>
                <a:uFillTx/>
                <a:latin typeface="Verdana"/>
                <a:ea typeface="+mn-ea"/>
                <a:cs typeface="+mn-cs"/>
              </a:rPr>
              <a:t>interconnect</a:t>
            </a:r>
            <a:r>
              <a:rPr kumimoji="0" lang="en-US" altLang="en-US" sz="1400" b="1" i="0" u="none" strike="noStrike" kern="1200" cap="none" spc="0" normalizeH="0" baseline="0" noProof="0" dirty="0">
                <a:ln>
                  <a:noFill/>
                </a:ln>
                <a:solidFill>
                  <a:srgbClr val="000000"/>
                </a:solidFill>
                <a:effectLst/>
                <a:uLnTx/>
                <a:uFillTx/>
                <a:latin typeface="Verdana"/>
                <a:ea typeface="+mn-ea"/>
                <a:cs typeface="+mn-cs"/>
              </a:rPr>
              <a:t>s</a:t>
            </a:r>
            <a:endParaRPr kumimoji="0" lang="hu-HU" altLang="en-US" sz="1400" b="1" i="0" u="none" strike="noStrike" kern="1200" cap="none" spc="0" normalizeH="0" baseline="0" noProof="0" dirty="0">
              <a:ln>
                <a:noFill/>
              </a:ln>
              <a:solidFill>
                <a:srgbClr val="000000"/>
              </a:solidFill>
              <a:effectLst/>
              <a:uLnTx/>
              <a:uFillTx/>
              <a:latin typeface="Verdana"/>
              <a:ea typeface="+mn-ea"/>
              <a:cs typeface="+mn-cs"/>
            </a:endParaRPr>
          </a:p>
        </p:txBody>
      </p:sp>
      <p:sp>
        <p:nvSpPr>
          <p:cNvPr id="69" name="Right Arrow 68"/>
          <p:cNvSpPr/>
          <p:nvPr/>
        </p:nvSpPr>
        <p:spPr bwMode="auto">
          <a:xfrm>
            <a:off x="4147916" y="1871047"/>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10" name="Text Box 9"/>
          <p:cNvSpPr txBox="1">
            <a:spLocks noChangeArrowheads="1"/>
          </p:cNvSpPr>
          <p:nvPr/>
        </p:nvSpPr>
        <p:spPr bwMode="auto">
          <a:xfrm>
            <a:off x="5241087" y="1713621"/>
            <a:ext cx="294928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Verdana"/>
                <a:ea typeface="+mn-ea"/>
                <a:cs typeface="+mn-cs"/>
              </a:rPr>
              <a:t>2D mesh-based</a:t>
            </a:r>
            <a:endParaRPr kumimoji="0" lang="hu-HU" altLang="en-US" sz="1400" b="1"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altLang="en-US" sz="1400" b="1" i="0" u="none" strike="noStrike" kern="1200" cap="none" spc="0" normalizeH="0" baseline="0" noProof="0" dirty="0">
                <a:ln>
                  <a:noFill/>
                </a:ln>
                <a:solidFill>
                  <a:srgbClr val="000000"/>
                </a:solidFill>
                <a:effectLst/>
                <a:uLnTx/>
                <a:uFillTx/>
                <a:latin typeface="Verdana"/>
                <a:ea typeface="+mn-ea"/>
                <a:cs typeface="+mn-cs"/>
              </a:rPr>
              <a:t>interconnect</a:t>
            </a:r>
            <a:r>
              <a:rPr kumimoji="0" lang="en-US" altLang="en-US" sz="1400" b="1"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Verdana"/>
                <a:ea typeface="+mn-ea"/>
                <a:cs typeface="+mn-cs"/>
              </a:rPr>
              <a:t>(for servers)</a:t>
            </a:r>
            <a:endParaRPr kumimoji="0" lang="hu-HU" altLang="en-US" sz="1400" b="1" i="0" u="none" strike="noStrike" kern="1200" cap="none" spc="0" normalizeH="0" baseline="0" noProof="0" dirty="0">
              <a:ln>
                <a:noFill/>
              </a:ln>
              <a:solidFill>
                <a:srgbClr val="000000"/>
              </a:solidFill>
              <a:effectLst/>
              <a:uLnTx/>
              <a:uFillTx/>
              <a:latin typeface="Verdana"/>
              <a:ea typeface="+mn-ea"/>
              <a:cs typeface="+mn-cs"/>
            </a:endParaRPr>
          </a:p>
        </p:txBody>
      </p:sp>
      <p:sp>
        <p:nvSpPr>
          <p:cNvPr id="212" name="TextBox 211"/>
          <p:cNvSpPr txBox="1"/>
          <p:nvPr/>
        </p:nvSpPr>
        <p:spPr>
          <a:xfrm>
            <a:off x="5226045" y="6279193"/>
            <a:ext cx="3029997" cy="49244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CMN-6xx Interconnect for servers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t>
            </a: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Cache coherent, </a:t>
            </a:r>
            <a:r>
              <a:rPr kumimoji="0" lang="en-US" sz="1300" b="0" i="1" u="none" strike="noStrike" kern="1200" cap="none" spc="0" normalizeH="0" baseline="0" noProof="0" dirty="0">
                <a:ln>
                  <a:noFill/>
                </a:ln>
                <a:solidFill>
                  <a:srgbClr val="000000"/>
                </a:solidFill>
                <a:effectLst/>
                <a:uLnTx/>
                <a:uFillTx/>
                <a:latin typeface="Verdana"/>
                <a:ea typeface="+mn-ea"/>
                <a:cs typeface="+mn-cs"/>
              </a:rPr>
              <a:t>2017)</a:t>
            </a:r>
          </a:p>
        </p:txBody>
      </p:sp>
      <p:sp>
        <p:nvSpPr>
          <p:cNvPr id="265" name="TextBox 264"/>
          <p:cNvSpPr txBox="1"/>
          <p:nvPr/>
        </p:nvSpPr>
        <p:spPr>
          <a:xfrm>
            <a:off x="1123682" y="6279269"/>
            <a:ext cx="3041217" cy="49244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a:ln>
                  <a:noFill/>
                </a:ln>
                <a:solidFill>
                  <a:srgbClr val="000000"/>
                </a:solidFill>
                <a:effectLst/>
                <a:uLnTx/>
                <a:uFillTx/>
                <a:latin typeface="Verdana"/>
                <a:ea typeface="+mn-ea"/>
                <a:cs typeface="+mn-cs"/>
              </a:rPr>
              <a:t>CCN-5xx interconnect for servers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(Cache coherent, </a:t>
            </a:r>
            <a:r>
              <a:rPr kumimoji="0" lang="en-US" sz="1300" b="0" i="1" u="none" strike="noStrike" kern="1200" cap="none" spc="0" normalizeH="0" baseline="0" noProof="0" dirty="0">
                <a:ln>
                  <a:noFill/>
                </a:ln>
                <a:solidFill>
                  <a:srgbClr val="000000"/>
                </a:solidFill>
                <a:effectLst/>
                <a:uLnTx/>
                <a:uFillTx/>
                <a:latin typeface="Verdana"/>
                <a:ea typeface="+mn-ea"/>
                <a:cs typeface="+mn-cs"/>
              </a:rPr>
              <a:t>2012)</a:t>
            </a:r>
          </a:p>
        </p:txBody>
      </p:sp>
      <p:sp>
        <p:nvSpPr>
          <p:cNvPr id="267" name="TextBox 266"/>
          <p:cNvSpPr txBox="1"/>
          <p:nvPr/>
        </p:nvSpPr>
        <p:spPr>
          <a:xfrm>
            <a:off x="336879" y="5301256"/>
            <a:ext cx="987771" cy="2923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Examples</a:t>
            </a:r>
          </a:p>
        </p:txBody>
      </p:sp>
      <p:sp>
        <p:nvSpPr>
          <p:cNvPr id="268" name="TextBox 267"/>
          <p:cNvSpPr txBox="1"/>
          <p:nvPr/>
        </p:nvSpPr>
        <p:spPr>
          <a:xfrm>
            <a:off x="519760" y="5612596"/>
            <a:ext cx="61109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Intel</a:t>
            </a:r>
          </a:p>
        </p:txBody>
      </p:sp>
      <p:sp>
        <p:nvSpPr>
          <p:cNvPr id="269" name="TextBox 268"/>
          <p:cNvSpPr txBox="1"/>
          <p:nvPr/>
        </p:nvSpPr>
        <p:spPr>
          <a:xfrm>
            <a:off x="479653" y="6274602"/>
            <a:ext cx="61109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ARM</a:t>
            </a:r>
          </a:p>
        </p:txBody>
      </p:sp>
      <p:sp>
        <p:nvSpPr>
          <p:cNvPr id="270" name="TextBox 269"/>
          <p:cNvSpPr txBox="1"/>
          <p:nvPr/>
        </p:nvSpPr>
        <p:spPr>
          <a:xfrm>
            <a:off x="5282227" y="5599850"/>
            <a:ext cx="2995492" cy="7309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err="1">
                <a:ln>
                  <a:noFill/>
                </a:ln>
                <a:solidFill>
                  <a:srgbClr val="000000"/>
                </a:solidFill>
                <a:effectLst/>
                <a:uLnTx/>
                <a:uFillTx/>
                <a:latin typeface="Verdana"/>
                <a:ea typeface="+mn-ea"/>
                <a:cs typeface="+mn-cs"/>
              </a:rPr>
              <a:t>Skylake</a:t>
            </a:r>
            <a:r>
              <a:rPr kumimoji="0" lang="en-US" sz="1300" b="0" i="1" u="none" strike="noStrike" kern="1200" cap="none" spc="0" normalizeH="0" baseline="0" noProof="0" dirty="0">
                <a:ln>
                  <a:noFill/>
                </a:ln>
                <a:solidFill>
                  <a:srgbClr val="000000"/>
                </a:solidFill>
                <a:effectLst/>
                <a:uLnTx/>
                <a:uFillTx/>
                <a:latin typeface="Verdana"/>
                <a:ea typeface="+mn-ea"/>
                <a:cs typeface="+mn-cs"/>
              </a:rPr>
              <a:t>-SP for servers</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 (CC, UPI, 2017)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Knights Landing for AI, (2016)</a:t>
            </a:r>
          </a:p>
        </p:txBody>
      </p:sp>
      <p:sp>
        <p:nvSpPr>
          <p:cNvPr id="272" name="TextBox 271"/>
          <p:cNvSpPr txBox="1"/>
          <p:nvPr/>
        </p:nvSpPr>
        <p:spPr>
          <a:xfrm>
            <a:off x="1175194" y="5601224"/>
            <a:ext cx="2980303" cy="4924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Sandy Bridge (CC, on QPI, 2011)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  and subsequent processors</a:t>
            </a:r>
          </a:p>
        </p:txBody>
      </p:sp>
      <p:sp>
        <p:nvSpPr>
          <p:cNvPr id="240" name="TextBox 239"/>
          <p:cNvSpPr txBox="1"/>
          <p:nvPr/>
        </p:nvSpPr>
        <p:spPr>
          <a:xfrm>
            <a:off x="3726696" y="2050304"/>
            <a:ext cx="1317990" cy="6924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Shorter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access time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for higher </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nc</a:t>
            </a:r>
            <a:r>
              <a:rPr kumimoji="0" lang="en-US" sz="13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241" name="TextBox 240"/>
          <p:cNvSpPr txBox="1"/>
          <p:nvPr/>
        </p:nvSpPr>
        <p:spPr>
          <a:xfrm>
            <a:off x="101246" y="456365"/>
            <a:ext cx="8933023"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Contrasting the principles of ring bus- and 2D mesh-based interconnects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grpSp>
        <p:nvGrpSpPr>
          <p:cNvPr id="242" name="Group 241"/>
          <p:cNvGrpSpPr/>
          <p:nvPr/>
        </p:nvGrpSpPr>
        <p:grpSpPr>
          <a:xfrm>
            <a:off x="1223972" y="2483836"/>
            <a:ext cx="2727447" cy="2797100"/>
            <a:chOff x="5159914" y="2576369"/>
            <a:chExt cx="2963350" cy="3133529"/>
          </a:xfrm>
        </p:grpSpPr>
        <p:sp>
          <p:nvSpPr>
            <p:cNvPr id="243" name="Ellipszis 50"/>
            <p:cNvSpPr/>
            <p:nvPr/>
          </p:nvSpPr>
          <p:spPr>
            <a:xfrm>
              <a:off x="5240805" y="3715963"/>
              <a:ext cx="2482386" cy="974179"/>
            </a:xfrm>
            <a:prstGeom prst="ellipse">
              <a:avLst/>
            </a:prstGeom>
            <a:solidFill>
              <a:srgbClr val="FFC3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244" name="Ellipszis 51"/>
            <p:cNvSpPr/>
            <p:nvPr/>
          </p:nvSpPr>
          <p:spPr>
            <a:xfrm>
              <a:off x="5549478" y="3876324"/>
              <a:ext cx="1849758" cy="664177"/>
            </a:xfrm>
            <a:prstGeom prst="ellipse">
              <a:avLst/>
            </a:prstGeom>
            <a:solidFill>
              <a:srgbClr val="FFC3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Ring</a:t>
              </a:r>
              <a:r>
                <a:rPr kumimoji="0" lang="en-US"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bus</a:t>
              </a:r>
              <a:r>
                <a:rPr kumimoji="0" lang="hu-HU"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p>
          </p:txBody>
        </p:sp>
        <p:sp>
          <p:nvSpPr>
            <p:cNvPr id="245" name="Téglalap 21"/>
            <p:cNvSpPr/>
            <p:nvPr/>
          </p:nvSpPr>
          <p:spPr>
            <a:xfrm>
              <a:off x="5558557" y="5205898"/>
              <a:ext cx="756000" cy="504000"/>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M</a:t>
              </a:r>
              <a:r>
                <a:rPr kumimoji="0" lang="en-US"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a:t>
              </a:r>
              <a:endParaRPr kumimoji="0" lang="hu-HU"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246" name="Téglalap 22"/>
            <p:cNvSpPr/>
            <p:nvPr/>
          </p:nvSpPr>
          <p:spPr>
            <a:xfrm>
              <a:off x="6663488" y="5205898"/>
              <a:ext cx="756000" cy="504000"/>
            </a:xfrm>
            <a:prstGeom prst="rect">
              <a:avLst/>
            </a:prstGeom>
            <a:solidFill>
              <a:srgbClr val="BFBFB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IO</a:t>
              </a:r>
              <a:endParaRPr kumimoji="0" lang="hu-HU"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cxnSp>
          <p:nvCxnSpPr>
            <p:cNvPr id="247" name="Egyenes összekötő nyíllal 27"/>
            <p:cNvCxnSpPr/>
            <p:nvPr/>
          </p:nvCxnSpPr>
          <p:spPr>
            <a:xfrm flipH="1">
              <a:off x="5909499" y="4639127"/>
              <a:ext cx="2532" cy="56929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8" name="Egyenes összekötő nyíllal 28"/>
            <p:cNvCxnSpPr/>
            <p:nvPr/>
          </p:nvCxnSpPr>
          <p:spPr>
            <a:xfrm flipH="1">
              <a:off x="7023599" y="4613773"/>
              <a:ext cx="2532" cy="56929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6324414" y="5316925"/>
              <a:ext cx="339970" cy="293076"/>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50" name="Ellipszis 23"/>
            <p:cNvSpPr/>
            <p:nvPr/>
          </p:nvSpPr>
          <p:spPr>
            <a:xfrm>
              <a:off x="5159914" y="2581772"/>
              <a:ext cx="684000" cy="684000"/>
            </a:xfrm>
            <a:prstGeom prst="ellipse">
              <a:avLst/>
            </a:prstGeom>
            <a:solidFill>
              <a:srgbClr val="15C2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Times New Roman" panose="02020603050405020304" pitchFamily="18" charset="0"/>
                </a:rPr>
                <a:t>CPU</a:t>
              </a:r>
              <a:endParaRPr kumimoji="0" lang="hu-HU"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Times New Roman" panose="02020603050405020304" pitchFamily="18" charset="0"/>
              </a:endParaRPr>
            </a:p>
          </p:txBody>
        </p:sp>
        <p:cxnSp>
          <p:nvCxnSpPr>
            <p:cNvPr id="251" name="Egyenes összekötő nyíllal 25"/>
            <p:cNvCxnSpPr/>
            <p:nvPr/>
          </p:nvCxnSpPr>
          <p:spPr>
            <a:xfrm flipH="1">
              <a:off x="5528531" y="3284312"/>
              <a:ext cx="2532" cy="56929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2" name="Egyenes összekötő nyíllal 26"/>
            <p:cNvCxnSpPr/>
            <p:nvPr/>
          </p:nvCxnSpPr>
          <p:spPr>
            <a:xfrm flipH="1">
              <a:off x="7412192" y="3287832"/>
              <a:ext cx="2532" cy="56929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7783294" y="2775545"/>
              <a:ext cx="339970" cy="293076"/>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a:t>
              </a:r>
              <a:endParaRPr kumimoji="0" lang="en-US" sz="1000" b="0" i="0" u="none" strike="noStrike" kern="1200" cap="none" spc="0" normalizeH="0" baseline="0" noProof="0" dirty="0">
                <a:ln>
                  <a:noFill/>
                </a:ln>
                <a:solidFill>
                  <a:srgbClr val="000000"/>
                </a:solidFill>
                <a:effectLst/>
                <a:uLnTx/>
                <a:uFillTx/>
                <a:latin typeface="Verdana"/>
                <a:ea typeface="+mn-ea"/>
                <a:cs typeface="+mn-cs"/>
              </a:endParaRPr>
            </a:p>
          </p:txBody>
        </p:sp>
        <p:cxnSp>
          <p:nvCxnSpPr>
            <p:cNvPr id="254" name="Egyenes összekötő nyíllal 26"/>
            <p:cNvCxnSpPr/>
            <p:nvPr/>
          </p:nvCxnSpPr>
          <p:spPr>
            <a:xfrm flipH="1">
              <a:off x="6473949" y="3244641"/>
              <a:ext cx="2532" cy="4680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 name="Ellipszis 23"/>
            <p:cNvSpPr/>
            <p:nvPr/>
          </p:nvSpPr>
          <p:spPr>
            <a:xfrm>
              <a:off x="7071276" y="2583282"/>
              <a:ext cx="684000" cy="6840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endParaRPr kumimoji="0" lang="hu-HU" sz="100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256" name="Ellipszis 23"/>
            <p:cNvSpPr/>
            <p:nvPr/>
          </p:nvSpPr>
          <p:spPr>
            <a:xfrm>
              <a:off x="6140793" y="2576369"/>
              <a:ext cx="704047" cy="684000"/>
            </a:xfrm>
            <a:prstGeom prst="ellipse">
              <a:avLst/>
            </a:prstGeom>
            <a:solidFill>
              <a:srgbClr val="FF656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t>GPU</a:t>
              </a:r>
              <a:endParaRPr kumimoji="0" lang="hu-HU" sz="1000" b="0"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endParaRPr>
            </a:p>
          </p:txBody>
        </p:sp>
        <p:sp>
          <p:nvSpPr>
            <p:cNvPr id="257" name="TextBox 256"/>
            <p:cNvSpPr txBox="1"/>
            <p:nvPr/>
          </p:nvSpPr>
          <p:spPr>
            <a:xfrm>
              <a:off x="5802131" y="2760728"/>
              <a:ext cx="339970" cy="293076"/>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a:t>
              </a:r>
              <a:endParaRPr kumimoji="0" lang="en-US" sz="10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58" name="TextBox 257"/>
            <p:cNvSpPr txBox="1"/>
            <p:nvPr/>
          </p:nvSpPr>
          <p:spPr>
            <a:xfrm>
              <a:off x="6772681" y="2778373"/>
              <a:ext cx="339970" cy="293076"/>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a:t>
              </a:r>
            </a:p>
          </p:txBody>
        </p:sp>
      </p:grpSp>
      <p:sp>
        <p:nvSpPr>
          <p:cNvPr id="259" name="Title 8"/>
          <p:cNvSpPr>
            <a:spLocks noGrp="1"/>
          </p:cNvSpPr>
          <p:nvPr>
            <p:ph type="title"/>
          </p:nvPr>
        </p:nvSpPr>
        <p:spPr>
          <a:xfrm>
            <a:off x="0" y="0"/>
            <a:ext cx="9144000" cy="393700"/>
          </a:xfrm>
          <a:solidFill>
            <a:srgbClr val="0000FF"/>
          </a:solidFill>
          <a:ln>
            <a:noFill/>
          </a:ln>
          <a:effectLst/>
          <a:extLst/>
        </p:spPr>
        <p:txBody>
          <a:bodyPr vert="horz" wrap="square" lIns="91440" tIns="45720" rIns="91440" bIns="45720" numCol="1" anchor="ctr" anchorCtr="0" compatLnSpc="1">
            <a:prstTxWarp prst="textNoShape">
              <a:avLst/>
            </a:prstTxWarp>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5</a:t>
            </a:r>
            <a:r>
              <a:rPr lang="hu-HU" altLang="en-US" sz="1600" kern="1200" dirty="0" smtClean="0">
                <a:solidFill>
                  <a:srgbClr val="FFFFFF"/>
                </a:solidFill>
                <a:latin typeface="Verdana" pitchFamily="34" charset="0"/>
                <a:cs typeface="Times New Roman" pitchFamily="18" charset="0"/>
              </a:rPr>
              <a:t>)</a:t>
            </a:r>
            <a:endParaRPr lang="en-US" sz="1600" kern="1200" dirty="0">
              <a:solidFill>
                <a:srgbClr val="FFFFFF"/>
              </a:solidFill>
            </a:endParaRPr>
          </a:p>
        </p:txBody>
      </p:sp>
      <p:grpSp>
        <p:nvGrpSpPr>
          <p:cNvPr id="2" name="Csoportba foglalás 1"/>
          <p:cNvGrpSpPr/>
          <p:nvPr/>
        </p:nvGrpSpPr>
        <p:grpSpPr>
          <a:xfrm>
            <a:off x="4731568" y="2739252"/>
            <a:ext cx="3883820" cy="2749102"/>
            <a:chOff x="4731568" y="2739252"/>
            <a:chExt cx="3883820" cy="2749102"/>
          </a:xfrm>
        </p:grpSpPr>
        <p:sp>
          <p:nvSpPr>
            <p:cNvPr id="3" name="TextBox 2"/>
            <p:cNvSpPr txBox="1"/>
            <p:nvPr/>
          </p:nvSpPr>
          <p:spPr>
            <a:xfrm>
              <a:off x="4731568" y="4995911"/>
              <a:ext cx="3883820" cy="4924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 A</a:t>
              </a:r>
              <a:r>
                <a:rPr kumimoji="0" lang="en-US" sz="1300" b="0" i="0" u="none" strike="noStrike" kern="1200" cap="none" spc="0" normalizeH="0" baseline="0" noProof="0" dirty="0">
                  <a:ln>
                    <a:noFill/>
                  </a:ln>
                  <a:solidFill>
                    <a:srgbClr val="000000"/>
                  </a:solidFill>
                  <a:effectLst/>
                  <a:uLnTx/>
                  <a:uFillTx/>
                  <a:latin typeface="Verdana"/>
                  <a:ea typeface="+mn-ea"/>
                  <a:cs typeface="+mn-cs"/>
                </a:rPr>
                <a:t>: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 Accelerator </a:t>
              </a:r>
              <a:r>
                <a:rPr kumimoji="0" lang="en-US" sz="1300" b="0" i="0" u="none" strike="noStrike" kern="1200" cap="none" spc="0" normalizeH="0" baseline="0" noProof="0" dirty="0">
                  <a:ln>
                    <a:noFill/>
                  </a:ln>
                  <a:solidFill>
                    <a:srgbClr val="000000"/>
                  </a:solidFill>
                  <a:effectLst/>
                  <a:uLnTx/>
                  <a:uFillTx/>
                  <a:latin typeface="Verdana"/>
                  <a:ea typeface="+mn-ea"/>
                  <a:cs typeface="+mn-cs"/>
                </a:rPr>
                <a:t>(e.g. GPU, NPU</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3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 R:  Router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C</a:t>
              </a:r>
              <a:r>
                <a:rPr kumimoji="0" lang="hu-HU" sz="1300" b="0" i="0" u="none" strike="noStrike" kern="1200" cap="none" spc="0" normalizeH="0" baseline="0" noProof="0" dirty="0" smtClean="0">
                  <a:ln>
                    <a:noFill/>
                  </a:ln>
                  <a:solidFill>
                    <a:srgbClr val="000000"/>
                  </a:solidFill>
                  <a:effectLst/>
                  <a:uLnTx/>
                  <a:uFillTx/>
                  <a:latin typeface="Verdana"/>
                  <a:ea typeface="+mn-ea"/>
                  <a:cs typeface="+mn-cs"/>
                </a:rPr>
                <a:t>C</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 Core </a:t>
              </a:r>
              <a:r>
                <a:rPr kumimoji="0" lang="hu-HU" sz="1300" b="0" i="0" u="none" strike="noStrike" kern="1200" cap="none" spc="0" normalizeH="0" baseline="0" noProof="0" dirty="0" err="1" smtClean="0">
                  <a:ln>
                    <a:noFill/>
                  </a:ln>
                  <a:solidFill>
                    <a:srgbClr val="000000"/>
                  </a:solidFill>
                  <a:effectLst/>
                  <a:uLnTx/>
                  <a:uFillTx/>
                  <a:latin typeface="Verdana"/>
                  <a:ea typeface="+mn-ea"/>
                  <a:cs typeface="+mn-cs"/>
                </a:rPr>
                <a:t>Cluster</a:t>
              </a:r>
              <a:r>
                <a:rPr kumimoji="0" lang="hu-HU" sz="1300" b="0" i="0" u="none" strike="noStrike" kern="1200" cap="none" spc="0" normalizeH="0" baseline="0" noProof="0" dirty="0" smtClean="0">
                  <a:ln>
                    <a:noFill/>
                  </a:ln>
                  <a:solidFill>
                    <a:srgbClr val="000000"/>
                  </a:solidFill>
                  <a:effectLst/>
                  <a:uLnTx/>
                  <a:uFillTx/>
                  <a:latin typeface="Verdana"/>
                  <a:ea typeface="+mn-ea"/>
                  <a:cs typeface="+mn-cs"/>
                </a:rPr>
                <a:t>, P: </a:t>
              </a:r>
              <a:r>
                <a:rPr kumimoji="0" lang="hu-HU" sz="1300" b="0" i="0" u="none" strike="noStrike" kern="1200" cap="none" spc="0" normalizeH="0" baseline="0" noProof="0" dirty="0" err="1" smtClean="0">
                  <a:ln>
                    <a:noFill/>
                  </a:ln>
                  <a:solidFill>
                    <a:srgbClr val="000000"/>
                  </a:solidFill>
                  <a:effectLst/>
                  <a:uLnTx/>
                  <a:uFillTx/>
                  <a:latin typeface="Verdana"/>
                  <a:ea typeface="+mn-ea"/>
                  <a:cs typeface="+mn-cs"/>
                </a:rPr>
                <a:t>Peripherical</a:t>
              </a:r>
              <a:r>
                <a:rPr kumimoji="0" lang="hu-HU" sz="1300" b="0" i="0" u="none" strike="noStrike" kern="1200" cap="none" spc="0" normalizeH="0" baseline="0" noProof="0" dirty="0">
                  <a:ln>
                    <a:noFill/>
                  </a:ln>
                  <a:solidFill>
                    <a:srgbClr val="000000"/>
                  </a:solidFill>
                  <a:effectLst/>
                  <a:uLnTx/>
                  <a:uFillTx/>
                  <a:latin typeface="Verdana"/>
                  <a:ea typeface="+mn-ea"/>
                  <a:cs typeface="+mn-cs"/>
                </a:rPr>
                <a:t> </a:t>
              </a:r>
              <a:r>
                <a:rPr kumimoji="0" lang="hu-HU" sz="1300" b="0" i="0" u="none" strike="noStrike" kern="1200" cap="none" spc="0" normalizeH="0" baseline="0" noProof="0" dirty="0" err="1" smtClean="0">
                  <a:ln>
                    <a:noFill/>
                  </a:ln>
                  <a:solidFill>
                    <a:srgbClr val="000000"/>
                  </a:solidFill>
                  <a:effectLst/>
                  <a:uLnTx/>
                  <a:uFillTx/>
                  <a:latin typeface="Verdana"/>
                  <a:ea typeface="+mn-ea"/>
                  <a:cs typeface="+mn-cs"/>
                </a:rPr>
                <a:t>device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237" name="Csoportba foglalás 236"/>
            <p:cNvGrpSpPr/>
            <p:nvPr/>
          </p:nvGrpSpPr>
          <p:grpSpPr>
            <a:xfrm>
              <a:off x="4962849" y="2739252"/>
              <a:ext cx="3400305" cy="2135086"/>
              <a:chOff x="5397186" y="2720852"/>
              <a:chExt cx="3400305" cy="2135086"/>
            </a:xfrm>
          </p:grpSpPr>
          <p:sp>
            <p:nvSpPr>
              <p:cNvPr id="238" name="TextBox 636"/>
              <p:cNvSpPr txBox="1"/>
              <p:nvPr/>
            </p:nvSpPr>
            <p:spPr>
              <a:xfrm>
                <a:off x="5397186" y="2720852"/>
                <a:ext cx="291339" cy="255197"/>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nvGrpSpPr>
              <p:cNvPr id="239" name="Group 637"/>
              <p:cNvGrpSpPr/>
              <p:nvPr/>
            </p:nvGrpSpPr>
            <p:grpSpPr>
              <a:xfrm>
                <a:off x="5398792" y="3134170"/>
                <a:ext cx="291338" cy="255198"/>
                <a:chOff x="3203019" y="1631379"/>
                <a:chExt cx="501897" cy="434296"/>
              </a:xfrm>
            </p:grpSpPr>
            <p:sp>
              <p:nvSpPr>
                <p:cNvPr id="485" name="Rounded Rectangle 832"/>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86" name="TextBox 833"/>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60" name="Group 638"/>
              <p:cNvGrpSpPr/>
              <p:nvPr/>
            </p:nvGrpSpPr>
            <p:grpSpPr>
              <a:xfrm>
                <a:off x="5403907" y="3555061"/>
                <a:ext cx="291338" cy="255198"/>
                <a:chOff x="3203019" y="1631379"/>
                <a:chExt cx="501897" cy="434296"/>
              </a:xfrm>
            </p:grpSpPr>
            <p:sp>
              <p:nvSpPr>
                <p:cNvPr id="483" name="Rounded Rectangle 830"/>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84" name="TextBox 831"/>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61" name="Group 639"/>
              <p:cNvGrpSpPr/>
              <p:nvPr/>
            </p:nvGrpSpPr>
            <p:grpSpPr>
              <a:xfrm>
                <a:off x="5403907" y="3969876"/>
                <a:ext cx="291338" cy="255198"/>
                <a:chOff x="3203019" y="1631379"/>
                <a:chExt cx="501897" cy="434296"/>
              </a:xfrm>
            </p:grpSpPr>
            <p:sp>
              <p:nvSpPr>
                <p:cNvPr id="481" name="Rounded Rectangle 828"/>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82" name="TextBox 829"/>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62" name="Group 640"/>
              <p:cNvGrpSpPr/>
              <p:nvPr/>
            </p:nvGrpSpPr>
            <p:grpSpPr>
              <a:xfrm>
                <a:off x="5399500" y="4386797"/>
                <a:ext cx="291338" cy="255198"/>
                <a:chOff x="3203019" y="1631379"/>
                <a:chExt cx="501897" cy="434296"/>
              </a:xfrm>
            </p:grpSpPr>
            <p:sp>
              <p:nvSpPr>
                <p:cNvPr id="479" name="Rounded Rectangle 826"/>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80" name="TextBox 827"/>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cxnSp>
            <p:nvCxnSpPr>
              <p:cNvPr id="263" name="Straight Connector 641"/>
              <p:cNvCxnSpPr>
                <a:stCxn id="238" idx="2"/>
                <a:endCxn id="486" idx="0"/>
              </p:cNvCxnSpPr>
              <p:nvPr/>
            </p:nvCxnSpPr>
            <p:spPr bwMode="auto">
              <a:xfrm>
                <a:off x="5542855" y="2960708"/>
                <a:ext cx="1605" cy="188803"/>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Straight Connector 642"/>
              <p:cNvCxnSpPr/>
              <p:nvPr/>
            </p:nvCxnSpPr>
            <p:spPr bwMode="auto">
              <a:xfrm>
                <a:off x="5545178" y="3345454"/>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Straight Connector 643"/>
              <p:cNvCxnSpPr/>
              <p:nvPr/>
            </p:nvCxnSpPr>
            <p:spPr bwMode="auto">
              <a:xfrm>
                <a:off x="5542846" y="3764104"/>
                <a:ext cx="1606" cy="250550"/>
              </a:xfrm>
              <a:prstGeom prst="line">
                <a:avLst/>
              </a:prstGeom>
              <a:noFill/>
              <a:ln w="9525" cap="flat" cmpd="sng" algn="ctr">
                <a:solidFill>
                  <a:srgbClr val="FFFFFF"/>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Straight Connector 644"/>
              <p:cNvCxnSpPr/>
              <p:nvPr/>
            </p:nvCxnSpPr>
            <p:spPr bwMode="auto">
              <a:xfrm>
                <a:off x="5542841" y="4179642"/>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Rectangle 645"/>
              <p:cNvSpPr/>
              <p:nvPr/>
            </p:nvSpPr>
            <p:spPr bwMode="auto">
              <a:xfrm>
                <a:off x="5692591" y="2924535"/>
                <a:ext cx="238854"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274" name="Rectangle 646"/>
              <p:cNvSpPr/>
              <p:nvPr/>
            </p:nvSpPr>
            <p:spPr bwMode="auto">
              <a:xfrm>
                <a:off x="5703717" y="3346622"/>
                <a:ext cx="238854"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275" name="Rectangle 647"/>
              <p:cNvSpPr/>
              <p:nvPr/>
            </p:nvSpPr>
            <p:spPr bwMode="auto">
              <a:xfrm>
                <a:off x="5703717" y="3796196"/>
                <a:ext cx="238854"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276" name="Rectangle 648"/>
              <p:cNvSpPr/>
              <p:nvPr/>
            </p:nvSpPr>
            <p:spPr bwMode="auto">
              <a:xfrm>
                <a:off x="5703717" y="4183277"/>
                <a:ext cx="238854" cy="241791"/>
              </a:xfrm>
              <a:prstGeom prst="rect">
                <a:avLst/>
              </a:prstGeom>
              <a:solidFill>
                <a:schemeClr val="bg1">
                  <a:lumMod val="75000"/>
                </a:schemeClr>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277" name="Rectangle 649"/>
              <p:cNvSpPr/>
              <p:nvPr/>
            </p:nvSpPr>
            <p:spPr bwMode="auto">
              <a:xfrm>
                <a:off x="5703717" y="4593343"/>
                <a:ext cx="238854" cy="241791"/>
              </a:xfrm>
              <a:prstGeom prst="rect">
                <a:avLst/>
              </a:prstGeom>
              <a:solidFill>
                <a:schemeClr val="bg1">
                  <a:lumMod val="75000"/>
                </a:schemeClr>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278" name="TextBox 650"/>
              <p:cNvSpPr txBox="1"/>
              <p:nvPr/>
            </p:nvSpPr>
            <p:spPr>
              <a:xfrm>
                <a:off x="5931696" y="2722388"/>
                <a:ext cx="291339" cy="255197"/>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nvGrpSpPr>
              <p:cNvPr id="279" name="Group 651"/>
              <p:cNvGrpSpPr/>
              <p:nvPr/>
            </p:nvGrpSpPr>
            <p:grpSpPr>
              <a:xfrm>
                <a:off x="5933301" y="3135706"/>
                <a:ext cx="291338" cy="255198"/>
                <a:chOff x="3203019" y="1631379"/>
                <a:chExt cx="501897" cy="434296"/>
              </a:xfrm>
            </p:grpSpPr>
            <p:sp>
              <p:nvSpPr>
                <p:cNvPr id="477" name="Rounded Rectangle 824"/>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78" name="TextBox 825"/>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80" name="Group 652"/>
              <p:cNvGrpSpPr/>
              <p:nvPr/>
            </p:nvGrpSpPr>
            <p:grpSpPr>
              <a:xfrm>
                <a:off x="5938417" y="3556597"/>
                <a:ext cx="291338" cy="255198"/>
                <a:chOff x="3203019" y="1631379"/>
                <a:chExt cx="501897" cy="434296"/>
              </a:xfrm>
            </p:grpSpPr>
            <p:sp>
              <p:nvSpPr>
                <p:cNvPr id="475" name="Rounded Rectangle 822"/>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76" name="TextBox 823"/>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81" name="Group 653"/>
              <p:cNvGrpSpPr/>
              <p:nvPr/>
            </p:nvGrpSpPr>
            <p:grpSpPr>
              <a:xfrm>
                <a:off x="5938417" y="3971412"/>
                <a:ext cx="291338" cy="255198"/>
                <a:chOff x="3203019" y="1631379"/>
                <a:chExt cx="501897" cy="434296"/>
              </a:xfrm>
            </p:grpSpPr>
            <p:sp>
              <p:nvSpPr>
                <p:cNvPr id="473" name="Rounded Rectangle 820"/>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74" name="TextBox 821"/>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82" name="Group 654"/>
              <p:cNvGrpSpPr/>
              <p:nvPr/>
            </p:nvGrpSpPr>
            <p:grpSpPr>
              <a:xfrm>
                <a:off x="5934010" y="4388333"/>
                <a:ext cx="291338" cy="255198"/>
                <a:chOff x="3203019" y="1631379"/>
                <a:chExt cx="501897" cy="434296"/>
              </a:xfrm>
            </p:grpSpPr>
            <p:sp>
              <p:nvSpPr>
                <p:cNvPr id="471" name="Rounded Rectangle 818"/>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72" name="TextBox 819"/>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sp>
            <p:nvSpPr>
              <p:cNvPr id="283" name="TextBox 655"/>
              <p:cNvSpPr txBox="1"/>
              <p:nvPr/>
            </p:nvSpPr>
            <p:spPr>
              <a:xfrm>
                <a:off x="6497427" y="2722388"/>
                <a:ext cx="291339" cy="255197"/>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nvGrpSpPr>
              <p:cNvPr id="284" name="Group 656"/>
              <p:cNvGrpSpPr/>
              <p:nvPr/>
            </p:nvGrpSpPr>
            <p:grpSpPr>
              <a:xfrm>
                <a:off x="6499033" y="3135706"/>
                <a:ext cx="291338" cy="255198"/>
                <a:chOff x="3203019" y="1631379"/>
                <a:chExt cx="501897" cy="434296"/>
              </a:xfrm>
            </p:grpSpPr>
            <p:sp>
              <p:nvSpPr>
                <p:cNvPr id="469" name="Rounded Rectangle 816"/>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70" name="TextBox 817"/>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85" name="Group 657"/>
              <p:cNvGrpSpPr/>
              <p:nvPr/>
            </p:nvGrpSpPr>
            <p:grpSpPr>
              <a:xfrm>
                <a:off x="6504149" y="3556597"/>
                <a:ext cx="291338" cy="255198"/>
                <a:chOff x="3203019" y="1631379"/>
                <a:chExt cx="501897" cy="434296"/>
              </a:xfrm>
            </p:grpSpPr>
            <p:sp>
              <p:nvSpPr>
                <p:cNvPr id="467" name="Rounded Rectangle 814"/>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8" name="TextBox 815"/>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86" name="Group 658"/>
              <p:cNvGrpSpPr/>
              <p:nvPr/>
            </p:nvGrpSpPr>
            <p:grpSpPr>
              <a:xfrm>
                <a:off x="6504149" y="3971412"/>
                <a:ext cx="291338" cy="255198"/>
                <a:chOff x="3203019" y="1631379"/>
                <a:chExt cx="501897" cy="434296"/>
              </a:xfrm>
            </p:grpSpPr>
            <p:sp>
              <p:nvSpPr>
                <p:cNvPr id="465" name="Rounded Rectangle 812"/>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6" name="TextBox 813"/>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87" name="Group 659"/>
              <p:cNvGrpSpPr/>
              <p:nvPr/>
            </p:nvGrpSpPr>
            <p:grpSpPr>
              <a:xfrm>
                <a:off x="6499742" y="4388333"/>
                <a:ext cx="291338" cy="255198"/>
                <a:chOff x="3203019" y="1631379"/>
                <a:chExt cx="501897" cy="434296"/>
              </a:xfrm>
            </p:grpSpPr>
            <p:sp>
              <p:nvSpPr>
                <p:cNvPr id="463" name="Rounded Rectangle 810"/>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4" name="TextBox 811"/>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sp>
            <p:nvSpPr>
              <p:cNvPr id="288" name="TextBox 660"/>
              <p:cNvSpPr txBox="1"/>
              <p:nvPr/>
            </p:nvSpPr>
            <p:spPr>
              <a:xfrm>
                <a:off x="7063793" y="2722388"/>
                <a:ext cx="291339" cy="255197"/>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nvGrpSpPr>
              <p:cNvPr id="289" name="Group 661"/>
              <p:cNvGrpSpPr/>
              <p:nvPr/>
            </p:nvGrpSpPr>
            <p:grpSpPr>
              <a:xfrm>
                <a:off x="7065398" y="3135706"/>
                <a:ext cx="291338" cy="255198"/>
                <a:chOff x="3203019" y="1631379"/>
                <a:chExt cx="501897" cy="434296"/>
              </a:xfrm>
            </p:grpSpPr>
            <p:sp>
              <p:nvSpPr>
                <p:cNvPr id="461" name="Rounded Rectangle 808"/>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2" name="TextBox 809"/>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90" name="Group 662"/>
              <p:cNvGrpSpPr/>
              <p:nvPr/>
            </p:nvGrpSpPr>
            <p:grpSpPr>
              <a:xfrm>
                <a:off x="7070514" y="3556597"/>
                <a:ext cx="291338" cy="255198"/>
                <a:chOff x="3203019" y="1631379"/>
                <a:chExt cx="501897" cy="434296"/>
              </a:xfrm>
            </p:grpSpPr>
            <p:sp>
              <p:nvSpPr>
                <p:cNvPr id="459" name="Rounded Rectangle 806"/>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0" name="TextBox 807"/>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91" name="Group 663"/>
              <p:cNvGrpSpPr/>
              <p:nvPr/>
            </p:nvGrpSpPr>
            <p:grpSpPr>
              <a:xfrm>
                <a:off x="7070514" y="3971412"/>
                <a:ext cx="291338" cy="255198"/>
                <a:chOff x="3203019" y="1631379"/>
                <a:chExt cx="501897" cy="434296"/>
              </a:xfrm>
            </p:grpSpPr>
            <p:sp>
              <p:nvSpPr>
                <p:cNvPr id="457" name="Rounded Rectangle 804"/>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58" name="TextBox 805"/>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92" name="Group 664"/>
              <p:cNvGrpSpPr/>
              <p:nvPr/>
            </p:nvGrpSpPr>
            <p:grpSpPr>
              <a:xfrm>
                <a:off x="7066107" y="4388333"/>
                <a:ext cx="291338" cy="255198"/>
                <a:chOff x="3203019" y="1631379"/>
                <a:chExt cx="501897" cy="434296"/>
              </a:xfrm>
            </p:grpSpPr>
            <p:sp>
              <p:nvSpPr>
                <p:cNvPr id="455" name="Rounded Rectangle 802"/>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56" name="TextBox 803"/>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sp>
            <p:nvSpPr>
              <p:cNvPr id="293" name="TextBox 665"/>
              <p:cNvSpPr txBox="1"/>
              <p:nvPr/>
            </p:nvSpPr>
            <p:spPr>
              <a:xfrm>
                <a:off x="7625305" y="2722388"/>
                <a:ext cx="291339" cy="255197"/>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nvGrpSpPr>
              <p:cNvPr id="294" name="Group 666"/>
              <p:cNvGrpSpPr/>
              <p:nvPr/>
            </p:nvGrpSpPr>
            <p:grpSpPr>
              <a:xfrm>
                <a:off x="7626911" y="3135706"/>
                <a:ext cx="291338" cy="255198"/>
                <a:chOff x="3203019" y="1631379"/>
                <a:chExt cx="501897" cy="434296"/>
              </a:xfrm>
            </p:grpSpPr>
            <p:sp>
              <p:nvSpPr>
                <p:cNvPr id="453" name="Rounded Rectangle 800"/>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54" name="TextBox 801"/>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95" name="Group 667"/>
              <p:cNvGrpSpPr/>
              <p:nvPr/>
            </p:nvGrpSpPr>
            <p:grpSpPr>
              <a:xfrm>
                <a:off x="7632027" y="3556597"/>
                <a:ext cx="291338" cy="255198"/>
                <a:chOff x="3203019" y="1631379"/>
                <a:chExt cx="501897" cy="434296"/>
              </a:xfrm>
            </p:grpSpPr>
            <p:sp>
              <p:nvSpPr>
                <p:cNvPr id="451" name="Rounded Rectangle 798"/>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52" name="TextBox 799"/>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96" name="Group 668"/>
              <p:cNvGrpSpPr/>
              <p:nvPr/>
            </p:nvGrpSpPr>
            <p:grpSpPr>
              <a:xfrm>
                <a:off x="7632027" y="3971412"/>
                <a:ext cx="291338" cy="255198"/>
                <a:chOff x="3203019" y="1631379"/>
                <a:chExt cx="501897" cy="434296"/>
              </a:xfrm>
            </p:grpSpPr>
            <p:sp>
              <p:nvSpPr>
                <p:cNvPr id="449" name="Rounded Rectangle 796"/>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50" name="TextBox 797"/>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97" name="Group 669"/>
              <p:cNvGrpSpPr/>
              <p:nvPr/>
            </p:nvGrpSpPr>
            <p:grpSpPr>
              <a:xfrm>
                <a:off x="7627620" y="4388333"/>
                <a:ext cx="291338" cy="255198"/>
                <a:chOff x="3203019" y="1631379"/>
                <a:chExt cx="501897" cy="434296"/>
              </a:xfrm>
            </p:grpSpPr>
            <p:sp>
              <p:nvSpPr>
                <p:cNvPr id="447" name="Rounded Rectangle 794"/>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48" name="TextBox 795"/>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298" name="Group 670"/>
              <p:cNvGrpSpPr/>
              <p:nvPr/>
            </p:nvGrpSpPr>
            <p:grpSpPr>
              <a:xfrm>
                <a:off x="6240172" y="2927276"/>
                <a:ext cx="249979" cy="1910599"/>
                <a:chOff x="4501393" y="2888940"/>
                <a:chExt cx="430647" cy="3251459"/>
              </a:xfrm>
            </p:grpSpPr>
            <p:sp>
              <p:nvSpPr>
                <p:cNvPr id="442" name="Rectangle 789"/>
                <p:cNvSpPr/>
                <p:nvPr/>
              </p:nvSpPr>
              <p:spPr bwMode="auto">
                <a:xfrm>
                  <a:off x="4501393" y="2888940"/>
                  <a:ext cx="411480" cy="411480"/>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43" name="Rectangle 790"/>
                <p:cNvSpPr/>
                <p:nvPr/>
              </p:nvSpPr>
              <p:spPr bwMode="auto">
                <a:xfrm>
                  <a:off x="4520560" y="3607249"/>
                  <a:ext cx="411480" cy="411480"/>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44" name="Rectangle 791"/>
                <p:cNvSpPr/>
                <p:nvPr/>
              </p:nvSpPr>
              <p:spPr bwMode="auto">
                <a:xfrm>
                  <a:off x="4520560" y="4372334"/>
                  <a:ext cx="411480" cy="411480"/>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45" name="Rectangle 792"/>
                <p:cNvSpPr/>
                <p:nvPr/>
              </p:nvSpPr>
              <p:spPr bwMode="auto">
                <a:xfrm>
                  <a:off x="4520560" y="5031069"/>
                  <a:ext cx="411480" cy="411480"/>
                </a:xfrm>
                <a:prstGeom prst="rect">
                  <a:avLst/>
                </a:prstGeom>
                <a:solidFill>
                  <a:schemeClr val="bg1">
                    <a:lumMod val="75000"/>
                  </a:schemeClr>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46" name="Rectangle 793"/>
                <p:cNvSpPr/>
                <p:nvPr/>
              </p:nvSpPr>
              <p:spPr bwMode="auto">
                <a:xfrm>
                  <a:off x="4520560" y="5728919"/>
                  <a:ext cx="411480" cy="411480"/>
                </a:xfrm>
                <a:prstGeom prst="rect">
                  <a:avLst/>
                </a:prstGeom>
                <a:solidFill>
                  <a:schemeClr val="bg1">
                    <a:lumMod val="75000"/>
                  </a:schemeClr>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grpSp>
          <p:grpSp>
            <p:nvGrpSpPr>
              <p:cNvPr id="299" name="Group 671"/>
              <p:cNvGrpSpPr/>
              <p:nvPr/>
            </p:nvGrpSpPr>
            <p:grpSpPr>
              <a:xfrm>
                <a:off x="6808611" y="2927276"/>
                <a:ext cx="249979" cy="1910599"/>
                <a:chOff x="5761533" y="2888940"/>
                <a:chExt cx="430647" cy="3251459"/>
              </a:xfrm>
            </p:grpSpPr>
            <p:sp>
              <p:nvSpPr>
                <p:cNvPr id="437" name="Rectangle 784"/>
                <p:cNvSpPr/>
                <p:nvPr/>
              </p:nvSpPr>
              <p:spPr bwMode="auto">
                <a:xfrm>
                  <a:off x="5761533" y="2888940"/>
                  <a:ext cx="411480" cy="411480"/>
                </a:xfrm>
                <a:prstGeom prst="rect">
                  <a:avLst/>
                </a:prstGeom>
                <a:solidFill>
                  <a:srgbClr val="FFC0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38" name="Rectangle 785"/>
                <p:cNvSpPr/>
                <p:nvPr/>
              </p:nvSpPr>
              <p:spPr bwMode="auto">
                <a:xfrm>
                  <a:off x="5780700" y="3607249"/>
                  <a:ext cx="411480" cy="411480"/>
                </a:xfrm>
                <a:prstGeom prst="rect">
                  <a:avLst/>
                </a:prstGeom>
                <a:solidFill>
                  <a:srgbClr val="FFC0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39" name="Rectangle 786"/>
                <p:cNvSpPr/>
                <p:nvPr/>
              </p:nvSpPr>
              <p:spPr bwMode="auto">
                <a:xfrm>
                  <a:off x="5780700" y="4372334"/>
                  <a:ext cx="411480" cy="411480"/>
                </a:xfrm>
                <a:prstGeom prst="rect">
                  <a:avLst/>
                </a:prstGeom>
                <a:solidFill>
                  <a:srgbClr val="FFC0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40" name="Rectangle 787"/>
                <p:cNvSpPr/>
                <p:nvPr/>
              </p:nvSpPr>
              <p:spPr bwMode="auto">
                <a:xfrm>
                  <a:off x="5780700" y="5031069"/>
                  <a:ext cx="411480" cy="411480"/>
                </a:xfrm>
                <a:prstGeom prst="rect">
                  <a:avLst/>
                </a:prstGeom>
                <a:solidFill>
                  <a:schemeClr val="bg1">
                    <a:lumMod val="75000"/>
                  </a:schemeClr>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41" name="Rectangle 788"/>
                <p:cNvSpPr/>
                <p:nvPr/>
              </p:nvSpPr>
              <p:spPr bwMode="auto">
                <a:xfrm>
                  <a:off x="5780700" y="5728919"/>
                  <a:ext cx="411480" cy="411480"/>
                </a:xfrm>
                <a:prstGeom prst="rect">
                  <a:avLst/>
                </a:prstGeom>
                <a:solidFill>
                  <a:schemeClr val="bg1">
                    <a:lumMod val="75000"/>
                  </a:schemeClr>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grpSp>
          <p:grpSp>
            <p:nvGrpSpPr>
              <p:cNvPr id="300" name="Group 672"/>
              <p:cNvGrpSpPr/>
              <p:nvPr/>
            </p:nvGrpSpPr>
            <p:grpSpPr>
              <a:xfrm>
                <a:off x="7363453" y="2927276"/>
                <a:ext cx="253293" cy="1910599"/>
                <a:chOff x="6520906" y="2888940"/>
                <a:chExt cx="436359" cy="3251459"/>
              </a:xfrm>
            </p:grpSpPr>
            <p:sp>
              <p:nvSpPr>
                <p:cNvPr id="432" name="Rectangle 779"/>
                <p:cNvSpPr/>
                <p:nvPr/>
              </p:nvSpPr>
              <p:spPr bwMode="auto">
                <a:xfrm>
                  <a:off x="6520906" y="2888940"/>
                  <a:ext cx="411482" cy="411480"/>
                </a:xfrm>
                <a:prstGeom prst="rect">
                  <a:avLst/>
                </a:prstGeom>
                <a:solidFill>
                  <a:srgbClr val="FFC0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33" name="Rectangle 780"/>
                <p:cNvSpPr/>
                <p:nvPr/>
              </p:nvSpPr>
              <p:spPr bwMode="auto">
                <a:xfrm>
                  <a:off x="6545785" y="3607249"/>
                  <a:ext cx="411480" cy="411480"/>
                </a:xfrm>
                <a:prstGeom prst="rect">
                  <a:avLst/>
                </a:prstGeom>
                <a:solidFill>
                  <a:srgbClr val="FFC0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34" name="Rectangle 781"/>
                <p:cNvSpPr/>
                <p:nvPr/>
              </p:nvSpPr>
              <p:spPr bwMode="auto">
                <a:xfrm>
                  <a:off x="6545785" y="4372334"/>
                  <a:ext cx="411480" cy="411480"/>
                </a:xfrm>
                <a:prstGeom prst="rect">
                  <a:avLst/>
                </a:prstGeom>
                <a:solidFill>
                  <a:srgbClr val="FFC0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35" name="Rectangle 782"/>
                <p:cNvSpPr/>
                <p:nvPr/>
              </p:nvSpPr>
              <p:spPr bwMode="auto">
                <a:xfrm>
                  <a:off x="6545785" y="5031069"/>
                  <a:ext cx="411480" cy="411480"/>
                </a:xfrm>
                <a:prstGeom prst="rect">
                  <a:avLst/>
                </a:prstGeom>
                <a:solidFill>
                  <a:srgbClr val="CC99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36" name="Rectangle 783"/>
                <p:cNvSpPr/>
                <p:nvPr/>
              </p:nvSpPr>
              <p:spPr bwMode="auto">
                <a:xfrm>
                  <a:off x="6545785" y="5728919"/>
                  <a:ext cx="411480" cy="411480"/>
                </a:xfrm>
                <a:prstGeom prst="rect">
                  <a:avLst/>
                </a:prstGeom>
                <a:solidFill>
                  <a:srgbClr val="CC99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grpSp>
          <p:grpSp>
            <p:nvGrpSpPr>
              <p:cNvPr id="301" name="Group 673"/>
              <p:cNvGrpSpPr/>
              <p:nvPr/>
            </p:nvGrpSpPr>
            <p:grpSpPr>
              <a:xfrm>
                <a:off x="7917222" y="2927276"/>
                <a:ext cx="249979" cy="1910599"/>
                <a:chOff x="7336708" y="2888940"/>
                <a:chExt cx="430647" cy="3251459"/>
              </a:xfrm>
            </p:grpSpPr>
            <p:sp>
              <p:nvSpPr>
                <p:cNvPr id="427" name="Rectangle 774"/>
                <p:cNvSpPr/>
                <p:nvPr/>
              </p:nvSpPr>
              <p:spPr bwMode="auto">
                <a:xfrm>
                  <a:off x="7336708" y="2888940"/>
                  <a:ext cx="411480" cy="411480"/>
                </a:xfrm>
                <a:prstGeom prst="rect">
                  <a:avLst/>
                </a:prstGeom>
                <a:solidFill>
                  <a:srgbClr val="FF5D5D"/>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28" name="Rectangle 775"/>
                <p:cNvSpPr/>
                <p:nvPr/>
              </p:nvSpPr>
              <p:spPr bwMode="auto">
                <a:xfrm>
                  <a:off x="7355875" y="3607249"/>
                  <a:ext cx="411480" cy="411480"/>
                </a:xfrm>
                <a:prstGeom prst="rect">
                  <a:avLst/>
                </a:prstGeom>
                <a:solidFill>
                  <a:srgbClr val="FF5D5D"/>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29" name="Rectangle 776"/>
                <p:cNvSpPr/>
                <p:nvPr/>
              </p:nvSpPr>
              <p:spPr bwMode="auto">
                <a:xfrm>
                  <a:off x="7355875" y="4372334"/>
                  <a:ext cx="411480" cy="411480"/>
                </a:xfrm>
                <a:prstGeom prst="rect">
                  <a:avLst/>
                </a:prstGeom>
                <a:solidFill>
                  <a:srgbClr val="FF5D5D"/>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30" name="Rectangle 777"/>
                <p:cNvSpPr/>
                <p:nvPr/>
              </p:nvSpPr>
              <p:spPr bwMode="auto">
                <a:xfrm>
                  <a:off x="7355875" y="5031069"/>
                  <a:ext cx="411480" cy="411480"/>
                </a:xfrm>
                <a:prstGeom prst="rect">
                  <a:avLst/>
                </a:prstGeom>
                <a:solidFill>
                  <a:srgbClr val="CC99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31" name="Rectangle 778"/>
                <p:cNvSpPr/>
                <p:nvPr/>
              </p:nvSpPr>
              <p:spPr bwMode="auto">
                <a:xfrm>
                  <a:off x="7355875" y="5728919"/>
                  <a:ext cx="411480" cy="411480"/>
                </a:xfrm>
                <a:prstGeom prst="rect">
                  <a:avLst/>
                </a:prstGeom>
                <a:solidFill>
                  <a:srgbClr val="CC99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grpSp>
          <p:cxnSp>
            <p:nvCxnSpPr>
              <p:cNvPr id="302" name="Straight Arrow Connector 674"/>
              <p:cNvCxnSpPr/>
              <p:nvPr/>
            </p:nvCxnSpPr>
            <p:spPr bwMode="auto">
              <a:xfrm>
                <a:off x="5629229" y="3274873"/>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 name="Straight Arrow Connector 675"/>
              <p:cNvCxnSpPr/>
              <p:nvPr/>
            </p:nvCxnSpPr>
            <p:spPr bwMode="auto">
              <a:xfrm>
                <a:off x="6166719" y="3271067"/>
                <a:ext cx="387473"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4" name="Straight Arrow Connector 676"/>
              <p:cNvCxnSpPr/>
              <p:nvPr/>
            </p:nvCxnSpPr>
            <p:spPr bwMode="auto">
              <a:xfrm>
                <a:off x="6741295" y="3271975"/>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 name="Straight Arrow Connector 677"/>
              <p:cNvCxnSpPr/>
              <p:nvPr/>
            </p:nvCxnSpPr>
            <p:spPr bwMode="auto">
              <a:xfrm>
                <a:off x="7307454" y="3271067"/>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 name="Straight Arrow Connector 678"/>
              <p:cNvCxnSpPr/>
              <p:nvPr/>
            </p:nvCxnSpPr>
            <p:spPr bwMode="auto">
              <a:xfrm>
                <a:off x="5640956" y="2851744"/>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 name="Straight Arrow Connector 679"/>
              <p:cNvCxnSpPr/>
              <p:nvPr/>
            </p:nvCxnSpPr>
            <p:spPr bwMode="auto">
              <a:xfrm>
                <a:off x="6178445" y="2847939"/>
                <a:ext cx="387473"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 name="Straight Arrow Connector 680"/>
              <p:cNvCxnSpPr/>
              <p:nvPr/>
            </p:nvCxnSpPr>
            <p:spPr bwMode="auto">
              <a:xfrm>
                <a:off x="6753021" y="2848847"/>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 name="Straight Arrow Connector 681"/>
              <p:cNvCxnSpPr/>
              <p:nvPr/>
            </p:nvCxnSpPr>
            <p:spPr bwMode="auto">
              <a:xfrm>
                <a:off x="7319181" y="2847939"/>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 name="Straight Arrow Connector 682"/>
              <p:cNvCxnSpPr/>
              <p:nvPr/>
            </p:nvCxnSpPr>
            <p:spPr bwMode="auto">
              <a:xfrm>
                <a:off x="5639637" y="3680490"/>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1" name="Straight Arrow Connector 683"/>
              <p:cNvCxnSpPr/>
              <p:nvPr/>
            </p:nvCxnSpPr>
            <p:spPr bwMode="auto">
              <a:xfrm>
                <a:off x="6177127" y="3676685"/>
                <a:ext cx="387473"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 name="Straight Arrow Connector 684"/>
              <p:cNvCxnSpPr/>
              <p:nvPr/>
            </p:nvCxnSpPr>
            <p:spPr bwMode="auto">
              <a:xfrm>
                <a:off x="6751703" y="3677592"/>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 name="Straight Arrow Connector 685"/>
              <p:cNvCxnSpPr/>
              <p:nvPr/>
            </p:nvCxnSpPr>
            <p:spPr bwMode="auto">
              <a:xfrm>
                <a:off x="7317862" y="3676685"/>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 name="Straight Arrow Connector 686"/>
              <p:cNvCxnSpPr/>
              <p:nvPr/>
            </p:nvCxnSpPr>
            <p:spPr bwMode="auto">
              <a:xfrm>
                <a:off x="5631832" y="4091375"/>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5" name="Straight Arrow Connector 687"/>
              <p:cNvCxnSpPr/>
              <p:nvPr/>
            </p:nvCxnSpPr>
            <p:spPr bwMode="auto">
              <a:xfrm>
                <a:off x="6169321" y="4087570"/>
                <a:ext cx="387473"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6" name="Straight Arrow Connector 688"/>
              <p:cNvCxnSpPr/>
              <p:nvPr/>
            </p:nvCxnSpPr>
            <p:spPr bwMode="auto">
              <a:xfrm>
                <a:off x="6743897" y="4088478"/>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 name="Straight Arrow Connector 689"/>
              <p:cNvCxnSpPr/>
              <p:nvPr/>
            </p:nvCxnSpPr>
            <p:spPr bwMode="auto">
              <a:xfrm>
                <a:off x="7310057" y="4087570"/>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 name="Straight Arrow Connector 690"/>
              <p:cNvCxnSpPr/>
              <p:nvPr/>
            </p:nvCxnSpPr>
            <p:spPr bwMode="auto">
              <a:xfrm>
                <a:off x="5624026" y="4518067"/>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 name="Straight Arrow Connector 691"/>
              <p:cNvCxnSpPr/>
              <p:nvPr/>
            </p:nvCxnSpPr>
            <p:spPr bwMode="auto">
              <a:xfrm>
                <a:off x="6161515" y="4514261"/>
                <a:ext cx="387473"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0" name="Straight Arrow Connector 692"/>
              <p:cNvCxnSpPr/>
              <p:nvPr/>
            </p:nvCxnSpPr>
            <p:spPr bwMode="auto">
              <a:xfrm>
                <a:off x="6736091" y="4515169"/>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1" name="Straight Arrow Connector 693"/>
              <p:cNvCxnSpPr/>
              <p:nvPr/>
            </p:nvCxnSpPr>
            <p:spPr bwMode="auto">
              <a:xfrm>
                <a:off x="7302251" y="4514261"/>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2" name="Straight Connector 694"/>
              <p:cNvCxnSpPr/>
              <p:nvPr/>
            </p:nvCxnSpPr>
            <p:spPr bwMode="auto">
              <a:xfrm>
                <a:off x="5546972" y="3763732"/>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3" name="Straight Connector 695"/>
              <p:cNvCxnSpPr/>
              <p:nvPr/>
            </p:nvCxnSpPr>
            <p:spPr bwMode="auto">
              <a:xfrm>
                <a:off x="6081297" y="2922943"/>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4" name="Straight Connector 696"/>
              <p:cNvCxnSpPr/>
              <p:nvPr/>
            </p:nvCxnSpPr>
            <p:spPr bwMode="auto">
              <a:xfrm>
                <a:off x="6083621" y="3338562"/>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5" name="Straight Connector 697"/>
              <p:cNvCxnSpPr/>
              <p:nvPr/>
            </p:nvCxnSpPr>
            <p:spPr bwMode="auto">
              <a:xfrm>
                <a:off x="6081288" y="3757212"/>
                <a:ext cx="1606" cy="250550"/>
              </a:xfrm>
              <a:prstGeom prst="line">
                <a:avLst/>
              </a:prstGeom>
              <a:noFill/>
              <a:ln w="9525" cap="flat" cmpd="sng" algn="ctr">
                <a:solidFill>
                  <a:srgbClr val="FFFFFF"/>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6" name="Straight Connector 698"/>
              <p:cNvCxnSpPr/>
              <p:nvPr/>
            </p:nvCxnSpPr>
            <p:spPr bwMode="auto">
              <a:xfrm>
                <a:off x="6081284" y="4172750"/>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 name="Straight Connector 699"/>
              <p:cNvCxnSpPr/>
              <p:nvPr/>
            </p:nvCxnSpPr>
            <p:spPr bwMode="auto">
              <a:xfrm>
                <a:off x="6085414" y="3756840"/>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 name="Straight Connector 700"/>
              <p:cNvCxnSpPr/>
              <p:nvPr/>
            </p:nvCxnSpPr>
            <p:spPr bwMode="auto">
              <a:xfrm>
                <a:off x="6645806" y="2927276"/>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 name="Straight Connector 701"/>
              <p:cNvCxnSpPr/>
              <p:nvPr/>
            </p:nvCxnSpPr>
            <p:spPr bwMode="auto">
              <a:xfrm>
                <a:off x="6648130" y="3342895"/>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0" name="Straight Connector 702"/>
              <p:cNvCxnSpPr/>
              <p:nvPr/>
            </p:nvCxnSpPr>
            <p:spPr bwMode="auto">
              <a:xfrm>
                <a:off x="6645797" y="3761545"/>
                <a:ext cx="1606" cy="250550"/>
              </a:xfrm>
              <a:prstGeom prst="line">
                <a:avLst/>
              </a:prstGeom>
              <a:noFill/>
              <a:ln w="9525" cap="flat" cmpd="sng" algn="ctr">
                <a:solidFill>
                  <a:srgbClr val="FFFFFF"/>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 name="Straight Connector 703"/>
              <p:cNvCxnSpPr/>
              <p:nvPr/>
            </p:nvCxnSpPr>
            <p:spPr bwMode="auto">
              <a:xfrm>
                <a:off x="6645792" y="4177083"/>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2" name="Straight Connector 704"/>
              <p:cNvCxnSpPr/>
              <p:nvPr/>
            </p:nvCxnSpPr>
            <p:spPr bwMode="auto">
              <a:xfrm>
                <a:off x="6649923" y="3761173"/>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3" name="Straight Connector 705"/>
              <p:cNvCxnSpPr/>
              <p:nvPr/>
            </p:nvCxnSpPr>
            <p:spPr bwMode="auto">
              <a:xfrm>
                <a:off x="7208920" y="2931609"/>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4" name="Straight Connector 706"/>
              <p:cNvCxnSpPr/>
              <p:nvPr/>
            </p:nvCxnSpPr>
            <p:spPr bwMode="auto">
              <a:xfrm>
                <a:off x="7211244" y="3347228"/>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5" name="Straight Connector 707"/>
              <p:cNvCxnSpPr/>
              <p:nvPr/>
            </p:nvCxnSpPr>
            <p:spPr bwMode="auto">
              <a:xfrm>
                <a:off x="7208911" y="3765878"/>
                <a:ext cx="1606" cy="250550"/>
              </a:xfrm>
              <a:prstGeom prst="line">
                <a:avLst/>
              </a:prstGeom>
              <a:noFill/>
              <a:ln w="9525" cap="flat" cmpd="sng" algn="ctr">
                <a:solidFill>
                  <a:srgbClr val="FFFFFF"/>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6" name="Straight Connector 708"/>
              <p:cNvCxnSpPr/>
              <p:nvPr/>
            </p:nvCxnSpPr>
            <p:spPr bwMode="auto">
              <a:xfrm>
                <a:off x="7208906" y="4181416"/>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7" name="Straight Connector 709"/>
              <p:cNvCxnSpPr/>
              <p:nvPr/>
            </p:nvCxnSpPr>
            <p:spPr bwMode="auto">
              <a:xfrm>
                <a:off x="7213037" y="3765506"/>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 name="Straight Connector 710"/>
              <p:cNvCxnSpPr/>
              <p:nvPr/>
            </p:nvCxnSpPr>
            <p:spPr bwMode="auto">
              <a:xfrm>
                <a:off x="7775864" y="2936389"/>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 name="Straight Connector 711"/>
              <p:cNvCxnSpPr/>
              <p:nvPr/>
            </p:nvCxnSpPr>
            <p:spPr bwMode="auto">
              <a:xfrm>
                <a:off x="7778188" y="3352008"/>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 name="Straight Connector 712"/>
              <p:cNvCxnSpPr/>
              <p:nvPr/>
            </p:nvCxnSpPr>
            <p:spPr bwMode="auto">
              <a:xfrm>
                <a:off x="7775855" y="3770658"/>
                <a:ext cx="1606" cy="250550"/>
              </a:xfrm>
              <a:prstGeom prst="line">
                <a:avLst/>
              </a:prstGeom>
              <a:noFill/>
              <a:ln w="9525" cap="flat" cmpd="sng" algn="ctr">
                <a:solidFill>
                  <a:srgbClr val="FFFFFF"/>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 name="Straight Connector 713"/>
              <p:cNvCxnSpPr/>
              <p:nvPr/>
            </p:nvCxnSpPr>
            <p:spPr bwMode="auto">
              <a:xfrm>
                <a:off x="7775850" y="4186196"/>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2" name="Straight Connector 714"/>
              <p:cNvCxnSpPr/>
              <p:nvPr/>
            </p:nvCxnSpPr>
            <p:spPr bwMode="auto">
              <a:xfrm>
                <a:off x="7779981" y="3770287"/>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3" name="TextBox 715"/>
              <p:cNvSpPr txBox="1"/>
              <p:nvPr/>
            </p:nvSpPr>
            <p:spPr>
              <a:xfrm>
                <a:off x="5600676" y="2904939"/>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344" name="TextBox 716"/>
              <p:cNvSpPr txBox="1"/>
              <p:nvPr/>
            </p:nvSpPr>
            <p:spPr>
              <a:xfrm>
                <a:off x="6150593" y="2903922"/>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345" name="TextBox 717"/>
              <p:cNvSpPr txBox="1"/>
              <p:nvPr/>
            </p:nvSpPr>
            <p:spPr>
              <a:xfrm>
                <a:off x="5613319" y="3334796"/>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346" name="TextBox 718"/>
              <p:cNvSpPr txBox="1"/>
              <p:nvPr/>
            </p:nvSpPr>
            <p:spPr>
              <a:xfrm>
                <a:off x="6160687" y="3334420"/>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347" name="TextBox 719"/>
              <p:cNvSpPr txBox="1"/>
              <p:nvPr/>
            </p:nvSpPr>
            <p:spPr>
              <a:xfrm>
                <a:off x="6775769" y="2913712"/>
                <a:ext cx="29773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a:t>
                </a:r>
              </a:p>
            </p:txBody>
          </p:sp>
          <p:sp>
            <p:nvSpPr>
              <p:cNvPr id="348" name="TextBox 720"/>
              <p:cNvSpPr txBox="1"/>
              <p:nvPr/>
            </p:nvSpPr>
            <p:spPr>
              <a:xfrm>
                <a:off x="6788971" y="3339182"/>
                <a:ext cx="29773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a:t>
                </a:r>
              </a:p>
            </p:txBody>
          </p:sp>
          <p:sp>
            <p:nvSpPr>
              <p:cNvPr id="349" name="TextBox 721"/>
              <p:cNvSpPr txBox="1"/>
              <p:nvPr/>
            </p:nvSpPr>
            <p:spPr>
              <a:xfrm>
                <a:off x="5615129" y="3786211"/>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350" name="TextBox 722"/>
              <p:cNvSpPr txBox="1"/>
              <p:nvPr/>
            </p:nvSpPr>
            <p:spPr>
              <a:xfrm>
                <a:off x="6160712" y="3785849"/>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351" name="TextBox 723"/>
              <p:cNvSpPr txBox="1"/>
              <p:nvPr/>
            </p:nvSpPr>
            <p:spPr>
              <a:xfrm>
                <a:off x="6789439" y="3787625"/>
                <a:ext cx="29773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a:t>
                </a:r>
              </a:p>
            </p:txBody>
          </p:sp>
          <p:sp>
            <p:nvSpPr>
              <p:cNvPr id="352" name="TextBox 724"/>
              <p:cNvSpPr txBox="1"/>
              <p:nvPr/>
            </p:nvSpPr>
            <p:spPr>
              <a:xfrm>
                <a:off x="5603470" y="4170142"/>
                <a:ext cx="44164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MC</a:t>
                </a:r>
              </a:p>
            </p:txBody>
          </p:sp>
          <p:sp>
            <p:nvSpPr>
              <p:cNvPr id="353" name="TextBox 725"/>
              <p:cNvSpPr txBox="1"/>
              <p:nvPr/>
            </p:nvSpPr>
            <p:spPr>
              <a:xfrm>
                <a:off x="6150008" y="4174324"/>
                <a:ext cx="44164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MC</a:t>
                </a:r>
              </a:p>
            </p:txBody>
          </p:sp>
          <p:sp>
            <p:nvSpPr>
              <p:cNvPr id="354" name="TextBox 726"/>
              <p:cNvSpPr txBox="1"/>
              <p:nvPr/>
            </p:nvSpPr>
            <p:spPr>
              <a:xfrm>
                <a:off x="6719315" y="4586120"/>
                <a:ext cx="44164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MC</a:t>
                </a:r>
              </a:p>
            </p:txBody>
          </p:sp>
          <p:sp>
            <p:nvSpPr>
              <p:cNvPr id="355" name="TextBox 727"/>
              <p:cNvSpPr txBox="1"/>
              <p:nvPr/>
            </p:nvSpPr>
            <p:spPr>
              <a:xfrm>
                <a:off x="5603470" y="4579843"/>
                <a:ext cx="44164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MC</a:t>
                </a:r>
              </a:p>
            </p:txBody>
          </p:sp>
          <p:sp>
            <p:nvSpPr>
              <p:cNvPr id="356" name="TextBox 728"/>
              <p:cNvSpPr txBox="1"/>
              <p:nvPr/>
            </p:nvSpPr>
            <p:spPr>
              <a:xfrm>
                <a:off x="8184998" y="2726785"/>
                <a:ext cx="291339" cy="255197"/>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nvGrpSpPr>
              <p:cNvPr id="357" name="Group 729"/>
              <p:cNvGrpSpPr/>
              <p:nvPr/>
            </p:nvGrpSpPr>
            <p:grpSpPr>
              <a:xfrm>
                <a:off x="8186603" y="3140102"/>
                <a:ext cx="291338" cy="255198"/>
                <a:chOff x="3203019" y="1631379"/>
                <a:chExt cx="501897" cy="434296"/>
              </a:xfrm>
            </p:grpSpPr>
            <p:sp>
              <p:nvSpPr>
                <p:cNvPr id="425" name="Rounded Rectangle 772"/>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26" name="TextBox 773"/>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358" name="Group 730"/>
              <p:cNvGrpSpPr/>
              <p:nvPr/>
            </p:nvGrpSpPr>
            <p:grpSpPr>
              <a:xfrm>
                <a:off x="8191719" y="3560994"/>
                <a:ext cx="291338" cy="255198"/>
                <a:chOff x="3203019" y="1631379"/>
                <a:chExt cx="501897" cy="434296"/>
              </a:xfrm>
            </p:grpSpPr>
            <p:sp>
              <p:nvSpPr>
                <p:cNvPr id="423" name="Rounded Rectangle 770"/>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24" name="TextBox 771"/>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359" name="Group 731"/>
              <p:cNvGrpSpPr/>
              <p:nvPr/>
            </p:nvGrpSpPr>
            <p:grpSpPr>
              <a:xfrm>
                <a:off x="8191719" y="3975809"/>
                <a:ext cx="291338" cy="255198"/>
                <a:chOff x="3203019" y="1631379"/>
                <a:chExt cx="501897" cy="434296"/>
              </a:xfrm>
            </p:grpSpPr>
            <p:sp>
              <p:nvSpPr>
                <p:cNvPr id="421" name="Rounded Rectangle 768"/>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22" name="TextBox 769"/>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360" name="Group 732"/>
              <p:cNvGrpSpPr/>
              <p:nvPr/>
            </p:nvGrpSpPr>
            <p:grpSpPr>
              <a:xfrm>
                <a:off x="8187312" y="4392729"/>
                <a:ext cx="291338" cy="255198"/>
                <a:chOff x="3203019" y="1631379"/>
                <a:chExt cx="501897" cy="434296"/>
              </a:xfrm>
            </p:grpSpPr>
            <p:sp>
              <p:nvSpPr>
                <p:cNvPr id="419" name="Rounded Rectangle 766"/>
                <p:cNvSpPr/>
                <p:nvPr/>
              </p:nvSpPr>
              <p:spPr bwMode="auto">
                <a:xfrm>
                  <a:off x="3356865" y="1763815"/>
                  <a:ext cx="182880" cy="182880"/>
                </a:xfrm>
                <a:prstGeom prst="round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20" name="TextBox 767"/>
                <p:cNvSpPr txBox="1"/>
                <p:nvPr/>
              </p:nvSpPr>
              <p:spPr>
                <a:xfrm>
                  <a:off x="3203019" y="1631379"/>
                  <a:ext cx="501897" cy="434296"/>
                </a:xfrm>
                <a:prstGeom prst="rect">
                  <a:avLst/>
                </a:prstGeom>
                <a:solidFill>
                  <a:srgbClr val="3BFF94"/>
                </a:solidFill>
                <a:ln>
                  <a:solidFill>
                    <a:srgbClr val="00B050"/>
                  </a:solidFill>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R</a:t>
                  </a:r>
                </a:p>
              </p:txBody>
            </p:sp>
          </p:grpSp>
          <p:grpSp>
            <p:nvGrpSpPr>
              <p:cNvPr id="361" name="Group 733"/>
              <p:cNvGrpSpPr/>
              <p:nvPr/>
            </p:nvGrpSpPr>
            <p:grpSpPr>
              <a:xfrm>
                <a:off x="8476914" y="2931672"/>
                <a:ext cx="249979" cy="1910599"/>
                <a:chOff x="7336708" y="2888940"/>
                <a:chExt cx="430647" cy="3251459"/>
              </a:xfrm>
            </p:grpSpPr>
            <p:sp>
              <p:nvSpPr>
                <p:cNvPr id="414" name="Rectangle 761"/>
                <p:cNvSpPr/>
                <p:nvPr/>
              </p:nvSpPr>
              <p:spPr bwMode="auto">
                <a:xfrm>
                  <a:off x="7336708" y="2888940"/>
                  <a:ext cx="411480" cy="411480"/>
                </a:xfrm>
                <a:prstGeom prst="rect">
                  <a:avLst/>
                </a:prstGeom>
                <a:solidFill>
                  <a:srgbClr val="FF5D5D"/>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15" name="Rectangle 762"/>
                <p:cNvSpPr/>
                <p:nvPr/>
              </p:nvSpPr>
              <p:spPr bwMode="auto">
                <a:xfrm>
                  <a:off x="7355875" y="3607249"/>
                  <a:ext cx="411480" cy="411480"/>
                </a:xfrm>
                <a:prstGeom prst="rect">
                  <a:avLst/>
                </a:prstGeom>
                <a:solidFill>
                  <a:srgbClr val="FF5D5D"/>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16" name="Rectangle 763"/>
                <p:cNvSpPr/>
                <p:nvPr/>
              </p:nvSpPr>
              <p:spPr bwMode="auto">
                <a:xfrm>
                  <a:off x="7355875" y="4372334"/>
                  <a:ext cx="411480" cy="411480"/>
                </a:xfrm>
                <a:prstGeom prst="rect">
                  <a:avLst/>
                </a:prstGeom>
                <a:solidFill>
                  <a:srgbClr val="FF5D5D"/>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17" name="Rectangle 764"/>
                <p:cNvSpPr/>
                <p:nvPr/>
              </p:nvSpPr>
              <p:spPr bwMode="auto">
                <a:xfrm>
                  <a:off x="7355875" y="5031069"/>
                  <a:ext cx="411480" cy="411480"/>
                </a:xfrm>
                <a:prstGeom prst="rect">
                  <a:avLst/>
                </a:prstGeom>
                <a:solidFill>
                  <a:srgbClr val="CC99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18" name="Rectangle 765"/>
                <p:cNvSpPr/>
                <p:nvPr/>
              </p:nvSpPr>
              <p:spPr bwMode="auto">
                <a:xfrm>
                  <a:off x="7355875" y="5728919"/>
                  <a:ext cx="411480" cy="411480"/>
                </a:xfrm>
                <a:prstGeom prst="rect">
                  <a:avLst/>
                </a:prstGeom>
                <a:solidFill>
                  <a:srgbClr val="CC99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grpSp>
          <p:cxnSp>
            <p:nvCxnSpPr>
              <p:cNvPr id="362" name="Straight Connector 734"/>
              <p:cNvCxnSpPr/>
              <p:nvPr/>
            </p:nvCxnSpPr>
            <p:spPr bwMode="auto">
              <a:xfrm>
                <a:off x="8335556" y="2940785"/>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3" name="Straight Connector 735"/>
              <p:cNvCxnSpPr/>
              <p:nvPr/>
            </p:nvCxnSpPr>
            <p:spPr bwMode="auto">
              <a:xfrm>
                <a:off x="8337880" y="3356404"/>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4" name="Straight Connector 736"/>
              <p:cNvCxnSpPr/>
              <p:nvPr/>
            </p:nvCxnSpPr>
            <p:spPr bwMode="auto">
              <a:xfrm>
                <a:off x="8335547" y="3775055"/>
                <a:ext cx="1606" cy="250550"/>
              </a:xfrm>
              <a:prstGeom prst="line">
                <a:avLst/>
              </a:prstGeom>
              <a:noFill/>
              <a:ln w="9525" cap="flat" cmpd="sng" algn="ctr">
                <a:solidFill>
                  <a:srgbClr val="FFFFFF"/>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5" name="Straight Connector 737"/>
              <p:cNvCxnSpPr/>
              <p:nvPr/>
            </p:nvCxnSpPr>
            <p:spPr bwMode="auto">
              <a:xfrm>
                <a:off x="8335542" y="4190593"/>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 name="Straight Connector 738"/>
              <p:cNvCxnSpPr/>
              <p:nvPr/>
            </p:nvCxnSpPr>
            <p:spPr bwMode="auto">
              <a:xfrm>
                <a:off x="8339673" y="3774683"/>
                <a:ext cx="1606" cy="250550"/>
              </a:xfrm>
              <a:prstGeom prst="line">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7" name="Straight Arrow Connector 739"/>
              <p:cNvCxnSpPr/>
              <p:nvPr/>
            </p:nvCxnSpPr>
            <p:spPr bwMode="auto">
              <a:xfrm>
                <a:off x="7861954" y="3271067"/>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 name="Straight Arrow Connector 740"/>
              <p:cNvCxnSpPr/>
              <p:nvPr/>
            </p:nvCxnSpPr>
            <p:spPr bwMode="auto">
              <a:xfrm>
                <a:off x="7865119" y="2847939"/>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 name="Straight Arrow Connector 741"/>
              <p:cNvCxnSpPr/>
              <p:nvPr/>
            </p:nvCxnSpPr>
            <p:spPr bwMode="auto">
              <a:xfrm>
                <a:off x="7872361" y="3676685"/>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 name="Straight Arrow Connector 742"/>
              <p:cNvCxnSpPr/>
              <p:nvPr/>
            </p:nvCxnSpPr>
            <p:spPr bwMode="auto">
              <a:xfrm>
                <a:off x="7864556" y="4087570"/>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1" name="Straight Arrow Connector 743"/>
              <p:cNvCxnSpPr/>
              <p:nvPr/>
            </p:nvCxnSpPr>
            <p:spPr bwMode="auto">
              <a:xfrm>
                <a:off x="7856750" y="4514261"/>
                <a:ext cx="364972" cy="1536"/>
              </a:xfrm>
              <a:prstGeom prst="straightConnector1">
                <a:avLst/>
              </a:prstGeom>
              <a:noFill/>
              <a:ln w="9525"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2" name="TextBox 744"/>
              <p:cNvSpPr txBox="1"/>
              <p:nvPr/>
            </p:nvSpPr>
            <p:spPr>
              <a:xfrm>
                <a:off x="7357318" y="3786308"/>
                <a:ext cx="29773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a:t>
                </a:r>
              </a:p>
            </p:txBody>
          </p:sp>
          <p:sp>
            <p:nvSpPr>
              <p:cNvPr id="373" name="TextBox 745"/>
              <p:cNvSpPr txBox="1"/>
              <p:nvPr/>
            </p:nvSpPr>
            <p:spPr>
              <a:xfrm>
                <a:off x="7356855" y="3333407"/>
                <a:ext cx="29773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a:t>
                </a:r>
              </a:p>
            </p:txBody>
          </p:sp>
          <p:sp>
            <p:nvSpPr>
              <p:cNvPr id="374" name="TextBox 747"/>
              <p:cNvSpPr txBox="1"/>
              <p:nvPr/>
            </p:nvSpPr>
            <p:spPr>
              <a:xfrm>
                <a:off x="6717890" y="4172881"/>
                <a:ext cx="44164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MC</a:t>
                </a:r>
              </a:p>
            </p:txBody>
          </p:sp>
          <p:sp>
            <p:nvSpPr>
              <p:cNvPr id="375" name="TextBox 748"/>
              <p:cNvSpPr txBox="1"/>
              <p:nvPr/>
            </p:nvSpPr>
            <p:spPr>
              <a:xfrm>
                <a:off x="6157134" y="4580341"/>
                <a:ext cx="44164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MC</a:t>
                </a:r>
              </a:p>
            </p:txBody>
          </p:sp>
          <p:sp>
            <p:nvSpPr>
              <p:cNvPr id="376" name="TextBox 749"/>
              <p:cNvSpPr txBox="1"/>
              <p:nvPr/>
            </p:nvSpPr>
            <p:spPr>
              <a:xfrm>
                <a:off x="7841674" y="2917382"/>
                <a:ext cx="38567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IO</a:t>
                </a:r>
              </a:p>
            </p:txBody>
          </p:sp>
          <p:sp>
            <p:nvSpPr>
              <p:cNvPr id="377" name="TextBox 750"/>
              <p:cNvSpPr txBox="1"/>
              <p:nvPr/>
            </p:nvSpPr>
            <p:spPr>
              <a:xfrm>
                <a:off x="8401407" y="2918742"/>
                <a:ext cx="38567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IO</a:t>
                </a:r>
              </a:p>
            </p:txBody>
          </p:sp>
          <p:sp>
            <p:nvSpPr>
              <p:cNvPr id="378" name="TextBox 751"/>
              <p:cNvSpPr txBox="1"/>
              <p:nvPr/>
            </p:nvSpPr>
            <p:spPr>
              <a:xfrm>
                <a:off x="8411813" y="3343327"/>
                <a:ext cx="38567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IO</a:t>
                </a:r>
              </a:p>
            </p:txBody>
          </p:sp>
          <p:sp>
            <p:nvSpPr>
              <p:cNvPr id="379" name="TextBox 752"/>
              <p:cNvSpPr txBox="1"/>
              <p:nvPr/>
            </p:nvSpPr>
            <p:spPr>
              <a:xfrm>
                <a:off x="7853965" y="3344380"/>
                <a:ext cx="38567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IO</a:t>
                </a:r>
              </a:p>
            </p:txBody>
          </p:sp>
          <p:sp>
            <p:nvSpPr>
              <p:cNvPr id="380" name="TextBox 753"/>
              <p:cNvSpPr txBox="1"/>
              <p:nvPr/>
            </p:nvSpPr>
            <p:spPr>
              <a:xfrm>
                <a:off x="7855003" y="3794248"/>
                <a:ext cx="38567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IO</a:t>
                </a:r>
              </a:p>
            </p:txBody>
          </p:sp>
          <p:sp>
            <p:nvSpPr>
              <p:cNvPr id="381" name="TextBox 754"/>
              <p:cNvSpPr txBox="1"/>
              <p:nvPr/>
            </p:nvSpPr>
            <p:spPr>
              <a:xfrm>
                <a:off x="8411809" y="3790948"/>
                <a:ext cx="38567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IO</a:t>
                </a:r>
              </a:p>
            </p:txBody>
          </p:sp>
          <p:sp>
            <p:nvSpPr>
              <p:cNvPr id="382" name="TextBox 755"/>
              <p:cNvSpPr txBox="1"/>
              <p:nvPr/>
            </p:nvSpPr>
            <p:spPr>
              <a:xfrm>
                <a:off x="7359371" y="4174324"/>
                <a:ext cx="284943"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P</a:t>
                </a:r>
              </a:p>
            </p:txBody>
          </p:sp>
          <p:sp>
            <p:nvSpPr>
              <p:cNvPr id="383" name="TextBox 756"/>
              <p:cNvSpPr txBox="1"/>
              <p:nvPr/>
            </p:nvSpPr>
            <p:spPr>
              <a:xfrm>
                <a:off x="7902932" y="4171444"/>
                <a:ext cx="284943"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P</a:t>
                </a:r>
              </a:p>
            </p:txBody>
          </p:sp>
          <p:sp>
            <p:nvSpPr>
              <p:cNvPr id="384" name="TextBox 757"/>
              <p:cNvSpPr txBox="1"/>
              <p:nvPr/>
            </p:nvSpPr>
            <p:spPr>
              <a:xfrm>
                <a:off x="8461463" y="4175626"/>
                <a:ext cx="284943"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P</a:t>
                </a:r>
              </a:p>
            </p:txBody>
          </p:sp>
          <p:sp>
            <p:nvSpPr>
              <p:cNvPr id="385" name="TextBox 758"/>
              <p:cNvSpPr txBox="1"/>
              <p:nvPr/>
            </p:nvSpPr>
            <p:spPr>
              <a:xfrm>
                <a:off x="8460634" y="4586563"/>
                <a:ext cx="284943"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P</a:t>
                </a:r>
              </a:p>
            </p:txBody>
          </p:sp>
          <p:sp>
            <p:nvSpPr>
              <p:cNvPr id="386" name="TextBox 759"/>
              <p:cNvSpPr txBox="1"/>
              <p:nvPr/>
            </p:nvSpPr>
            <p:spPr>
              <a:xfrm>
                <a:off x="7904221" y="4585724"/>
                <a:ext cx="284943"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P</a:t>
                </a:r>
              </a:p>
            </p:txBody>
          </p:sp>
          <p:sp>
            <p:nvSpPr>
              <p:cNvPr id="387" name="TextBox 760"/>
              <p:cNvSpPr txBox="1"/>
              <p:nvPr/>
            </p:nvSpPr>
            <p:spPr>
              <a:xfrm>
                <a:off x="7346938" y="4576926"/>
                <a:ext cx="284943"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P</a:t>
                </a:r>
              </a:p>
            </p:txBody>
          </p:sp>
          <p:sp>
            <p:nvSpPr>
              <p:cNvPr id="388" name="Rectangle 779"/>
              <p:cNvSpPr/>
              <p:nvPr/>
            </p:nvSpPr>
            <p:spPr bwMode="auto">
              <a:xfrm>
                <a:off x="7923352" y="2930591"/>
                <a:ext cx="238853" cy="241791"/>
              </a:xfrm>
              <a:prstGeom prst="rect">
                <a:avLst/>
              </a:prstGeom>
              <a:solidFill>
                <a:srgbClr val="FFC0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389" name="Rectangle 779"/>
              <p:cNvSpPr/>
              <p:nvPr/>
            </p:nvSpPr>
            <p:spPr bwMode="auto">
              <a:xfrm>
                <a:off x="7926667" y="3344718"/>
                <a:ext cx="238853" cy="241791"/>
              </a:xfrm>
              <a:prstGeom prst="rect">
                <a:avLst/>
              </a:prstGeom>
              <a:solidFill>
                <a:srgbClr val="FFC0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390" name="Rectangle 779"/>
              <p:cNvSpPr/>
              <p:nvPr/>
            </p:nvSpPr>
            <p:spPr bwMode="auto">
              <a:xfrm>
                <a:off x="7933295" y="3801914"/>
                <a:ext cx="238853" cy="241791"/>
              </a:xfrm>
              <a:prstGeom prst="rect">
                <a:avLst/>
              </a:prstGeom>
              <a:solidFill>
                <a:srgbClr val="FFC0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391" name="TextBox 746"/>
              <p:cNvSpPr txBox="1"/>
              <p:nvPr/>
            </p:nvSpPr>
            <p:spPr>
              <a:xfrm>
                <a:off x="7886985" y="2910295"/>
                <a:ext cx="29773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a:t>
                </a:r>
              </a:p>
            </p:txBody>
          </p:sp>
          <p:sp>
            <p:nvSpPr>
              <p:cNvPr id="392" name="TextBox 746"/>
              <p:cNvSpPr txBox="1"/>
              <p:nvPr/>
            </p:nvSpPr>
            <p:spPr>
              <a:xfrm>
                <a:off x="7893609" y="3331044"/>
                <a:ext cx="29773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a:t>
                </a:r>
              </a:p>
            </p:txBody>
          </p:sp>
          <p:sp>
            <p:nvSpPr>
              <p:cNvPr id="393" name="TextBox 746"/>
              <p:cNvSpPr txBox="1"/>
              <p:nvPr/>
            </p:nvSpPr>
            <p:spPr>
              <a:xfrm>
                <a:off x="7896924" y="3781614"/>
                <a:ext cx="297734"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a:t>
                </a:r>
              </a:p>
            </p:txBody>
          </p:sp>
          <p:sp>
            <p:nvSpPr>
              <p:cNvPr id="394" name="Rectangle 789"/>
              <p:cNvSpPr/>
              <p:nvPr/>
            </p:nvSpPr>
            <p:spPr bwMode="auto">
              <a:xfrm>
                <a:off x="6810010" y="2927278"/>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395" name="Rectangle 789"/>
              <p:cNvSpPr/>
              <p:nvPr/>
            </p:nvSpPr>
            <p:spPr bwMode="auto">
              <a:xfrm>
                <a:off x="7369909" y="2930593"/>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396" name="Rectangle 789"/>
              <p:cNvSpPr/>
              <p:nvPr/>
            </p:nvSpPr>
            <p:spPr bwMode="auto">
              <a:xfrm>
                <a:off x="6819951" y="3344718"/>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397" name="Rectangle 789"/>
              <p:cNvSpPr/>
              <p:nvPr/>
            </p:nvSpPr>
            <p:spPr bwMode="auto">
              <a:xfrm>
                <a:off x="7379850" y="3344720"/>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398" name="Rectangle 789"/>
              <p:cNvSpPr/>
              <p:nvPr/>
            </p:nvSpPr>
            <p:spPr bwMode="auto">
              <a:xfrm>
                <a:off x="7379852" y="3801916"/>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399" name="Rectangle 789"/>
              <p:cNvSpPr/>
              <p:nvPr/>
            </p:nvSpPr>
            <p:spPr bwMode="auto">
              <a:xfrm>
                <a:off x="6816640" y="3795288"/>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00" name="Rectangle 789"/>
              <p:cNvSpPr/>
              <p:nvPr/>
            </p:nvSpPr>
            <p:spPr bwMode="auto">
              <a:xfrm>
                <a:off x="6816642" y="4182911"/>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01" name="Rectangle 789"/>
              <p:cNvSpPr/>
              <p:nvPr/>
            </p:nvSpPr>
            <p:spPr bwMode="auto">
              <a:xfrm>
                <a:off x="7379854" y="4186226"/>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02" name="Rectangle 789"/>
              <p:cNvSpPr/>
              <p:nvPr/>
            </p:nvSpPr>
            <p:spPr bwMode="auto">
              <a:xfrm>
                <a:off x="6253434" y="4186226"/>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03" name="Rectangle 789"/>
              <p:cNvSpPr/>
              <p:nvPr/>
            </p:nvSpPr>
            <p:spPr bwMode="auto">
              <a:xfrm>
                <a:off x="5703478" y="4186228"/>
                <a:ext cx="238853" cy="241791"/>
              </a:xfrm>
              <a:prstGeom prst="rect">
                <a:avLst/>
              </a:prstGeom>
              <a:solidFill>
                <a:srgbClr val="00B0F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 </a:t>
                </a:r>
              </a:p>
            </p:txBody>
          </p:sp>
          <p:sp>
            <p:nvSpPr>
              <p:cNvPr id="404" name="TextBox 716"/>
              <p:cNvSpPr txBox="1"/>
              <p:nvPr/>
            </p:nvSpPr>
            <p:spPr>
              <a:xfrm>
                <a:off x="6717118" y="2913863"/>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405" name="TextBox 716"/>
              <p:cNvSpPr txBox="1"/>
              <p:nvPr/>
            </p:nvSpPr>
            <p:spPr>
              <a:xfrm>
                <a:off x="7277017" y="2913865"/>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406" name="TextBox 718"/>
              <p:cNvSpPr txBox="1"/>
              <p:nvPr/>
            </p:nvSpPr>
            <p:spPr>
              <a:xfrm>
                <a:off x="6727212" y="3334422"/>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407" name="TextBox 718"/>
              <p:cNvSpPr txBox="1"/>
              <p:nvPr/>
            </p:nvSpPr>
            <p:spPr>
              <a:xfrm>
                <a:off x="7287111" y="3337737"/>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408" name="TextBox 722"/>
              <p:cNvSpPr txBox="1"/>
              <p:nvPr/>
            </p:nvSpPr>
            <p:spPr>
              <a:xfrm>
                <a:off x="6727237" y="3789164"/>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409" name="TextBox 722"/>
              <p:cNvSpPr txBox="1"/>
              <p:nvPr/>
            </p:nvSpPr>
            <p:spPr>
              <a:xfrm>
                <a:off x="7287136" y="3789166"/>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410" name="TextBox 721"/>
              <p:cNvSpPr txBox="1"/>
              <p:nvPr/>
            </p:nvSpPr>
            <p:spPr>
              <a:xfrm>
                <a:off x="5608505" y="4167208"/>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411" name="TextBox 722"/>
              <p:cNvSpPr txBox="1"/>
              <p:nvPr/>
            </p:nvSpPr>
            <p:spPr>
              <a:xfrm>
                <a:off x="6157401" y="4166846"/>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412" name="TextBox 722"/>
              <p:cNvSpPr txBox="1"/>
              <p:nvPr/>
            </p:nvSpPr>
            <p:spPr>
              <a:xfrm>
                <a:off x="6720613" y="4163535"/>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sp>
            <p:nvSpPr>
              <p:cNvPr id="413" name="TextBox 722"/>
              <p:cNvSpPr txBox="1"/>
              <p:nvPr/>
            </p:nvSpPr>
            <p:spPr>
              <a:xfrm>
                <a:off x="7283825" y="4166850"/>
                <a:ext cx="417658" cy="26937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CC</a:t>
                </a:r>
              </a:p>
            </p:txBody>
          </p:sp>
        </p:grpSp>
      </p:grpSp>
    </p:spTree>
    <p:extLst>
      <p:ext uri="{BB962C8B-B14F-4D97-AF65-F5344CB8AC3E}">
        <p14:creationId xmlns:p14="http://schemas.microsoft.com/office/powerpoint/2010/main" val="8493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5"/>
                                        </p:tgtEl>
                                        <p:attrNameLst>
                                          <p:attrName>style.visibility</p:attrName>
                                        </p:attrNameLst>
                                      </p:cBhvr>
                                      <p:to>
                                        <p:strVal val="visible"/>
                                      </p:to>
                                    </p:set>
                                    <p:anim calcmode="lin" valueType="num">
                                      <p:cBhvr additive="base">
                                        <p:cTn id="23" dur="500" fill="hold"/>
                                        <p:tgtEl>
                                          <p:spTgt spid="265"/>
                                        </p:tgtEl>
                                        <p:attrNameLst>
                                          <p:attrName>ppt_x</p:attrName>
                                        </p:attrNameLst>
                                      </p:cBhvr>
                                      <p:tavLst>
                                        <p:tav tm="0">
                                          <p:val>
                                            <p:strVal val="#ppt_x"/>
                                          </p:val>
                                        </p:tav>
                                        <p:tav tm="100000">
                                          <p:val>
                                            <p:strVal val="#ppt_x"/>
                                          </p:val>
                                        </p:tav>
                                      </p:tavLst>
                                    </p:anim>
                                    <p:anim calcmode="lin" valueType="num">
                                      <p:cBhvr additive="base">
                                        <p:cTn id="24" dur="500" fill="hold"/>
                                        <p:tgtEl>
                                          <p:spTgt spid="26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8"/>
                                        </p:tgtEl>
                                        <p:attrNameLst>
                                          <p:attrName>style.visibility</p:attrName>
                                        </p:attrNameLst>
                                      </p:cBhvr>
                                      <p:to>
                                        <p:strVal val="visible"/>
                                      </p:to>
                                    </p:set>
                                    <p:anim calcmode="lin" valueType="num">
                                      <p:cBhvr additive="base">
                                        <p:cTn id="27" dur="500" fill="hold"/>
                                        <p:tgtEl>
                                          <p:spTgt spid="268"/>
                                        </p:tgtEl>
                                        <p:attrNameLst>
                                          <p:attrName>ppt_x</p:attrName>
                                        </p:attrNameLst>
                                      </p:cBhvr>
                                      <p:tavLst>
                                        <p:tav tm="0">
                                          <p:val>
                                            <p:strVal val="#ppt_x"/>
                                          </p:val>
                                        </p:tav>
                                        <p:tav tm="100000">
                                          <p:val>
                                            <p:strVal val="#ppt_x"/>
                                          </p:val>
                                        </p:tav>
                                      </p:tavLst>
                                    </p:anim>
                                    <p:anim calcmode="lin" valueType="num">
                                      <p:cBhvr additive="base">
                                        <p:cTn id="28" dur="500" fill="hold"/>
                                        <p:tgtEl>
                                          <p:spTgt spid="2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9"/>
                                        </p:tgtEl>
                                        <p:attrNameLst>
                                          <p:attrName>style.visibility</p:attrName>
                                        </p:attrNameLst>
                                      </p:cBhvr>
                                      <p:to>
                                        <p:strVal val="visible"/>
                                      </p:to>
                                    </p:set>
                                    <p:anim calcmode="lin" valueType="num">
                                      <p:cBhvr additive="base">
                                        <p:cTn id="31" dur="500" fill="hold"/>
                                        <p:tgtEl>
                                          <p:spTgt spid="269"/>
                                        </p:tgtEl>
                                        <p:attrNameLst>
                                          <p:attrName>ppt_x</p:attrName>
                                        </p:attrNameLst>
                                      </p:cBhvr>
                                      <p:tavLst>
                                        <p:tav tm="0">
                                          <p:val>
                                            <p:strVal val="#ppt_x"/>
                                          </p:val>
                                        </p:tav>
                                        <p:tav tm="100000">
                                          <p:val>
                                            <p:strVal val="#ppt_x"/>
                                          </p:val>
                                        </p:tav>
                                      </p:tavLst>
                                    </p:anim>
                                    <p:anim calcmode="lin" valueType="num">
                                      <p:cBhvr additive="base">
                                        <p:cTn id="32" dur="500" fill="hold"/>
                                        <p:tgtEl>
                                          <p:spTgt spid="26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gtEl>
                                        <p:attrNameLst>
                                          <p:attrName>style.visibility</p:attrName>
                                        </p:attrNameLst>
                                      </p:cBhvr>
                                      <p:to>
                                        <p:strVal val="visible"/>
                                      </p:to>
                                    </p:set>
                                    <p:anim calcmode="lin" valueType="num">
                                      <p:cBhvr additive="base">
                                        <p:cTn id="35" dur="500" fill="hold"/>
                                        <p:tgtEl>
                                          <p:spTgt spid="272"/>
                                        </p:tgtEl>
                                        <p:attrNameLst>
                                          <p:attrName>ppt_x</p:attrName>
                                        </p:attrNameLst>
                                      </p:cBhvr>
                                      <p:tavLst>
                                        <p:tav tm="0">
                                          <p:val>
                                            <p:strVal val="#ppt_x"/>
                                          </p:val>
                                        </p:tav>
                                        <p:tav tm="100000">
                                          <p:val>
                                            <p:strVal val="#ppt_x"/>
                                          </p:val>
                                        </p:tav>
                                      </p:tavLst>
                                    </p:anim>
                                    <p:anim calcmode="lin" valueType="num">
                                      <p:cBhvr additive="base">
                                        <p:cTn id="36" dur="500" fill="hold"/>
                                        <p:tgtEl>
                                          <p:spTgt spid="27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2"/>
                                        </p:tgtEl>
                                        <p:attrNameLst>
                                          <p:attrName>style.visibility</p:attrName>
                                        </p:attrNameLst>
                                      </p:cBhvr>
                                      <p:to>
                                        <p:strVal val="visible"/>
                                      </p:to>
                                    </p:set>
                                    <p:anim calcmode="lin" valueType="num">
                                      <p:cBhvr additive="base">
                                        <p:cTn id="39" dur="500" fill="hold"/>
                                        <p:tgtEl>
                                          <p:spTgt spid="242"/>
                                        </p:tgtEl>
                                        <p:attrNameLst>
                                          <p:attrName>ppt_x</p:attrName>
                                        </p:attrNameLst>
                                      </p:cBhvr>
                                      <p:tavLst>
                                        <p:tav tm="0">
                                          <p:val>
                                            <p:strVal val="#ppt_x"/>
                                          </p:val>
                                        </p:tav>
                                        <p:tav tm="100000">
                                          <p:val>
                                            <p:strVal val="#ppt_x"/>
                                          </p:val>
                                        </p:tav>
                                      </p:tavLst>
                                    </p:anim>
                                    <p:anim calcmode="lin" valueType="num">
                                      <p:cBhvr additive="base">
                                        <p:cTn id="40" dur="500" fill="hold"/>
                                        <p:tgtEl>
                                          <p:spTgt spid="24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7"/>
                                        </p:tgtEl>
                                        <p:attrNameLst>
                                          <p:attrName>style.visibility</p:attrName>
                                        </p:attrNameLst>
                                      </p:cBhvr>
                                      <p:to>
                                        <p:strVal val="visible"/>
                                      </p:to>
                                    </p:set>
                                    <p:anim calcmode="lin" valueType="num">
                                      <p:cBhvr additive="base">
                                        <p:cTn id="43" dur="500" fill="hold"/>
                                        <p:tgtEl>
                                          <p:spTgt spid="267"/>
                                        </p:tgtEl>
                                        <p:attrNameLst>
                                          <p:attrName>ppt_x</p:attrName>
                                        </p:attrNameLst>
                                      </p:cBhvr>
                                      <p:tavLst>
                                        <p:tav tm="0">
                                          <p:val>
                                            <p:strVal val="#ppt_x"/>
                                          </p:val>
                                        </p:tav>
                                        <p:tav tm="100000">
                                          <p:val>
                                            <p:strVal val="#ppt_x"/>
                                          </p:val>
                                        </p:tav>
                                      </p:tavLst>
                                    </p:anim>
                                    <p:anim calcmode="lin" valueType="num">
                                      <p:cBhvr additive="base">
                                        <p:cTn id="44" dur="500" fill="hold"/>
                                        <p:tgtEl>
                                          <p:spTgt spid="26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additive="base">
                                        <p:cTn id="49" dur="500" fill="hold"/>
                                        <p:tgtEl>
                                          <p:spTgt spid="69"/>
                                        </p:tgtEl>
                                        <p:attrNameLst>
                                          <p:attrName>ppt_x</p:attrName>
                                        </p:attrNameLst>
                                      </p:cBhvr>
                                      <p:tavLst>
                                        <p:tav tm="0">
                                          <p:val>
                                            <p:strVal val="#ppt_x"/>
                                          </p:val>
                                        </p:tav>
                                        <p:tav tm="100000">
                                          <p:val>
                                            <p:strVal val="#ppt_x"/>
                                          </p:val>
                                        </p:tav>
                                      </p:tavLst>
                                    </p:anim>
                                    <p:anim calcmode="lin" valueType="num">
                                      <p:cBhvr additive="base">
                                        <p:cTn id="50" dur="500" fill="hold"/>
                                        <p:tgtEl>
                                          <p:spTgt spid="6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0"/>
                                        </p:tgtEl>
                                        <p:attrNameLst>
                                          <p:attrName>style.visibility</p:attrName>
                                        </p:attrNameLst>
                                      </p:cBhvr>
                                      <p:to>
                                        <p:strVal val="visible"/>
                                      </p:to>
                                    </p:set>
                                    <p:anim calcmode="lin" valueType="num">
                                      <p:cBhvr additive="base">
                                        <p:cTn id="53" dur="500" fill="hold"/>
                                        <p:tgtEl>
                                          <p:spTgt spid="240"/>
                                        </p:tgtEl>
                                        <p:attrNameLst>
                                          <p:attrName>ppt_x</p:attrName>
                                        </p:attrNameLst>
                                      </p:cBhvr>
                                      <p:tavLst>
                                        <p:tav tm="0">
                                          <p:val>
                                            <p:strVal val="#ppt_x"/>
                                          </p:val>
                                        </p:tav>
                                        <p:tav tm="100000">
                                          <p:val>
                                            <p:strVal val="#ppt_x"/>
                                          </p:val>
                                        </p:tav>
                                      </p:tavLst>
                                    </p:anim>
                                    <p:anim calcmode="lin" valueType="num">
                                      <p:cBhvr additive="base">
                                        <p:cTn id="54" dur="500" fill="hold"/>
                                        <p:tgtEl>
                                          <p:spTgt spid="24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10"/>
                                        </p:tgtEl>
                                        <p:attrNameLst>
                                          <p:attrName>style.visibility</p:attrName>
                                        </p:attrNameLst>
                                      </p:cBhvr>
                                      <p:to>
                                        <p:strVal val="visible"/>
                                      </p:to>
                                    </p:set>
                                    <p:anim calcmode="lin" valueType="num">
                                      <p:cBhvr additive="base">
                                        <p:cTn id="65" dur="500" fill="hold"/>
                                        <p:tgtEl>
                                          <p:spTgt spid="210"/>
                                        </p:tgtEl>
                                        <p:attrNameLst>
                                          <p:attrName>ppt_x</p:attrName>
                                        </p:attrNameLst>
                                      </p:cBhvr>
                                      <p:tavLst>
                                        <p:tav tm="0">
                                          <p:val>
                                            <p:strVal val="#ppt_x"/>
                                          </p:val>
                                        </p:tav>
                                        <p:tav tm="100000">
                                          <p:val>
                                            <p:strVal val="#ppt_x"/>
                                          </p:val>
                                        </p:tav>
                                      </p:tavLst>
                                    </p:anim>
                                    <p:anim calcmode="lin" valueType="num">
                                      <p:cBhvr additive="base">
                                        <p:cTn id="66" dur="500" fill="hold"/>
                                        <p:tgtEl>
                                          <p:spTgt spid="21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2"/>
                                        </p:tgtEl>
                                        <p:attrNameLst>
                                          <p:attrName>style.visibility</p:attrName>
                                        </p:attrNameLst>
                                      </p:cBhvr>
                                      <p:to>
                                        <p:strVal val="visible"/>
                                      </p:to>
                                    </p:set>
                                    <p:anim calcmode="lin" valueType="num">
                                      <p:cBhvr additive="base">
                                        <p:cTn id="69" dur="500" fill="hold"/>
                                        <p:tgtEl>
                                          <p:spTgt spid="212"/>
                                        </p:tgtEl>
                                        <p:attrNameLst>
                                          <p:attrName>ppt_x</p:attrName>
                                        </p:attrNameLst>
                                      </p:cBhvr>
                                      <p:tavLst>
                                        <p:tav tm="0">
                                          <p:val>
                                            <p:strVal val="#ppt_x"/>
                                          </p:val>
                                        </p:tav>
                                        <p:tav tm="100000">
                                          <p:val>
                                            <p:strVal val="#ppt_x"/>
                                          </p:val>
                                        </p:tav>
                                      </p:tavLst>
                                    </p:anim>
                                    <p:anim calcmode="lin" valueType="num">
                                      <p:cBhvr additive="base">
                                        <p:cTn id="70" dur="500" fill="hold"/>
                                        <p:tgtEl>
                                          <p:spTgt spid="2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0"/>
                                        </p:tgtEl>
                                        <p:attrNameLst>
                                          <p:attrName>style.visibility</p:attrName>
                                        </p:attrNameLst>
                                      </p:cBhvr>
                                      <p:to>
                                        <p:strVal val="visible"/>
                                      </p:to>
                                    </p:set>
                                    <p:anim calcmode="lin" valueType="num">
                                      <p:cBhvr additive="base">
                                        <p:cTn id="73" dur="500" fill="hold"/>
                                        <p:tgtEl>
                                          <p:spTgt spid="270"/>
                                        </p:tgtEl>
                                        <p:attrNameLst>
                                          <p:attrName>ppt_x</p:attrName>
                                        </p:attrNameLst>
                                      </p:cBhvr>
                                      <p:tavLst>
                                        <p:tav tm="0">
                                          <p:val>
                                            <p:strVal val="#ppt_x"/>
                                          </p:val>
                                        </p:tav>
                                        <p:tav tm="100000">
                                          <p:val>
                                            <p:strVal val="#ppt_x"/>
                                          </p:val>
                                        </p:tav>
                                      </p:tavLst>
                                    </p:anim>
                                    <p:anim calcmode="lin" valueType="num">
                                      <p:cBhvr additive="base">
                                        <p:cTn id="74" dur="500" fill="hold"/>
                                        <p:tgtEl>
                                          <p:spTgt spid="270"/>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7" grpId="0"/>
      <p:bldP spid="69" grpId="0" animBg="1"/>
      <p:bldP spid="210" grpId="0"/>
      <p:bldP spid="212" grpId="0"/>
      <p:bldP spid="265" grpId="0"/>
      <p:bldP spid="267" grpId="0"/>
      <p:bldP spid="268" grpId="0"/>
      <p:bldP spid="269" grpId="0"/>
      <p:bldP spid="270" grpId="0"/>
      <p:bldP spid="272" grpId="0"/>
      <p:bldP spid="24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6</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3" name="Picture 2"/>
          <p:cNvPicPr>
            <a:picLocks noChangeAspect="1"/>
          </p:cNvPicPr>
          <p:nvPr/>
        </p:nvPicPr>
        <p:blipFill rotWithShape="1">
          <a:blip r:embed="rId2"/>
          <a:srcRect l="49015" t="11949" r="3152" b="8490"/>
          <a:stretch/>
        </p:blipFill>
        <p:spPr>
          <a:xfrm>
            <a:off x="3755547" y="1089285"/>
            <a:ext cx="5181938" cy="4905545"/>
          </a:xfrm>
          <a:prstGeom prst="rect">
            <a:avLst/>
          </a:prstGeom>
        </p:spPr>
      </p:pic>
      <p:pic>
        <p:nvPicPr>
          <p:cNvPr id="4" name="Picture 3"/>
          <p:cNvPicPr>
            <a:picLocks noChangeAspect="1"/>
          </p:cNvPicPr>
          <p:nvPr/>
        </p:nvPicPr>
        <p:blipFill rotWithShape="1">
          <a:blip r:embed="rId2"/>
          <a:srcRect l="5704" t="67296" r="58367" b="11085"/>
          <a:stretch/>
        </p:blipFill>
        <p:spPr>
          <a:xfrm>
            <a:off x="251520" y="3114510"/>
            <a:ext cx="3285365" cy="1125125"/>
          </a:xfrm>
          <a:prstGeom prst="rect">
            <a:avLst/>
          </a:prstGeom>
        </p:spPr>
      </p:pic>
      <p:sp>
        <p:nvSpPr>
          <p:cNvPr id="6" name="TextBox 5"/>
          <p:cNvSpPr txBox="1"/>
          <p:nvPr/>
        </p:nvSpPr>
        <p:spPr>
          <a:xfrm>
            <a:off x="118506" y="452631"/>
            <a:ext cx="797320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The reason for changing the interconnect topology for servers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13</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251520" y="2439435"/>
            <a:ext cx="146226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interconnect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p:cNvSpPr txBox="1"/>
          <p:nvPr/>
        </p:nvSpPr>
        <p:spPr>
          <a:xfrm>
            <a:off x="1984615" y="2439435"/>
            <a:ext cx="146226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Mesh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interconnect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p:cNvSpPr txBox="1"/>
          <p:nvPr/>
        </p:nvSpPr>
        <p:spPr>
          <a:xfrm>
            <a:off x="8730258" y="6366183"/>
            <a:ext cx="34817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Verdana"/>
                <a:ea typeface="+mn-ea"/>
                <a:cs typeface="+mn-cs"/>
              </a:rPr>
              <a:t>*</a:t>
            </a:r>
          </a:p>
        </p:txBody>
      </p:sp>
      <p:sp>
        <p:nvSpPr>
          <p:cNvPr id="10"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2265108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(2)</a:t>
            </a:r>
            <a:endParaRPr lang="en-GB" sz="1600" dirty="0"/>
          </a:p>
        </p:txBody>
      </p:sp>
      <p:pic>
        <p:nvPicPr>
          <p:cNvPr id="1026" name="Picture 2" descr="DIAGRAMMATIC PLAN OF THE BUILDING"/>
          <p:cNvPicPr>
            <a:picLocks noChangeAspect="1" noChangeArrowheads="1"/>
          </p:cNvPicPr>
          <p:nvPr/>
        </p:nvPicPr>
        <p:blipFill rotWithShape="1">
          <a:blip r:embed="rId2">
            <a:extLst>
              <a:ext uri="{28A0092B-C50C-407E-A947-70E740481C1C}">
                <a14:useLocalDpi xmlns:a14="http://schemas.microsoft.com/office/drawing/2010/main" val="0"/>
              </a:ext>
            </a:extLst>
          </a:blip>
          <a:srcRect t="5032" b="965"/>
          <a:stretch/>
        </p:blipFill>
        <p:spPr bwMode="auto">
          <a:xfrm>
            <a:off x="376289" y="1106010"/>
            <a:ext cx="8368314" cy="5200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874" y="451948"/>
            <a:ext cx="8381015" cy="369332"/>
          </a:xfrm>
          <a:prstGeom prst="rect">
            <a:avLst/>
          </a:prstGeom>
          <a:noFill/>
        </p:spPr>
        <p:txBody>
          <a:bodyPr wrap="square" rtlCol="0">
            <a:spAutoFit/>
          </a:bodyPr>
          <a:lstStyle/>
          <a:p>
            <a:r>
              <a:rPr lang="en-GB" dirty="0" smtClean="0">
                <a:solidFill>
                  <a:schemeClr val="accent6"/>
                </a:solidFill>
                <a:latin typeface="+mj-lt"/>
              </a:rPr>
              <a:t>Layout of </a:t>
            </a:r>
            <a:r>
              <a:rPr lang="en-GB" dirty="0" err="1" smtClean="0">
                <a:solidFill>
                  <a:schemeClr val="accent6"/>
                </a:solidFill>
                <a:latin typeface="+mj-lt"/>
              </a:rPr>
              <a:t>TSystem’s</a:t>
            </a:r>
            <a:r>
              <a:rPr lang="en-GB" dirty="0" smtClean="0">
                <a:solidFill>
                  <a:schemeClr val="accent6"/>
                </a:solidFill>
                <a:latin typeface="+mj-lt"/>
              </a:rPr>
              <a:t> </a:t>
            </a:r>
            <a:r>
              <a:rPr lang="en-GB" dirty="0" err="1" smtClean="0">
                <a:solidFill>
                  <a:schemeClr val="accent6"/>
                </a:solidFill>
                <a:latin typeface="+mj-lt"/>
              </a:rPr>
              <a:t>datacenter</a:t>
            </a:r>
            <a:r>
              <a:rPr lang="en-GB" dirty="0" smtClean="0">
                <a:solidFill>
                  <a:schemeClr val="accent6"/>
                </a:solidFill>
                <a:latin typeface="+mj-lt"/>
              </a:rPr>
              <a:t> in Budapest (14000 m</a:t>
            </a:r>
            <a:r>
              <a:rPr lang="en-GB" baseline="30000" dirty="0" smtClean="0">
                <a:solidFill>
                  <a:schemeClr val="accent6"/>
                </a:solidFill>
                <a:latin typeface="+mj-lt"/>
              </a:rPr>
              <a:t>2</a:t>
            </a:r>
            <a:r>
              <a:rPr lang="en-GB" dirty="0" smtClean="0">
                <a:solidFill>
                  <a:schemeClr val="accent6"/>
                </a:solidFill>
                <a:latin typeface="+mj-lt"/>
              </a:rPr>
              <a:t>) [67]</a:t>
            </a:r>
          </a:p>
        </p:txBody>
      </p:sp>
    </p:spTree>
    <p:extLst>
      <p:ext uri="{BB962C8B-B14F-4D97-AF65-F5344CB8AC3E}">
        <p14:creationId xmlns:p14="http://schemas.microsoft.com/office/powerpoint/2010/main" val="32312813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6b</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07950" y="448292"/>
            <a:ext cx="675306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Remarks to ARM’s platform performance comparisons -2</a:t>
            </a:r>
          </a:p>
        </p:txBody>
      </p:sp>
      <p:sp>
        <p:nvSpPr>
          <p:cNvPr id="4" name="TextBox 3"/>
          <p:cNvSpPr txBox="1"/>
          <p:nvPr/>
        </p:nvSpPr>
        <p:spPr>
          <a:xfrm>
            <a:off x="270510" y="812815"/>
            <a:ext cx="8903719" cy="1969770"/>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30" normalizeH="0" baseline="0" noProof="0" dirty="0" smtClean="0">
                <a:ln>
                  <a:noFill/>
                </a:ln>
                <a:solidFill>
                  <a:srgbClr val="000000"/>
                </a:solidFill>
                <a:effectLst/>
                <a:uLnTx/>
                <a:uFillTx/>
                <a:latin typeface="Verdana"/>
              </a:rPr>
              <a:t>The difference between the Cortex-A72 and A75 has to be taken into consideration</a:t>
            </a:r>
          </a:p>
          <a:p>
            <a:pPr marR="0" lvl="0" algn="l" defTabSz="457200" rtl="0" eaLnBrk="1" fontAlgn="auto" latinLnBrk="0" hangingPunct="1">
              <a:lnSpc>
                <a:spcPct val="100000"/>
              </a:lnSpc>
              <a:spcBef>
                <a:spcPts val="0"/>
              </a:spcBef>
              <a:spcAft>
                <a:spcPts val="0"/>
              </a:spcAft>
              <a:buClrTx/>
              <a:buSzTx/>
              <a:tabLst/>
              <a:defRPr/>
            </a:pPr>
            <a:r>
              <a:rPr lang="en-US" sz="1600" spc="-30" dirty="0">
                <a:solidFill>
                  <a:srgbClr val="000000"/>
                </a:solidFill>
                <a:latin typeface="Verdana"/>
              </a:rPr>
              <a:t> </a:t>
            </a:r>
            <a:r>
              <a:rPr lang="en-US" sz="1600" spc="-30" dirty="0" smtClean="0">
                <a:solidFill>
                  <a:srgbClr val="000000"/>
                </a:solidFill>
                <a:latin typeface="Verdana"/>
              </a:rPr>
              <a:t>    </a:t>
            </a:r>
            <a:r>
              <a:rPr kumimoji="0" lang="en-US" sz="1600" b="0" i="0" u="none" strike="noStrike" kern="1200" cap="none" spc="-30" normalizeH="0" baseline="0" noProof="0" dirty="0" smtClean="0">
                <a:ln>
                  <a:noFill/>
                </a:ln>
                <a:solidFill>
                  <a:srgbClr val="000000"/>
                </a:solidFill>
                <a:effectLst/>
                <a:uLnTx/>
                <a:uFillTx/>
                <a:latin typeface="Verdana"/>
              </a:rPr>
              <a:t> when </a:t>
            </a:r>
            <a:r>
              <a:rPr kumimoji="0" lang="en-US" sz="1600" b="0" i="0" u="none" strike="noStrike" kern="1200" cap="none" spc="-30" normalizeH="0" baseline="0" noProof="0" dirty="0" smtClean="0">
                <a:ln>
                  <a:noFill/>
                </a:ln>
                <a:solidFill>
                  <a:srgbClr val="0070C0"/>
                </a:solidFill>
                <a:effectLst/>
                <a:uLnTx/>
                <a:uFillTx/>
                <a:latin typeface="Verdana"/>
              </a:rPr>
              <a:t>ARM compares the performance </a:t>
            </a:r>
            <a:r>
              <a:rPr kumimoji="0" lang="en-US" sz="1600" b="0" i="0" u="none" strike="noStrike" kern="1200" cap="none" spc="-30" normalizeH="0" baseline="0" noProof="0" dirty="0" smtClean="0">
                <a:ln>
                  <a:noFill/>
                </a:ln>
                <a:solidFill>
                  <a:srgbClr val="000000"/>
                </a:solidFill>
                <a:effectLst/>
                <a:uLnTx/>
                <a:uFillTx/>
                <a:latin typeface="Verdana"/>
              </a:rPr>
              <a:t>of the Cosmos platform with the subsequent</a:t>
            </a:r>
          </a:p>
          <a:p>
            <a:pPr marR="0" lvl="0" algn="l" defTabSz="457200" rtl="0" eaLnBrk="1" fontAlgn="auto" latinLnBrk="0" hangingPunct="1">
              <a:lnSpc>
                <a:spcPct val="100000"/>
              </a:lnSpc>
              <a:spcBef>
                <a:spcPts val="0"/>
              </a:spcBef>
              <a:spcAft>
                <a:spcPts val="600"/>
              </a:spcAft>
              <a:buClrTx/>
              <a:buSzTx/>
              <a:tabLst/>
              <a:defRPr/>
            </a:pPr>
            <a:r>
              <a:rPr lang="en-US" sz="1600" dirty="0">
                <a:solidFill>
                  <a:srgbClr val="000000"/>
                </a:solidFill>
                <a:latin typeface="Verdana"/>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Neoverse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Ares platform.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 more detailed platform roadmap (see later) clarifies this point, the given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performance uplift of the </a:t>
            </a:r>
            <a:r>
              <a:rPr kumimoji="0" lang="en-US" sz="1600" b="0" i="0" u="none" strike="noStrike" kern="1200" cap="none" spc="0" normalizeH="0" baseline="0" noProof="0" dirty="0" err="1" smtClean="0">
                <a:ln>
                  <a:noFill/>
                </a:ln>
                <a:solidFill>
                  <a:srgbClr val="0070C0"/>
                </a:solidFill>
                <a:effectLst/>
                <a:uLnTx/>
                <a:uFillTx/>
                <a:latin typeface="Verdana"/>
                <a:ea typeface="+mn-ea"/>
                <a:cs typeface="+mn-cs"/>
              </a:rPr>
              <a:t>Neoverse</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Ares platform relates to the Cortex-A72</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processor-based platform.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29343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7</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4098" name="Picture 2" descr="Neoverse_V1_7.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4363" t="13384" r="7766" b="564"/>
          <a:stretch/>
        </p:blipFill>
        <p:spPr bwMode="auto">
          <a:xfrm>
            <a:off x="703322" y="1523957"/>
            <a:ext cx="7430026" cy="4092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950" y="455149"/>
            <a:ext cx="8585042" cy="646331"/>
          </a:xfrm>
          <a:prstGeom prst="rect">
            <a:avLst/>
          </a:prstGeom>
          <a:noFill/>
        </p:spPr>
        <p:txBody>
          <a:bodyPr wrap="none" rtlCol="0">
            <a:spAutoFit/>
          </a:bodyPr>
          <a:lstStyle/>
          <a:p>
            <a:r>
              <a:rPr lang="en-US" dirty="0" smtClean="0">
                <a:solidFill>
                  <a:schemeClr val="accent6"/>
                </a:solidFill>
                <a:latin typeface="+mj-lt"/>
              </a:rPr>
              <a:t>Achieved performance uplift of the implemented </a:t>
            </a:r>
            <a:r>
              <a:rPr lang="en-US" dirty="0" err="1" smtClean="0">
                <a:solidFill>
                  <a:schemeClr val="accent6"/>
                </a:solidFill>
                <a:latin typeface="+mj-lt"/>
              </a:rPr>
              <a:t>Neoverse</a:t>
            </a:r>
            <a:r>
              <a:rPr lang="en-US" dirty="0" smtClean="0">
                <a:solidFill>
                  <a:schemeClr val="accent6"/>
                </a:solidFill>
                <a:latin typeface="+mj-lt"/>
              </a:rPr>
              <a:t> V1 platform</a:t>
            </a:r>
          </a:p>
          <a:p>
            <a:r>
              <a:rPr lang="en-US" dirty="0">
                <a:solidFill>
                  <a:schemeClr val="accent6"/>
                </a:solidFill>
                <a:latin typeface="+mj-lt"/>
              </a:rPr>
              <a:t> </a:t>
            </a:r>
            <a:r>
              <a:rPr lang="en-US" dirty="0" smtClean="0">
                <a:solidFill>
                  <a:schemeClr val="accent6"/>
                </a:solidFill>
                <a:latin typeface="+mj-lt"/>
              </a:rPr>
              <a:t> vs. the N1 platform, revealed in 04/2020 </a:t>
            </a:r>
            <a:r>
              <a:rPr lang="en-US" dirty="0" smtClean="0">
                <a:latin typeface="+mj-lt"/>
              </a:rPr>
              <a:t>[</a:t>
            </a:r>
            <a:r>
              <a:rPr lang="hu-HU" dirty="0" smtClean="0">
                <a:latin typeface="+mj-lt"/>
              </a:rPr>
              <a:t>11</a:t>
            </a:r>
            <a:r>
              <a:rPr lang="en-US" dirty="0" smtClean="0">
                <a:latin typeface="+mj-lt"/>
              </a:rPr>
              <a:t>]</a:t>
            </a:r>
          </a:p>
        </p:txBody>
      </p:sp>
    </p:spTree>
    <p:extLst>
      <p:ext uri="{BB962C8B-B14F-4D97-AF65-F5344CB8AC3E}">
        <p14:creationId xmlns:p14="http://schemas.microsoft.com/office/powerpoint/2010/main" val="31907321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(8)</a:t>
            </a:r>
            <a:endParaRPr lang="en-US" sz="1600" dirty="0"/>
          </a:p>
        </p:txBody>
      </p:sp>
      <p:sp>
        <p:nvSpPr>
          <p:cNvPr id="5" name="Text Box 4"/>
          <p:cNvSpPr txBox="1">
            <a:spLocks noChangeArrowheads="1"/>
          </p:cNvSpPr>
          <p:nvPr/>
        </p:nvSpPr>
        <p:spPr bwMode="auto">
          <a:xfrm>
            <a:off x="10900" y="1889872"/>
            <a:ext cx="2902685" cy="47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ts val="200"/>
              </a:spcAft>
            </a:pPr>
            <a:r>
              <a:rPr lang="en-US" altLang="en-US" sz="1300" b="1" dirty="0" smtClean="0">
                <a:solidFill>
                  <a:srgbClr val="000000"/>
                </a:solidFill>
                <a:latin typeface="Verdana" pitchFamily="34" charset="0"/>
                <a:cs typeface="Times New Roman" pitchFamily="18" charset="0"/>
              </a:rPr>
              <a:t>V-Series</a:t>
            </a:r>
          </a:p>
          <a:p>
            <a:pPr algn="ctr" fontAlgn="base">
              <a:lnSpc>
                <a:spcPct val="90000"/>
              </a:lnSpc>
              <a:spcBef>
                <a:spcPct val="0"/>
              </a:spcBef>
              <a:spcAft>
                <a:spcPts val="200"/>
              </a:spcAft>
            </a:pPr>
            <a:r>
              <a:rPr lang="en-US" altLang="en-US" sz="1300" b="1" dirty="0" smtClean="0">
                <a:solidFill>
                  <a:srgbClr val="000000"/>
                </a:solidFill>
                <a:latin typeface="Verdana" pitchFamily="34" charset="0"/>
                <a:cs typeface="Times New Roman" pitchFamily="18" charset="0"/>
              </a:rPr>
              <a:t>processors and platforms</a:t>
            </a:r>
            <a:endParaRPr lang="hu-HU" altLang="en-US" sz="1300" b="1" dirty="0">
              <a:solidFill>
                <a:srgbClr val="000000"/>
              </a:solidFill>
              <a:latin typeface="Verdana" pitchFamily="34" charset="0"/>
              <a:cs typeface="Times New Roman" pitchFamily="18" charset="0"/>
            </a:endParaRPr>
          </a:p>
        </p:txBody>
      </p:sp>
      <p:sp>
        <p:nvSpPr>
          <p:cNvPr id="6" name="Line 8"/>
          <p:cNvSpPr>
            <a:spLocks noChangeShapeType="1"/>
          </p:cNvSpPr>
          <p:nvPr/>
        </p:nvSpPr>
        <p:spPr bwMode="auto">
          <a:xfrm>
            <a:off x="4165090" y="1398129"/>
            <a:ext cx="0" cy="217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300">
              <a:solidFill>
                <a:srgbClr val="000000"/>
              </a:solidFill>
              <a:latin typeface="Verdana" pitchFamily="34" charset="0"/>
              <a:cs typeface="Times New Roman" pitchFamily="18" charset="0"/>
            </a:endParaRPr>
          </a:p>
        </p:txBody>
      </p:sp>
      <p:sp>
        <p:nvSpPr>
          <p:cNvPr id="7" name="Line 10"/>
          <p:cNvSpPr>
            <a:spLocks noChangeShapeType="1"/>
          </p:cNvSpPr>
          <p:nvPr/>
        </p:nvSpPr>
        <p:spPr bwMode="auto">
          <a:xfrm flipV="1">
            <a:off x="1522160" y="1621967"/>
            <a:ext cx="576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300">
              <a:solidFill>
                <a:srgbClr val="000000"/>
              </a:solidFill>
              <a:latin typeface="Verdana" pitchFamily="34" charset="0"/>
              <a:cs typeface="Times New Roman" pitchFamily="18" charset="0"/>
            </a:endParaRPr>
          </a:p>
        </p:txBody>
      </p:sp>
      <p:sp>
        <p:nvSpPr>
          <p:cNvPr id="8" name="Oval 12"/>
          <p:cNvSpPr>
            <a:spLocks noChangeArrowheads="1"/>
          </p:cNvSpPr>
          <p:nvPr/>
        </p:nvSpPr>
        <p:spPr bwMode="auto">
          <a:xfrm>
            <a:off x="1473425" y="1815641"/>
            <a:ext cx="72000" cy="72000"/>
          </a:xfrm>
          <a:prstGeom prst="ellipse">
            <a:avLst/>
          </a:prstGeom>
          <a:solidFill>
            <a:srgbClr val="FFFFFF"/>
          </a:solidFill>
          <a:ln w="0">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hu-HU" altLang="en-US" sz="1300">
              <a:solidFill>
                <a:srgbClr val="000000"/>
              </a:solidFill>
              <a:latin typeface="Verdana" pitchFamily="34" charset="0"/>
              <a:cs typeface="Times New Roman" pitchFamily="18" charset="0"/>
            </a:endParaRPr>
          </a:p>
        </p:txBody>
      </p:sp>
      <p:sp>
        <p:nvSpPr>
          <p:cNvPr id="9" name="Line 13"/>
          <p:cNvSpPr>
            <a:spLocks noChangeShapeType="1"/>
          </p:cNvSpPr>
          <p:nvPr/>
        </p:nvSpPr>
        <p:spPr bwMode="auto">
          <a:xfrm>
            <a:off x="1506764" y="1615617"/>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300">
              <a:solidFill>
                <a:srgbClr val="000000"/>
              </a:solidFill>
              <a:latin typeface="Verdana" pitchFamily="34" charset="0"/>
              <a:cs typeface="Times New Roman" pitchFamily="18" charset="0"/>
            </a:endParaRPr>
          </a:p>
        </p:txBody>
      </p:sp>
      <p:sp>
        <p:nvSpPr>
          <p:cNvPr id="10" name="Text Box 4"/>
          <p:cNvSpPr txBox="1">
            <a:spLocks noChangeArrowheads="1"/>
          </p:cNvSpPr>
          <p:nvPr/>
        </p:nvSpPr>
        <p:spPr bwMode="auto">
          <a:xfrm>
            <a:off x="1487161" y="1149872"/>
            <a:ext cx="5382800"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tabLst>
                <a:tab pos="1168400" algn="l"/>
              </a:tabLst>
              <a:defRPr>
                <a:solidFill>
                  <a:schemeClr val="tx1"/>
                </a:solidFill>
                <a:latin typeface="Arial" pitchFamily="34" charset="0"/>
              </a:defRPr>
            </a:lvl1pPr>
            <a:lvl2pPr marL="742950" indent="-285750">
              <a:tabLst>
                <a:tab pos="1168400" algn="l"/>
              </a:tabLst>
              <a:defRPr>
                <a:solidFill>
                  <a:schemeClr val="tx1"/>
                </a:solidFill>
                <a:latin typeface="Arial" pitchFamily="34" charset="0"/>
              </a:defRPr>
            </a:lvl2pPr>
            <a:lvl3pPr marL="1143000" indent="-228600">
              <a:tabLst>
                <a:tab pos="1168400" algn="l"/>
              </a:tabLst>
              <a:defRPr>
                <a:solidFill>
                  <a:schemeClr val="tx1"/>
                </a:solidFill>
                <a:latin typeface="Arial" pitchFamily="34" charset="0"/>
              </a:defRPr>
            </a:lvl3pPr>
            <a:lvl4pPr marL="1600200" indent="-228600">
              <a:tabLst>
                <a:tab pos="1168400" algn="l"/>
              </a:tabLst>
              <a:defRPr>
                <a:solidFill>
                  <a:schemeClr val="tx1"/>
                </a:solidFill>
                <a:latin typeface="Arial" pitchFamily="34" charset="0"/>
              </a:defRPr>
            </a:lvl4pPr>
            <a:lvl5pPr marL="2057400" indent="-228600">
              <a:tabLst>
                <a:tab pos="1168400" algn="l"/>
              </a:tabLst>
              <a:defRPr>
                <a:solidFill>
                  <a:schemeClr val="tx1"/>
                </a:solidFill>
                <a:latin typeface="Arial" pitchFamily="34" charset="0"/>
              </a:defRPr>
            </a:lvl5pPr>
            <a:lvl6pPr marL="2514600" indent="-228600" fontAlgn="base">
              <a:spcBef>
                <a:spcPct val="0"/>
              </a:spcBef>
              <a:spcAft>
                <a:spcPct val="0"/>
              </a:spcAft>
              <a:tabLst>
                <a:tab pos="1168400" algn="l"/>
              </a:tabLst>
              <a:defRPr>
                <a:solidFill>
                  <a:schemeClr val="tx1"/>
                </a:solidFill>
                <a:latin typeface="Arial" pitchFamily="34" charset="0"/>
              </a:defRPr>
            </a:lvl6pPr>
            <a:lvl7pPr marL="2971800" indent="-228600" fontAlgn="base">
              <a:spcBef>
                <a:spcPct val="0"/>
              </a:spcBef>
              <a:spcAft>
                <a:spcPct val="0"/>
              </a:spcAft>
              <a:tabLst>
                <a:tab pos="1168400" algn="l"/>
              </a:tabLst>
              <a:defRPr>
                <a:solidFill>
                  <a:schemeClr val="tx1"/>
                </a:solidFill>
                <a:latin typeface="Arial" pitchFamily="34" charset="0"/>
              </a:defRPr>
            </a:lvl7pPr>
            <a:lvl8pPr marL="3429000" indent="-228600" fontAlgn="base">
              <a:spcBef>
                <a:spcPct val="0"/>
              </a:spcBef>
              <a:spcAft>
                <a:spcPct val="0"/>
              </a:spcAft>
              <a:tabLst>
                <a:tab pos="1168400" algn="l"/>
              </a:tabLst>
              <a:defRPr>
                <a:solidFill>
                  <a:schemeClr val="tx1"/>
                </a:solidFill>
                <a:latin typeface="Arial" pitchFamily="34" charset="0"/>
              </a:defRPr>
            </a:lvl8pPr>
            <a:lvl9pPr marL="3886200" indent="-228600" fontAlgn="base">
              <a:spcBef>
                <a:spcPct val="0"/>
              </a:spcBef>
              <a:spcAft>
                <a:spcPct val="0"/>
              </a:spcAft>
              <a:tabLst>
                <a:tab pos="1168400" algn="l"/>
              </a:tabLst>
              <a:defRPr>
                <a:solidFill>
                  <a:schemeClr val="tx1"/>
                </a:solidFill>
                <a:latin typeface="Arial" pitchFamily="34" charset="0"/>
              </a:defRPr>
            </a:lvl9pPr>
          </a:lstStyle>
          <a:p>
            <a:pPr algn="ctr" fontAlgn="base">
              <a:lnSpc>
                <a:spcPct val="90000"/>
              </a:lnSpc>
              <a:spcBef>
                <a:spcPct val="0"/>
              </a:spcBef>
              <a:spcAft>
                <a:spcPct val="0"/>
              </a:spcAft>
            </a:pPr>
            <a:r>
              <a:rPr lang="en-US" altLang="en-US" sz="1300" b="1" dirty="0" err="1" smtClean="0">
                <a:solidFill>
                  <a:srgbClr val="000000"/>
                </a:solidFill>
                <a:latin typeface="Verdana" pitchFamily="34" charset="0"/>
                <a:cs typeface="Times New Roman" pitchFamily="18" charset="0"/>
              </a:rPr>
              <a:t>Neoverse</a:t>
            </a:r>
            <a:r>
              <a:rPr lang="en-US" altLang="en-US" sz="1300" b="1" dirty="0" smtClean="0">
                <a:solidFill>
                  <a:srgbClr val="000000"/>
                </a:solidFill>
                <a:latin typeface="Verdana" pitchFamily="34" charset="0"/>
                <a:cs typeface="Times New Roman" pitchFamily="18" charset="0"/>
              </a:rPr>
              <a:t> processor and platform segments</a:t>
            </a:r>
            <a:endParaRPr lang="hu-HU" altLang="en-US" sz="1300" b="1" dirty="0">
              <a:solidFill>
                <a:srgbClr val="000000"/>
              </a:solidFill>
              <a:latin typeface="Verdana" pitchFamily="34" charset="0"/>
              <a:cs typeface="Times New Roman" pitchFamily="18" charset="0"/>
            </a:endParaRPr>
          </a:p>
        </p:txBody>
      </p:sp>
      <p:sp>
        <p:nvSpPr>
          <p:cNvPr id="11" name="Text Box 4"/>
          <p:cNvSpPr txBox="1">
            <a:spLocks noChangeArrowheads="1"/>
          </p:cNvSpPr>
          <p:nvPr/>
        </p:nvSpPr>
        <p:spPr bwMode="auto">
          <a:xfrm>
            <a:off x="5842030" y="1891460"/>
            <a:ext cx="2952930" cy="47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ts val="200"/>
              </a:spcAft>
            </a:pPr>
            <a:r>
              <a:rPr lang="en-US" altLang="en-US" sz="1300" b="1" dirty="0" smtClean="0">
                <a:solidFill>
                  <a:srgbClr val="000000"/>
                </a:solidFill>
                <a:latin typeface="Verdana" pitchFamily="34" charset="0"/>
                <a:cs typeface="Times New Roman" pitchFamily="18" charset="0"/>
              </a:rPr>
              <a:t>E-Series</a:t>
            </a:r>
            <a:endParaRPr lang="en-US" altLang="en-US" sz="1300" b="1" dirty="0">
              <a:solidFill>
                <a:srgbClr val="000000"/>
              </a:solidFill>
              <a:latin typeface="Verdana" pitchFamily="34" charset="0"/>
              <a:cs typeface="Times New Roman" pitchFamily="18" charset="0"/>
            </a:endParaRPr>
          </a:p>
          <a:p>
            <a:pPr algn="ctr" fontAlgn="base">
              <a:lnSpc>
                <a:spcPct val="90000"/>
              </a:lnSpc>
              <a:spcBef>
                <a:spcPct val="0"/>
              </a:spcBef>
              <a:spcAft>
                <a:spcPts val="200"/>
              </a:spcAft>
            </a:pPr>
            <a:r>
              <a:rPr lang="en-US" altLang="en-US" sz="1300" b="1" dirty="0">
                <a:solidFill>
                  <a:srgbClr val="000000"/>
                </a:solidFill>
                <a:latin typeface="Verdana" pitchFamily="34" charset="0"/>
                <a:cs typeface="Times New Roman" pitchFamily="18" charset="0"/>
              </a:rPr>
              <a:t>processors and </a:t>
            </a:r>
            <a:r>
              <a:rPr lang="en-US" altLang="en-US" sz="1300" b="1" dirty="0" smtClean="0">
                <a:solidFill>
                  <a:srgbClr val="000000"/>
                </a:solidFill>
                <a:latin typeface="Verdana" pitchFamily="34" charset="0"/>
                <a:cs typeface="Times New Roman" pitchFamily="18" charset="0"/>
              </a:rPr>
              <a:t>platforms</a:t>
            </a:r>
            <a:endParaRPr lang="hu-HU" altLang="en-US" sz="1300" b="1" dirty="0">
              <a:solidFill>
                <a:srgbClr val="000000"/>
              </a:solidFill>
              <a:latin typeface="Verdana" pitchFamily="34" charset="0"/>
              <a:cs typeface="Times New Roman" pitchFamily="18" charset="0"/>
            </a:endParaRPr>
          </a:p>
        </p:txBody>
      </p:sp>
      <p:sp>
        <p:nvSpPr>
          <p:cNvPr id="12" name="Oval 12"/>
          <p:cNvSpPr>
            <a:spLocks noChangeArrowheads="1"/>
          </p:cNvSpPr>
          <p:nvPr/>
        </p:nvSpPr>
        <p:spPr bwMode="auto">
          <a:xfrm>
            <a:off x="7252075" y="1817229"/>
            <a:ext cx="72000" cy="72000"/>
          </a:xfrm>
          <a:prstGeom prst="ellipse">
            <a:avLst/>
          </a:prstGeom>
          <a:solidFill>
            <a:srgbClr val="FFFFFF"/>
          </a:solidFill>
          <a:ln w="0">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hu-HU" altLang="en-US" sz="1300">
              <a:solidFill>
                <a:srgbClr val="000000"/>
              </a:solidFill>
              <a:latin typeface="Verdana" pitchFamily="34" charset="0"/>
              <a:cs typeface="Times New Roman" pitchFamily="18" charset="0"/>
            </a:endParaRPr>
          </a:p>
        </p:txBody>
      </p:sp>
      <p:sp>
        <p:nvSpPr>
          <p:cNvPr id="13" name="Line 13"/>
          <p:cNvSpPr>
            <a:spLocks noChangeShapeType="1"/>
          </p:cNvSpPr>
          <p:nvPr/>
        </p:nvSpPr>
        <p:spPr bwMode="auto">
          <a:xfrm>
            <a:off x="7285413" y="1617205"/>
            <a:ext cx="0" cy="205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300">
              <a:solidFill>
                <a:srgbClr val="000000"/>
              </a:solidFill>
              <a:latin typeface="Verdana" pitchFamily="34" charset="0"/>
              <a:cs typeface="Times New Roman" pitchFamily="18" charset="0"/>
            </a:endParaRPr>
          </a:p>
        </p:txBody>
      </p:sp>
      <p:sp>
        <p:nvSpPr>
          <p:cNvPr id="14" name="Text Box 4"/>
          <p:cNvSpPr txBox="1">
            <a:spLocks noChangeArrowheads="1"/>
          </p:cNvSpPr>
          <p:nvPr/>
        </p:nvSpPr>
        <p:spPr bwMode="auto">
          <a:xfrm>
            <a:off x="2679467" y="1891192"/>
            <a:ext cx="2902685" cy="47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ts val="200"/>
              </a:spcAft>
            </a:pPr>
            <a:r>
              <a:rPr lang="en-US" altLang="en-US" sz="1300" b="1" dirty="0" smtClean="0">
                <a:solidFill>
                  <a:srgbClr val="000000"/>
                </a:solidFill>
                <a:latin typeface="Verdana" pitchFamily="34" charset="0"/>
                <a:cs typeface="Times New Roman" pitchFamily="18" charset="0"/>
              </a:rPr>
              <a:t>N-Series</a:t>
            </a:r>
            <a:endParaRPr lang="en-US" altLang="en-US" sz="1300" b="1" dirty="0">
              <a:solidFill>
                <a:srgbClr val="000000"/>
              </a:solidFill>
              <a:latin typeface="Verdana" pitchFamily="34" charset="0"/>
              <a:cs typeface="Times New Roman" pitchFamily="18" charset="0"/>
            </a:endParaRPr>
          </a:p>
          <a:p>
            <a:pPr algn="ctr" fontAlgn="base">
              <a:lnSpc>
                <a:spcPct val="90000"/>
              </a:lnSpc>
              <a:spcBef>
                <a:spcPct val="0"/>
              </a:spcBef>
              <a:spcAft>
                <a:spcPts val="200"/>
              </a:spcAft>
            </a:pPr>
            <a:r>
              <a:rPr lang="en-US" altLang="en-US" sz="1300" b="1" dirty="0">
                <a:solidFill>
                  <a:srgbClr val="000000"/>
                </a:solidFill>
                <a:latin typeface="Verdana" pitchFamily="34" charset="0"/>
                <a:cs typeface="Times New Roman" pitchFamily="18" charset="0"/>
              </a:rPr>
              <a:t>processors and </a:t>
            </a:r>
            <a:r>
              <a:rPr lang="en-US" altLang="en-US" sz="1300" b="1" dirty="0" smtClean="0">
                <a:solidFill>
                  <a:srgbClr val="000000"/>
                </a:solidFill>
                <a:latin typeface="Verdana" pitchFamily="34" charset="0"/>
                <a:cs typeface="Times New Roman" pitchFamily="18" charset="0"/>
              </a:rPr>
              <a:t>platforms</a:t>
            </a:r>
            <a:endParaRPr lang="hu-HU" altLang="en-US" sz="1300" b="1" dirty="0">
              <a:solidFill>
                <a:srgbClr val="000000"/>
              </a:solidFill>
              <a:latin typeface="Verdana" pitchFamily="34" charset="0"/>
              <a:cs typeface="Times New Roman" pitchFamily="18" charset="0"/>
            </a:endParaRPr>
          </a:p>
        </p:txBody>
      </p:sp>
      <p:sp>
        <p:nvSpPr>
          <p:cNvPr id="15" name="Oval 12"/>
          <p:cNvSpPr>
            <a:spLocks noChangeArrowheads="1"/>
          </p:cNvSpPr>
          <p:nvPr/>
        </p:nvSpPr>
        <p:spPr bwMode="auto">
          <a:xfrm>
            <a:off x="4130595" y="1816961"/>
            <a:ext cx="72000" cy="72000"/>
          </a:xfrm>
          <a:prstGeom prst="ellipse">
            <a:avLst/>
          </a:prstGeom>
          <a:solidFill>
            <a:srgbClr val="FFFFFF"/>
          </a:solidFill>
          <a:ln w="0">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hu-HU" altLang="en-US" sz="1300">
              <a:solidFill>
                <a:srgbClr val="000000"/>
              </a:solidFill>
              <a:latin typeface="Verdana" pitchFamily="34" charset="0"/>
              <a:cs typeface="Times New Roman" pitchFamily="18" charset="0"/>
            </a:endParaRPr>
          </a:p>
        </p:txBody>
      </p:sp>
      <p:sp>
        <p:nvSpPr>
          <p:cNvPr id="16" name="Line 13"/>
          <p:cNvSpPr>
            <a:spLocks noChangeShapeType="1"/>
          </p:cNvSpPr>
          <p:nvPr/>
        </p:nvSpPr>
        <p:spPr bwMode="auto">
          <a:xfrm>
            <a:off x="4163934" y="1616937"/>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300">
              <a:solidFill>
                <a:srgbClr val="000000"/>
              </a:solidFill>
              <a:latin typeface="Verdana" pitchFamily="34" charset="0"/>
              <a:cs typeface="Times New Roman" pitchFamily="18" charset="0"/>
            </a:endParaRPr>
          </a:p>
        </p:txBody>
      </p:sp>
      <p:sp>
        <p:nvSpPr>
          <p:cNvPr id="17" name="TextBox 16"/>
          <p:cNvSpPr txBox="1"/>
          <p:nvPr/>
        </p:nvSpPr>
        <p:spPr>
          <a:xfrm>
            <a:off x="107950" y="452389"/>
            <a:ext cx="6739602" cy="369332"/>
          </a:xfrm>
          <a:prstGeom prst="rect">
            <a:avLst/>
          </a:prstGeom>
          <a:noFill/>
        </p:spPr>
        <p:txBody>
          <a:bodyPr wrap="none" rtlCol="0">
            <a:spAutoFit/>
          </a:bodyPr>
          <a:lstStyle/>
          <a:p>
            <a:r>
              <a:rPr lang="en-US" dirty="0" smtClean="0">
                <a:solidFill>
                  <a:schemeClr val="accent6"/>
                </a:solidFill>
                <a:latin typeface="+mj-lt"/>
              </a:rPr>
              <a:t>Processor and platform segments of the </a:t>
            </a:r>
            <a:r>
              <a:rPr lang="en-US" dirty="0" err="1" smtClean="0">
                <a:solidFill>
                  <a:schemeClr val="accent6"/>
                </a:solidFill>
                <a:latin typeface="+mj-lt"/>
              </a:rPr>
              <a:t>Neoverse</a:t>
            </a:r>
            <a:r>
              <a:rPr lang="en-US" dirty="0" smtClean="0">
                <a:solidFill>
                  <a:schemeClr val="accent6"/>
                </a:solidFill>
                <a:latin typeface="+mj-lt"/>
              </a:rPr>
              <a:t> brand</a:t>
            </a:r>
          </a:p>
        </p:txBody>
      </p:sp>
      <p:sp>
        <p:nvSpPr>
          <p:cNvPr id="18" name="TextBox 17"/>
          <p:cNvSpPr txBox="1"/>
          <p:nvPr/>
        </p:nvSpPr>
        <p:spPr>
          <a:xfrm>
            <a:off x="317636" y="2513349"/>
            <a:ext cx="2361831" cy="492443"/>
          </a:xfrm>
          <a:prstGeom prst="rect">
            <a:avLst/>
          </a:prstGeom>
          <a:noFill/>
        </p:spPr>
        <p:txBody>
          <a:bodyPr wrap="square" rtlCol="0">
            <a:spAutoFit/>
          </a:bodyPr>
          <a:lstStyle/>
          <a:p>
            <a:r>
              <a:rPr lang="en-US" sz="1300" dirty="0" smtClean="0">
                <a:latin typeface="+mj-lt"/>
              </a:rPr>
              <a:t>High-performance series</a:t>
            </a:r>
          </a:p>
          <a:p>
            <a:r>
              <a:rPr lang="en-US" sz="1300" dirty="0">
                <a:latin typeface="+mj-lt"/>
              </a:rPr>
              <a:t> </a:t>
            </a:r>
            <a:r>
              <a:rPr lang="en-US" sz="1300" dirty="0" smtClean="0">
                <a:latin typeface="+mj-lt"/>
              </a:rPr>
              <a:t>        for servers</a:t>
            </a:r>
          </a:p>
        </p:txBody>
      </p:sp>
      <p:sp>
        <p:nvSpPr>
          <p:cNvPr id="19" name="TextBox 18"/>
          <p:cNvSpPr txBox="1"/>
          <p:nvPr/>
        </p:nvSpPr>
        <p:spPr>
          <a:xfrm>
            <a:off x="2606853" y="2540619"/>
            <a:ext cx="3022895" cy="492443"/>
          </a:xfrm>
          <a:prstGeom prst="rect">
            <a:avLst/>
          </a:prstGeom>
          <a:noFill/>
        </p:spPr>
        <p:txBody>
          <a:bodyPr wrap="square" rtlCol="0">
            <a:spAutoFit/>
          </a:bodyPr>
          <a:lstStyle/>
          <a:p>
            <a:pPr algn="ctr"/>
            <a:r>
              <a:rPr lang="en-US" sz="1300" dirty="0" smtClean="0">
                <a:latin typeface="+mj-lt"/>
              </a:rPr>
              <a:t>High-efficiency series (perf./W) for servers</a:t>
            </a:r>
          </a:p>
        </p:txBody>
      </p:sp>
      <p:sp>
        <p:nvSpPr>
          <p:cNvPr id="20" name="TextBox 19"/>
          <p:cNvSpPr txBox="1"/>
          <p:nvPr/>
        </p:nvSpPr>
        <p:spPr>
          <a:xfrm>
            <a:off x="5693462" y="2500515"/>
            <a:ext cx="3406703" cy="492443"/>
          </a:xfrm>
          <a:prstGeom prst="rect">
            <a:avLst/>
          </a:prstGeom>
          <a:noFill/>
        </p:spPr>
        <p:txBody>
          <a:bodyPr wrap="none" rtlCol="0">
            <a:spAutoFit/>
          </a:bodyPr>
          <a:lstStyle/>
          <a:p>
            <a:pPr algn="ctr"/>
            <a:r>
              <a:rPr lang="en-US" sz="1300" dirty="0" smtClean="0">
                <a:latin typeface="+mj-lt"/>
              </a:rPr>
              <a:t>High data throughput series</a:t>
            </a:r>
          </a:p>
          <a:p>
            <a:pPr algn="ctr"/>
            <a:r>
              <a:rPr lang="en-US" sz="1300" dirty="0" smtClean="0">
                <a:latin typeface="+mj-lt"/>
              </a:rPr>
              <a:t>for 5G devices (routers, switches etc.)</a:t>
            </a:r>
          </a:p>
        </p:txBody>
      </p:sp>
      <p:sp>
        <p:nvSpPr>
          <p:cNvPr id="21" name="TextBox 20"/>
          <p:cNvSpPr txBox="1"/>
          <p:nvPr/>
        </p:nvSpPr>
        <p:spPr>
          <a:xfrm>
            <a:off x="107950" y="3150896"/>
            <a:ext cx="8669296" cy="584775"/>
          </a:xfrm>
          <a:prstGeom prst="rect">
            <a:avLst/>
          </a:prstGeom>
          <a:noFill/>
        </p:spPr>
        <p:txBody>
          <a:bodyPr wrap="none" rtlCol="0">
            <a:spAutoFit/>
          </a:bodyPr>
          <a:lstStyle/>
          <a:p>
            <a:r>
              <a:rPr lang="en-US" sz="1600" dirty="0" smtClean="0">
                <a:latin typeface="+mj-lt"/>
              </a:rPr>
              <a:t>In concert with the above segmentation ARM announced details of their </a:t>
            </a:r>
            <a:r>
              <a:rPr lang="en-US" sz="1600" dirty="0" smtClean="0">
                <a:solidFill>
                  <a:srgbClr val="0070C0"/>
                </a:solidFill>
                <a:latin typeface="+mj-lt"/>
              </a:rPr>
              <a:t>processor</a:t>
            </a:r>
          </a:p>
          <a:p>
            <a:r>
              <a:rPr lang="en-US" sz="1600" dirty="0">
                <a:solidFill>
                  <a:srgbClr val="0070C0"/>
                </a:solidFill>
                <a:latin typeface="+mj-lt"/>
              </a:rPr>
              <a:t> </a:t>
            </a:r>
            <a:r>
              <a:rPr lang="en-US" sz="1600" dirty="0" smtClean="0">
                <a:solidFill>
                  <a:srgbClr val="0070C0"/>
                </a:solidFill>
                <a:latin typeface="+mj-lt"/>
              </a:rPr>
              <a:t> and platform roadmap, </a:t>
            </a:r>
            <a:r>
              <a:rPr lang="en-US" sz="1600" dirty="0" smtClean="0">
                <a:latin typeface="+mj-lt"/>
              </a:rPr>
              <a:t>as follows:</a:t>
            </a:r>
          </a:p>
        </p:txBody>
      </p:sp>
      <p:sp>
        <p:nvSpPr>
          <p:cNvPr id="22"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13384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P spid="12" grpId="0" animBg="1"/>
      <p:bldP spid="13" grpId="0" animBg="1"/>
      <p:bldP spid="14" grpId="0"/>
      <p:bldP spid="15" grpId="0" animBg="1"/>
      <p:bldP spid="16" grpId="0" animBg="1"/>
      <p:bldP spid="18" grpId="0"/>
      <p:bldP spid="19" grpId="0"/>
      <p:bldP spid="20" grpId="0"/>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(9)</a:t>
            </a:r>
            <a:endParaRPr lang="en-US" sz="1600" dirty="0"/>
          </a:p>
        </p:txBody>
      </p:sp>
      <p:pic>
        <p:nvPicPr>
          <p:cNvPr id="6146" name="Picture 2" descr="https://www.servethehome.com/wp-content/uploads/2020/09/Arm-Neoverse-2020-PPA-Principles.png"/>
          <p:cNvPicPr>
            <a:picLocks noChangeAspect="1" noChangeArrowheads="1"/>
          </p:cNvPicPr>
          <p:nvPr/>
        </p:nvPicPr>
        <p:blipFill rotWithShape="1">
          <a:blip r:embed="rId2">
            <a:extLst>
              <a:ext uri="{28A0092B-C50C-407E-A947-70E740481C1C}">
                <a14:useLocalDpi xmlns:a14="http://schemas.microsoft.com/office/drawing/2010/main" val="0"/>
              </a:ext>
            </a:extLst>
          </a:blip>
          <a:srcRect t="11004"/>
          <a:stretch/>
        </p:blipFill>
        <p:spPr bwMode="auto">
          <a:xfrm>
            <a:off x="68948" y="1522341"/>
            <a:ext cx="8988425" cy="3822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250" y="452906"/>
            <a:ext cx="8233601" cy="646331"/>
          </a:xfrm>
          <a:prstGeom prst="rect">
            <a:avLst/>
          </a:prstGeom>
          <a:noFill/>
        </p:spPr>
        <p:txBody>
          <a:bodyPr wrap="none" rtlCol="0">
            <a:spAutoFit/>
          </a:bodyPr>
          <a:lstStyle/>
          <a:p>
            <a:r>
              <a:rPr lang="en-US" dirty="0" smtClean="0">
                <a:solidFill>
                  <a:schemeClr val="accent6"/>
                </a:solidFill>
                <a:latin typeface="+mj-lt"/>
              </a:rPr>
              <a:t>Contrasting design principles of the </a:t>
            </a:r>
            <a:r>
              <a:rPr lang="en-US" dirty="0" err="1" smtClean="0">
                <a:solidFill>
                  <a:schemeClr val="accent6"/>
                </a:solidFill>
                <a:latin typeface="+mj-lt"/>
              </a:rPr>
              <a:t>Neoverse</a:t>
            </a:r>
            <a:r>
              <a:rPr lang="en-US" dirty="0" smtClean="0">
                <a:solidFill>
                  <a:schemeClr val="accent6"/>
                </a:solidFill>
                <a:latin typeface="+mj-lt"/>
              </a:rPr>
              <a:t> processor and platform</a:t>
            </a:r>
          </a:p>
          <a:p>
            <a:r>
              <a:rPr lang="en-US" dirty="0">
                <a:solidFill>
                  <a:schemeClr val="accent6"/>
                </a:solidFill>
                <a:latin typeface="+mj-lt"/>
              </a:rPr>
              <a:t> </a:t>
            </a:r>
            <a:r>
              <a:rPr lang="en-US" dirty="0" smtClean="0">
                <a:solidFill>
                  <a:schemeClr val="accent6"/>
                </a:solidFill>
                <a:latin typeface="+mj-lt"/>
              </a:rPr>
              <a:t>  segments </a:t>
            </a:r>
            <a:r>
              <a:rPr lang="en-US" dirty="0" smtClean="0">
                <a:latin typeface="+mj-lt"/>
              </a:rPr>
              <a:t>[</a:t>
            </a:r>
            <a:r>
              <a:rPr lang="hu-HU" dirty="0" smtClean="0">
                <a:latin typeface="+mj-lt"/>
              </a:rPr>
              <a:t>14</a:t>
            </a:r>
            <a:r>
              <a:rPr lang="en-US" dirty="0" smtClean="0">
                <a:latin typeface="+mj-lt"/>
              </a:rPr>
              <a:t>]</a:t>
            </a:r>
          </a:p>
        </p:txBody>
      </p:sp>
      <p:sp>
        <p:nvSpPr>
          <p:cNvPr id="3" name="TextBox 2"/>
          <p:cNvSpPr txBox="1"/>
          <p:nvPr/>
        </p:nvSpPr>
        <p:spPr>
          <a:xfrm>
            <a:off x="503238" y="5498593"/>
            <a:ext cx="2165131" cy="307777"/>
          </a:xfrm>
          <a:prstGeom prst="rect">
            <a:avLst/>
          </a:prstGeom>
          <a:noFill/>
        </p:spPr>
        <p:txBody>
          <a:bodyPr wrap="square" rtlCol="0">
            <a:spAutoFit/>
          </a:bodyPr>
          <a:lstStyle/>
          <a:p>
            <a:r>
              <a:rPr lang="en-GB" sz="1400" dirty="0" smtClean="0">
                <a:latin typeface="+mj-lt"/>
              </a:rPr>
              <a:t>Targets: Performance</a:t>
            </a:r>
          </a:p>
        </p:txBody>
      </p:sp>
      <p:sp>
        <p:nvSpPr>
          <p:cNvPr id="6" name="TextBox 5"/>
          <p:cNvSpPr txBox="1"/>
          <p:nvPr/>
        </p:nvSpPr>
        <p:spPr>
          <a:xfrm>
            <a:off x="3209645" y="5535381"/>
            <a:ext cx="2823293" cy="307777"/>
          </a:xfrm>
          <a:prstGeom prst="rect">
            <a:avLst/>
          </a:prstGeom>
          <a:noFill/>
        </p:spPr>
        <p:txBody>
          <a:bodyPr wrap="square" rtlCol="0">
            <a:spAutoFit/>
          </a:bodyPr>
          <a:lstStyle/>
          <a:p>
            <a:r>
              <a:rPr lang="en-GB" sz="1400" dirty="0" smtClean="0">
                <a:latin typeface="+mj-lt"/>
              </a:rPr>
              <a:t>Targets: Performance/Power</a:t>
            </a:r>
          </a:p>
        </p:txBody>
      </p:sp>
      <p:sp>
        <p:nvSpPr>
          <p:cNvPr id="7" name="TextBox 6"/>
          <p:cNvSpPr txBox="1"/>
          <p:nvPr/>
        </p:nvSpPr>
        <p:spPr>
          <a:xfrm>
            <a:off x="6718843" y="5503851"/>
            <a:ext cx="2165131" cy="307777"/>
          </a:xfrm>
          <a:prstGeom prst="rect">
            <a:avLst/>
          </a:prstGeom>
          <a:noFill/>
        </p:spPr>
        <p:txBody>
          <a:bodyPr wrap="square" rtlCol="0">
            <a:spAutoFit/>
          </a:bodyPr>
          <a:lstStyle/>
          <a:p>
            <a:r>
              <a:rPr lang="en-GB" sz="1400" dirty="0" smtClean="0">
                <a:latin typeface="+mj-lt"/>
              </a:rPr>
              <a:t>Targets: Power</a:t>
            </a:r>
          </a:p>
        </p:txBody>
      </p:sp>
      <p:sp>
        <p:nvSpPr>
          <p:cNvPr id="8"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4270151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(10)</a:t>
            </a:r>
            <a:endParaRPr lang="en-US" sz="1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31" t="10646" r="2105"/>
          <a:stretch/>
        </p:blipFill>
        <p:spPr>
          <a:xfrm>
            <a:off x="90145" y="1409315"/>
            <a:ext cx="8963709" cy="4435917"/>
          </a:xfrm>
          <a:prstGeom prst="rect">
            <a:avLst/>
          </a:prstGeom>
        </p:spPr>
      </p:pic>
      <p:sp>
        <p:nvSpPr>
          <p:cNvPr id="7" name="TextBox 6"/>
          <p:cNvSpPr txBox="1"/>
          <p:nvPr/>
        </p:nvSpPr>
        <p:spPr>
          <a:xfrm>
            <a:off x="107950" y="452389"/>
            <a:ext cx="8846864" cy="369332"/>
          </a:xfrm>
          <a:prstGeom prst="rect">
            <a:avLst/>
          </a:prstGeom>
          <a:noFill/>
        </p:spPr>
        <p:txBody>
          <a:bodyPr wrap="square" rtlCol="0">
            <a:spAutoFit/>
          </a:bodyPr>
          <a:lstStyle/>
          <a:p>
            <a:r>
              <a:rPr lang="en-US" dirty="0" smtClean="0">
                <a:solidFill>
                  <a:schemeClr val="accent6"/>
                </a:solidFill>
                <a:latin typeface="+mj-lt"/>
              </a:rPr>
              <a:t>ARM’s </a:t>
            </a:r>
            <a:r>
              <a:rPr lang="en-US" dirty="0" err="1" smtClean="0">
                <a:solidFill>
                  <a:schemeClr val="accent6"/>
                </a:solidFill>
                <a:latin typeface="+mj-lt"/>
              </a:rPr>
              <a:t>Neoverse</a:t>
            </a:r>
            <a:r>
              <a:rPr lang="en-US" dirty="0" smtClean="0">
                <a:solidFill>
                  <a:schemeClr val="accent6"/>
                </a:solidFill>
                <a:latin typeface="+mj-lt"/>
              </a:rPr>
              <a:t> processor and platform roadmap from 09/2020 -1 </a:t>
            </a:r>
            <a:r>
              <a:rPr lang="en-US" dirty="0" smtClean="0">
                <a:latin typeface="+mj-lt"/>
              </a:rPr>
              <a:t>[</a:t>
            </a:r>
            <a:r>
              <a:rPr lang="hu-HU" dirty="0" smtClean="0">
                <a:latin typeface="+mj-lt"/>
              </a:rPr>
              <a:t>12</a:t>
            </a:r>
            <a:r>
              <a:rPr lang="en-US" dirty="0" smtClean="0">
                <a:latin typeface="+mj-lt"/>
              </a:rPr>
              <a:t>]</a:t>
            </a:r>
          </a:p>
        </p:txBody>
      </p:sp>
      <p:sp>
        <p:nvSpPr>
          <p:cNvPr id="8" name="TextBox 7"/>
          <p:cNvSpPr txBox="1"/>
          <p:nvPr/>
        </p:nvSpPr>
        <p:spPr>
          <a:xfrm>
            <a:off x="637339" y="5900286"/>
            <a:ext cx="1188146" cy="492443"/>
          </a:xfrm>
          <a:prstGeom prst="rect">
            <a:avLst/>
          </a:prstGeom>
          <a:noFill/>
        </p:spPr>
        <p:txBody>
          <a:bodyPr wrap="none" rtlCol="0">
            <a:spAutoFit/>
          </a:bodyPr>
          <a:lstStyle/>
          <a:p>
            <a:pPr algn="ctr"/>
            <a:r>
              <a:rPr lang="en-US" sz="1300" dirty="0" smtClean="0">
                <a:latin typeface="+mj-lt"/>
              </a:rPr>
              <a:t>Announced:</a:t>
            </a:r>
          </a:p>
          <a:p>
            <a:pPr algn="ctr"/>
            <a:r>
              <a:rPr lang="en-US" sz="1300" dirty="0" smtClean="0">
                <a:latin typeface="+mj-lt"/>
              </a:rPr>
              <a:t>Released:</a:t>
            </a:r>
          </a:p>
        </p:txBody>
      </p:sp>
      <p:sp>
        <p:nvSpPr>
          <p:cNvPr id="9" name="TextBox 8"/>
          <p:cNvSpPr txBox="1"/>
          <p:nvPr/>
        </p:nvSpPr>
        <p:spPr>
          <a:xfrm>
            <a:off x="2312050" y="5898681"/>
            <a:ext cx="954107" cy="492443"/>
          </a:xfrm>
          <a:prstGeom prst="rect">
            <a:avLst/>
          </a:prstGeom>
          <a:noFill/>
        </p:spPr>
        <p:txBody>
          <a:bodyPr wrap="none" rtlCol="0">
            <a:spAutoFit/>
          </a:bodyPr>
          <a:lstStyle/>
          <a:p>
            <a:pPr algn="ctr"/>
            <a:r>
              <a:rPr lang="en-US" sz="1300" dirty="0" smtClean="0">
                <a:latin typeface="+mj-lt"/>
              </a:rPr>
              <a:t>10/2018</a:t>
            </a:r>
          </a:p>
          <a:p>
            <a:pPr algn="ctr"/>
            <a:r>
              <a:rPr lang="en-US" sz="1300" dirty="0" smtClean="0">
                <a:latin typeface="+mj-lt"/>
              </a:rPr>
              <a:t> 02/2019</a:t>
            </a:r>
          </a:p>
        </p:txBody>
      </p:sp>
      <p:sp>
        <p:nvSpPr>
          <p:cNvPr id="10" name="TextBox 9"/>
          <p:cNvSpPr txBox="1"/>
          <p:nvPr/>
        </p:nvSpPr>
        <p:spPr>
          <a:xfrm>
            <a:off x="3946358" y="5916327"/>
            <a:ext cx="1031493" cy="492443"/>
          </a:xfrm>
          <a:prstGeom prst="rect">
            <a:avLst/>
          </a:prstGeom>
          <a:noFill/>
        </p:spPr>
        <p:txBody>
          <a:bodyPr wrap="square" rtlCol="0">
            <a:spAutoFit/>
          </a:bodyPr>
          <a:lstStyle/>
          <a:p>
            <a:pPr algn="ctr"/>
            <a:r>
              <a:rPr lang="en-US" sz="1300" dirty="0" smtClean="0">
                <a:latin typeface="+mj-lt"/>
              </a:rPr>
              <a:t>02/2019</a:t>
            </a:r>
          </a:p>
          <a:p>
            <a:pPr algn="ctr"/>
            <a:r>
              <a:rPr lang="en-US" sz="1300" dirty="0" smtClean="0">
                <a:latin typeface="+mj-lt"/>
              </a:rPr>
              <a:t>04/2021</a:t>
            </a:r>
          </a:p>
        </p:txBody>
      </p:sp>
      <p:sp>
        <p:nvSpPr>
          <p:cNvPr id="4" name="Rounded Rectangle 3"/>
          <p:cNvSpPr/>
          <p:nvPr/>
        </p:nvSpPr>
        <p:spPr bwMode="auto">
          <a:xfrm>
            <a:off x="3594538" y="2039007"/>
            <a:ext cx="5171090" cy="567559"/>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
        <p:nvSpPr>
          <p:cNvPr id="5" name="TextBox 4"/>
          <p:cNvSpPr txBox="1"/>
          <p:nvPr/>
        </p:nvSpPr>
        <p:spPr>
          <a:xfrm>
            <a:off x="2017766" y="3668118"/>
            <a:ext cx="1364476" cy="261610"/>
          </a:xfrm>
          <a:prstGeom prst="rect">
            <a:avLst/>
          </a:prstGeom>
          <a:noFill/>
        </p:spPr>
        <p:txBody>
          <a:bodyPr wrap="none" rtlCol="0">
            <a:spAutoFit/>
          </a:bodyPr>
          <a:lstStyle/>
          <a:p>
            <a:r>
              <a:rPr lang="en-GB" sz="1100" dirty="0" smtClean="0">
                <a:solidFill>
                  <a:schemeClr val="bg1"/>
                </a:solidFill>
                <a:latin typeface="+mj-lt"/>
              </a:rPr>
              <a:t>Armv8.2/no SVE</a:t>
            </a:r>
          </a:p>
        </p:txBody>
      </p:sp>
      <p:sp>
        <p:nvSpPr>
          <p:cNvPr id="12" name="TextBox 11"/>
          <p:cNvSpPr txBox="1"/>
          <p:nvPr/>
        </p:nvSpPr>
        <p:spPr>
          <a:xfrm>
            <a:off x="3736208" y="3757458"/>
            <a:ext cx="1305165" cy="261610"/>
          </a:xfrm>
          <a:prstGeom prst="rect">
            <a:avLst/>
          </a:prstGeom>
          <a:noFill/>
        </p:spPr>
        <p:txBody>
          <a:bodyPr wrap="none" rtlCol="0">
            <a:spAutoFit/>
          </a:bodyPr>
          <a:lstStyle/>
          <a:p>
            <a:r>
              <a:rPr lang="en-GB" sz="1100" dirty="0" smtClean="0">
                <a:solidFill>
                  <a:schemeClr val="bg1"/>
                </a:solidFill>
                <a:latin typeface="+mj-lt"/>
              </a:rPr>
              <a:t>Armv8.2+/ SVE</a:t>
            </a:r>
          </a:p>
        </p:txBody>
      </p:sp>
      <p:sp>
        <p:nvSpPr>
          <p:cNvPr id="13" name="TextBox 12"/>
          <p:cNvSpPr txBox="1"/>
          <p:nvPr/>
        </p:nvSpPr>
        <p:spPr>
          <a:xfrm>
            <a:off x="5664856" y="4855790"/>
            <a:ext cx="1138453" cy="261610"/>
          </a:xfrm>
          <a:prstGeom prst="rect">
            <a:avLst/>
          </a:prstGeom>
          <a:noFill/>
        </p:spPr>
        <p:txBody>
          <a:bodyPr wrap="none" rtlCol="0">
            <a:spAutoFit/>
          </a:bodyPr>
          <a:lstStyle/>
          <a:p>
            <a:r>
              <a:rPr lang="en-GB" sz="1100" dirty="0" smtClean="0">
                <a:solidFill>
                  <a:schemeClr val="bg1"/>
                </a:solidFill>
                <a:latin typeface="+mj-lt"/>
              </a:rPr>
              <a:t>Armv9/ SVE2</a:t>
            </a:r>
          </a:p>
        </p:txBody>
      </p:sp>
    </p:spTree>
    <p:extLst>
      <p:ext uri="{BB962C8B-B14F-4D97-AF65-F5344CB8AC3E}">
        <p14:creationId xmlns:p14="http://schemas.microsoft.com/office/powerpoint/2010/main" val="3301977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(11)</a:t>
            </a:r>
            <a:endParaRPr lang="en-US" sz="1600" dirty="0"/>
          </a:p>
        </p:txBody>
      </p:sp>
      <p:sp>
        <p:nvSpPr>
          <p:cNvPr id="3" name="TextBox 2"/>
          <p:cNvSpPr txBox="1"/>
          <p:nvPr/>
        </p:nvSpPr>
        <p:spPr>
          <a:xfrm>
            <a:off x="142875" y="452905"/>
            <a:ext cx="84149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New memory and IO technologies foreseen by the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Neoverse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roadmap</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4" name="TextBox 3"/>
          <p:cNvSpPr txBox="1"/>
          <p:nvPr/>
        </p:nvSpPr>
        <p:spPr>
          <a:xfrm>
            <a:off x="436246" y="1678684"/>
            <a:ext cx="3730508" cy="1528624"/>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DDR5</a:t>
            </a:r>
          </a:p>
          <a:p>
            <a:pPr marL="342900" marR="0" lvl="0" indent="-342900" algn="l" defTabSz="4572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HBM2, HBM2e, HBM3 </a:t>
            </a:r>
          </a:p>
          <a:p>
            <a:pPr marL="342900" marR="0" lvl="0" indent="-342900" algn="l" defTabSz="4572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PCIe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5.0 </a:t>
            </a:r>
          </a:p>
          <a:p>
            <a:pPr marL="342900" marR="0" lvl="0" indent="-342900" algn="l" defTabSz="4572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CCIX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1.0, CCIX 1.1, CCIX 2.0</a:t>
            </a:r>
          </a:p>
          <a:p>
            <a:pPr marL="342900" marR="0" lvl="0" indent="-342900" algn="l" defTabSz="4572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CXL 2.0</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178639" y="3153528"/>
            <a:ext cx="589956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Subsequently, we briefly introduce these technologies.</a:t>
            </a:r>
          </a:p>
        </p:txBody>
      </p:sp>
      <p:sp>
        <p:nvSpPr>
          <p:cNvPr id="7" name="TextBox 6"/>
          <p:cNvSpPr txBox="1"/>
          <p:nvPr/>
        </p:nvSpPr>
        <p:spPr>
          <a:xfrm>
            <a:off x="137651" y="806627"/>
            <a:ext cx="8805809" cy="830997"/>
          </a:xfrm>
          <a:prstGeom prst="rect">
            <a:avLst/>
          </a:prstGeom>
          <a:noFill/>
        </p:spPr>
        <p:txBody>
          <a:bodyPr wrap="none" rtlCol="0">
            <a:spAutoFit/>
          </a:bodyPr>
          <a:lstStyle/>
          <a:p>
            <a:r>
              <a:rPr lang="en-US" sz="1600" dirty="0">
                <a:latin typeface="+mj-lt"/>
              </a:rPr>
              <a:t>ARM’s </a:t>
            </a:r>
            <a:r>
              <a:rPr lang="en-US" sz="1600" dirty="0" err="1">
                <a:latin typeface="+mj-lt"/>
              </a:rPr>
              <a:t>Neoverse</a:t>
            </a:r>
            <a:r>
              <a:rPr lang="en-US" sz="1600" dirty="0">
                <a:latin typeface="+mj-lt"/>
              </a:rPr>
              <a:t> platform roadmap reveals an </a:t>
            </a:r>
            <a:r>
              <a:rPr lang="en-US" sz="1600" dirty="0">
                <a:solidFill>
                  <a:srgbClr val="FF0000"/>
                </a:solidFill>
                <a:latin typeface="+mj-lt"/>
              </a:rPr>
              <a:t>astonishing dynamic evolution </a:t>
            </a:r>
            <a:r>
              <a:rPr lang="en-US" sz="1600" dirty="0">
                <a:latin typeface="+mj-lt"/>
              </a:rPr>
              <a:t>of</a:t>
            </a:r>
          </a:p>
          <a:p>
            <a:r>
              <a:rPr lang="en-US" sz="1600" dirty="0">
                <a:latin typeface="+mj-lt"/>
              </a:rPr>
              <a:t>   </a:t>
            </a:r>
            <a:r>
              <a:rPr lang="en-US" sz="1600" dirty="0" smtClean="0">
                <a:latin typeface="+mj-lt"/>
              </a:rPr>
              <a:t>platform </a:t>
            </a:r>
            <a:r>
              <a:rPr lang="en-US" sz="1600" dirty="0">
                <a:latin typeface="+mj-lt"/>
              </a:rPr>
              <a:t>features concerning IO, memory and chip-to-chip </a:t>
            </a:r>
            <a:r>
              <a:rPr lang="en-US" sz="1600" dirty="0" smtClean="0">
                <a:latin typeface="+mj-lt"/>
              </a:rPr>
              <a:t>interconnects in their </a:t>
            </a:r>
          </a:p>
          <a:p>
            <a:r>
              <a:rPr lang="en-US" sz="1600" dirty="0">
                <a:latin typeface="+mj-lt"/>
              </a:rPr>
              <a:t> </a:t>
            </a:r>
            <a:r>
              <a:rPr lang="en-US" sz="1600" dirty="0" smtClean="0">
                <a:latin typeface="+mj-lt"/>
              </a:rPr>
              <a:t>  designs </a:t>
            </a:r>
            <a:r>
              <a:rPr lang="en-US" sz="1600" dirty="0" smtClean="0">
                <a:solidFill>
                  <a:srgbClr val="0070C0"/>
                </a:solidFill>
                <a:latin typeface="+mj-lt"/>
              </a:rPr>
              <a:t>following the N1 (Ares) platform</a:t>
            </a:r>
            <a:r>
              <a:rPr lang="en-US" sz="1600" dirty="0" smtClean="0">
                <a:latin typeface="+mj-lt"/>
              </a:rPr>
              <a:t>, as follows:      .</a:t>
            </a:r>
            <a:endParaRPr lang="en-US" sz="1600" dirty="0">
              <a:latin typeface="+mj-lt"/>
            </a:endParaRPr>
          </a:p>
        </p:txBody>
      </p:sp>
    </p:spTree>
    <p:extLst>
      <p:ext uri="{BB962C8B-B14F-4D97-AF65-F5344CB8AC3E}">
        <p14:creationId xmlns:p14="http://schemas.microsoft.com/office/powerpoint/2010/main" val="32204590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00" y="466017"/>
            <a:ext cx="5573962" cy="697627"/>
          </a:xfrm>
          <a:prstGeom prst="rect">
            <a:avLst/>
          </a:prstGeom>
          <a:noFill/>
        </p:spPr>
        <p:txBody>
          <a:bodyPr wrap="none" rtlCol="0">
            <a:spAutoFit/>
          </a:bodyPr>
          <a:lstStyle/>
          <a:p>
            <a:pPr marL="342900" marR="0" lvl="0" indent="-342900" algn="l" defTabSz="914400" rtl="0" eaLnBrk="1" fontAlgn="base" latinLnBrk="0" hangingPunct="1">
              <a:lnSpc>
                <a:spcPct val="100000"/>
              </a:lnSpc>
              <a:spcBef>
                <a:spcPts val="0"/>
              </a:spcBef>
              <a:spcAft>
                <a:spcPts val="400"/>
              </a:spcAft>
              <a:buClrTx/>
              <a:buSzTx/>
              <a:buFontTx/>
              <a:buAutoNum type="alphaLcParenR"/>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DDR5 -1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Main features of standard DDR memories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r>
              <a:rPr lang="hu-HU" dirty="0" smtClean="0">
                <a:latin typeface="Verdana"/>
              </a:rPr>
              <a:t>15</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p>
        </p:txBody>
      </p:sp>
      <p:sp>
        <p:nvSpPr>
          <p:cNvPr id="5" name="TextBox 4"/>
          <p:cNvSpPr txBox="1"/>
          <p:nvPr/>
        </p:nvSpPr>
        <p:spPr>
          <a:xfrm>
            <a:off x="308681" y="3919472"/>
            <a:ext cx="8666347" cy="1723549"/>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Note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that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new DDR generations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appeared in the past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 about 4 years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intervals,</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but DDR5 became standardized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8 </a:t>
            </a:r>
            <a:r>
              <a:rPr kumimoji="0" lang="hu-HU" sz="1600" b="0" i="0" u="none" strike="noStrike" kern="1200" cap="none" spc="0" normalizeH="0" baseline="0" noProof="0" dirty="0" err="1" smtClean="0">
                <a:ln>
                  <a:noFill/>
                </a:ln>
                <a:solidFill>
                  <a:srgbClr val="000000"/>
                </a:solidFill>
                <a:effectLst/>
                <a:uLnTx/>
                <a:uFillTx/>
                <a:latin typeface="Verdana"/>
                <a:ea typeface="+mn-ea"/>
                <a:cs typeface="+mn-cs"/>
              </a:rPr>
              <a:t>years</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smtClean="0">
                <a:ln>
                  <a:noFill/>
                </a:ln>
                <a:solidFill>
                  <a:srgbClr val="000000"/>
                </a:solidFill>
                <a:effectLst/>
                <a:uLnTx/>
                <a:uFillTx/>
                <a:latin typeface="Verdana"/>
                <a:ea typeface="+mn-ea"/>
                <a:cs typeface="+mn-cs"/>
              </a:rPr>
              <a:t>after</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 DDR4,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not earlier than 2020.</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From generation to generation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operating voltages were decreased</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from 2.8 V</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to 1.1 V.</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It is also worth to note that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subsequent memory generations typically doubled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the data rate. </a:t>
            </a:r>
          </a:p>
        </p:txBody>
      </p:sp>
      <p:sp>
        <p:nvSpPr>
          <p:cNvPr id="7" name="Title 1"/>
          <p:cNvSpPr>
            <a:spLocks noGrp="1"/>
          </p:cNvSpPr>
          <p:nvPr>
            <p:ph type="title"/>
          </p:nvPr>
        </p:nvSpPr>
        <p:spPr>
          <a:xfrm>
            <a:off x="0" y="0"/>
            <a:ext cx="9144000" cy="393700"/>
          </a:xfrm>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(12)</a:t>
            </a:r>
            <a:endParaRPr lang="en-US" sz="1600" dirty="0"/>
          </a:p>
        </p:txBody>
      </p:sp>
      <p:sp>
        <p:nvSpPr>
          <p:cNvPr id="10" name="TextBox 9"/>
          <p:cNvSpPr txBox="1"/>
          <p:nvPr/>
        </p:nvSpPr>
        <p:spPr>
          <a:xfrm>
            <a:off x="8775010" y="6390680"/>
            <a:ext cx="3481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mn-cs"/>
              </a:rPr>
              <a:t>*</a:t>
            </a:r>
          </a:p>
        </p:txBody>
      </p:sp>
      <p:pic>
        <p:nvPicPr>
          <p:cNvPr id="11" name="Kép 2" descr="A képen asztal látható&#10;&#10;Automatikusan generált leírás">
            <a:extLst>
              <a:ext uri="{FF2B5EF4-FFF2-40B4-BE49-F238E27FC236}">
                <a16:creationId xmlns:a16="http://schemas.microsoft.com/office/drawing/2014/main" id="{8B7F5282-55D5-4B01-8425-FDA85C4C8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3" y="1418718"/>
            <a:ext cx="8989200" cy="2164743"/>
          </a:xfrm>
          <a:prstGeom prst="rect">
            <a:avLst/>
          </a:prstGeom>
        </p:spPr>
      </p:pic>
      <p:sp>
        <p:nvSpPr>
          <p:cNvPr id="12" name="Rectangle 11"/>
          <p:cNvSpPr/>
          <p:nvPr/>
        </p:nvSpPr>
        <p:spPr bwMode="auto">
          <a:xfrm>
            <a:off x="72440" y="1689644"/>
            <a:ext cx="1836000" cy="249700"/>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14" name="Rectangle 13"/>
          <p:cNvSpPr/>
          <p:nvPr/>
        </p:nvSpPr>
        <p:spPr bwMode="auto">
          <a:xfrm>
            <a:off x="65716" y="1925896"/>
            <a:ext cx="1836000" cy="216000"/>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9" name="Rounded Rectangle 8"/>
          <p:cNvSpPr/>
          <p:nvPr/>
        </p:nvSpPr>
        <p:spPr bwMode="auto">
          <a:xfrm>
            <a:off x="65716" y="2614472"/>
            <a:ext cx="1836000" cy="225000"/>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13"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25179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(13)</a:t>
            </a:r>
            <a:endParaRPr lang="en-US" sz="1600" dirty="0"/>
          </a:p>
        </p:txBody>
      </p:sp>
      <p:sp>
        <p:nvSpPr>
          <p:cNvPr id="4" name="TextBox 3"/>
          <p:cNvSpPr txBox="1"/>
          <p:nvPr/>
        </p:nvSpPr>
        <p:spPr>
          <a:xfrm>
            <a:off x="97997" y="449375"/>
            <a:ext cx="150554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 DDR5 -2</a:t>
            </a:r>
          </a:p>
        </p:txBody>
      </p:sp>
      <p:sp>
        <p:nvSpPr>
          <p:cNvPr id="5" name="TextBox 4"/>
          <p:cNvSpPr txBox="1"/>
          <p:nvPr/>
        </p:nvSpPr>
        <p:spPr>
          <a:xfrm>
            <a:off x="234934" y="813328"/>
            <a:ext cx="7715574" cy="636072"/>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07/2020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JEDEC revealed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DDR5</a:t>
            </a:r>
            <a:r>
              <a:rPr kumimoji="0" lang="en-US" sz="1600" b="0" i="0" u="none" strike="noStrike" kern="1200" cap="none" spc="0" normalizeH="0" baseline="0" noProof="0" dirty="0">
                <a:ln>
                  <a:noFill/>
                </a:ln>
                <a:solidFill>
                  <a:srgbClr val="000000"/>
                </a:solidFill>
                <a:effectLst/>
                <a:uLnTx/>
                <a:uFillTx/>
                <a:latin typeface="Verdana"/>
                <a:ea typeface="+mn-ea"/>
                <a:cs typeface="+mn-cs"/>
              </a:rPr>
              <a:t> SDRAM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standard.</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As shown in the Table on the previous slide, compared to DDR4, DDR5</a:t>
            </a:r>
          </a:p>
        </p:txBody>
      </p:sp>
      <p:sp>
        <p:nvSpPr>
          <p:cNvPr id="6" name="TextBox 5"/>
          <p:cNvSpPr txBox="1"/>
          <p:nvPr/>
        </p:nvSpPr>
        <p:spPr>
          <a:xfrm>
            <a:off x="672918" y="1433703"/>
            <a:ext cx="5477012" cy="636072"/>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doubles </a:t>
            </a:r>
            <a:r>
              <a:rPr kumimoji="0" lang="en-US" sz="1600" b="0" i="0" u="none" strike="noStrike" kern="1200" cap="none" spc="0" normalizeH="0" baseline="0" noProof="0" dirty="0">
                <a:ln>
                  <a:noFill/>
                </a:ln>
                <a:solidFill>
                  <a:srgbClr val="0070C0"/>
                </a:solidFill>
                <a:effectLst/>
                <a:uLnTx/>
                <a:uFillTx/>
                <a:latin typeface="Verdana"/>
                <a:ea typeface="+mn-ea"/>
                <a:cs typeface="+mn-cs"/>
              </a:rPr>
              <a:t>transfer rates </a:t>
            </a:r>
            <a:r>
              <a:rPr kumimoji="0" lang="en-US" sz="1600" b="0" i="0" u="none" strike="noStrike" kern="1200" cap="none" spc="0" normalizeH="0" baseline="0" noProof="0" dirty="0">
                <a:ln>
                  <a:noFill/>
                </a:ln>
                <a:solidFill>
                  <a:srgbClr val="000000"/>
                </a:solidFill>
                <a:effectLst/>
                <a:uLnTx/>
                <a:uFillTx/>
                <a:latin typeface="Verdana"/>
                <a:ea typeface="+mn-ea"/>
                <a:cs typeface="+mn-cs"/>
              </a:rPr>
              <a:t>to up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to 6.4 GT/s and </a:t>
            </a:r>
          </a:p>
          <a:p>
            <a:pPr marL="285750" marR="0" lvl="0" indent="-285750" algn="l" defTabSz="9144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reduces </a:t>
            </a:r>
            <a:r>
              <a:rPr kumimoji="0" lang="en-US" sz="1600" b="0" i="0" u="none" strike="noStrike" kern="1200" cap="none" spc="0" normalizeH="0" baseline="0" noProof="0" dirty="0">
                <a:ln>
                  <a:noFill/>
                </a:ln>
                <a:solidFill>
                  <a:srgbClr val="0070C0"/>
                </a:solidFill>
                <a:effectLst/>
                <a:uLnTx/>
                <a:uFillTx/>
                <a:latin typeface="Verdana"/>
                <a:ea typeface="+mn-ea"/>
                <a:cs typeface="+mn-cs"/>
              </a:rPr>
              <a:t>operating voltage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from 1.2 V to </a:t>
            </a:r>
            <a:r>
              <a:rPr kumimoji="0" lang="en-US" sz="1600" b="0" i="0" u="none" strike="noStrike" kern="1200" cap="none" spc="0" normalizeH="0" baseline="0" noProof="0" dirty="0">
                <a:ln>
                  <a:noFill/>
                </a:ln>
                <a:solidFill>
                  <a:srgbClr val="0070C0"/>
                </a:solidFill>
                <a:effectLst/>
                <a:uLnTx/>
                <a:uFillTx/>
                <a:latin typeface="Verdana"/>
                <a:ea typeface="+mn-ea"/>
                <a:cs typeface="+mn-cs"/>
              </a:rPr>
              <a:t>1.1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V.</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672918" y="2368791"/>
            <a:ext cx="8219141" cy="141320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dual </a:t>
            </a:r>
            <a:r>
              <a:rPr kumimoji="0" lang="en-US" sz="1600" b="0" i="0" u="none" strike="noStrike" kern="1200" cap="none" spc="0" normalizeH="0" baseline="0" noProof="0" dirty="0">
                <a:ln>
                  <a:noFill/>
                </a:ln>
                <a:solidFill>
                  <a:srgbClr val="0070C0"/>
                </a:solidFill>
                <a:effectLst/>
                <a:uLnTx/>
                <a:uFillTx/>
                <a:latin typeface="Verdana"/>
                <a:ea typeface="+mn-ea"/>
                <a:cs typeface="+mn-cs"/>
              </a:rPr>
              <a:t>independent half-width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memory channels </a:t>
            </a:r>
            <a:r>
              <a:rPr kumimoji="0" lang="en-US" sz="1600" b="0" i="0" u="none" strike="noStrike" kern="1200" cap="none" spc="0" normalizeH="0" baseline="0" noProof="0" dirty="0">
                <a:ln>
                  <a:noFill/>
                </a:ln>
                <a:solidFill>
                  <a:srgbClr val="000000"/>
                </a:solidFill>
                <a:effectLst/>
                <a:uLnTx/>
                <a:uFillTx/>
                <a:latin typeface="Verdana"/>
                <a:ea typeface="+mn-ea"/>
                <a:cs typeface="+mn-cs"/>
              </a:rPr>
              <a:t>(2x32 +8 ECC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bits,</a:t>
            </a:r>
          </a:p>
          <a:p>
            <a:pPr marL="0" marR="0" lvl="0" indent="0" algn="l" defTabSz="914400" rtl="0" eaLnBrk="1" fontAlgn="base"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as seen below</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on-DIMM </a:t>
            </a:r>
            <a:r>
              <a:rPr kumimoji="0" lang="en-US" sz="1600" b="0" i="0" u="none" strike="noStrike" kern="1200" cap="none" spc="0" normalizeH="0" baseline="0" noProof="0" dirty="0">
                <a:ln>
                  <a:noFill/>
                </a:ln>
                <a:solidFill>
                  <a:srgbClr val="0070C0"/>
                </a:solidFill>
                <a:effectLst/>
                <a:uLnTx/>
                <a:uFillTx/>
                <a:latin typeface="Verdana"/>
                <a:ea typeface="+mn-ea"/>
                <a:cs typeface="+mn-cs"/>
              </a:rPr>
              <a:t>voltage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regulation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instead of on-board regulation</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and</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retains </a:t>
            </a:r>
            <a:r>
              <a:rPr kumimoji="0" lang="en-US" sz="1600" b="0" i="0" u="none" strike="noStrike" kern="1200" cap="none" spc="0" normalizeH="0" baseline="0" noProof="0" dirty="0">
                <a:ln>
                  <a:noFill/>
                </a:ln>
                <a:solidFill>
                  <a:srgbClr val="0070C0"/>
                </a:solidFill>
                <a:effectLst/>
                <a:uLnTx/>
                <a:uFillTx/>
                <a:latin typeface="Verdana"/>
                <a:ea typeface="+mn-ea"/>
                <a:cs typeface="+mn-cs"/>
              </a:rPr>
              <a:t>the 288 pin interface</a:t>
            </a:r>
            <a:r>
              <a:rPr kumimoji="0" lang="en-US" sz="1600" b="0" i="0" u="none" strike="noStrike" kern="1200" cap="none" spc="0" normalizeH="0" baseline="0" noProof="0" dirty="0">
                <a:ln>
                  <a:noFill/>
                </a:ln>
                <a:solidFill>
                  <a:srgbClr val="000000"/>
                </a:solidFill>
                <a:effectLst/>
                <a:uLnTx/>
                <a:uFillTx/>
                <a:latin typeface="Verdana"/>
                <a:ea typeface="+mn-ea"/>
                <a:cs typeface="+mn-cs"/>
              </a:rPr>
              <a:t> of DDR4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DIMMs nevertheless with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modified pinout</a:t>
            </a:r>
            <a:r>
              <a:rPr kumimoji="0" lang="en-US" sz="1600" b="0" i="0" u="none" strike="noStrike" kern="1200" cap="none" spc="0" normalizeH="0" baseline="0" noProof="0" dirty="0">
                <a:ln>
                  <a:noFill/>
                </a:ln>
                <a:solidFill>
                  <a:srgbClr val="0070C0"/>
                </a:solidFill>
                <a:effectLst/>
                <a:uLnTx/>
                <a:uFillTx/>
                <a:latin typeface="Verdana"/>
                <a:ea typeface="+mn-ea"/>
                <a:cs typeface="+mn-cs"/>
              </a:rPr>
              <a:t>.</a:t>
            </a:r>
          </a:p>
        </p:txBody>
      </p:sp>
      <p:sp>
        <p:nvSpPr>
          <p:cNvPr id="8" name="TextBox 7"/>
          <p:cNvSpPr txBox="1"/>
          <p:nvPr/>
        </p:nvSpPr>
        <p:spPr>
          <a:xfrm>
            <a:off x="267918" y="3679149"/>
            <a:ext cx="4883068" cy="338554"/>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Arial"/>
                <a:ea typeface="+mn-ea"/>
                <a:cs typeface="+mn-cs"/>
              </a:rPr>
              <a:t>Mass </a:t>
            </a:r>
            <a:r>
              <a:rPr kumimoji="0" lang="en-US" sz="1600" b="0" i="0" u="none" strike="noStrike" kern="1200" cap="none" spc="0" normalizeH="0" baseline="0" noProof="0" dirty="0">
                <a:ln>
                  <a:noFill/>
                </a:ln>
                <a:solidFill>
                  <a:srgbClr val="0070C0"/>
                </a:solidFill>
                <a:effectLst/>
                <a:uLnTx/>
                <a:uFillTx/>
                <a:latin typeface="Verdana"/>
                <a:ea typeface="+mn-ea"/>
                <a:cs typeface="+mn-cs"/>
              </a:rPr>
              <a:t>production</a:t>
            </a:r>
            <a:r>
              <a:rPr kumimoji="0" lang="en-US" sz="1600" b="0" i="0" u="none" strike="noStrike" kern="1200" cap="none" spc="0" normalizeH="0" baseline="0" noProof="0" dirty="0">
                <a:ln>
                  <a:noFill/>
                </a:ln>
                <a:solidFill>
                  <a:srgbClr val="0070C0"/>
                </a:solidFill>
                <a:effectLst/>
                <a:uLnTx/>
                <a:uFillTx/>
                <a:latin typeface="Arial"/>
                <a:ea typeface="+mn-ea"/>
                <a:cs typeface="+mn-cs"/>
              </a:rPr>
              <a:t> </a:t>
            </a:r>
            <a:r>
              <a:rPr kumimoji="0" lang="hu-HU" sz="1600" b="0" i="0" u="none" strike="noStrike" kern="1200" cap="none" spc="0" normalizeH="0" baseline="0" noProof="0" dirty="0" smtClean="0">
                <a:ln>
                  <a:noFill/>
                </a:ln>
                <a:effectLst/>
                <a:uLnTx/>
                <a:uFillTx/>
                <a:latin typeface="Arial"/>
                <a:ea typeface="+mn-ea"/>
                <a:cs typeface="+mn-cs"/>
              </a:rPr>
              <a:t>has </a:t>
            </a:r>
            <a:r>
              <a:rPr kumimoji="0" lang="hu-HU" sz="1600" b="0" i="0" u="none" strike="noStrike" kern="1200" cap="none" spc="0" normalizeH="0" baseline="0" noProof="0" dirty="0" err="1" smtClean="0">
                <a:ln>
                  <a:noFill/>
                </a:ln>
                <a:effectLst/>
                <a:uLnTx/>
                <a:uFillTx/>
                <a:latin typeface="Arial"/>
                <a:ea typeface="+mn-ea"/>
                <a:cs typeface="+mn-cs"/>
              </a:rPr>
              <a:t>been</a:t>
            </a:r>
            <a:r>
              <a:rPr kumimoji="0" lang="hu-HU" sz="1600" b="0" i="0" u="none" strike="noStrike" kern="1200" cap="none" spc="0" normalizeH="0" baseline="0" noProof="0" dirty="0" smtClean="0">
                <a:ln>
                  <a:noFill/>
                </a:ln>
                <a:effectLst/>
                <a:uLnTx/>
                <a:uFillTx/>
                <a:latin typeface="Arial"/>
                <a:ea typeface="+mn-ea"/>
                <a:cs typeface="+mn-cs"/>
              </a:rPr>
              <a:t> </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start</a:t>
            </a:r>
            <a:r>
              <a:rPr kumimoji="0" lang="hu-HU" sz="1600" b="0" i="0" u="none" strike="noStrike" kern="1200" cap="none" spc="0" normalizeH="0" baseline="0" noProof="0" dirty="0" err="1" smtClean="0">
                <a:ln>
                  <a:noFill/>
                </a:ln>
                <a:solidFill>
                  <a:srgbClr val="000000"/>
                </a:solidFill>
                <a:effectLst/>
                <a:uLnTx/>
                <a:uFillTx/>
                <a:latin typeface="Arial"/>
                <a:ea typeface="+mn-ea"/>
                <a:cs typeface="+mn-cs"/>
              </a:rPr>
              <a:t>ed</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in </a:t>
            </a:r>
            <a:r>
              <a:rPr kumimoji="0" lang="en-US" sz="1600" b="0" i="0" u="none" strike="noStrike" kern="1200" cap="none" spc="0" normalizeH="0" baseline="0" noProof="0" dirty="0">
                <a:ln>
                  <a:noFill/>
                </a:ln>
                <a:solidFill>
                  <a:srgbClr val="0070C0"/>
                </a:solidFill>
                <a:effectLst/>
                <a:uLnTx/>
                <a:uFillTx/>
                <a:latin typeface="Arial"/>
                <a:ea typeface="+mn-ea"/>
                <a:cs typeface="+mn-cs"/>
              </a:rPr>
              <a:t>Q4/2020</a:t>
            </a:r>
            <a:r>
              <a:rPr kumimoji="0" lang="en-US" sz="16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1026" name="Picture 2" descr="https://images.anandtech.com/doci/15912/Micron-Channels_575px.png"/>
          <p:cNvPicPr>
            <a:picLocks noChangeAspect="1" noChangeArrowheads="1"/>
          </p:cNvPicPr>
          <p:nvPr/>
        </p:nvPicPr>
        <p:blipFill rotWithShape="1">
          <a:blip r:embed="rId2">
            <a:extLst>
              <a:ext uri="{28A0092B-C50C-407E-A947-70E740481C1C}">
                <a14:useLocalDpi xmlns:a14="http://schemas.microsoft.com/office/drawing/2010/main" val="0"/>
              </a:ext>
            </a:extLst>
          </a:blip>
          <a:srcRect l="2091" t="2201" r="1749" b="4515"/>
          <a:stretch/>
        </p:blipFill>
        <p:spPr bwMode="auto">
          <a:xfrm>
            <a:off x="2357168" y="4049953"/>
            <a:ext cx="6210000" cy="27900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7168" y="4544972"/>
            <a:ext cx="193500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Figure:</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Dual-channels</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introduced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 DDR5 [</a:t>
            </a:r>
            <a:r>
              <a:rPr lang="hu-HU" sz="1600" dirty="0" smtClean="0">
                <a:latin typeface="Verdana"/>
              </a:rPr>
              <a:t>16</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p:txBody>
      </p:sp>
      <p:sp>
        <p:nvSpPr>
          <p:cNvPr id="9" name="TextBox 8"/>
          <p:cNvSpPr txBox="1"/>
          <p:nvPr/>
        </p:nvSpPr>
        <p:spPr>
          <a:xfrm>
            <a:off x="267918" y="2073328"/>
            <a:ext cx="8839792" cy="338554"/>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50" normalizeH="0" noProof="0" dirty="0">
                <a:ln>
                  <a:noFill/>
                </a:ln>
                <a:solidFill>
                  <a:srgbClr val="000000"/>
                </a:solidFill>
                <a:effectLst/>
                <a:uLnTx/>
                <a:uFillTx/>
                <a:latin typeface="Verdana"/>
                <a:ea typeface="+mn-ea"/>
                <a:cs typeface="+mn-cs"/>
              </a:rPr>
              <a:t>Further </a:t>
            </a:r>
            <a:r>
              <a:rPr kumimoji="0" lang="en-US" sz="1600" b="0" i="0" u="none" strike="noStrike" kern="1200" cap="none" spc="-50" normalizeH="0" noProof="0" dirty="0" smtClean="0">
                <a:ln>
                  <a:noFill/>
                </a:ln>
                <a:solidFill>
                  <a:srgbClr val="000000"/>
                </a:solidFill>
                <a:effectLst/>
                <a:uLnTx/>
                <a:uFillTx/>
                <a:latin typeface="Verdana"/>
                <a:ea typeface="+mn-ea"/>
                <a:cs typeface="+mn-cs"/>
              </a:rPr>
              <a:t>on, DDR5 </a:t>
            </a:r>
            <a:r>
              <a:rPr kumimoji="0" lang="en-US" sz="1600" b="0" i="0" u="none" strike="noStrike" kern="1200" cap="none" spc="-50" normalizeH="0" noProof="0" dirty="0">
                <a:ln>
                  <a:noFill/>
                </a:ln>
                <a:solidFill>
                  <a:srgbClr val="000000"/>
                </a:solidFill>
                <a:effectLst/>
                <a:uLnTx/>
                <a:uFillTx/>
                <a:latin typeface="Verdana"/>
                <a:ea typeface="+mn-ea"/>
                <a:cs typeface="+mn-cs"/>
              </a:rPr>
              <a:t>introduces a number of </a:t>
            </a:r>
            <a:r>
              <a:rPr kumimoji="0" lang="en-US" sz="1600" b="0" i="0" u="none" strike="noStrike" kern="1200" cap="none" spc="-50" normalizeH="0" noProof="0" dirty="0">
                <a:ln>
                  <a:noFill/>
                </a:ln>
                <a:solidFill>
                  <a:srgbClr val="0070C0"/>
                </a:solidFill>
                <a:effectLst/>
                <a:uLnTx/>
                <a:uFillTx/>
                <a:latin typeface="Verdana"/>
                <a:ea typeface="+mn-ea"/>
                <a:cs typeface="+mn-cs"/>
              </a:rPr>
              <a:t>innovations </a:t>
            </a:r>
            <a:r>
              <a:rPr kumimoji="0" lang="en-US" sz="1600" b="0" i="0" u="none" strike="noStrike" kern="1200" cap="none" spc="-50" normalizeH="0" noProof="0" dirty="0">
                <a:ln>
                  <a:noFill/>
                </a:ln>
                <a:solidFill>
                  <a:srgbClr val="000000"/>
                </a:solidFill>
                <a:effectLst/>
                <a:uLnTx/>
                <a:uFillTx/>
                <a:latin typeface="Verdana"/>
                <a:ea typeface="+mn-ea"/>
                <a:cs typeface="+mn-cs"/>
              </a:rPr>
              <a:t>(not indicated in the Table), </a:t>
            </a:r>
            <a:r>
              <a:rPr kumimoji="0" lang="en-US" sz="1600" b="0" i="0" u="none" strike="noStrike" kern="1200" cap="none" spc="-50" normalizeH="0" noProof="0" dirty="0" smtClean="0">
                <a:ln>
                  <a:noFill/>
                </a:ln>
                <a:solidFill>
                  <a:srgbClr val="000000"/>
                </a:solidFill>
                <a:effectLst/>
                <a:uLnTx/>
                <a:uFillTx/>
                <a:latin typeface="Verdana"/>
                <a:ea typeface="+mn-ea"/>
                <a:cs typeface="+mn-cs"/>
              </a:rPr>
              <a:t>like</a:t>
            </a:r>
            <a:endParaRPr kumimoji="0" lang="en-US" sz="1600" b="0" i="0" u="none" strike="noStrike" kern="1200" cap="none" spc="-50" normalizeH="0" noProof="0" dirty="0">
              <a:ln>
                <a:noFill/>
              </a:ln>
              <a:solidFill>
                <a:srgbClr val="000000"/>
              </a:solidFill>
              <a:effectLst/>
              <a:uLnTx/>
              <a:uFillTx/>
              <a:latin typeface="Verdana"/>
              <a:ea typeface="+mn-ea"/>
              <a:cs typeface="+mn-cs"/>
            </a:endParaRPr>
          </a:p>
        </p:txBody>
      </p:sp>
      <p:sp>
        <p:nvSpPr>
          <p:cNvPr id="11"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162384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additive="base">
                                        <p:cTn id="4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 calcmode="lin" valueType="num">
                                      <p:cBhvr additive="base">
                                        <p:cTn id="5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 calcmode="lin" valueType="num">
                                      <p:cBhvr additive="base">
                                        <p:cTn id="5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(14)</a:t>
            </a:r>
            <a:endParaRPr lang="en-US" sz="1600" dirty="0"/>
          </a:p>
        </p:txBody>
      </p:sp>
      <p:sp>
        <p:nvSpPr>
          <p:cNvPr id="4" name="TextBox 3"/>
          <p:cNvSpPr txBox="1"/>
          <p:nvPr/>
        </p:nvSpPr>
        <p:spPr>
          <a:xfrm>
            <a:off x="179388" y="811273"/>
            <a:ext cx="9014006"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Beyond ARM’s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Neoverse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N2 and V1 processor designs (released in 04/2021) the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following Intel and AMD processors are expected to support DDR5 and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PCIe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5.0:</a:t>
            </a:r>
          </a:p>
        </p:txBody>
      </p:sp>
      <p:sp>
        <p:nvSpPr>
          <p:cNvPr id="5" name="TextBox 4"/>
          <p:cNvSpPr txBox="1"/>
          <p:nvPr/>
        </p:nvSpPr>
        <p:spPr>
          <a:xfrm>
            <a:off x="406116" y="1445386"/>
            <a:ext cx="8964612" cy="93358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Intel’s 12. gen. Alder Lake-S big-little (desktop) line, to be released in 09/2021</a:t>
            </a:r>
          </a:p>
          <a:p>
            <a:pPr marL="285750" marR="0" lvl="0" indent="-2857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Intel’s Sapphire Rapid scalable (1S-8S) Xeon server line, to be released in 2021</a:t>
            </a:r>
          </a:p>
          <a:p>
            <a:pPr marL="285750" marR="0" lvl="0" indent="-2857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AMD’s 5 nm Zen </a:t>
            </a:r>
            <a:r>
              <a:rPr kumimoji="0" lang="en-US" sz="1600" b="0" i="0" u="none" strike="noStrike" kern="1200" cap="none" spc="0" normalizeH="0" baseline="0" noProof="0" dirty="0">
                <a:ln>
                  <a:noFill/>
                </a:ln>
                <a:solidFill>
                  <a:srgbClr val="000000"/>
                </a:solidFill>
                <a:effectLst/>
                <a:uLnTx/>
                <a:uFillTx/>
                <a:latin typeface="Verdana"/>
                <a:ea typeface="+mn-ea"/>
                <a:cs typeface="+mn-cs"/>
              </a:rPr>
              <a:t>4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cores to be announced in in 2021, to be released in 2022</a:t>
            </a: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6" name="TextBox 5"/>
          <p:cNvSpPr txBox="1"/>
          <p:nvPr/>
        </p:nvSpPr>
        <p:spPr>
          <a:xfrm>
            <a:off x="179388" y="452909"/>
            <a:ext cx="5495415"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Introduction of DDR5 memories in processors</a:t>
            </a:r>
          </a:p>
        </p:txBody>
      </p:sp>
      <p:sp>
        <p:nvSpPr>
          <p:cNvPr id="7"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9075382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(15)</a:t>
            </a:r>
            <a:endParaRPr lang="en-US" sz="1600" dirty="0"/>
          </a:p>
        </p:txBody>
      </p:sp>
      <p:sp>
        <p:nvSpPr>
          <p:cNvPr id="3" name="TextBox 2"/>
          <p:cNvSpPr txBox="1"/>
          <p:nvPr/>
        </p:nvSpPr>
        <p:spPr>
          <a:xfrm>
            <a:off x="142875" y="452907"/>
            <a:ext cx="3106941"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b) HBM2, HBM2e, HBM3</a:t>
            </a:r>
          </a:p>
        </p:txBody>
      </p:sp>
      <p:sp>
        <p:nvSpPr>
          <p:cNvPr id="5" name="TextBox 4"/>
          <p:cNvSpPr txBox="1"/>
          <p:nvPr/>
        </p:nvSpPr>
        <p:spPr>
          <a:xfrm>
            <a:off x="226142" y="810925"/>
            <a:ext cx="8917185" cy="2200602"/>
          </a:xfrm>
          <a:prstGeom prst="rect">
            <a:avLst/>
          </a:prstGeom>
          <a:noFill/>
        </p:spPr>
        <p:txBody>
          <a:bodyPr wrap="none" rtlCol="0">
            <a:spAutoFit/>
          </a:bodyPr>
          <a:lstStyle/>
          <a:p>
            <a:pPr marL="285750" marR="0" lvl="0" indent="-2857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20" normalizeH="0" noProof="0" dirty="0" smtClean="0">
                <a:ln>
                  <a:noFill/>
                </a:ln>
                <a:solidFill>
                  <a:srgbClr val="FF0000"/>
                </a:solidFill>
                <a:effectLst/>
                <a:uLnTx/>
                <a:uFillTx/>
                <a:latin typeface="Verdana"/>
                <a:ea typeface="+mn-ea"/>
                <a:cs typeface="+mn-cs"/>
              </a:rPr>
              <a:t>HBM2 and HBM2E (High Bandwidth Memory)</a:t>
            </a:r>
            <a:r>
              <a:rPr kumimoji="0" lang="en-US" sz="1600" b="0" i="0" u="none" strike="noStrike" kern="1200" cap="none" spc="-20" normalizeH="0" noProof="0" dirty="0" smtClean="0">
                <a:ln>
                  <a:noFill/>
                </a:ln>
                <a:solidFill>
                  <a:srgbClr val="000000"/>
                </a:solidFill>
                <a:effectLst/>
                <a:uLnTx/>
                <a:uFillTx/>
                <a:latin typeface="Verdana"/>
                <a:ea typeface="+mn-ea"/>
                <a:cs typeface="+mn-cs"/>
              </a:rPr>
              <a:t> are recent updates of </a:t>
            </a:r>
            <a:r>
              <a:rPr kumimoji="0" lang="en-US" sz="1600" b="0" i="0" u="none" strike="noStrike" kern="1200" cap="none" spc="-20" normalizeH="0" noProof="0" dirty="0" smtClean="0">
                <a:ln>
                  <a:noFill/>
                </a:ln>
                <a:solidFill>
                  <a:srgbClr val="FF0000"/>
                </a:solidFill>
                <a:effectLst/>
                <a:uLnTx/>
                <a:uFillTx/>
                <a:latin typeface="Verdana"/>
                <a:ea typeface="+mn-ea"/>
                <a:cs typeface="+mn-cs"/>
              </a:rPr>
              <a:t>HBM</a:t>
            </a:r>
            <a:r>
              <a:rPr kumimoji="0" lang="en-US" sz="1600" b="0" i="0" u="none" strike="noStrike" kern="1200" cap="none" spc="-20" normalizeH="0" noProof="0" dirty="0" smtClean="0">
                <a:ln>
                  <a:noFill/>
                </a:ln>
                <a:solidFill>
                  <a:srgbClr val="000000"/>
                </a:solidFill>
                <a:effectLst/>
                <a:uLnTx/>
                <a:uFillTx/>
                <a:latin typeface="Verdana"/>
                <a:ea typeface="+mn-ea"/>
                <a:cs typeface="+mn-cs"/>
              </a:rPr>
              <a:t> memories.</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20" normalizeH="0" noProof="0" dirty="0" smtClean="0">
                <a:ln>
                  <a:noFill/>
                </a:ln>
                <a:solidFill>
                  <a:srgbClr val="000000"/>
                </a:solidFill>
                <a:effectLst/>
                <a:uLnTx/>
                <a:uFillTx/>
                <a:latin typeface="Verdana"/>
                <a:ea typeface="+mn-ea"/>
                <a:cs typeface="+mn-cs"/>
              </a:rPr>
              <a:t>HBM memories are </a:t>
            </a:r>
            <a:r>
              <a:rPr kumimoji="0" lang="en-US" sz="1600" b="0" i="0" u="none" strike="noStrike" kern="1200" cap="none" spc="-20" normalizeH="0" noProof="0" dirty="0" smtClean="0">
                <a:ln>
                  <a:noFill/>
                </a:ln>
                <a:solidFill>
                  <a:srgbClr val="FF0000"/>
                </a:solidFill>
                <a:effectLst/>
                <a:uLnTx/>
                <a:uFillTx/>
                <a:latin typeface="Verdana"/>
                <a:ea typeface="+mn-ea"/>
                <a:cs typeface="+mn-cs"/>
              </a:rPr>
              <a:t>2.5D</a:t>
            </a:r>
            <a:r>
              <a:rPr kumimoji="0" lang="en-US" sz="1600" b="0" i="0" u="none" strike="noStrike" kern="1200" cap="none" spc="-20" normalizeH="0" noProof="0" dirty="0" smtClean="0">
                <a:ln>
                  <a:noFill/>
                </a:ln>
                <a:solidFill>
                  <a:srgbClr val="0070C0"/>
                </a:solidFill>
                <a:effectLst/>
                <a:uLnTx/>
                <a:uFillTx/>
                <a:latin typeface="Verdana"/>
                <a:ea typeface="+mn-ea"/>
                <a:cs typeface="+mn-cs"/>
              </a:rPr>
              <a:t> packaged stack memories </a:t>
            </a:r>
            <a:r>
              <a:rPr kumimoji="0" lang="en-US" sz="1600" b="0" i="0" u="none" strike="noStrike" kern="1200" cap="none" spc="-20" normalizeH="0" noProof="0" dirty="0" smtClean="0">
                <a:ln>
                  <a:noFill/>
                </a:ln>
                <a:solidFill>
                  <a:srgbClr val="000000"/>
                </a:solidFill>
                <a:effectLst/>
                <a:uLnTx/>
                <a:uFillTx/>
                <a:latin typeface="Verdana"/>
                <a:ea typeface="+mn-ea"/>
                <a:cs typeface="+mn-cs"/>
              </a:rPr>
              <a:t>with a very </a:t>
            </a:r>
            <a:r>
              <a:rPr kumimoji="0" lang="en-US" sz="1600" b="0" i="0" u="none" strike="noStrike" kern="1200" cap="none" spc="-20" normalizeH="0" noProof="0" dirty="0" smtClean="0">
                <a:ln>
                  <a:noFill/>
                </a:ln>
                <a:solidFill>
                  <a:srgbClr val="FF0000"/>
                </a:solidFill>
                <a:effectLst/>
                <a:uLnTx/>
                <a:uFillTx/>
                <a:latin typeface="Verdana"/>
                <a:ea typeface="+mn-ea"/>
                <a:cs typeface="+mn-cs"/>
              </a:rPr>
              <a:t>wide data i</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nterface</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      of 1024 bits.</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Consequently, as their name suggests they have a high memory bandwidth of</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128 </a:t>
            </a:r>
            <a:r>
              <a:rPr kumimoji="0" lang="en-US" sz="1600" b="0" i="0" u="none" strike="noStrike" kern="1200" cap="none" spc="0" normalizeH="0" baseline="0" noProof="0" dirty="0" err="1" smtClean="0">
                <a:ln>
                  <a:noFill/>
                </a:ln>
                <a:solidFill>
                  <a:srgbClr val="0070C0"/>
                </a:solidFill>
                <a:effectLst/>
                <a:uLnTx/>
                <a:uFillTx/>
                <a:latin typeface="Verdana"/>
                <a:ea typeface="+mn-ea"/>
                <a:cs typeface="+mn-cs"/>
              </a:rPr>
              <a:t>GBps</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to </a:t>
            </a:r>
            <a:r>
              <a:rPr kumimoji="0" lang="en-US" sz="16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410 GB</a:t>
            </a:r>
            <a: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en-US" sz="16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per HBM stack</a:t>
            </a:r>
            <a: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a:t>
            </a:r>
          </a:p>
          <a:p>
            <a:pPr marL="285750" marR="0" lvl="0" indent="-2857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They are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standardized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(by JEDEC) and appeared in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2013.</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p>
          <a:p>
            <a:pPr marL="285750" marR="0" lvl="0" indent="-2857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Next we give a short introduction of HBM memories.</a:t>
            </a:r>
          </a:p>
        </p:txBody>
      </p:sp>
      <p:sp>
        <p:nvSpPr>
          <p:cNvPr id="6"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70346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3</a:t>
            </a:r>
            <a:r>
              <a:rPr lang="hu-HU" altLang="en-US" sz="1600" kern="1200" dirty="0" smtClean="0">
                <a:solidFill>
                  <a:srgbClr val="FFFFFF"/>
                </a:solidFill>
                <a:latin typeface="Verdana" pitchFamily="34" charset="0"/>
                <a:cs typeface="Times New Roman" pitchFamily="18" charset="0"/>
              </a:rPr>
              <a:t>)</a:t>
            </a:r>
            <a:endParaRPr lang="en-GB" sz="1600" dirty="0"/>
          </a:p>
        </p:txBody>
      </p:sp>
      <p:sp>
        <p:nvSpPr>
          <p:cNvPr id="7" name="TextBox 6"/>
          <p:cNvSpPr txBox="1"/>
          <p:nvPr/>
        </p:nvSpPr>
        <p:spPr>
          <a:xfrm>
            <a:off x="142875" y="451948"/>
            <a:ext cx="4480842" cy="369332"/>
          </a:xfrm>
          <a:prstGeom prst="rect">
            <a:avLst/>
          </a:prstGeom>
          <a:noFill/>
        </p:spPr>
        <p:txBody>
          <a:bodyPr wrap="none" rtlCol="0">
            <a:spAutoFit/>
          </a:bodyPr>
          <a:lstStyle/>
          <a:p>
            <a:r>
              <a:rPr lang="en-GB" dirty="0" smtClean="0">
                <a:solidFill>
                  <a:schemeClr val="accent6"/>
                </a:solidFill>
                <a:latin typeface="+mj-lt"/>
              </a:rPr>
              <a:t>Part of a </a:t>
            </a:r>
            <a:r>
              <a:rPr lang="en-GB" dirty="0" err="1" smtClean="0">
                <a:solidFill>
                  <a:schemeClr val="accent6"/>
                </a:solidFill>
                <a:latin typeface="+mj-lt"/>
              </a:rPr>
              <a:t>hyperscale</a:t>
            </a:r>
            <a:r>
              <a:rPr lang="en-GB" dirty="0" smtClean="0">
                <a:solidFill>
                  <a:schemeClr val="accent6"/>
                </a:solidFill>
                <a:latin typeface="+mj-lt"/>
              </a:rPr>
              <a:t> data </a:t>
            </a:r>
            <a:r>
              <a:rPr lang="en-GB" dirty="0" err="1" smtClean="0">
                <a:solidFill>
                  <a:schemeClr val="accent6"/>
                </a:solidFill>
                <a:latin typeface="+mj-lt"/>
              </a:rPr>
              <a:t>center</a:t>
            </a:r>
            <a:r>
              <a:rPr lang="en-GB" dirty="0" smtClean="0">
                <a:solidFill>
                  <a:schemeClr val="accent6"/>
                </a:solidFill>
                <a:latin typeface="+mj-lt"/>
              </a:rPr>
              <a:t> [68]</a:t>
            </a:r>
          </a:p>
        </p:txBody>
      </p:sp>
      <p:pic>
        <p:nvPicPr>
          <p:cNvPr id="5" name="Picture 4" descr="ragingwire-ashburn-va3.jpg"/>
          <p:cNvPicPr>
            <a:picLocks noChangeAspect="1" noChangeArrowheads="1"/>
          </p:cNvPicPr>
          <p:nvPr/>
        </p:nvPicPr>
        <p:blipFill rotWithShape="1">
          <a:blip r:embed="rId2">
            <a:extLst>
              <a:ext uri="{28A0092B-C50C-407E-A947-70E740481C1C}">
                <a14:useLocalDpi xmlns:a14="http://schemas.microsoft.com/office/drawing/2010/main" val="0"/>
              </a:ext>
            </a:extLst>
          </a:blip>
          <a:srcRect t="7490" b="5433"/>
          <a:stretch/>
        </p:blipFill>
        <p:spPr bwMode="auto">
          <a:xfrm>
            <a:off x="220695" y="1494808"/>
            <a:ext cx="8644376" cy="536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291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(16)</a:t>
            </a:r>
            <a:endParaRPr lang="en-US" sz="1600" dirty="0"/>
          </a:p>
        </p:txBody>
      </p:sp>
      <p:pic>
        <p:nvPicPr>
          <p:cNvPr id="3" name="Picture 2"/>
          <p:cNvPicPr>
            <a:picLocks noChangeAspect="1"/>
          </p:cNvPicPr>
          <p:nvPr/>
        </p:nvPicPr>
        <p:blipFill rotWithShape="1">
          <a:blip r:embed="rId2"/>
          <a:srcRect l="41052" t="19317" r="21140" b="12222"/>
          <a:stretch/>
        </p:blipFill>
        <p:spPr>
          <a:xfrm>
            <a:off x="3421462" y="732558"/>
            <a:ext cx="5574604" cy="5678075"/>
          </a:xfrm>
          <a:prstGeom prst="rect">
            <a:avLst/>
          </a:prstGeom>
        </p:spPr>
      </p:pic>
      <p:sp>
        <p:nvSpPr>
          <p:cNvPr id="6" name="TextBox 5"/>
          <p:cNvSpPr txBox="1"/>
          <p:nvPr/>
        </p:nvSpPr>
        <p:spPr>
          <a:xfrm>
            <a:off x="142875" y="452907"/>
            <a:ext cx="2780889" cy="646331"/>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Example and layout of</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HBM memories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17</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7" name="TextBox 6"/>
          <p:cNvSpPr txBox="1"/>
          <p:nvPr/>
        </p:nvSpPr>
        <p:spPr>
          <a:xfrm>
            <a:off x="176981" y="1645920"/>
            <a:ext cx="3637935" cy="2631490"/>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HBM memories are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2.5D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stacked </a:t>
            </a:r>
            <a:r>
              <a:rPr kumimoji="0" lang="en-US" sz="1600" b="0" i="0" u="none" strike="noStrike" kern="1200" cap="none" spc="0" normalizeH="0" baseline="0" noProof="0" dirty="0">
                <a:ln>
                  <a:noFill/>
                </a:ln>
                <a:solidFill>
                  <a:srgbClr val="0070C0"/>
                </a:solidFill>
                <a:effectLst/>
                <a:uLnTx/>
                <a:uFillTx/>
                <a:latin typeface="Verdana"/>
                <a:ea typeface="+mn-ea"/>
                <a:cs typeface="+mn-cs"/>
              </a:rPr>
              <a:t>DRAM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devices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Stacked </a:t>
            </a:r>
            <a:r>
              <a:rPr kumimoji="0" lang="en-US" sz="1600" b="0" i="0" u="none" strike="noStrike" kern="1200" cap="none" spc="0" normalizeH="0" baseline="0" noProof="0" dirty="0">
                <a:ln>
                  <a:noFill/>
                </a:ln>
                <a:solidFill>
                  <a:srgbClr val="0070C0"/>
                </a:solidFill>
                <a:effectLst/>
                <a:uLnTx/>
                <a:uFillTx/>
                <a:latin typeface="Verdana"/>
                <a:ea typeface="+mn-ea"/>
                <a:cs typeface="+mn-cs"/>
              </a:rPr>
              <a:t>memory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slices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are </a:t>
            </a:r>
            <a:r>
              <a:rPr kumimoji="0" lang="en-US" sz="1600" b="0" i="0" u="none" strike="noStrike" kern="1200" cap="none" spc="0" normalizeH="0" baseline="0" noProof="0" dirty="0">
                <a:ln>
                  <a:noFill/>
                </a:ln>
                <a:solidFill>
                  <a:srgbClr val="0070C0"/>
                </a:solidFill>
                <a:effectLst/>
                <a:uLnTx/>
                <a:uFillTx/>
                <a:latin typeface="Verdana"/>
                <a:ea typeface="+mn-ea"/>
                <a:cs typeface="+mn-cs"/>
              </a:rPr>
              <a:t>connected via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TSVs</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through-silicon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vias</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(very </a:t>
            </a:r>
            <a:r>
              <a:rPr kumimoji="0" lang="en-US" sz="1600" b="0" i="0" u="none" strike="noStrike" kern="1200" cap="none" spc="0" normalizeH="0" baseline="0" noProof="0" dirty="0">
                <a:ln>
                  <a:noFill/>
                </a:ln>
                <a:solidFill>
                  <a:srgbClr val="000000"/>
                </a:solidFill>
                <a:effectLst/>
                <a:uLnTx/>
                <a:uFillTx/>
                <a:latin typeface="Verdana"/>
                <a:ea typeface="+mn-ea"/>
                <a:cs typeface="+mn-cs"/>
              </a:rPr>
              <a:t>thin copper-filled </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holes).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There are </a:t>
            </a:r>
            <a:r>
              <a:rPr kumimoji="0" lang="en-US" sz="1600" b="0" i="0" u="none" strike="noStrike" kern="1200" cap="none" spc="0" normalizeH="0" baseline="0" noProof="0" dirty="0">
                <a:ln>
                  <a:noFill/>
                </a:ln>
                <a:solidFill>
                  <a:srgbClr val="0070C0"/>
                </a:solidFill>
                <a:effectLst/>
                <a:uLnTx/>
                <a:uFillTx/>
                <a:latin typeface="Verdana"/>
                <a:ea typeface="+mn-ea"/>
                <a:cs typeface="+mn-cs"/>
              </a:rPr>
              <a:t>4 DRAM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slices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per HBM stack.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8"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1814740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(17)</a:t>
            </a:r>
            <a:endParaRPr lang="en-US" sz="1600" dirty="0"/>
          </a:p>
        </p:txBody>
      </p:sp>
      <p:pic>
        <p:nvPicPr>
          <p:cNvPr id="3" name="Picture 2"/>
          <p:cNvPicPr>
            <a:picLocks noChangeAspect="1"/>
          </p:cNvPicPr>
          <p:nvPr/>
        </p:nvPicPr>
        <p:blipFill rotWithShape="1">
          <a:blip r:embed="rId2"/>
          <a:srcRect l="29730" t="26277" r="34762" b="29401"/>
          <a:stretch/>
        </p:blipFill>
        <p:spPr>
          <a:xfrm>
            <a:off x="2812025" y="1272417"/>
            <a:ext cx="6198582" cy="4559423"/>
          </a:xfrm>
          <a:prstGeom prst="rect">
            <a:avLst/>
          </a:prstGeom>
        </p:spPr>
      </p:pic>
      <p:sp>
        <p:nvSpPr>
          <p:cNvPr id="5" name="TextBox 4"/>
          <p:cNvSpPr txBox="1"/>
          <p:nvPr/>
        </p:nvSpPr>
        <p:spPr>
          <a:xfrm flipH="1">
            <a:off x="131395" y="1123656"/>
            <a:ext cx="3939154" cy="4924425"/>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Each of the </a:t>
            </a:r>
            <a:r>
              <a:rPr kumimoji="0" lang="en-US" sz="1600" b="0" i="0" u="none" strike="noStrike" kern="1200" cap="none" spc="0" normalizeH="0" baseline="0" noProof="0" dirty="0">
                <a:ln>
                  <a:noFill/>
                </a:ln>
                <a:solidFill>
                  <a:srgbClr val="000000"/>
                </a:solidFill>
                <a:effectLst/>
                <a:uLnTx/>
                <a:uFillTx/>
                <a:latin typeface="Verdana"/>
                <a:ea typeface="+mn-ea"/>
                <a:cs typeface="+mn-cs"/>
              </a:rPr>
              <a:t>4 DRAM slices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(dies) has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two memory</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channels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providing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altogether </a:t>
            </a:r>
            <a:r>
              <a:rPr kumimoji="0" lang="en-US" sz="1600" b="0" i="0" u="none" strike="noStrike" kern="1200" cap="none" spc="0" normalizeH="0" baseline="0" noProof="0" dirty="0">
                <a:ln>
                  <a:noFill/>
                </a:ln>
                <a:solidFill>
                  <a:srgbClr val="0070C0"/>
                </a:solidFill>
                <a:effectLst/>
                <a:uLnTx/>
                <a:uFillTx/>
                <a:latin typeface="Verdana"/>
                <a:ea typeface="+mn-ea"/>
                <a:cs typeface="+mn-cs"/>
              </a:rPr>
              <a:t>8 memory </a:t>
            </a:r>
            <a:endParaRPr kumimoji="0" lang="en-US" sz="1600" b="0" i="0" u="none" strike="noStrike" kern="1200" cap="none" spc="0" normalizeH="0" baseline="0" noProof="0" dirty="0" smtClean="0">
              <a:ln>
                <a:noFill/>
              </a:ln>
              <a:solidFill>
                <a:srgbClr val="0070C0"/>
              </a:solidFill>
              <a:effectLst/>
              <a:uLnTx/>
              <a:uFillTx/>
              <a:latin typeface="Verdana"/>
              <a:ea typeface="+mn-ea"/>
              <a:cs typeface="+mn-cs"/>
            </a:endParaRP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channels/stack.</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There is a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128-bit wide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data path per channel</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resulting in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a 8x128 =1024</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      bit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datapath</a:t>
            </a:r>
            <a:r>
              <a:rPr kumimoji="0" lang="en-US" sz="1600" b="0" i="0" u="none" strike="noStrike" kern="1200" cap="none" spc="0" normalizeH="0" baseline="0" noProof="0" dirty="0">
                <a:ln>
                  <a:noFill/>
                </a:ln>
                <a:solidFill>
                  <a:srgbClr val="FF0000"/>
                </a:solidFill>
                <a:effectLst/>
                <a:uLnTx/>
                <a:uFillTx/>
                <a:latin typeface="Verdana"/>
                <a:ea typeface="+mn-ea"/>
                <a:cs typeface="+mn-cs"/>
              </a:rPr>
              <a:t> per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memory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     stack</a:t>
            </a:r>
            <a:r>
              <a:rPr kumimoji="0" lang="en-US" sz="1600" b="0" i="0" u="none" strike="noStrike" kern="1200" cap="none" spc="0" normalizeH="0" baseline="0" noProof="0" dirty="0">
                <a:ln>
                  <a:noFill/>
                </a:ln>
                <a:solidFill>
                  <a:srgbClr val="FF0000"/>
                </a:solidFill>
                <a:effectLst/>
                <a:uLnTx/>
                <a:uFillTx/>
                <a:latin typeface="Verdana"/>
                <a:ea typeface="+mn-ea"/>
                <a:cs typeface="+mn-cs"/>
              </a:rPr>
              <a:t>.</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memory</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is clocked by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500 </a:t>
            </a:r>
            <a:r>
              <a:rPr kumimoji="0" lang="en-US" sz="1600" b="0" i="0" u="none" strike="noStrike" kern="1200" cap="none" spc="0" normalizeH="0" baseline="0" noProof="0" dirty="0" err="1" smtClean="0">
                <a:ln>
                  <a:noFill/>
                </a:ln>
                <a:solidFill>
                  <a:srgbClr val="0070C0"/>
                </a:solidFill>
                <a:effectLst/>
                <a:uLnTx/>
                <a:uFillTx/>
                <a:latin typeface="Verdana"/>
                <a:ea typeface="+mn-ea"/>
                <a:cs typeface="+mn-cs"/>
              </a:rPr>
              <a:t>MHz.</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Data transferred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DDR rate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(double data rate)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resulting in</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 </a:t>
            </a:r>
            <a:r>
              <a:rPr kumimoji="0" lang="en-US" sz="1600" b="0" i="0" u="none" strike="noStrike" kern="1200" cap="none" spc="0" normalizeH="0" baseline="0" noProof="0" dirty="0">
                <a:ln>
                  <a:noFill/>
                </a:ln>
                <a:solidFill>
                  <a:srgbClr val="000000"/>
                </a:solidFill>
                <a:effectLst/>
                <a:uLnTx/>
                <a:uFillTx/>
                <a:latin typeface="Verdana"/>
                <a:ea typeface="+mn-ea"/>
                <a:cs typeface="+mn-cs"/>
              </a:rPr>
              <a:t>transfer rate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of</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1 </a:t>
            </a:r>
            <a:r>
              <a:rPr kumimoji="0" lang="en-US" sz="1600" b="0" i="0" u="none" strike="noStrike" kern="1200" cap="none" spc="0" normalizeH="0" baseline="0" noProof="0" dirty="0" err="1" smtClean="0">
                <a:ln>
                  <a:noFill/>
                </a:ln>
                <a:solidFill>
                  <a:srgbClr val="0070C0"/>
                </a:solidFill>
                <a:effectLst/>
                <a:uLnTx/>
                <a:uFillTx/>
                <a:latin typeface="Verdana"/>
                <a:ea typeface="+mn-ea"/>
                <a:cs typeface="+mn-cs"/>
              </a:rPr>
              <a:t>Gbps</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per data line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per channel.</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123625" y="452905"/>
            <a:ext cx="3362780"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Layout of a HBM stack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18</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7" name="TextBox 6"/>
          <p:cNvSpPr txBox="1"/>
          <p:nvPr/>
        </p:nvSpPr>
        <p:spPr>
          <a:xfrm>
            <a:off x="142875" y="5972111"/>
            <a:ext cx="8335962" cy="338554"/>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This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amounts to 8x 128x 1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Gbps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128 GB/s bandwidth/HBM </a:t>
            </a:r>
            <a:r>
              <a:rPr kumimoji="0" lang="en-US" sz="1600" b="0" i="0" u="none" strike="noStrike" kern="1200" cap="none" spc="0" normalizeH="0" baseline="0" noProof="0" dirty="0">
                <a:ln>
                  <a:noFill/>
                </a:ln>
                <a:solidFill>
                  <a:srgbClr val="0070C0"/>
                </a:solidFill>
                <a:effectLst/>
                <a:uLnTx/>
                <a:uFillTx/>
                <a:latin typeface="Verdana"/>
                <a:ea typeface="+mn-ea"/>
                <a:cs typeface="+mn-cs"/>
              </a:rPr>
              <a:t>stack</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8"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40448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 calcmode="lin" valueType="num">
                                      <p:cBhvr additive="base">
                                        <p:cTn id="2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anim calcmode="lin" valueType="num">
                                      <p:cBhvr additive="base">
                                        <p:cTn id="2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anim calcmode="lin" valueType="num">
                                      <p:cBhvr additive="base">
                                        <p:cTn id="3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anim calcmode="lin" valueType="num">
                                      <p:cBhvr additive="base">
                                        <p:cTn id="3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anim calcmode="lin" valueType="num">
                                      <p:cBhvr additive="base">
                                        <p:cTn id="4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5" end="15"/>
                                            </p:txEl>
                                          </p:spTgt>
                                        </p:tgtEl>
                                        <p:attrNameLst>
                                          <p:attrName>style.visibility</p:attrName>
                                        </p:attrNameLst>
                                      </p:cBhvr>
                                      <p:to>
                                        <p:strVal val="visible"/>
                                      </p:to>
                                    </p:set>
                                    <p:anim calcmode="lin" valueType="num">
                                      <p:cBhvr additive="base">
                                        <p:cTn id="4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anim calcmode="lin" valueType="num">
                                      <p:cBhvr additive="base">
                                        <p:cTn id="51"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7" end="17"/>
                                            </p:txEl>
                                          </p:spTgt>
                                        </p:tgtEl>
                                        <p:attrNameLst>
                                          <p:attrName>style.visibility</p:attrName>
                                        </p:attrNameLst>
                                      </p:cBhvr>
                                      <p:to>
                                        <p:strVal val="visible"/>
                                      </p:to>
                                    </p:set>
                                    <p:anim calcmode="lin" valueType="num">
                                      <p:cBhvr additive="base">
                                        <p:cTn id="55"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7" end="1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anim calcmode="lin" valueType="num">
                                      <p:cBhvr additive="base">
                                        <p:cTn id="59"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8" end="18"/>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 calcmode="lin" valueType="num">
                                      <p:cBhvr additive="base">
                                        <p:cTn id="6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(18)</a:t>
            </a:r>
            <a:endParaRPr lang="en-US" sz="1600" dirty="0"/>
          </a:p>
        </p:txBody>
      </p:sp>
      <p:pic>
        <p:nvPicPr>
          <p:cNvPr id="15366" name="Picture 6" descr="https://cdn.mos.cms.futurecdn.net/gkqYGfN48d6aHpbGDsYYvG.jpg"/>
          <p:cNvPicPr>
            <a:picLocks noChangeAspect="1" noChangeArrowheads="1"/>
          </p:cNvPicPr>
          <p:nvPr/>
        </p:nvPicPr>
        <p:blipFill rotWithShape="1">
          <a:blip r:embed="rId2">
            <a:extLst>
              <a:ext uri="{28A0092B-C50C-407E-A947-70E740481C1C}">
                <a14:useLocalDpi xmlns:a14="http://schemas.microsoft.com/office/drawing/2010/main" val="0"/>
              </a:ext>
            </a:extLst>
          </a:blip>
          <a:srcRect t="9145" b="12048"/>
          <a:stretch/>
        </p:blipFill>
        <p:spPr bwMode="auto">
          <a:xfrm>
            <a:off x="638175" y="1220652"/>
            <a:ext cx="7867650" cy="34904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1278" y="4965298"/>
            <a:ext cx="6260047" cy="1528624"/>
          </a:xfrm>
          <a:prstGeom prst="rect">
            <a:avLst/>
          </a:prstGeom>
          <a:noFill/>
        </p:spPr>
        <p:txBody>
          <a:bodyPr wrap="none" rtlCol="0">
            <a:spAutoFit/>
          </a:bodyPr>
          <a:lstStyle/>
          <a:p>
            <a:pPr marL="285750" marR="0" lvl="0" indent="-285750" algn="l" defTabSz="4572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data bus is bidirectional</a:t>
            </a:r>
          </a:p>
          <a:p>
            <a:pPr marL="285750" marR="0" lvl="0" indent="-285750" algn="l" defTabSz="4572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Clock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strobe signals: differential signals</a:t>
            </a:r>
          </a:p>
          <a:p>
            <a:pPr marL="285750" marR="0" lvl="0" indent="-285750" algn="l" defTabSz="4572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DRAM </a:t>
            </a:r>
            <a:r>
              <a:rPr kumimoji="0" lang="en-US" sz="1600" b="0" i="0" u="none" strike="noStrike" kern="1200" cap="none" spc="0" normalizeH="0" baseline="0" noProof="0" dirty="0">
                <a:ln>
                  <a:noFill/>
                </a:ln>
                <a:solidFill>
                  <a:srgbClr val="0070C0"/>
                </a:solidFill>
                <a:effectLst/>
                <a:uLnTx/>
                <a:uFillTx/>
                <a:latin typeface="Verdana"/>
                <a:ea typeface="+mn-ea"/>
                <a:cs typeface="+mn-cs"/>
              </a:rPr>
              <a:t>core voltage: 1.2 V</a:t>
            </a:r>
          </a:p>
          <a:p>
            <a:pPr marL="285750" marR="0" lvl="0" indent="-285750" algn="l" defTabSz="4572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Device power: ~6-7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pJ</a:t>
            </a:r>
            <a:r>
              <a:rPr kumimoji="0" lang="en-US" sz="1600" b="0" i="0" u="none" strike="noStrike" kern="1200" cap="none" spc="0" normalizeH="0" baseline="0" noProof="0" dirty="0">
                <a:ln>
                  <a:noFill/>
                </a:ln>
                <a:solidFill>
                  <a:srgbClr val="000000"/>
                </a:solidFill>
                <a:effectLst/>
                <a:uLnTx/>
                <a:uFillTx/>
                <a:latin typeface="Verdana"/>
                <a:ea typeface="+mn-ea"/>
                <a:cs typeface="+mn-cs"/>
              </a:rPr>
              <a:t>/bit vs. ~18-22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pJ</a:t>
            </a:r>
            <a:r>
              <a:rPr kumimoji="0" lang="en-US" sz="1600" b="0" i="0" u="none" strike="noStrike" kern="1200" cap="none" spc="0" normalizeH="0" baseline="0" noProof="0" dirty="0">
                <a:ln>
                  <a:noFill/>
                </a:ln>
                <a:solidFill>
                  <a:srgbClr val="000000"/>
                </a:solidFill>
                <a:effectLst/>
                <a:uLnTx/>
                <a:uFillTx/>
                <a:latin typeface="Verdana"/>
                <a:ea typeface="+mn-ea"/>
                <a:cs typeface="+mn-cs"/>
              </a:rPr>
              <a:t>/bit for GDDR5</a:t>
            </a:r>
          </a:p>
          <a:p>
            <a:pPr marL="285750" marR="0" lvl="0" indent="-285750" algn="l" defTabSz="457200" rtl="0" eaLnBrk="1" fontAlgn="base"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Signal count/channel: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212</a:t>
            </a:r>
            <a:endParaRPr kumimoji="0" lang="en-US" sz="1600" b="0" i="0" u="none" strike="noStrike" kern="1200" cap="none" spc="0" normalizeH="0" baseline="0" noProof="0" dirty="0">
              <a:ln>
                <a:noFill/>
              </a:ln>
              <a:solidFill>
                <a:srgbClr val="0070C0"/>
              </a:solidFill>
              <a:effectLst/>
              <a:uLnTx/>
              <a:uFillTx/>
              <a:latin typeface="Verdana"/>
              <a:ea typeface="+mn-ea"/>
              <a:cs typeface="+mn-cs"/>
            </a:endParaRPr>
          </a:p>
        </p:txBody>
      </p:sp>
      <p:sp>
        <p:nvSpPr>
          <p:cNvPr id="7" name="TextBox 6"/>
          <p:cNvSpPr txBox="1"/>
          <p:nvPr/>
        </p:nvSpPr>
        <p:spPr>
          <a:xfrm>
            <a:off x="114000" y="452906"/>
            <a:ext cx="5784917"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Another view of the layout of HBM stacks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19</a:t>
            </a:r>
            <a:r>
              <a:rPr kumimoji="0" lang="en-US" sz="1800" b="0" i="0" u="none" strike="noStrike" kern="1200" cap="none" spc="0" normalizeH="0" baseline="0" noProof="0" dirty="0" smtClean="0">
                <a:ln>
                  <a:noFill/>
                </a:ln>
                <a:effectLst/>
                <a:uLnTx/>
                <a:uFillTx/>
                <a:latin typeface="Verdana"/>
                <a:ea typeface="+mn-ea"/>
                <a:cs typeface="+mn-cs"/>
              </a:rPr>
              <a:t>]</a:t>
            </a:r>
          </a:p>
        </p:txBody>
      </p:sp>
    </p:spTree>
    <p:extLst>
      <p:ext uri="{BB962C8B-B14F-4D97-AF65-F5344CB8AC3E}">
        <p14:creationId xmlns:p14="http://schemas.microsoft.com/office/powerpoint/2010/main" val="16064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(19)</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1471647756"/>
              </p:ext>
            </p:extLst>
          </p:nvPr>
        </p:nvGraphicFramePr>
        <p:xfrm>
          <a:off x="123214" y="1345779"/>
          <a:ext cx="8922466" cy="3840480"/>
        </p:xfrm>
        <a:graphic>
          <a:graphicData uri="http://schemas.openxmlformats.org/drawingml/2006/table">
            <a:tbl>
              <a:tblPr/>
              <a:tblGrid>
                <a:gridCol w="1274638">
                  <a:extLst>
                    <a:ext uri="{9D8B030D-6E8A-4147-A177-3AD203B41FA5}">
                      <a16:colId xmlns:a16="http://schemas.microsoft.com/office/drawing/2014/main" val="2222041138"/>
                    </a:ext>
                  </a:extLst>
                </a:gridCol>
                <a:gridCol w="1274638">
                  <a:extLst>
                    <a:ext uri="{9D8B030D-6E8A-4147-A177-3AD203B41FA5}">
                      <a16:colId xmlns:a16="http://schemas.microsoft.com/office/drawing/2014/main" val="4006099508"/>
                    </a:ext>
                  </a:extLst>
                </a:gridCol>
                <a:gridCol w="1274638">
                  <a:extLst>
                    <a:ext uri="{9D8B030D-6E8A-4147-A177-3AD203B41FA5}">
                      <a16:colId xmlns:a16="http://schemas.microsoft.com/office/drawing/2014/main" val="750501998"/>
                    </a:ext>
                  </a:extLst>
                </a:gridCol>
                <a:gridCol w="1175479">
                  <a:extLst>
                    <a:ext uri="{9D8B030D-6E8A-4147-A177-3AD203B41FA5}">
                      <a16:colId xmlns:a16="http://schemas.microsoft.com/office/drawing/2014/main" val="1818608889"/>
                    </a:ext>
                  </a:extLst>
                </a:gridCol>
                <a:gridCol w="1373797">
                  <a:extLst>
                    <a:ext uri="{9D8B030D-6E8A-4147-A177-3AD203B41FA5}">
                      <a16:colId xmlns:a16="http://schemas.microsoft.com/office/drawing/2014/main" val="21424482"/>
                    </a:ext>
                  </a:extLst>
                </a:gridCol>
                <a:gridCol w="1274638">
                  <a:extLst>
                    <a:ext uri="{9D8B030D-6E8A-4147-A177-3AD203B41FA5}">
                      <a16:colId xmlns:a16="http://schemas.microsoft.com/office/drawing/2014/main" val="136203698"/>
                    </a:ext>
                  </a:extLst>
                </a:gridCol>
                <a:gridCol w="1274638">
                  <a:extLst>
                    <a:ext uri="{9D8B030D-6E8A-4147-A177-3AD203B41FA5}">
                      <a16:colId xmlns:a16="http://schemas.microsoft.com/office/drawing/2014/main" val="1579627299"/>
                    </a:ext>
                  </a:extLst>
                </a:gridCol>
              </a:tblGrid>
              <a:tr h="487451">
                <a:tc>
                  <a:txBody>
                    <a:bodyPr/>
                    <a:lstStyle/>
                    <a:p>
                      <a:pPr algn="ctr" fontAlgn="ctr"/>
                      <a:endParaRPr lang="en-US" sz="1400" b="0" dirty="0">
                        <a:effectLst/>
                        <a:latin typeface="+mj-lt"/>
                      </a:endParaRPr>
                    </a:p>
                  </a:txBody>
                  <a:tcPr marL="88900" marR="88900" marT="88900" marB="88900" anchor="ctr">
                    <a:lnL>
                      <a:noFill/>
                    </a:lnL>
                    <a:lnR>
                      <a:noFill/>
                    </a:lnR>
                    <a:lnT>
                      <a:noFill/>
                    </a:lnT>
                    <a:lnB>
                      <a:noFill/>
                    </a:lnB>
                    <a:solidFill>
                      <a:srgbClr val="0070C0"/>
                    </a:solidFill>
                  </a:tcPr>
                </a:tc>
                <a:tc>
                  <a:txBody>
                    <a:bodyPr/>
                    <a:lstStyle/>
                    <a:p>
                      <a:pPr algn="ctr" fontAlgn="ctr"/>
                      <a:r>
                        <a:rPr lang="en-US" sz="1400" b="0" dirty="0">
                          <a:solidFill>
                            <a:schemeClr val="bg1"/>
                          </a:solidFill>
                          <a:effectLst/>
                          <a:latin typeface="+mj-lt"/>
                        </a:rPr>
                        <a:t>HBM</a:t>
                      </a:r>
                    </a:p>
                  </a:txBody>
                  <a:tcPr marL="88900" marR="88900" marT="88900" marB="88900" anchor="ctr">
                    <a:lnL>
                      <a:noFill/>
                    </a:lnL>
                    <a:lnR>
                      <a:noFill/>
                    </a:lnR>
                    <a:lnT>
                      <a:noFill/>
                    </a:lnT>
                    <a:lnB>
                      <a:noFill/>
                    </a:lnB>
                    <a:solidFill>
                      <a:srgbClr val="0070C0"/>
                    </a:solidFill>
                  </a:tcPr>
                </a:tc>
                <a:tc>
                  <a:txBody>
                    <a:bodyPr/>
                    <a:lstStyle/>
                    <a:p>
                      <a:pPr algn="ctr" fontAlgn="ctr"/>
                      <a:r>
                        <a:rPr lang="en-US" sz="1400" b="0" dirty="0" smtClean="0">
                          <a:solidFill>
                            <a:schemeClr val="bg1"/>
                          </a:solidFill>
                          <a:effectLst/>
                          <a:latin typeface="+mj-lt"/>
                        </a:rPr>
                        <a:t>HBM2</a:t>
                      </a:r>
                      <a:endParaRPr lang="en-US" sz="1400" b="0" dirty="0">
                        <a:solidFill>
                          <a:schemeClr val="bg1"/>
                        </a:solidFill>
                        <a:effectLst/>
                        <a:latin typeface="+mj-lt"/>
                      </a:endParaRPr>
                    </a:p>
                  </a:txBody>
                  <a:tcPr marL="88900" marR="88900" marT="88900" marB="88900" anchor="ctr">
                    <a:lnL>
                      <a:noFill/>
                    </a:lnL>
                    <a:lnR>
                      <a:noFill/>
                    </a:lnR>
                    <a:lnT>
                      <a:noFill/>
                    </a:lnT>
                    <a:lnB>
                      <a:noFill/>
                    </a:lnB>
                    <a:solidFill>
                      <a:srgbClr val="0070C0"/>
                    </a:solidFill>
                  </a:tcPr>
                </a:tc>
                <a:tc>
                  <a:txBody>
                    <a:bodyPr/>
                    <a:lstStyle/>
                    <a:p>
                      <a:pPr algn="ctr" fontAlgn="ctr"/>
                      <a:r>
                        <a:rPr lang="en-US" sz="1400" b="0" dirty="0" smtClean="0">
                          <a:solidFill>
                            <a:schemeClr val="bg1"/>
                          </a:solidFill>
                          <a:effectLst/>
                          <a:latin typeface="+mj-lt"/>
                        </a:rPr>
                        <a:t>HBM2</a:t>
                      </a:r>
                      <a:endParaRPr lang="en-US" sz="1400" b="0" dirty="0">
                        <a:solidFill>
                          <a:schemeClr val="bg1"/>
                        </a:solidFill>
                        <a:effectLst/>
                        <a:latin typeface="+mj-lt"/>
                      </a:endParaRPr>
                    </a:p>
                  </a:txBody>
                  <a:tcPr marL="88900" marR="88900" marT="88900" marB="88900" anchor="ctr">
                    <a:lnL>
                      <a:noFill/>
                    </a:lnL>
                    <a:lnR>
                      <a:noFill/>
                    </a:lnR>
                    <a:lnT>
                      <a:noFill/>
                    </a:lnT>
                    <a:lnB>
                      <a:noFill/>
                    </a:lnB>
                    <a:solidFill>
                      <a:srgbClr val="0070C0"/>
                    </a:solidFill>
                  </a:tcPr>
                </a:tc>
                <a:tc>
                  <a:txBody>
                    <a:bodyPr/>
                    <a:lstStyle/>
                    <a:p>
                      <a:pPr algn="ctr" fontAlgn="ctr"/>
                      <a:r>
                        <a:rPr lang="en-US" sz="1400" b="0" dirty="0" smtClean="0">
                          <a:solidFill>
                            <a:schemeClr val="bg1"/>
                          </a:solidFill>
                          <a:effectLst/>
                          <a:latin typeface="+mj-lt"/>
                        </a:rPr>
                        <a:t>HBM2</a:t>
                      </a:r>
                    </a:p>
                    <a:p>
                      <a:pPr algn="ctr" fontAlgn="ctr"/>
                      <a:r>
                        <a:rPr lang="en-US" sz="1400" b="0" dirty="0" smtClean="0">
                          <a:solidFill>
                            <a:schemeClr val="bg1"/>
                          </a:solidFill>
                          <a:effectLst/>
                          <a:latin typeface="+mj-lt"/>
                        </a:rPr>
                        <a:t>(HBM2E)</a:t>
                      </a:r>
                      <a:endParaRPr lang="en-US" sz="1400" b="0" dirty="0">
                        <a:solidFill>
                          <a:schemeClr val="bg1"/>
                        </a:solidFill>
                        <a:effectLst/>
                        <a:latin typeface="+mj-lt"/>
                      </a:endParaRPr>
                    </a:p>
                  </a:txBody>
                  <a:tcPr marL="88900" marR="88900" marT="88900" marB="88900" anchor="ctr">
                    <a:lnL>
                      <a:noFill/>
                    </a:lnL>
                    <a:lnR>
                      <a:noFill/>
                    </a:lnR>
                    <a:lnT>
                      <a:noFill/>
                    </a:lnT>
                    <a:lnB>
                      <a:noFill/>
                    </a:lnB>
                    <a:solidFill>
                      <a:srgbClr val="0070C0"/>
                    </a:solidFill>
                  </a:tcPr>
                </a:tc>
                <a:tc>
                  <a:txBody>
                    <a:bodyPr/>
                    <a:lstStyle/>
                    <a:p>
                      <a:pPr algn="ctr" fontAlgn="ctr"/>
                      <a:r>
                        <a:rPr lang="en-US" sz="1400" b="0" dirty="0">
                          <a:solidFill>
                            <a:schemeClr val="bg1"/>
                          </a:solidFill>
                          <a:effectLst/>
                          <a:latin typeface="+mj-lt"/>
                        </a:rPr>
                        <a:t>HBM2 </a:t>
                      </a:r>
                      <a:endParaRPr lang="en-US" sz="1400" b="0" dirty="0" smtClean="0">
                        <a:solidFill>
                          <a:schemeClr val="bg1"/>
                        </a:solidFill>
                        <a:effectLst/>
                        <a:latin typeface="+mj-lt"/>
                      </a:endParaRPr>
                    </a:p>
                    <a:p>
                      <a:pPr algn="ctr" fontAlgn="ctr"/>
                      <a:r>
                        <a:rPr lang="en-US" sz="1400" b="0" dirty="0" smtClean="0">
                          <a:solidFill>
                            <a:schemeClr val="bg1"/>
                          </a:solidFill>
                          <a:effectLst/>
                          <a:latin typeface="+mj-lt"/>
                        </a:rPr>
                        <a:t>(HBM2E)</a:t>
                      </a:r>
                      <a:endParaRPr lang="en-US" sz="1400" b="0" dirty="0">
                        <a:solidFill>
                          <a:schemeClr val="bg1"/>
                        </a:solidFill>
                        <a:effectLst/>
                        <a:latin typeface="+mj-lt"/>
                      </a:endParaRPr>
                    </a:p>
                  </a:txBody>
                  <a:tcPr marL="88900" marR="88900" marT="88900" marB="88900" anchor="ctr">
                    <a:lnL>
                      <a:noFill/>
                    </a:lnL>
                    <a:lnR>
                      <a:noFill/>
                    </a:lnR>
                    <a:lnT>
                      <a:noFill/>
                    </a:lnT>
                    <a:lnB>
                      <a:noFill/>
                    </a:lnB>
                    <a:solidFill>
                      <a:srgbClr val="0070C0"/>
                    </a:solidFill>
                  </a:tcPr>
                </a:tc>
                <a:tc>
                  <a:txBody>
                    <a:bodyPr/>
                    <a:lstStyle/>
                    <a:p>
                      <a:pPr algn="ctr" fontAlgn="ctr"/>
                      <a:r>
                        <a:rPr lang="en-US" sz="1400" b="0" dirty="0" smtClean="0">
                          <a:solidFill>
                            <a:schemeClr val="bg1"/>
                          </a:solidFill>
                          <a:effectLst/>
                          <a:latin typeface="+mj-lt"/>
                        </a:rPr>
                        <a:t>HBM3? </a:t>
                      </a:r>
                      <a:r>
                        <a:rPr lang="en-US" sz="1400" b="0" dirty="0">
                          <a:solidFill>
                            <a:schemeClr val="bg1"/>
                          </a:solidFill>
                          <a:effectLst/>
                          <a:latin typeface="+mj-lt"/>
                        </a:rPr>
                        <a:t>(Upcoming)</a:t>
                      </a:r>
                    </a:p>
                  </a:txBody>
                  <a:tcPr marL="88900" marR="88900" marT="88900" marB="88900" anchor="ctr">
                    <a:lnL>
                      <a:noFill/>
                    </a:lnL>
                    <a:lnR>
                      <a:noFill/>
                    </a:lnR>
                    <a:lnT>
                      <a:noFill/>
                    </a:lnT>
                    <a:lnB>
                      <a:noFill/>
                    </a:lnB>
                    <a:solidFill>
                      <a:srgbClr val="0070C0"/>
                    </a:solidFill>
                  </a:tcPr>
                </a:tc>
                <a:extLst>
                  <a:ext uri="{0D108BD9-81ED-4DB2-BD59-A6C34878D82A}">
                    <a16:rowId xmlns:a16="http://schemas.microsoft.com/office/drawing/2014/main" val="255162734"/>
                  </a:ext>
                </a:extLst>
              </a:tr>
              <a:tr h="487451">
                <a:tc>
                  <a:txBody>
                    <a:bodyPr/>
                    <a:lstStyle/>
                    <a:p>
                      <a:pPr algn="ctr" fontAlgn="ctr"/>
                      <a:r>
                        <a:rPr lang="en-US" sz="1400" b="0" dirty="0" smtClean="0">
                          <a:effectLst/>
                          <a:latin typeface="+mj-lt"/>
                        </a:rPr>
                        <a:t>JEDEC</a:t>
                      </a:r>
                    </a:p>
                    <a:p>
                      <a:pPr algn="ctr" fontAlgn="ctr"/>
                      <a:r>
                        <a:rPr lang="en-US" sz="1400" b="0" dirty="0" smtClean="0">
                          <a:effectLst/>
                          <a:latin typeface="+mj-lt"/>
                        </a:rPr>
                        <a:t>Standard</a:t>
                      </a: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JESD</a:t>
                      </a:r>
                      <a:r>
                        <a:rPr lang="en-US" sz="1400" b="0" baseline="0" dirty="0" smtClean="0">
                          <a:effectLst/>
                          <a:latin typeface="+mj-lt"/>
                        </a:rPr>
                        <a:t> </a:t>
                      </a:r>
                      <a:r>
                        <a:rPr lang="en-US" sz="1400" b="0" dirty="0" smtClean="0">
                          <a:effectLst/>
                          <a:latin typeface="+mj-lt"/>
                        </a:rPr>
                        <a:t>235</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kern="1200" dirty="0" smtClean="0">
                          <a:solidFill>
                            <a:schemeClr val="tx1"/>
                          </a:solidFill>
                          <a:effectLst/>
                          <a:latin typeface="+mn-lt"/>
                          <a:ea typeface="+mn-ea"/>
                          <a:cs typeface="+mn-cs"/>
                        </a:rPr>
                        <a:t>JESD</a:t>
                      </a:r>
                      <a:r>
                        <a:rPr lang="en-US" sz="1400" b="0" kern="1200" baseline="0" dirty="0" smtClean="0">
                          <a:solidFill>
                            <a:schemeClr val="tx1"/>
                          </a:solidFill>
                          <a:effectLst/>
                          <a:latin typeface="+mn-lt"/>
                          <a:ea typeface="+mn-ea"/>
                          <a:cs typeface="+mn-cs"/>
                        </a:rPr>
                        <a:t> </a:t>
                      </a:r>
                      <a:r>
                        <a:rPr lang="en-US" sz="1400" b="0" kern="1200" dirty="0" smtClean="0">
                          <a:solidFill>
                            <a:schemeClr val="tx1"/>
                          </a:solidFill>
                          <a:effectLst/>
                          <a:latin typeface="+mn-lt"/>
                          <a:ea typeface="+mn-ea"/>
                          <a:cs typeface="+mn-cs"/>
                        </a:rPr>
                        <a:t>235A</a:t>
                      </a:r>
                      <a:endParaRPr lang="en-US" sz="1400" b="0" kern="1200" dirty="0">
                        <a:solidFill>
                          <a:schemeClr val="tx1"/>
                        </a:solidFill>
                        <a:effectLst/>
                        <a:latin typeface="+mn-lt"/>
                        <a:ea typeface="+mn-ea"/>
                        <a:cs typeface="+mn-cs"/>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kern="1200" dirty="0" smtClean="0">
                          <a:solidFill>
                            <a:schemeClr val="tx1"/>
                          </a:solidFill>
                          <a:effectLst/>
                          <a:latin typeface="+mn-lt"/>
                          <a:ea typeface="+mn-ea"/>
                          <a:cs typeface="+mn-cs"/>
                        </a:rPr>
                        <a:t>JESD</a:t>
                      </a:r>
                      <a:r>
                        <a:rPr lang="en-US" sz="1400" b="0" kern="1200" baseline="0" dirty="0" smtClean="0">
                          <a:solidFill>
                            <a:schemeClr val="tx1"/>
                          </a:solidFill>
                          <a:effectLst/>
                          <a:latin typeface="+mn-lt"/>
                          <a:ea typeface="+mn-ea"/>
                          <a:cs typeface="+mn-cs"/>
                        </a:rPr>
                        <a:t> </a:t>
                      </a:r>
                      <a:r>
                        <a:rPr lang="en-US" sz="1400" b="0" kern="1200" dirty="0" smtClean="0">
                          <a:solidFill>
                            <a:schemeClr val="tx1"/>
                          </a:solidFill>
                          <a:effectLst/>
                          <a:latin typeface="+mn-lt"/>
                          <a:ea typeface="+mn-ea"/>
                          <a:cs typeface="+mn-cs"/>
                        </a:rPr>
                        <a:t>235B</a:t>
                      </a:r>
                      <a:endParaRPr lang="en-US" sz="1400" b="0" kern="1200" dirty="0">
                        <a:solidFill>
                          <a:schemeClr val="tx1"/>
                        </a:solidFill>
                        <a:effectLst/>
                        <a:latin typeface="+mn-lt"/>
                        <a:ea typeface="+mn-ea"/>
                        <a:cs typeface="+mn-cs"/>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kern="1200" dirty="0" smtClean="0">
                          <a:solidFill>
                            <a:schemeClr val="tx1"/>
                          </a:solidFill>
                          <a:effectLst/>
                          <a:latin typeface="+mn-lt"/>
                          <a:ea typeface="+mn-ea"/>
                          <a:cs typeface="+mn-cs"/>
                        </a:rPr>
                        <a:t>JESD</a:t>
                      </a:r>
                      <a:r>
                        <a:rPr lang="en-US" sz="1400" b="0" kern="1200" baseline="0" dirty="0" smtClean="0">
                          <a:solidFill>
                            <a:schemeClr val="tx1"/>
                          </a:solidFill>
                          <a:effectLst/>
                          <a:latin typeface="+mn-lt"/>
                          <a:ea typeface="+mn-ea"/>
                          <a:cs typeface="+mn-cs"/>
                        </a:rPr>
                        <a:t> </a:t>
                      </a:r>
                      <a:r>
                        <a:rPr lang="en-US" sz="1400" b="0" kern="1200" dirty="0" smtClean="0">
                          <a:solidFill>
                            <a:schemeClr val="tx1"/>
                          </a:solidFill>
                          <a:effectLst/>
                          <a:latin typeface="+mn-lt"/>
                          <a:ea typeface="+mn-ea"/>
                          <a:cs typeface="+mn-cs"/>
                        </a:rPr>
                        <a:t>235C</a:t>
                      </a:r>
                      <a:endParaRPr lang="en-US" sz="1400" b="0" kern="1200" dirty="0">
                        <a:solidFill>
                          <a:schemeClr val="tx1"/>
                        </a:solidFill>
                        <a:effectLst/>
                        <a:latin typeface="+mn-lt"/>
                        <a:ea typeface="+mn-ea"/>
                        <a:cs typeface="+mn-cs"/>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kern="1200" dirty="0" smtClean="0">
                          <a:solidFill>
                            <a:schemeClr val="tx1"/>
                          </a:solidFill>
                          <a:effectLst/>
                          <a:latin typeface="+mn-lt"/>
                          <a:ea typeface="+mn-ea"/>
                          <a:cs typeface="+mn-cs"/>
                        </a:rPr>
                        <a:t>JESD</a:t>
                      </a:r>
                      <a:r>
                        <a:rPr lang="en-US" sz="1400" b="0" kern="1200" baseline="0" dirty="0" smtClean="0">
                          <a:solidFill>
                            <a:schemeClr val="tx1"/>
                          </a:solidFill>
                          <a:effectLst/>
                          <a:latin typeface="+mn-lt"/>
                          <a:ea typeface="+mn-ea"/>
                          <a:cs typeface="+mn-cs"/>
                        </a:rPr>
                        <a:t> </a:t>
                      </a:r>
                      <a:r>
                        <a:rPr lang="en-US" sz="1400" b="0" kern="1200" dirty="0" smtClean="0">
                          <a:solidFill>
                            <a:schemeClr val="tx1"/>
                          </a:solidFill>
                          <a:effectLst/>
                          <a:latin typeface="+mn-lt"/>
                          <a:ea typeface="+mn-ea"/>
                          <a:cs typeface="+mn-cs"/>
                        </a:rPr>
                        <a:t>235D</a:t>
                      </a:r>
                      <a:endParaRPr lang="en-US" sz="1400" b="0" kern="1200" dirty="0">
                        <a:solidFill>
                          <a:schemeClr val="tx1"/>
                        </a:solidFill>
                        <a:effectLst/>
                        <a:latin typeface="+mn-lt"/>
                        <a:ea typeface="+mn-ea"/>
                        <a:cs typeface="+mn-cs"/>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a:t>
                      </a:r>
                      <a:endParaRPr lang="en-US" sz="1400" b="0" dirty="0">
                        <a:effectLst/>
                        <a:latin typeface="+mj-lt"/>
                      </a:endParaRPr>
                    </a:p>
                  </a:txBody>
                  <a:tcPr marL="88900" marR="88900" marT="88900" marB="88900" anchor="ctr">
                    <a:lnL>
                      <a:noFill/>
                    </a:lnL>
                    <a:lnR>
                      <a:noFill/>
                    </a:lnR>
                    <a:lnT>
                      <a:noFill/>
                    </a:lnT>
                    <a:lnB>
                      <a:noFill/>
                    </a:lnB>
                    <a:solidFill>
                      <a:srgbClr val="EDEDED"/>
                    </a:solidFill>
                  </a:tcPr>
                </a:tc>
                <a:extLst>
                  <a:ext uri="{0D108BD9-81ED-4DB2-BD59-A6C34878D82A}">
                    <a16:rowId xmlns:a16="http://schemas.microsoft.com/office/drawing/2014/main" val="482957006"/>
                  </a:ext>
                </a:extLst>
              </a:tr>
              <a:tr h="315409">
                <a:tc>
                  <a:txBody>
                    <a:bodyPr/>
                    <a:lstStyle/>
                    <a:p>
                      <a:pPr algn="ctr" fontAlgn="ctr"/>
                      <a:r>
                        <a:rPr lang="en-US" sz="1400" b="0" dirty="0" smtClean="0">
                          <a:effectLst/>
                          <a:latin typeface="+mj-lt"/>
                        </a:rPr>
                        <a:t>Released </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10/2013</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11/2015</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11/2018</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01/2020</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02/2021</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a:t>
                      </a:r>
                      <a:endParaRPr lang="en-US" sz="1400" b="0" dirty="0">
                        <a:effectLst/>
                        <a:latin typeface="+mj-lt"/>
                      </a:endParaRPr>
                    </a:p>
                  </a:txBody>
                  <a:tcPr marL="88900" marR="88900" marT="88900" marB="88900" anchor="ctr">
                    <a:lnL>
                      <a:noFill/>
                    </a:lnL>
                    <a:lnR>
                      <a:noFill/>
                    </a:lnR>
                    <a:lnT>
                      <a:noFill/>
                    </a:lnT>
                    <a:lnB>
                      <a:noFill/>
                    </a:lnB>
                    <a:solidFill>
                      <a:srgbClr val="EDEDED"/>
                    </a:solidFill>
                  </a:tcPr>
                </a:tc>
                <a:extLst>
                  <a:ext uri="{0D108BD9-81ED-4DB2-BD59-A6C34878D82A}">
                    <a16:rowId xmlns:a16="http://schemas.microsoft.com/office/drawing/2014/main" val="2661814871"/>
                  </a:ext>
                </a:extLst>
              </a:tr>
              <a:tr h="659492">
                <a:tc>
                  <a:txBody>
                    <a:bodyPr/>
                    <a:lstStyle/>
                    <a:p>
                      <a:pPr algn="ctr" fontAlgn="ctr"/>
                      <a:r>
                        <a:rPr lang="en-US" sz="1400" b="0" dirty="0">
                          <a:effectLst/>
                          <a:latin typeface="+mj-lt"/>
                        </a:rPr>
                        <a:t>Max Pin Transfer Rate</a:t>
                      </a: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a:effectLst/>
                          <a:latin typeface="+mj-lt"/>
                        </a:rPr>
                        <a:t>1 </a:t>
                      </a:r>
                      <a:r>
                        <a:rPr lang="en-US" sz="1400" b="0" dirty="0" err="1">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2 </a:t>
                      </a:r>
                      <a:r>
                        <a:rPr lang="en-US" sz="1400" b="0" dirty="0" err="1" smtClean="0">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2.4 </a:t>
                      </a:r>
                      <a:r>
                        <a:rPr lang="en-US" sz="1400" b="0" dirty="0" err="1" smtClean="0">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2.8/3.2</a:t>
                      </a:r>
                    </a:p>
                    <a:p>
                      <a:pPr algn="ctr" fontAlgn="ctr"/>
                      <a:r>
                        <a:rPr lang="en-US" sz="1400" b="0" dirty="0" err="1" smtClean="0">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a:effectLst/>
                          <a:latin typeface="+mj-lt"/>
                        </a:rPr>
                        <a:t>3.2 </a:t>
                      </a:r>
                      <a:r>
                        <a:rPr lang="en-US" sz="1400" b="0" dirty="0" err="1" smtClean="0">
                          <a:effectLst/>
                          <a:latin typeface="+mj-lt"/>
                        </a:rPr>
                        <a:t>Gbps</a:t>
                      </a:r>
                      <a:r>
                        <a:rPr lang="en-US" sz="1400" b="0" dirty="0" smtClean="0">
                          <a:effectLst/>
                          <a:latin typeface="+mj-lt"/>
                        </a:rPr>
                        <a:t>?</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4 </a:t>
                      </a:r>
                      <a:r>
                        <a:rPr lang="en-US" sz="1400" b="0" dirty="0" err="1" smtClean="0">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extLst>
                  <a:ext uri="{0D108BD9-81ED-4DB2-BD59-A6C34878D82A}">
                    <a16:rowId xmlns:a16="http://schemas.microsoft.com/office/drawing/2014/main" val="1654874211"/>
                  </a:ext>
                </a:extLst>
              </a:tr>
              <a:tr h="487451">
                <a:tc>
                  <a:txBody>
                    <a:bodyPr/>
                    <a:lstStyle/>
                    <a:p>
                      <a:pPr algn="ctr" fontAlgn="ctr"/>
                      <a:r>
                        <a:rPr lang="en-US" sz="1400" b="0">
                          <a:effectLst/>
                          <a:latin typeface="+mj-lt"/>
                        </a:rPr>
                        <a:t>Max Capacity</a:t>
                      </a:r>
                    </a:p>
                  </a:txBody>
                  <a:tcPr marL="88900" marR="88900" marT="88900" marB="88900" anchor="ctr">
                    <a:lnL>
                      <a:noFill/>
                    </a:lnL>
                    <a:lnR>
                      <a:noFill/>
                    </a:lnR>
                    <a:lnT>
                      <a:noFill/>
                    </a:lnT>
                    <a:lnB>
                      <a:noFill/>
                    </a:lnB>
                    <a:solidFill>
                      <a:srgbClr val="FFFFFF"/>
                    </a:solidFill>
                  </a:tcPr>
                </a:tc>
                <a:tc>
                  <a:txBody>
                    <a:bodyPr/>
                    <a:lstStyle/>
                    <a:p>
                      <a:pPr algn="ctr" fontAlgn="ctr"/>
                      <a:r>
                        <a:rPr lang="en-US" sz="1400" b="0" dirty="0">
                          <a:effectLst/>
                          <a:latin typeface="+mj-lt"/>
                        </a:rPr>
                        <a:t>4GB</a:t>
                      </a:r>
                    </a:p>
                  </a:txBody>
                  <a:tcPr marL="88900" marR="88900" marT="88900" marB="88900" anchor="ctr">
                    <a:lnL>
                      <a:noFill/>
                    </a:lnL>
                    <a:lnR>
                      <a:noFill/>
                    </a:lnR>
                    <a:lnT>
                      <a:noFill/>
                    </a:lnT>
                    <a:lnB>
                      <a:noFill/>
                    </a:lnB>
                    <a:solidFill>
                      <a:srgbClr val="FFFFFF"/>
                    </a:solidFill>
                  </a:tcPr>
                </a:tc>
                <a:tc>
                  <a:txBody>
                    <a:bodyPr/>
                    <a:lstStyle/>
                    <a:p>
                      <a:pPr algn="ctr" fontAlgn="ctr"/>
                      <a:r>
                        <a:rPr lang="en-US" sz="1400" b="0" dirty="0" smtClean="0">
                          <a:effectLst/>
                          <a:latin typeface="+mj-lt"/>
                        </a:rPr>
                        <a:t>8 GB</a:t>
                      </a:r>
                      <a:endParaRPr lang="en-US" sz="1400" b="0" dirty="0">
                        <a:effectLst/>
                        <a:latin typeface="+mj-lt"/>
                      </a:endParaRPr>
                    </a:p>
                  </a:txBody>
                  <a:tcPr marL="88900" marR="88900" marT="88900" marB="88900" anchor="ctr">
                    <a:lnL>
                      <a:noFill/>
                    </a:lnL>
                    <a:lnR>
                      <a:noFill/>
                    </a:lnR>
                    <a:lnT>
                      <a:noFill/>
                    </a:lnT>
                    <a:lnB>
                      <a:noFill/>
                    </a:lnB>
                    <a:solidFill>
                      <a:srgbClr val="FFFFFF"/>
                    </a:solidFill>
                  </a:tcPr>
                </a:tc>
                <a:tc>
                  <a:txBody>
                    <a:bodyPr/>
                    <a:lstStyle/>
                    <a:p>
                      <a:pPr algn="ctr" fontAlgn="ctr"/>
                      <a:r>
                        <a:rPr lang="en-US" sz="1400" b="0" dirty="0" smtClean="0">
                          <a:effectLst/>
                          <a:latin typeface="+mj-lt"/>
                        </a:rPr>
                        <a:t>24 GB</a:t>
                      </a:r>
                      <a:endParaRPr lang="en-US" sz="1400" b="0" dirty="0">
                        <a:effectLst/>
                        <a:latin typeface="+mj-lt"/>
                      </a:endParaRPr>
                    </a:p>
                  </a:txBody>
                  <a:tcPr marL="88900" marR="88900" marT="88900" marB="88900" anchor="ctr">
                    <a:lnL>
                      <a:noFill/>
                    </a:lnL>
                    <a:lnR>
                      <a:noFill/>
                    </a:lnR>
                    <a:lnT>
                      <a:noFill/>
                    </a:lnT>
                    <a:lnB>
                      <a:noFill/>
                    </a:lnB>
                    <a:solidFill>
                      <a:srgbClr val="FFFFFF"/>
                    </a:solidFill>
                  </a:tcPr>
                </a:tc>
                <a:tc>
                  <a:txBody>
                    <a:bodyPr/>
                    <a:lstStyle/>
                    <a:p>
                      <a:pPr algn="ctr" fontAlgn="ctr"/>
                      <a:r>
                        <a:rPr lang="en-US" sz="1400" b="0" dirty="0" smtClean="0">
                          <a:effectLst/>
                          <a:latin typeface="+mj-lt"/>
                        </a:rPr>
                        <a:t>24 GB</a:t>
                      </a:r>
                      <a:endParaRPr lang="en-US" sz="1400" b="0" dirty="0">
                        <a:effectLst/>
                        <a:latin typeface="+mj-lt"/>
                      </a:endParaRPr>
                    </a:p>
                  </a:txBody>
                  <a:tcPr marL="88900" marR="88900" marT="88900" marB="88900" anchor="ctr">
                    <a:lnL>
                      <a:noFill/>
                    </a:lnL>
                    <a:lnR>
                      <a:noFill/>
                    </a:lnR>
                    <a:lnT>
                      <a:noFill/>
                    </a:lnT>
                    <a:lnB>
                      <a:noFill/>
                    </a:lnB>
                    <a:solidFill>
                      <a:srgbClr val="FFFFFF"/>
                    </a:solidFill>
                  </a:tcPr>
                </a:tc>
                <a:tc>
                  <a:txBody>
                    <a:bodyPr/>
                    <a:lstStyle/>
                    <a:p>
                      <a:pPr algn="ctr" fontAlgn="ctr"/>
                      <a:r>
                        <a:rPr lang="en-US" sz="1400" b="0" dirty="0" smtClean="0">
                          <a:effectLst/>
                          <a:latin typeface="+mj-lt"/>
                        </a:rPr>
                        <a:t>24 GB?</a:t>
                      </a:r>
                      <a:endParaRPr lang="en-US" sz="1400" b="0" dirty="0">
                        <a:effectLst/>
                        <a:latin typeface="+mj-lt"/>
                      </a:endParaRPr>
                    </a:p>
                  </a:txBody>
                  <a:tcPr marL="88900" marR="88900" marT="88900" marB="88900" anchor="ctr">
                    <a:lnL>
                      <a:noFill/>
                    </a:lnL>
                    <a:lnR>
                      <a:noFill/>
                    </a:lnR>
                    <a:lnT>
                      <a:noFill/>
                    </a:lnT>
                    <a:lnB>
                      <a:noFill/>
                    </a:lnB>
                    <a:solidFill>
                      <a:srgbClr val="FFFFFF"/>
                    </a:solidFill>
                  </a:tcPr>
                </a:tc>
                <a:tc>
                  <a:txBody>
                    <a:bodyPr/>
                    <a:lstStyle/>
                    <a:p>
                      <a:pPr algn="ctr" fontAlgn="ctr"/>
                      <a:r>
                        <a:rPr lang="en-US" sz="1400" b="0" dirty="0" smtClean="0">
                          <a:effectLst/>
                          <a:latin typeface="+mj-lt"/>
                        </a:rPr>
                        <a:t>64 GB</a:t>
                      </a:r>
                      <a:endParaRPr lang="en-US" sz="1400" b="0" dirty="0">
                        <a:effectLst/>
                        <a:latin typeface="+mj-lt"/>
                      </a:endParaRPr>
                    </a:p>
                  </a:txBody>
                  <a:tcPr marL="88900" marR="88900" marT="88900" marB="88900" anchor="ctr">
                    <a:lnL>
                      <a:noFill/>
                    </a:lnL>
                    <a:lnR>
                      <a:noFill/>
                    </a:lnR>
                    <a:lnT>
                      <a:noFill/>
                    </a:lnT>
                    <a:lnB>
                      <a:noFill/>
                    </a:lnB>
                    <a:solidFill>
                      <a:srgbClr val="FFFFFF"/>
                    </a:solidFill>
                  </a:tcPr>
                </a:tc>
                <a:extLst>
                  <a:ext uri="{0D108BD9-81ED-4DB2-BD59-A6C34878D82A}">
                    <a16:rowId xmlns:a16="http://schemas.microsoft.com/office/drawing/2014/main" val="1444463738"/>
                  </a:ext>
                </a:extLst>
              </a:tr>
              <a:tr h="659492">
                <a:tc>
                  <a:txBody>
                    <a:bodyPr/>
                    <a:lstStyle/>
                    <a:p>
                      <a:pPr algn="ctr" fontAlgn="ctr"/>
                      <a:r>
                        <a:rPr lang="en-US" sz="1400" b="0" dirty="0">
                          <a:effectLst/>
                          <a:latin typeface="+mj-lt"/>
                        </a:rPr>
                        <a:t>Max </a:t>
                      </a:r>
                      <a:r>
                        <a:rPr lang="en-US" sz="1400" b="0" dirty="0" smtClean="0">
                          <a:effectLst/>
                          <a:latin typeface="+mj-lt"/>
                        </a:rPr>
                        <a:t>Bandwidth/</a:t>
                      </a:r>
                    </a:p>
                    <a:p>
                      <a:pPr algn="ctr" fontAlgn="ctr"/>
                      <a:r>
                        <a:rPr lang="en-US" sz="1400" b="0" dirty="0" smtClean="0">
                          <a:effectLst/>
                          <a:latin typeface="+mj-lt"/>
                        </a:rPr>
                        <a:t>HBM stack</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128</a:t>
                      </a:r>
                    </a:p>
                    <a:p>
                      <a:pPr algn="ctr" fontAlgn="ctr"/>
                      <a:r>
                        <a:rPr lang="en-US" sz="1400" b="0" dirty="0" smtClean="0">
                          <a:effectLst/>
                          <a:latin typeface="+mj-lt"/>
                        </a:rPr>
                        <a:t> </a:t>
                      </a:r>
                      <a:r>
                        <a:rPr lang="en-US" sz="1400" b="0" dirty="0" err="1">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256</a:t>
                      </a:r>
                    </a:p>
                    <a:p>
                      <a:pPr algn="ctr" fontAlgn="ctr"/>
                      <a:r>
                        <a:rPr lang="en-US" sz="1400" b="0" dirty="0" err="1" smtClean="0">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307.2</a:t>
                      </a:r>
                    </a:p>
                    <a:p>
                      <a:pPr algn="ctr" fontAlgn="ctr"/>
                      <a:r>
                        <a:rPr lang="en-US" sz="1400" b="0" dirty="0" err="1" smtClean="0">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344.4/409.6</a:t>
                      </a:r>
                    </a:p>
                    <a:p>
                      <a:pPr algn="ctr" fontAlgn="ctr"/>
                      <a:r>
                        <a:rPr lang="en-US" sz="1400" b="0" dirty="0" err="1" smtClean="0">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409.6?</a:t>
                      </a:r>
                    </a:p>
                    <a:p>
                      <a:pPr algn="ctr" fontAlgn="ctr"/>
                      <a:r>
                        <a:rPr lang="en-US" sz="1400" b="0" dirty="0" err="1" smtClean="0">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tc>
                  <a:txBody>
                    <a:bodyPr/>
                    <a:lstStyle/>
                    <a:p>
                      <a:pPr algn="ctr" fontAlgn="ctr"/>
                      <a:r>
                        <a:rPr lang="en-US" sz="1400" b="0" dirty="0" smtClean="0">
                          <a:effectLst/>
                          <a:latin typeface="+mj-lt"/>
                        </a:rPr>
                        <a:t>512</a:t>
                      </a:r>
                      <a:r>
                        <a:rPr lang="en-US" sz="1400" b="0" baseline="0" dirty="0" smtClean="0">
                          <a:effectLst/>
                          <a:latin typeface="+mj-lt"/>
                        </a:rPr>
                        <a:t> </a:t>
                      </a:r>
                      <a:r>
                        <a:rPr lang="en-US" sz="1400" b="0" baseline="0" dirty="0" err="1" smtClean="0">
                          <a:effectLst/>
                          <a:latin typeface="+mj-lt"/>
                        </a:rPr>
                        <a:t>Gbps</a:t>
                      </a:r>
                      <a:r>
                        <a:rPr lang="en-US" sz="1400" b="0" dirty="0" smtClean="0">
                          <a:effectLst/>
                          <a:latin typeface="+mj-lt"/>
                        </a:rPr>
                        <a:t> </a:t>
                      </a:r>
                      <a:r>
                        <a:rPr lang="en-US" sz="1400" b="0" dirty="0" err="1">
                          <a:effectLst/>
                          <a:latin typeface="+mj-lt"/>
                        </a:rPr>
                        <a:t>GBps</a:t>
                      </a:r>
                      <a:endParaRPr lang="en-US" sz="1400" b="0" dirty="0">
                        <a:effectLst/>
                        <a:latin typeface="+mj-lt"/>
                      </a:endParaRPr>
                    </a:p>
                  </a:txBody>
                  <a:tcPr marL="88900" marR="88900" marT="88900" marB="88900" anchor="ctr">
                    <a:lnL>
                      <a:noFill/>
                    </a:lnL>
                    <a:lnR>
                      <a:noFill/>
                    </a:lnR>
                    <a:lnT>
                      <a:noFill/>
                    </a:lnT>
                    <a:lnB>
                      <a:noFill/>
                    </a:lnB>
                    <a:solidFill>
                      <a:srgbClr val="EDEDED"/>
                    </a:solidFill>
                  </a:tcPr>
                </a:tc>
                <a:extLst>
                  <a:ext uri="{0D108BD9-81ED-4DB2-BD59-A6C34878D82A}">
                    <a16:rowId xmlns:a16="http://schemas.microsoft.com/office/drawing/2014/main" val="3028614757"/>
                  </a:ext>
                </a:extLst>
              </a:tr>
            </a:tbl>
          </a:graphicData>
        </a:graphic>
      </p:graphicFrame>
      <p:sp>
        <p:nvSpPr>
          <p:cNvPr id="4" name="TextBox 3"/>
          <p:cNvSpPr txBox="1"/>
          <p:nvPr/>
        </p:nvSpPr>
        <p:spPr>
          <a:xfrm>
            <a:off x="114000" y="452906"/>
            <a:ext cx="3579378"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Evolution of HBM memories </a:t>
            </a:r>
          </a:p>
        </p:txBody>
      </p:sp>
    </p:spTree>
    <p:extLst>
      <p:ext uri="{BB962C8B-B14F-4D97-AF65-F5344CB8AC3E}">
        <p14:creationId xmlns:p14="http://schemas.microsoft.com/office/powerpoint/2010/main" val="41438698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(20)</a:t>
            </a:r>
            <a:endParaRPr lang="en-US" sz="1600" dirty="0"/>
          </a:p>
        </p:txBody>
      </p:sp>
      <p:sp>
        <p:nvSpPr>
          <p:cNvPr id="3" name="TextBox 2"/>
          <p:cNvSpPr txBox="1"/>
          <p:nvPr/>
        </p:nvSpPr>
        <p:spPr>
          <a:xfrm>
            <a:off x="121638" y="452907"/>
            <a:ext cx="1544012" cy="400110"/>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c) </a:t>
            </a:r>
            <a:r>
              <a:rPr kumimoji="0" lang="en-US" sz="2000" b="0" i="0" u="none" strike="noStrike" kern="1200" cap="none" spc="0" normalizeH="0" baseline="0" noProof="0" dirty="0" err="1" smtClean="0">
                <a:ln>
                  <a:noFill/>
                </a:ln>
                <a:solidFill>
                  <a:srgbClr val="2D2D8A"/>
                </a:solidFill>
                <a:effectLst/>
                <a:uLnTx/>
                <a:uFillTx/>
                <a:latin typeface="Verdana"/>
                <a:ea typeface="+mn-ea"/>
                <a:cs typeface="+mn-cs"/>
              </a:rPr>
              <a:t>PCIe</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 5.0</a:t>
            </a:r>
          </a:p>
        </p:txBody>
      </p:sp>
      <p:graphicFrame>
        <p:nvGraphicFramePr>
          <p:cNvPr id="4" name="Table 3"/>
          <p:cNvGraphicFramePr>
            <a:graphicFrameLocks noGrp="1"/>
          </p:cNvGraphicFramePr>
          <p:nvPr>
            <p:extLst/>
          </p:nvPr>
        </p:nvGraphicFramePr>
        <p:xfrm>
          <a:off x="0" y="1629361"/>
          <a:ext cx="9072000" cy="3218870"/>
        </p:xfrm>
        <a:graphic>
          <a:graphicData uri="http://schemas.openxmlformats.org/drawingml/2006/table">
            <a:tbl>
              <a:tblPr/>
              <a:tblGrid>
                <a:gridCol w="1008000">
                  <a:extLst>
                    <a:ext uri="{9D8B030D-6E8A-4147-A177-3AD203B41FA5}">
                      <a16:colId xmlns:a16="http://schemas.microsoft.com/office/drawing/2014/main" val="2587379175"/>
                    </a:ext>
                  </a:extLst>
                </a:gridCol>
                <a:gridCol w="673998">
                  <a:extLst>
                    <a:ext uri="{9D8B030D-6E8A-4147-A177-3AD203B41FA5}">
                      <a16:colId xmlns:a16="http://schemas.microsoft.com/office/drawing/2014/main" val="103625700"/>
                    </a:ext>
                  </a:extLst>
                </a:gridCol>
                <a:gridCol w="1098370">
                  <a:extLst>
                    <a:ext uri="{9D8B030D-6E8A-4147-A177-3AD203B41FA5}">
                      <a16:colId xmlns:a16="http://schemas.microsoft.com/office/drawing/2014/main" val="2617308788"/>
                    </a:ext>
                  </a:extLst>
                </a:gridCol>
                <a:gridCol w="959740">
                  <a:extLst>
                    <a:ext uri="{9D8B030D-6E8A-4147-A177-3AD203B41FA5}">
                      <a16:colId xmlns:a16="http://schemas.microsoft.com/office/drawing/2014/main" val="2183301501"/>
                    </a:ext>
                  </a:extLst>
                </a:gridCol>
                <a:gridCol w="1055715">
                  <a:extLst>
                    <a:ext uri="{9D8B030D-6E8A-4147-A177-3AD203B41FA5}">
                      <a16:colId xmlns:a16="http://schemas.microsoft.com/office/drawing/2014/main" val="228300100"/>
                    </a:ext>
                  </a:extLst>
                </a:gridCol>
                <a:gridCol w="981068">
                  <a:extLst>
                    <a:ext uri="{9D8B030D-6E8A-4147-A177-3AD203B41FA5}">
                      <a16:colId xmlns:a16="http://schemas.microsoft.com/office/drawing/2014/main" val="3094545641"/>
                    </a:ext>
                  </a:extLst>
                </a:gridCol>
                <a:gridCol w="1109034">
                  <a:extLst>
                    <a:ext uri="{9D8B030D-6E8A-4147-A177-3AD203B41FA5}">
                      <a16:colId xmlns:a16="http://schemas.microsoft.com/office/drawing/2014/main" val="837403933"/>
                    </a:ext>
                  </a:extLst>
                </a:gridCol>
                <a:gridCol w="1178075">
                  <a:extLst>
                    <a:ext uri="{9D8B030D-6E8A-4147-A177-3AD203B41FA5}">
                      <a16:colId xmlns:a16="http://schemas.microsoft.com/office/drawing/2014/main" val="3796516069"/>
                    </a:ext>
                  </a:extLst>
                </a:gridCol>
                <a:gridCol w="1008000">
                  <a:extLst>
                    <a:ext uri="{9D8B030D-6E8A-4147-A177-3AD203B41FA5}">
                      <a16:colId xmlns:a16="http://schemas.microsoft.com/office/drawing/2014/main" val="1566365398"/>
                    </a:ext>
                  </a:extLst>
                </a:gridCol>
              </a:tblGrid>
              <a:tr h="265185">
                <a:tc rowSpan="2">
                  <a:txBody>
                    <a:bodyPr/>
                    <a:lstStyle/>
                    <a:p>
                      <a:pPr algn="ctr"/>
                      <a:r>
                        <a:rPr lang="en-US" sz="1400" dirty="0">
                          <a:solidFill>
                            <a:schemeClr val="bg1"/>
                          </a:solidFill>
                          <a:latin typeface="+mn-lt"/>
                        </a:rPr>
                        <a:t>PCI Express</a:t>
                      </a:r>
                      <a:br>
                        <a:rPr lang="en-US" sz="1400" dirty="0">
                          <a:solidFill>
                            <a:schemeClr val="bg1"/>
                          </a:solidFill>
                          <a:latin typeface="+mn-lt"/>
                        </a:rPr>
                      </a:br>
                      <a:r>
                        <a:rPr lang="en-US" sz="1400" dirty="0">
                          <a:solidFill>
                            <a:schemeClr val="bg1"/>
                          </a:solidFill>
                          <a:latin typeface="+mn-lt"/>
                        </a:rPr>
                        <a:t>version </a:t>
                      </a:r>
                    </a:p>
                  </a:txBody>
                  <a:tcPr marL="88744" marR="88744" marT="44372" marB="44372" anchor="ctr">
                    <a:lnL>
                      <a:noFill/>
                    </a:lnL>
                    <a:lnR>
                      <a:noFill/>
                    </a:lnR>
                    <a:lnT>
                      <a:noFill/>
                    </a:lnT>
                    <a:lnB>
                      <a:noFill/>
                    </a:lnB>
                    <a:solidFill>
                      <a:srgbClr val="00B0F0"/>
                    </a:solidFill>
                  </a:tcPr>
                </a:tc>
                <a:tc rowSpan="2">
                  <a:txBody>
                    <a:bodyPr/>
                    <a:lstStyle/>
                    <a:p>
                      <a:pPr algn="ctr"/>
                      <a:r>
                        <a:rPr lang="en-US" sz="1400" dirty="0">
                          <a:solidFill>
                            <a:schemeClr val="bg1"/>
                          </a:solidFill>
                          <a:latin typeface="+mn-lt"/>
                        </a:rPr>
                        <a:t>Intro-</a:t>
                      </a:r>
                    </a:p>
                    <a:p>
                      <a:pPr algn="ctr"/>
                      <a:r>
                        <a:rPr lang="en-US" sz="1400" dirty="0" err="1">
                          <a:solidFill>
                            <a:schemeClr val="bg1"/>
                          </a:solidFill>
                          <a:latin typeface="+mn-lt"/>
                        </a:rPr>
                        <a:t>duced</a:t>
                      </a:r>
                      <a:r>
                        <a:rPr lang="en-US" sz="1400" dirty="0">
                          <a:solidFill>
                            <a:schemeClr val="bg1"/>
                          </a:solidFill>
                          <a:latin typeface="+mn-lt"/>
                        </a:rPr>
                        <a:t> </a:t>
                      </a:r>
                    </a:p>
                  </a:txBody>
                  <a:tcPr marL="88744" marR="88744" marT="44372" marB="44372" anchor="ctr">
                    <a:lnL>
                      <a:noFill/>
                    </a:lnL>
                    <a:lnR>
                      <a:noFill/>
                    </a:lnR>
                    <a:lnT>
                      <a:noFill/>
                    </a:lnT>
                    <a:lnB>
                      <a:noFill/>
                    </a:lnB>
                    <a:solidFill>
                      <a:srgbClr val="00B0F0"/>
                    </a:solidFill>
                  </a:tcPr>
                </a:tc>
                <a:tc rowSpan="2">
                  <a:txBody>
                    <a:bodyPr/>
                    <a:lstStyle/>
                    <a:p>
                      <a:pPr algn="ctr"/>
                      <a:r>
                        <a:rPr lang="en-US" sz="1400" dirty="0">
                          <a:solidFill>
                            <a:schemeClr val="bg1"/>
                          </a:solidFill>
                          <a:latin typeface="+mn-lt"/>
                        </a:rPr>
                        <a:t>Line </a:t>
                      </a:r>
                      <a:br>
                        <a:rPr lang="en-US" sz="1400" dirty="0">
                          <a:solidFill>
                            <a:schemeClr val="bg1"/>
                          </a:solidFill>
                          <a:latin typeface="+mn-lt"/>
                        </a:rPr>
                      </a:br>
                      <a:r>
                        <a:rPr lang="en-US" sz="1400" dirty="0">
                          <a:solidFill>
                            <a:schemeClr val="bg1"/>
                          </a:solidFill>
                          <a:latin typeface="+mn-lt"/>
                        </a:rPr>
                        <a:t>code </a:t>
                      </a:r>
                    </a:p>
                  </a:txBody>
                  <a:tcPr marL="88744" marR="88744" marT="44372" marB="44372" anchor="ctr">
                    <a:lnL>
                      <a:noFill/>
                    </a:lnL>
                    <a:lnR>
                      <a:noFill/>
                    </a:lnR>
                    <a:lnT>
                      <a:noFill/>
                    </a:lnT>
                    <a:lnB>
                      <a:noFill/>
                    </a:lnB>
                    <a:solidFill>
                      <a:srgbClr val="00B0F0"/>
                    </a:solidFill>
                  </a:tcPr>
                </a:tc>
                <a:tc rowSpan="2">
                  <a:txBody>
                    <a:bodyPr/>
                    <a:lstStyle/>
                    <a:p>
                      <a:pPr algn="ctr"/>
                      <a:r>
                        <a:rPr lang="en-US" sz="1400" dirty="0">
                          <a:solidFill>
                            <a:schemeClr val="bg1"/>
                          </a:solidFill>
                          <a:latin typeface="+mn-lt"/>
                        </a:rPr>
                        <a:t>Transfer </a:t>
                      </a:r>
                      <a:br>
                        <a:rPr lang="en-US" sz="1400" dirty="0">
                          <a:solidFill>
                            <a:schemeClr val="bg1"/>
                          </a:solidFill>
                          <a:latin typeface="+mn-lt"/>
                        </a:rPr>
                      </a:br>
                      <a:r>
                        <a:rPr lang="en-US" sz="1400" dirty="0">
                          <a:solidFill>
                            <a:schemeClr val="bg1"/>
                          </a:solidFill>
                          <a:latin typeface="+mn-lt"/>
                        </a:rPr>
                        <a:t>rate</a:t>
                      </a:r>
                    </a:p>
                    <a:p>
                      <a:pPr algn="ctr"/>
                      <a:r>
                        <a:rPr lang="en-US" sz="1400" dirty="0" smtClean="0">
                          <a:solidFill>
                            <a:schemeClr val="bg1"/>
                          </a:solidFill>
                          <a:latin typeface="+mn-lt"/>
                        </a:rPr>
                        <a:t>in </a:t>
                      </a:r>
                      <a:r>
                        <a:rPr lang="en-US" sz="1400" dirty="0">
                          <a:solidFill>
                            <a:schemeClr val="bg1"/>
                          </a:solidFill>
                          <a:latin typeface="+mn-lt"/>
                        </a:rPr>
                        <a:t>each direction </a:t>
                      </a:r>
                    </a:p>
                  </a:txBody>
                  <a:tcPr marL="88744" marR="88744" marT="44372" marB="44372" anchor="ctr">
                    <a:lnL>
                      <a:noFill/>
                    </a:lnL>
                    <a:lnR>
                      <a:noFill/>
                    </a:lnR>
                    <a:lnT>
                      <a:noFill/>
                    </a:lnT>
                    <a:lnB>
                      <a:noFill/>
                    </a:lnB>
                    <a:solidFill>
                      <a:srgbClr val="00B0F0"/>
                    </a:solidFill>
                  </a:tcPr>
                </a:tc>
                <a:tc gridSpan="5">
                  <a:txBody>
                    <a:bodyPr/>
                    <a:lstStyle/>
                    <a:p>
                      <a:pPr algn="ctr"/>
                      <a:r>
                        <a:rPr lang="en-US" sz="1400" dirty="0">
                          <a:solidFill>
                            <a:schemeClr val="bg1"/>
                          </a:solidFill>
                          <a:latin typeface="+mn-lt"/>
                        </a:rPr>
                        <a:t>Throughput </a:t>
                      </a:r>
                      <a:r>
                        <a:rPr lang="en-US" sz="1400" dirty="0" smtClean="0">
                          <a:solidFill>
                            <a:schemeClr val="bg1"/>
                          </a:solidFill>
                          <a:latin typeface="+mn-lt"/>
                        </a:rPr>
                        <a:t>in each direction</a:t>
                      </a:r>
                      <a:endParaRPr lang="en-US" sz="1400" dirty="0">
                        <a:solidFill>
                          <a:schemeClr val="bg1"/>
                        </a:solidFill>
                        <a:latin typeface="+mn-lt"/>
                      </a:endParaRPr>
                    </a:p>
                  </a:txBody>
                  <a:tcPr marL="88744" marR="88744" marT="44372" marB="44372" anchor="ctr">
                    <a:lnL>
                      <a:noFill/>
                    </a:lnL>
                    <a:lnR>
                      <a:noFill/>
                    </a:lnR>
                    <a:lnT>
                      <a:noFill/>
                    </a:lnT>
                    <a:lnB>
                      <a:noFill/>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1670539"/>
                  </a:ext>
                </a:extLst>
              </a:tr>
              <a:tr h="74470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dirty="0">
                          <a:solidFill>
                            <a:schemeClr val="bg1"/>
                          </a:solidFill>
                          <a:latin typeface="+mn-lt"/>
                        </a:rPr>
                        <a:t>×1</a:t>
                      </a:r>
                    </a:p>
                  </a:txBody>
                  <a:tcPr marL="88744" marR="88744" marT="44372" marB="44372" anchor="ctr">
                    <a:lnL>
                      <a:noFill/>
                    </a:lnL>
                    <a:lnR>
                      <a:noFill/>
                    </a:lnR>
                    <a:lnT>
                      <a:noFill/>
                    </a:lnT>
                    <a:lnB>
                      <a:noFill/>
                    </a:lnB>
                    <a:solidFill>
                      <a:srgbClr val="00B0F0"/>
                    </a:solidFill>
                  </a:tcPr>
                </a:tc>
                <a:tc>
                  <a:txBody>
                    <a:bodyPr/>
                    <a:lstStyle/>
                    <a:p>
                      <a:pPr algn="ctr"/>
                      <a:r>
                        <a:rPr lang="en-US" sz="1400" dirty="0">
                          <a:solidFill>
                            <a:schemeClr val="bg1"/>
                          </a:solidFill>
                          <a:latin typeface="+mn-lt"/>
                        </a:rPr>
                        <a:t>×2</a:t>
                      </a:r>
                    </a:p>
                  </a:txBody>
                  <a:tcPr marL="88744" marR="88744" marT="44372" marB="44372" anchor="ctr">
                    <a:lnL>
                      <a:noFill/>
                    </a:lnL>
                    <a:lnR>
                      <a:noFill/>
                    </a:lnR>
                    <a:lnT>
                      <a:noFill/>
                    </a:lnT>
                    <a:lnB>
                      <a:noFill/>
                    </a:lnB>
                    <a:solidFill>
                      <a:srgbClr val="00B0F0"/>
                    </a:solidFill>
                  </a:tcPr>
                </a:tc>
                <a:tc>
                  <a:txBody>
                    <a:bodyPr/>
                    <a:lstStyle/>
                    <a:p>
                      <a:pPr algn="ctr"/>
                      <a:r>
                        <a:rPr lang="en-US" sz="1400" dirty="0">
                          <a:solidFill>
                            <a:schemeClr val="bg1"/>
                          </a:solidFill>
                          <a:latin typeface="+mn-lt"/>
                        </a:rPr>
                        <a:t>×4</a:t>
                      </a:r>
                    </a:p>
                  </a:txBody>
                  <a:tcPr marL="88744" marR="88744" marT="44372" marB="44372" anchor="ctr">
                    <a:lnL>
                      <a:noFill/>
                    </a:lnL>
                    <a:lnR>
                      <a:noFill/>
                    </a:lnR>
                    <a:lnT>
                      <a:noFill/>
                    </a:lnT>
                    <a:lnB>
                      <a:noFill/>
                    </a:lnB>
                    <a:solidFill>
                      <a:srgbClr val="00B0F0"/>
                    </a:solidFill>
                  </a:tcPr>
                </a:tc>
                <a:tc>
                  <a:txBody>
                    <a:bodyPr/>
                    <a:lstStyle/>
                    <a:p>
                      <a:pPr algn="ctr"/>
                      <a:r>
                        <a:rPr lang="en-US" sz="1400" dirty="0">
                          <a:solidFill>
                            <a:schemeClr val="bg1"/>
                          </a:solidFill>
                          <a:latin typeface="+mn-lt"/>
                        </a:rPr>
                        <a:t>×8</a:t>
                      </a:r>
                    </a:p>
                  </a:txBody>
                  <a:tcPr marL="88744" marR="88744" marT="44372" marB="44372" anchor="ctr">
                    <a:lnL>
                      <a:noFill/>
                    </a:lnL>
                    <a:lnR>
                      <a:noFill/>
                    </a:lnR>
                    <a:lnT>
                      <a:noFill/>
                    </a:lnT>
                    <a:lnB>
                      <a:noFill/>
                    </a:lnB>
                    <a:solidFill>
                      <a:srgbClr val="00B0F0"/>
                    </a:solidFill>
                  </a:tcPr>
                </a:tc>
                <a:tc>
                  <a:txBody>
                    <a:bodyPr/>
                    <a:lstStyle/>
                    <a:p>
                      <a:pPr algn="ctr"/>
                      <a:r>
                        <a:rPr lang="en-US" sz="1400" dirty="0">
                          <a:solidFill>
                            <a:schemeClr val="bg1"/>
                          </a:solidFill>
                          <a:latin typeface="+mn-lt"/>
                        </a:rPr>
                        <a:t>×16 </a:t>
                      </a:r>
                    </a:p>
                  </a:txBody>
                  <a:tcPr marL="88744" marR="88744" marT="44372" marB="44372" anchor="ctr">
                    <a:lnL>
                      <a:noFill/>
                    </a:lnL>
                    <a:lnR>
                      <a:noFill/>
                    </a:lnR>
                    <a:lnT>
                      <a:noFill/>
                    </a:lnT>
                    <a:lnB>
                      <a:noFill/>
                    </a:lnB>
                    <a:solidFill>
                      <a:srgbClr val="00B0F0"/>
                    </a:solidFill>
                  </a:tcPr>
                </a:tc>
                <a:extLst>
                  <a:ext uri="{0D108BD9-81ED-4DB2-BD59-A6C34878D82A}">
                    <a16:rowId xmlns:a16="http://schemas.microsoft.com/office/drawing/2014/main" val="3029338899"/>
                  </a:ext>
                </a:extLst>
              </a:tr>
              <a:tr h="434412">
                <a:tc>
                  <a:txBody>
                    <a:bodyPr/>
                    <a:lstStyle/>
                    <a:p>
                      <a:pPr algn="ctr"/>
                      <a:r>
                        <a:rPr lang="en-US" sz="1400">
                          <a:effectLst/>
                          <a:latin typeface="+mn-lt"/>
                        </a:rPr>
                        <a:t>1.0</a:t>
                      </a:r>
                    </a:p>
                  </a:txBody>
                  <a:tcPr marL="88744" marR="88744" marT="44372" marB="44372" anchor="ctr">
                    <a:lnL>
                      <a:noFill/>
                    </a:lnL>
                    <a:lnR>
                      <a:noFill/>
                    </a:lnR>
                    <a:lnT>
                      <a:noFill/>
                    </a:lnT>
                    <a:lnB>
                      <a:noFill/>
                    </a:lnB>
                  </a:tcPr>
                </a:tc>
                <a:tc>
                  <a:txBody>
                    <a:bodyPr/>
                    <a:lstStyle/>
                    <a:p>
                      <a:pPr algn="ctr"/>
                      <a:r>
                        <a:rPr lang="en-US" sz="1400" dirty="0">
                          <a:latin typeface="+mn-lt"/>
                        </a:rPr>
                        <a:t>2003</a:t>
                      </a:r>
                    </a:p>
                  </a:txBody>
                  <a:tcPr marL="88744" marR="88744" marT="44372" marB="44372" anchor="ctr">
                    <a:lnL>
                      <a:noFill/>
                    </a:lnL>
                    <a:lnR>
                      <a:noFill/>
                    </a:lnR>
                    <a:lnT>
                      <a:noFill/>
                    </a:lnT>
                    <a:lnB>
                      <a:noFill/>
                    </a:lnB>
                  </a:tcPr>
                </a:tc>
                <a:tc>
                  <a:txBody>
                    <a:bodyPr/>
                    <a:lstStyle/>
                    <a:p>
                      <a:pPr algn="ctr"/>
                      <a:r>
                        <a:rPr lang="en-US" sz="1400" dirty="0">
                          <a:effectLst/>
                          <a:latin typeface="+mn-lt"/>
                        </a:rPr>
                        <a:t>8b/10b </a:t>
                      </a:r>
                    </a:p>
                  </a:txBody>
                  <a:tcPr marL="88744" marR="88744" marT="44372" marB="44372" anchor="ctr">
                    <a:lnL>
                      <a:noFill/>
                    </a:lnL>
                    <a:lnR>
                      <a:noFill/>
                    </a:lnR>
                    <a:lnT>
                      <a:noFill/>
                    </a:lnT>
                    <a:lnB>
                      <a:noFill/>
                    </a:lnB>
                  </a:tcPr>
                </a:tc>
                <a:tc>
                  <a:txBody>
                    <a:bodyPr/>
                    <a:lstStyle/>
                    <a:p>
                      <a:pPr algn="ctr"/>
                      <a:r>
                        <a:rPr lang="en-US" sz="1400" dirty="0">
                          <a:latin typeface="+mn-lt"/>
                        </a:rPr>
                        <a:t>2.5 GT/s</a:t>
                      </a:r>
                    </a:p>
                  </a:txBody>
                  <a:tcPr marL="88744" marR="88744" marT="44372" marB="44372" anchor="ctr">
                    <a:lnL>
                      <a:noFill/>
                    </a:lnL>
                    <a:lnR>
                      <a:noFill/>
                    </a:lnR>
                    <a:lnT>
                      <a:noFill/>
                    </a:lnT>
                    <a:lnB>
                      <a:noFill/>
                    </a:lnB>
                  </a:tcPr>
                </a:tc>
                <a:tc>
                  <a:txBody>
                    <a:bodyPr/>
                    <a:lstStyle/>
                    <a:p>
                      <a:pPr algn="ctr"/>
                      <a:r>
                        <a:rPr lang="en-US" sz="1400" dirty="0">
                          <a:latin typeface="+mn-lt"/>
                        </a:rPr>
                        <a:t>250 MB/s </a:t>
                      </a:r>
                    </a:p>
                  </a:txBody>
                  <a:tcPr marL="88744" marR="88744" marT="44372" marB="44372" anchor="ctr">
                    <a:lnL>
                      <a:noFill/>
                    </a:lnL>
                    <a:lnR>
                      <a:noFill/>
                    </a:lnR>
                    <a:lnT>
                      <a:noFill/>
                    </a:lnT>
                    <a:lnB>
                      <a:noFill/>
                    </a:lnB>
                  </a:tcPr>
                </a:tc>
                <a:tc>
                  <a:txBody>
                    <a:bodyPr/>
                    <a:lstStyle/>
                    <a:p>
                      <a:pPr algn="ctr"/>
                      <a:r>
                        <a:rPr lang="en-US" sz="1400">
                          <a:latin typeface="+mn-lt"/>
                        </a:rPr>
                        <a:t>0.50 GB/s</a:t>
                      </a:r>
                    </a:p>
                  </a:txBody>
                  <a:tcPr marL="88744" marR="88744" marT="44372" marB="44372" anchor="ctr">
                    <a:lnL>
                      <a:noFill/>
                    </a:lnL>
                    <a:lnR>
                      <a:noFill/>
                    </a:lnR>
                    <a:lnT>
                      <a:noFill/>
                    </a:lnT>
                    <a:lnB>
                      <a:noFill/>
                    </a:lnB>
                  </a:tcPr>
                </a:tc>
                <a:tc>
                  <a:txBody>
                    <a:bodyPr/>
                    <a:lstStyle/>
                    <a:p>
                      <a:pPr algn="ctr"/>
                      <a:r>
                        <a:rPr lang="en-US" sz="1400" dirty="0">
                          <a:latin typeface="+mn-lt"/>
                        </a:rPr>
                        <a:t>1.0 GB/s</a:t>
                      </a:r>
                    </a:p>
                  </a:txBody>
                  <a:tcPr marL="88744" marR="88744" marT="44372" marB="44372" anchor="ctr">
                    <a:lnL>
                      <a:noFill/>
                    </a:lnL>
                    <a:lnR>
                      <a:noFill/>
                    </a:lnR>
                    <a:lnT>
                      <a:noFill/>
                    </a:lnT>
                    <a:lnB>
                      <a:noFill/>
                    </a:lnB>
                  </a:tcPr>
                </a:tc>
                <a:tc>
                  <a:txBody>
                    <a:bodyPr/>
                    <a:lstStyle/>
                    <a:p>
                      <a:pPr algn="ctr"/>
                      <a:r>
                        <a:rPr lang="en-US" sz="1400">
                          <a:latin typeface="+mn-lt"/>
                        </a:rPr>
                        <a:t>2.0 GB/s</a:t>
                      </a:r>
                    </a:p>
                  </a:txBody>
                  <a:tcPr marL="88744" marR="88744" marT="44372" marB="44372" anchor="ctr">
                    <a:lnL>
                      <a:noFill/>
                    </a:lnL>
                    <a:lnR>
                      <a:noFill/>
                    </a:lnR>
                    <a:lnT>
                      <a:noFill/>
                    </a:lnT>
                    <a:lnB>
                      <a:noFill/>
                    </a:lnB>
                  </a:tcPr>
                </a:tc>
                <a:tc>
                  <a:txBody>
                    <a:bodyPr/>
                    <a:lstStyle/>
                    <a:p>
                      <a:pPr algn="ctr"/>
                      <a:r>
                        <a:rPr lang="en-US" sz="1400">
                          <a:latin typeface="+mn-lt"/>
                        </a:rPr>
                        <a:t>4.0 GB/s </a:t>
                      </a:r>
                    </a:p>
                  </a:txBody>
                  <a:tcPr marL="88744" marR="88744" marT="44372" marB="44372" anchor="ctr">
                    <a:lnL>
                      <a:noFill/>
                    </a:lnL>
                    <a:lnR>
                      <a:noFill/>
                    </a:lnR>
                    <a:lnT>
                      <a:noFill/>
                    </a:lnT>
                    <a:lnB>
                      <a:noFill/>
                    </a:lnB>
                  </a:tcPr>
                </a:tc>
                <a:extLst>
                  <a:ext uri="{0D108BD9-81ED-4DB2-BD59-A6C34878D82A}">
                    <a16:rowId xmlns:a16="http://schemas.microsoft.com/office/drawing/2014/main" val="1948192000"/>
                  </a:ext>
                </a:extLst>
              </a:tr>
              <a:tr h="434412">
                <a:tc>
                  <a:txBody>
                    <a:bodyPr/>
                    <a:lstStyle/>
                    <a:p>
                      <a:pPr algn="ctr"/>
                      <a:r>
                        <a:rPr lang="en-US" sz="1400">
                          <a:effectLst/>
                          <a:latin typeface="+mn-lt"/>
                        </a:rPr>
                        <a:t>2.0</a:t>
                      </a:r>
                    </a:p>
                  </a:txBody>
                  <a:tcPr marL="88744" marR="88744" marT="44372" marB="44372" anchor="ctr">
                    <a:lnL>
                      <a:noFill/>
                    </a:lnL>
                    <a:lnR>
                      <a:noFill/>
                    </a:lnR>
                    <a:lnT>
                      <a:noFill/>
                    </a:lnT>
                    <a:lnB>
                      <a:noFill/>
                    </a:lnB>
                  </a:tcPr>
                </a:tc>
                <a:tc>
                  <a:txBody>
                    <a:bodyPr/>
                    <a:lstStyle/>
                    <a:p>
                      <a:pPr algn="ctr"/>
                      <a:r>
                        <a:rPr lang="en-US" sz="1400">
                          <a:latin typeface="+mn-lt"/>
                        </a:rPr>
                        <a:t>2007</a:t>
                      </a:r>
                    </a:p>
                  </a:txBody>
                  <a:tcPr marL="88744" marR="88744" marT="44372" marB="44372" anchor="ctr">
                    <a:lnL>
                      <a:noFill/>
                    </a:lnL>
                    <a:lnR>
                      <a:noFill/>
                    </a:lnR>
                    <a:lnT>
                      <a:noFill/>
                    </a:lnT>
                    <a:lnB>
                      <a:noFill/>
                    </a:lnB>
                  </a:tcPr>
                </a:tc>
                <a:tc>
                  <a:txBody>
                    <a:bodyPr/>
                    <a:lstStyle/>
                    <a:p>
                      <a:pPr algn="ctr"/>
                      <a:r>
                        <a:rPr lang="en-US" sz="1400" dirty="0">
                          <a:effectLst/>
                          <a:latin typeface="+mn-lt"/>
                        </a:rPr>
                        <a:t>8b/10b </a:t>
                      </a:r>
                    </a:p>
                  </a:txBody>
                  <a:tcPr marL="88744" marR="88744" marT="44372" marB="44372" anchor="ctr">
                    <a:lnL>
                      <a:noFill/>
                    </a:lnL>
                    <a:lnR>
                      <a:noFill/>
                    </a:lnR>
                    <a:lnT>
                      <a:noFill/>
                    </a:lnT>
                    <a:lnB>
                      <a:noFill/>
                    </a:lnB>
                  </a:tcPr>
                </a:tc>
                <a:tc>
                  <a:txBody>
                    <a:bodyPr/>
                    <a:lstStyle/>
                    <a:p>
                      <a:pPr algn="ctr"/>
                      <a:r>
                        <a:rPr lang="en-US" sz="1400">
                          <a:latin typeface="+mn-lt"/>
                        </a:rPr>
                        <a:t>5.0 GT/s</a:t>
                      </a:r>
                    </a:p>
                  </a:txBody>
                  <a:tcPr marL="88744" marR="88744" marT="44372" marB="44372" anchor="ctr">
                    <a:lnL>
                      <a:noFill/>
                    </a:lnL>
                    <a:lnR>
                      <a:noFill/>
                    </a:lnR>
                    <a:lnT>
                      <a:noFill/>
                    </a:lnT>
                    <a:lnB>
                      <a:noFill/>
                    </a:lnB>
                  </a:tcPr>
                </a:tc>
                <a:tc>
                  <a:txBody>
                    <a:bodyPr/>
                    <a:lstStyle/>
                    <a:p>
                      <a:pPr algn="ctr"/>
                      <a:r>
                        <a:rPr lang="en-US" sz="1400">
                          <a:latin typeface="+mn-lt"/>
                        </a:rPr>
                        <a:t>500 MB/s </a:t>
                      </a:r>
                    </a:p>
                  </a:txBody>
                  <a:tcPr marL="88744" marR="88744" marT="44372" marB="44372" anchor="ctr">
                    <a:lnL>
                      <a:noFill/>
                    </a:lnL>
                    <a:lnR>
                      <a:noFill/>
                    </a:lnR>
                    <a:lnT>
                      <a:noFill/>
                    </a:lnT>
                    <a:lnB>
                      <a:noFill/>
                    </a:lnB>
                  </a:tcPr>
                </a:tc>
                <a:tc>
                  <a:txBody>
                    <a:bodyPr/>
                    <a:lstStyle/>
                    <a:p>
                      <a:pPr algn="ctr"/>
                      <a:r>
                        <a:rPr lang="en-US" sz="1400">
                          <a:latin typeface="+mn-lt"/>
                        </a:rPr>
                        <a:t>1.0 GB/s</a:t>
                      </a:r>
                    </a:p>
                  </a:txBody>
                  <a:tcPr marL="88744" marR="88744" marT="44372" marB="44372" anchor="ctr">
                    <a:lnL>
                      <a:noFill/>
                    </a:lnL>
                    <a:lnR>
                      <a:noFill/>
                    </a:lnR>
                    <a:lnT>
                      <a:noFill/>
                    </a:lnT>
                    <a:lnB>
                      <a:noFill/>
                    </a:lnB>
                  </a:tcPr>
                </a:tc>
                <a:tc>
                  <a:txBody>
                    <a:bodyPr/>
                    <a:lstStyle/>
                    <a:p>
                      <a:pPr algn="ctr"/>
                      <a:r>
                        <a:rPr lang="en-US" sz="1400">
                          <a:latin typeface="+mn-lt"/>
                        </a:rPr>
                        <a:t>2.0 GB/s</a:t>
                      </a:r>
                    </a:p>
                  </a:txBody>
                  <a:tcPr marL="88744" marR="88744" marT="44372" marB="44372" anchor="ctr">
                    <a:lnL>
                      <a:noFill/>
                    </a:lnL>
                    <a:lnR>
                      <a:noFill/>
                    </a:lnR>
                    <a:lnT>
                      <a:noFill/>
                    </a:lnT>
                    <a:lnB>
                      <a:noFill/>
                    </a:lnB>
                  </a:tcPr>
                </a:tc>
                <a:tc>
                  <a:txBody>
                    <a:bodyPr/>
                    <a:lstStyle/>
                    <a:p>
                      <a:pPr algn="ctr"/>
                      <a:r>
                        <a:rPr lang="en-US" sz="1400">
                          <a:latin typeface="+mn-lt"/>
                        </a:rPr>
                        <a:t>4.0 GB/s</a:t>
                      </a:r>
                    </a:p>
                  </a:txBody>
                  <a:tcPr marL="88744" marR="88744" marT="44372" marB="44372" anchor="ctr">
                    <a:lnL>
                      <a:noFill/>
                    </a:lnL>
                    <a:lnR>
                      <a:noFill/>
                    </a:lnR>
                    <a:lnT>
                      <a:noFill/>
                    </a:lnT>
                    <a:lnB>
                      <a:noFill/>
                    </a:lnB>
                  </a:tcPr>
                </a:tc>
                <a:tc>
                  <a:txBody>
                    <a:bodyPr/>
                    <a:lstStyle/>
                    <a:p>
                      <a:pPr algn="ctr"/>
                      <a:r>
                        <a:rPr lang="en-US" sz="1400">
                          <a:latin typeface="+mn-lt"/>
                        </a:rPr>
                        <a:t>8.0 GB/s </a:t>
                      </a:r>
                    </a:p>
                  </a:txBody>
                  <a:tcPr marL="88744" marR="88744" marT="44372" marB="44372" anchor="ctr">
                    <a:lnL>
                      <a:noFill/>
                    </a:lnL>
                    <a:lnR>
                      <a:noFill/>
                    </a:lnR>
                    <a:lnT>
                      <a:noFill/>
                    </a:lnT>
                    <a:lnB>
                      <a:noFill/>
                    </a:lnB>
                  </a:tcPr>
                </a:tc>
                <a:extLst>
                  <a:ext uri="{0D108BD9-81ED-4DB2-BD59-A6C34878D82A}">
                    <a16:rowId xmlns:a16="http://schemas.microsoft.com/office/drawing/2014/main" val="2396945029"/>
                  </a:ext>
                </a:extLst>
              </a:tr>
              <a:tr h="434412">
                <a:tc>
                  <a:txBody>
                    <a:bodyPr/>
                    <a:lstStyle/>
                    <a:p>
                      <a:pPr algn="ctr"/>
                      <a:r>
                        <a:rPr lang="en-US" sz="1400">
                          <a:effectLst/>
                          <a:latin typeface="+mn-lt"/>
                        </a:rPr>
                        <a:t>3.0</a:t>
                      </a:r>
                    </a:p>
                  </a:txBody>
                  <a:tcPr marL="88744" marR="88744" marT="44372" marB="44372" anchor="ctr">
                    <a:lnL>
                      <a:noFill/>
                    </a:lnL>
                    <a:lnR>
                      <a:noFill/>
                    </a:lnR>
                    <a:lnT>
                      <a:noFill/>
                    </a:lnT>
                    <a:lnB>
                      <a:noFill/>
                    </a:lnB>
                  </a:tcPr>
                </a:tc>
                <a:tc>
                  <a:txBody>
                    <a:bodyPr/>
                    <a:lstStyle/>
                    <a:p>
                      <a:pPr algn="ctr"/>
                      <a:r>
                        <a:rPr lang="en-US" sz="1400">
                          <a:latin typeface="+mn-lt"/>
                        </a:rPr>
                        <a:t>2010</a:t>
                      </a:r>
                    </a:p>
                  </a:txBody>
                  <a:tcPr marL="88744" marR="88744" marT="44372" marB="44372" anchor="ctr">
                    <a:lnL>
                      <a:noFill/>
                    </a:lnL>
                    <a:lnR>
                      <a:noFill/>
                    </a:lnR>
                    <a:lnT>
                      <a:noFill/>
                    </a:lnT>
                    <a:lnB>
                      <a:noFill/>
                    </a:lnB>
                  </a:tcPr>
                </a:tc>
                <a:tc>
                  <a:txBody>
                    <a:bodyPr/>
                    <a:lstStyle/>
                    <a:p>
                      <a:pPr algn="ctr"/>
                      <a:r>
                        <a:rPr lang="en-US" sz="1400" dirty="0">
                          <a:effectLst/>
                          <a:latin typeface="+mn-lt"/>
                        </a:rPr>
                        <a:t>128b/130b </a:t>
                      </a:r>
                    </a:p>
                  </a:txBody>
                  <a:tcPr marL="88744" marR="88744" marT="44372" marB="44372" anchor="ctr">
                    <a:lnL>
                      <a:noFill/>
                    </a:lnL>
                    <a:lnR>
                      <a:noFill/>
                    </a:lnR>
                    <a:lnT>
                      <a:noFill/>
                    </a:lnT>
                    <a:lnB>
                      <a:noFill/>
                    </a:lnB>
                  </a:tcPr>
                </a:tc>
                <a:tc>
                  <a:txBody>
                    <a:bodyPr/>
                    <a:lstStyle/>
                    <a:p>
                      <a:pPr algn="ctr"/>
                      <a:r>
                        <a:rPr lang="en-US" sz="1400">
                          <a:latin typeface="+mn-lt"/>
                        </a:rPr>
                        <a:t>8.0 GT/s</a:t>
                      </a:r>
                    </a:p>
                  </a:txBody>
                  <a:tcPr marL="88744" marR="88744" marT="44372" marB="44372" anchor="ctr">
                    <a:lnL>
                      <a:noFill/>
                    </a:lnL>
                    <a:lnR>
                      <a:noFill/>
                    </a:lnR>
                    <a:lnT>
                      <a:noFill/>
                    </a:lnT>
                    <a:lnB>
                      <a:noFill/>
                    </a:lnB>
                  </a:tcPr>
                </a:tc>
                <a:tc>
                  <a:txBody>
                    <a:bodyPr/>
                    <a:lstStyle/>
                    <a:p>
                      <a:pPr algn="ctr"/>
                      <a:r>
                        <a:rPr lang="en-US" sz="1370" dirty="0">
                          <a:latin typeface="+mn-lt"/>
                        </a:rPr>
                        <a:t>984.6 MB/s </a:t>
                      </a:r>
                    </a:p>
                  </a:txBody>
                  <a:tcPr marL="88744" marR="88744" marT="44372" marB="44372" anchor="ctr">
                    <a:lnL>
                      <a:noFill/>
                    </a:lnL>
                    <a:lnR>
                      <a:noFill/>
                    </a:lnR>
                    <a:lnT>
                      <a:noFill/>
                    </a:lnT>
                    <a:lnB>
                      <a:noFill/>
                    </a:lnB>
                  </a:tcPr>
                </a:tc>
                <a:tc>
                  <a:txBody>
                    <a:bodyPr/>
                    <a:lstStyle/>
                    <a:p>
                      <a:pPr algn="ctr"/>
                      <a:r>
                        <a:rPr lang="en-US" sz="1400">
                          <a:latin typeface="+mn-lt"/>
                        </a:rPr>
                        <a:t>1.97 GB/s</a:t>
                      </a:r>
                    </a:p>
                  </a:txBody>
                  <a:tcPr marL="88744" marR="88744" marT="44372" marB="44372" anchor="ctr">
                    <a:lnL>
                      <a:noFill/>
                    </a:lnL>
                    <a:lnR>
                      <a:noFill/>
                    </a:lnR>
                    <a:lnT>
                      <a:noFill/>
                    </a:lnT>
                    <a:lnB>
                      <a:noFill/>
                    </a:lnB>
                  </a:tcPr>
                </a:tc>
                <a:tc>
                  <a:txBody>
                    <a:bodyPr/>
                    <a:lstStyle/>
                    <a:p>
                      <a:pPr algn="ctr"/>
                      <a:r>
                        <a:rPr lang="en-US" sz="1400">
                          <a:latin typeface="+mn-lt"/>
                        </a:rPr>
                        <a:t>3.94 GB/s</a:t>
                      </a:r>
                    </a:p>
                  </a:txBody>
                  <a:tcPr marL="88744" marR="88744" marT="44372" marB="44372" anchor="ctr">
                    <a:lnL>
                      <a:noFill/>
                    </a:lnL>
                    <a:lnR>
                      <a:noFill/>
                    </a:lnR>
                    <a:lnT>
                      <a:noFill/>
                    </a:lnT>
                    <a:lnB>
                      <a:noFill/>
                    </a:lnB>
                  </a:tcPr>
                </a:tc>
                <a:tc>
                  <a:txBody>
                    <a:bodyPr/>
                    <a:lstStyle/>
                    <a:p>
                      <a:pPr algn="ctr"/>
                      <a:r>
                        <a:rPr lang="en-US" sz="1400">
                          <a:latin typeface="+mn-lt"/>
                        </a:rPr>
                        <a:t>7.88 GB/s</a:t>
                      </a:r>
                    </a:p>
                  </a:txBody>
                  <a:tcPr marL="88744" marR="88744" marT="44372" marB="44372" anchor="ctr">
                    <a:lnL>
                      <a:noFill/>
                    </a:lnL>
                    <a:lnR>
                      <a:noFill/>
                    </a:lnR>
                    <a:lnT>
                      <a:noFill/>
                    </a:lnT>
                    <a:lnB>
                      <a:noFill/>
                    </a:lnB>
                  </a:tcPr>
                </a:tc>
                <a:tc>
                  <a:txBody>
                    <a:bodyPr/>
                    <a:lstStyle/>
                    <a:p>
                      <a:pPr algn="ctr"/>
                      <a:r>
                        <a:rPr lang="en-US" sz="1400">
                          <a:latin typeface="+mn-lt"/>
                        </a:rPr>
                        <a:t>15.8 GB/s </a:t>
                      </a:r>
                    </a:p>
                  </a:txBody>
                  <a:tcPr marL="88744" marR="88744" marT="44372" marB="44372" anchor="ctr">
                    <a:lnL>
                      <a:noFill/>
                    </a:lnL>
                    <a:lnR>
                      <a:noFill/>
                    </a:lnR>
                    <a:lnT>
                      <a:noFill/>
                    </a:lnT>
                    <a:lnB>
                      <a:noFill/>
                    </a:lnB>
                  </a:tcPr>
                </a:tc>
                <a:extLst>
                  <a:ext uri="{0D108BD9-81ED-4DB2-BD59-A6C34878D82A}">
                    <a16:rowId xmlns:a16="http://schemas.microsoft.com/office/drawing/2014/main" val="1156185683"/>
                  </a:ext>
                </a:extLst>
              </a:tr>
              <a:tr h="434412">
                <a:tc>
                  <a:txBody>
                    <a:bodyPr/>
                    <a:lstStyle/>
                    <a:p>
                      <a:pPr algn="ctr"/>
                      <a:r>
                        <a:rPr lang="en-US" sz="1400">
                          <a:effectLst/>
                          <a:latin typeface="+mn-lt"/>
                        </a:rPr>
                        <a:t>4.0</a:t>
                      </a:r>
                    </a:p>
                  </a:txBody>
                  <a:tcPr marL="88744" marR="88744" marT="44372" marB="44372" anchor="ctr">
                    <a:lnL>
                      <a:noFill/>
                    </a:lnL>
                    <a:lnR>
                      <a:noFill/>
                    </a:lnR>
                    <a:lnT>
                      <a:noFill/>
                    </a:lnT>
                    <a:lnB>
                      <a:noFill/>
                    </a:lnB>
                  </a:tcPr>
                </a:tc>
                <a:tc>
                  <a:txBody>
                    <a:bodyPr/>
                    <a:lstStyle/>
                    <a:p>
                      <a:pPr algn="ctr"/>
                      <a:r>
                        <a:rPr lang="en-US" sz="1400">
                          <a:latin typeface="+mn-lt"/>
                        </a:rPr>
                        <a:t>2017</a:t>
                      </a:r>
                    </a:p>
                  </a:txBody>
                  <a:tcPr marL="88744" marR="88744" marT="44372" marB="44372" anchor="ctr">
                    <a:lnL>
                      <a:noFill/>
                    </a:lnL>
                    <a:lnR>
                      <a:noFill/>
                    </a:lnR>
                    <a:lnT>
                      <a:noFill/>
                    </a:lnT>
                    <a:lnB>
                      <a:noFill/>
                    </a:lnB>
                  </a:tcPr>
                </a:tc>
                <a:tc>
                  <a:txBody>
                    <a:bodyPr/>
                    <a:lstStyle/>
                    <a:p>
                      <a:pPr algn="ctr"/>
                      <a:r>
                        <a:rPr lang="en-US" sz="1400">
                          <a:effectLst/>
                          <a:latin typeface="+mn-lt"/>
                        </a:rPr>
                        <a:t>128b/130b </a:t>
                      </a:r>
                    </a:p>
                  </a:txBody>
                  <a:tcPr marL="88744" marR="88744" marT="44372" marB="44372" anchor="ctr">
                    <a:lnL>
                      <a:noFill/>
                    </a:lnL>
                    <a:lnR>
                      <a:noFill/>
                    </a:lnR>
                    <a:lnT>
                      <a:noFill/>
                    </a:lnT>
                    <a:lnB>
                      <a:noFill/>
                    </a:lnB>
                  </a:tcPr>
                </a:tc>
                <a:tc>
                  <a:txBody>
                    <a:bodyPr/>
                    <a:lstStyle/>
                    <a:p>
                      <a:pPr algn="ctr"/>
                      <a:r>
                        <a:rPr lang="en-US" sz="1400">
                          <a:latin typeface="+mn-lt"/>
                        </a:rPr>
                        <a:t>16.0 GT/s</a:t>
                      </a:r>
                    </a:p>
                  </a:txBody>
                  <a:tcPr marL="88744" marR="88744" marT="44372" marB="44372" anchor="ctr">
                    <a:lnL>
                      <a:noFill/>
                    </a:lnL>
                    <a:lnR>
                      <a:noFill/>
                    </a:lnR>
                    <a:lnT>
                      <a:noFill/>
                    </a:lnT>
                    <a:lnB>
                      <a:noFill/>
                    </a:lnB>
                  </a:tcPr>
                </a:tc>
                <a:tc>
                  <a:txBody>
                    <a:bodyPr/>
                    <a:lstStyle/>
                    <a:p>
                      <a:pPr algn="ctr"/>
                      <a:r>
                        <a:rPr lang="en-US" sz="1400">
                          <a:latin typeface="+mn-lt"/>
                        </a:rPr>
                        <a:t>1969 MB/s </a:t>
                      </a:r>
                    </a:p>
                  </a:txBody>
                  <a:tcPr marL="88744" marR="88744" marT="44372" marB="44372" anchor="ctr">
                    <a:lnL>
                      <a:noFill/>
                    </a:lnL>
                    <a:lnR>
                      <a:noFill/>
                    </a:lnR>
                    <a:lnT>
                      <a:noFill/>
                    </a:lnT>
                    <a:lnB>
                      <a:noFill/>
                    </a:lnB>
                  </a:tcPr>
                </a:tc>
                <a:tc>
                  <a:txBody>
                    <a:bodyPr/>
                    <a:lstStyle/>
                    <a:p>
                      <a:pPr algn="ctr"/>
                      <a:r>
                        <a:rPr lang="en-US" sz="1400">
                          <a:latin typeface="+mn-lt"/>
                        </a:rPr>
                        <a:t>3.94 GB/s</a:t>
                      </a:r>
                    </a:p>
                  </a:txBody>
                  <a:tcPr marL="88744" marR="88744" marT="44372" marB="44372" anchor="ctr">
                    <a:lnL>
                      <a:noFill/>
                    </a:lnL>
                    <a:lnR>
                      <a:noFill/>
                    </a:lnR>
                    <a:lnT>
                      <a:noFill/>
                    </a:lnT>
                    <a:lnB>
                      <a:noFill/>
                    </a:lnB>
                  </a:tcPr>
                </a:tc>
                <a:tc>
                  <a:txBody>
                    <a:bodyPr/>
                    <a:lstStyle/>
                    <a:p>
                      <a:pPr algn="ctr"/>
                      <a:r>
                        <a:rPr lang="en-US" sz="1400">
                          <a:latin typeface="+mn-lt"/>
                        </a:rPr>
                        <a:t>7.88 GB/s</a:t>
                      </a:r>
                    </a:p>
                  </a:txBody>
                  <a:tcPr marL="88744" marR="88744" marT="44372" marB="44372" anchor="ctr">
                    <a:lnL>
                      <a:noFill/>
                    </a:lnL>
                    <a:lnR>
                      <a:noFill/>
                    </a:lnR>
                    <a:lnT>
                      <a:noFill/>
                    </a:lnT>
                    <a:lnB>
                      <a:noFill/>
                    </a:lnB>
                  </a:tcPr>
                </a:tc>
                <a:tc>
                  <a:txBody>
                    <a:bodyPr/>
                    <a:lstStyle/>
                    <a:p>
                      <a:pPr algn="ctr"/>
                      <a:r>
                        <a:rPr lang="en-US" sz="1400">
                          <a:latin typeface="+mn-lt"/>
                        </a:rPr>
                        <a:t>15.75 GB/s</a:t>
                      </a:r>
                    </a:p>
                  </a:txBody>
                  <a:tcPr marL="88744" marR="88744" marT="44372" marB="44372" anchor="ctr">
                    <a:lnL>
                      <a:noFill/>
                    </a:lnL>
                    <a:lnR>
                      <a:noFill/>
                    </a:lnR>
                    <a:lnT>
                      <a:noFill/>
                    </a:lnT>
                    <a:lnB>
                      <a:noFill/>
                    </a:lnB>
                  </a:tcPr>
                </a:tc>
                <a:tc>
                  <a:txBody>
                    <a:bodyPr/>
                    <a:lstStyle/>
                    <a:p>
                      <a:pPr algn="ctr"/>
                      <a:r>
                        <a:rPr lang="en-US" sz="1400">
                          <a:latin typeface="+mn-lt"/>
                        </a:rPr>
                        <a:t>31.5 GB/s </a:t>
                      </a:r>
                    </a:p>
                  </a:txBody>
                  <a:tcPr marL="88744" marR="88744" marT="44372" marB="44372" anchor="ctr">
                    <a:lnL>
                      <a:noFill/>
                    </a:lnL>
                    <a:lnR>
                      <a:noFill/>
                    </a:lnR>
                    <a:lnT>
                      <a:noFill/>
                    </a:lnT>
                    <a:lnB>
                      <a:noFill/>
                    </a:lnB>
                  </a:tcPr>
                </a:tc>
                <a:extLst>
                  <a:ext uri="{0D108BD9-81ED-4DB2-BD59-A6C34878D82A}">
                    <a16:rowId xmlns:a16="http://schemas.microsoft.com/office/drawing/2014/main" val="3966493110"/>
                  </a:ext>
                </a:extLst>
              </a:tr>
              <a:tr h="434412">
                <a:tc>
                  <a:txBody>
                    <a:bodyPr/>
                    <a:lstStyle/>
                    <a:p>
                      <a:pPr algn="ctr"/>
                      <a:r>
                        <a:rPr lang="en-US" sz="1400" dirty="0">
                          <a:effectLst/>
                          <a:latin typeface="+mn-lt"/>
                        </a:rPr>
                        <a:t>5.0</a:t>
                      </a:r>
                    </a:p>
                  </a:txBody>
                  <a:tcPr marL="88744" marR="88744" marT="44372" marB="44372" anchor="ctr">
                    <a:lnL>
                      <a:noFill/>
                    </a:lnL>
                    <a:lnR>
                      <a:noFill/>
                    </a:lnR>
                    <a:lnT>
                      <a:noFill/>
                    </a:lnT>
                    <a:lnB>
                      <a:noFill/>
                    </a:lnB>
                  </a:tcPr>
                </a:tc>
                <a:tc>
                  <a:txBody>
                    <a:bodyPr/>
                    <a:lstStyle/>
                    <a:p>
                      <a:pPr algn="ctr"/>
                      <a:r>
                        <a:rPr lang="en-US" sz="1400" dirty="0">
                          <a:latin typeface="+mn-lt"/>
                        </a:rPr>
                        <a:t>2019</a:t>
                      </a:r>
                    </a:p>
                  </a:txBody>
                  <a:tcPr marL="88744" marR="88744" marT="44372" marB="44372" anchor="ctr">
                    <a:lnL>
                      <a:noFill/>
                    </a:lnL>
                    <a:lnR>
                      <a:noFill/>
                    </a:lnR>
                    <a:lnT>
                      <a:noFill/>
                    </a:lnT>
                    <a:lnB>
                      <a:noFill/>
                    </a:lnB>
                  </a:tcPr>
                </a:tc>
                <a:tc>
                  <a:txBody>
                    <a:bodyPr/>
                    <a:lstStyle/>
                    <a:p>
                      <a:pPr algn="ctr"/>
                      <a:r>
                        <a:rPr lang="en-US" sz="1400">
                          <a:effectLst/>
                          <a:latin typeface="+mn-lt"/>
                        </a:rPr>
                        <a:t>128b/130b </a:t>
                      </a:r>
                    </a:p>
                  </a:txBody>
                  <a:tcPr marL="88744" marR="88744" marT="44372" marB="44372" anchor="ctr">
                    <a:lnL>
                      <a:noFill/>
                    </a:lnL>
                    <a:lnR>
                      <a:noFill/>
                    </a:lnR>
                    <a:lnT>
                      <a:noFill/>
                    </a:lnT>
                    <a:lnB>
                      <a:noFill/>
                    </a:lnB>
                  </a:tcPr>
                </a:tc>
                <a:tc>
                  <a:txBody>
                    <a:bodyPr/>
                    <a:lstStyle/>
                    <a:p>
                      <a:pPr algn="ctr"/>
                      <a:r>
                        <a:rPr lang="en-US" sz="1400" dirty="0">
                          <a:latin typeface="+mn-lt"/>
                        </a:rPr>
                        <a:t>32.0</a:t>
                      </a:r>
                      <a:r>
                        <a:rPr lang="en-US" sz="1400">
                          <a:latin typeface="+mn-lt"/>
                        </a:rPr>
                        <a:t> </a:t>
                      </a:r>
                      <a:r>
                        <a:rPr lang="en-US" sz="1400" smtClean="0">
                          <a:latin typeface="+mn-lt"/>
                        </a:rPr>
                        <a:t>GT/s</a:t>
                      </a:r>
                      <a:endParaRPr lang="en-US" sz="1400" dirty="0">
                        <a:latin typeface="+mn-lt"/>
                      </a:endParaRPr>
                    </a:p>
                  </a:txBody>
                  <a:tcPr marL="88744" marR="88744" marT="44372" marB="44372" anchor="ctr">
                    <a:lnL>
                      <a:noFill/>
                    </a:lnL>
                    <a:lnR>
                      <a:noFill/>
                    </a:lnR>
                    <a:lnT>
                      <a:noFill/>
                    </a:lnT>
                    <a:lnB>
                      <a:noFill/>
                    </a:lnB>
                  </a:tcPr>
                </a:tc>
                <a:tc>
                  <a:txBody>
                    <a:bodyPr/>
                    <a:lstStyle/>
                    <a:p>
                      <a:pPr algn="ctr"/>
                      <a:r>
                        <a:rPr lang="en-US" sz="1400">
                          <a:latin typeface="+mn-lt"/>
                        </a:rPr>
                        <a:t>3938 MB/s </a:t>
                      </a:r>
                    </a:p>
                  </a:txBody>
                  <a:tcPr marL="88744" marR="88744" marT="44372" marB="44372" anchor="ctr">
                    <a:lnL>
                      <a:noFill/>
                    </a:lnL>
                    <a:lnR>
                      <a:noFill/>
                    </a:lnR>
                    <a:lnT>
                      <a:noFill/>
                    </a:lnT>
                    <a:lnB>
                      <a:noFill/>
                    </a:lnB>
                  </a:tcPr>
                </a:tc>
                <a:tc>
                  <a:txBody>
                    <a:bodyPr/>
                    <a:lstStyle/>
                    <a:p>
                      <a:pPr algn="ctr"/>
                      <a:r>
                        <a:rPr lang="en-US" sz="1400">
                          <a:latin typeface="+mn-lt"/>
                        </a:rPr>
                        <a:t>7.88 GB/s</a:t>
                      </a:r>
                    </a:p>
                  </a:txBody>
                  <a:tcPr marL="88744" marR="88744" marT="44372" marB="44372" anchor="ctr">
                    <a:lnL>
                      <a:noFill/>
                    </a:lnL>
                    <a:lnR>
                      <a:noFill/>
                    </a:lnR>
                    <a:lnT>
                      <a:noFill/>
                    </a:lnT>
                    <a:lnB>
                      <a:noFill/>
                    </a:lnB>
                  </a:tcPr>
                </a:tc>
                <a:tc>
                  <a:txBody>
                    <a:bodyPr/>
                    <a:lstStyle/>
                    <a:p>
                      <a:pPr algn="ctr"/>
                      <a:r>
                        <a:rPr lang="en-US" sz="1400">
                          <a:latin typeface="+mn-lt"/>
                        </a:rPr>
                        <a:t>15.75 GB/s</a:t>
                      </a:r>
                    </a:p>
                  </a:txBody>
                  <a:tcPr marL="88744" marR="88744" marT="44372" marB="44372" anchor="ctr">
                    <a:lnL>
                      <a:noFill/>
                    </a:lnL>
                    <a:lnR>
                      <a:noFill/>
                    </a:lnR>
                    <a:lnT>
                      <a:noFill/>
                    </a:lnT>
                    <a:lnB>
                      <a:noFill/>
                    </a:lnB>
                  </a:tcPr>
                </a:tc>
                <a:tc>
                  <a:txBody>
                    <a:bodyPr/>
                    <a:lstStyle/>
                    <a:p>
                      <a:pPr algn="ctr"/>
                      <a:r>
                        <a:rPr lang="en-US" sz="1400">
                          <a:latin typeface="+mn-lt"/>
                        </a:rPr>
                        <a:t>31.51 GB/s</a:t>
                      </a:r>
                    </a:p>
                  </a:txBody>
                  <a:tcPr marL="88744" marR="88744" marT="44372" marB="44372" anchor="ctr">
                    <a:lnL>
                      <a:noFill/>
                    </a:lnL>
                    <a:lnR>
                      <a:noFill/>
                    </a:lnR>
                    <a:lnT>
                      <a:noFill/>
                    </a:lnT>
                    <a:lnB>
                      <a:noFill/>
                    </a:lnB>
                  </a:tcPr>
                </a:tc>
                <a:tc>
                  <a:txBody>
                    <a:bodyPr/>
                    <a:lstStyle/>
                    <a:p>
                      <a:pPr algn="ctr"/>
                      <a:r>
                        <a:rPr lang="en-US" sz="1400" dirty="0">
                          <a:latin typeface="+mn-lt"/>
                        </a:rPr>
                        <a:t>63.0 GB/s</a:t>
                      </a:r>
                    </a:p>
                  </a:txBody>
                  <a:tcPr marL="88744" marR="88744" marT="44372" marB="44372" anchor="ctr">
                    <a:lnL>
                      <a:noFill/>
                    </a:lnL>
                    <a:lnR>
                      <a:noFill/>
                    </a:lnR>
                    <a:lnT>
                      <a:noFill/>
                    </a:lnT>
                    <a:lnB>
                      <a:noFill/>
                    </a:lnB>
                  </a:tcPr>
                </a:tc>
                <a:extLst>
                  <a:ext uri="{0D108BD9-81ED-4DB2-BD59-A6C34878D82A}">
                    <a16:rowId xmlns:a16="http://schemas.microsoft.com/office/drawing/2014/main" val="27362371"/>
                  </a:ext>
                </a:extLst>
              </a:tr>
            </a:tbl>
          </a:graphicData>
        </a:graphic>
      </p:graphicFrame>
      <p:sp>
        <p:nvSpPr>
          <p:cNvPr id="5" name="Rectangle 4"/>
          <p:cNvSpPr/>
          <p:nvPr/>
        </p:nvSpPr>
        <p:spPr bwMode="auto">
          <a:xfrm>
            <a:off x="3762000" y="2072861"/>
            <a:ext cx="1080000" cy="2775370"/>
          </a:xfrm>
          <a:prstGeom prst="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6" name="TextBox 5"/>
          <p:cNvSpPr txBox="1"/>
          <p:nvPr/>
        </p:nvSpPr>
        <p:spPr>
          <a:xfrm>
            <a:off x="107950" y="866231"/>
            <a:ext cx="5617563"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Evolution of </a:t>
            </a:r>
            <a:r>
              <a:rPr kumimoji="0" lang="en-US" sz="1800" b="0" i="0" u="none" strike="noStrike" kern="1200" cap="none" spc="0" normalizeH="0" baseline="0" noProof="0" dirty="0">
                <a:ln>
                  <a:noFill/>
                </a:ln>
                <a:solidFill>
                  <a:srgbClr val="2D2D8A"/>
                </a:solidFill>
                <a:effectLst/>
                <a:uLnTx/>
                <a:uFillTx/>
                <a:latin typeface="Verdana"/>
                <a:ea typeface="+mn-ea"/>
                <a:cs typeface="+mn-cs"/>
              </a:rPr>
              <a:t>subsequent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PCIe</a:t>
            </a:r>
            <a:r>
              <a:rPr kumimoji="0" lang="en-US" sz="1800" b="0" i="0" u="none" strike="noStrike" kern="1200" cap="none" spc="0" normalizeH="0" baseline="0" noProof="0" dirty="0">
                <a:ln>
                  <a:noFill/>
                </a:ln>
                <a:solidFill>
                  <a:srgbClr val="2D2D8A"/>
                </a:solidFill>
                <a:effectLst/>
                <a:uLnTx/>
                <a:uFillTx/>
                <a:latin typeface="Verdana"/>
                <a:ea typeface="+mn-ea"/>
                <a:cs typeface="+mn-cs"/>
              </a:rPr>
              <a:t> generations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r>
              <a:rPr lang="hu-HU" dirty="0" smtClean="0">
                <a:latin typeface="Verdana"/>
              </a:rPr>
              <a:t>20</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179388" y="5021334"/>
            <a:ext cx="9014006"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Beyond ARM’s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Neoverse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N2 and V1 processor designs (released in 04/2021) the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following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Intel and AMD processors are expected to support DDR5 and </a:t>
            </a:r>
            <a:r>
              <a:rPr kumimoji="0" lang="en-US" sz="1600" b="0" i="0" u="none" strike="noStrike" kern="1200" cap="none" spc="0" normalizeH="0" baseline="0" noProof="0" dirty="0" err="1" smtClean="0">
                <a:ln>
                  <a:noFill/>
                </a:ln>
                <a:solidFill>
                  <a:srgbClr val="0070C0"/>
                </a:solidFill>
                <a:effectLst/>
                <a:uLnTx/>
                <a:uFillTx/>
                <a:latin typeface="Verdana"/>
                <a:ea typeface="+mn-ea"/>
                <a:cs typeface="+mn-cs"/>
              </a:rPr>
              <a:t>PCIe</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5.0:</a:t>
            </a:r>
          </a:p>
        </p:txBody>
      </p:sp>
      <p:sp>
        <p:nvSpPr>
          <p:cNvPr id="10" name="TextBox 9"/>
          <p:cNvSpPr txBox="1"/>
          <p:nvPr/>
        </p:nvSpPr>
        <p:spPr>
          <a:xfrm>
            <a:off x="280988" y="5713197"/>
            <a:ext cx="8964612" cy="93358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Intel’s 12. gen. Alder Lake-S big-little (desktop) line, to be released in 09/2021</a:t>
            </a:r>
          </a:p>
          <a:p>
            <a:pPr marL="285750" marR="0" lvl="0" indent="-2857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Intel’s Sapphire Rapids scalable (1S-8S) Xeon server line, to be released in 2021</a:t>
            </a:r>
          </a:p>
          <a:p>
            <a:pPr marL="285750" marR="0" lvl="0" indent="-2857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AMD’s 5 nm Zen </a:t>
            </a:r>
            <a:r>
              <a:rPr kumimoji="0" lang="en-US" sz="1600" b="0" i="0" u="none" strike="noStrike" kern="1200" cap="none" spc="0" normalizeH="0" baseline="0" noProof="0" dirty="0">
                <a:ln>
                  <a:noFill/>
                </a:ln>
                <a:solidFill>
                  <a:srgbClr val="000000"/>
                </a:solidFill>
                <a:effectLst/>
                <a:uLnTx/>
                <a:uFillTx/>
                <a:latin typeface="Verdana"/>
                <a:ea typeface="+mn-ea"/>
                <a:cs typeface="+mn-cs"/>
              </a:rPr>
              <a:t>4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cores to be announced in in 2021, to be released in 2022</a:t>
            </a: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9"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28094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(21)</a:t>
            </a:r>
            <a:endParaRPr lang="en-US" sz="1600" dirty="0"/>
          </a:p>
        </p:txBody>
      </p:sp>
      <p:sp>
        <p:nvSpPr>
          <p:cNvPr id="3" name="TextBox 2"/>
          <p:cNvSpPr txBox="1"/>
          <p:nvPr/>
        </p:nvSpPr>
        <p:spPr>
          <a:xfrm>
            <a:off x="179388" y="452906"/>
            <a:ext cx="3966150"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rgbClr val="2D2D8A"/>
                </a:solidFill>
                <a:effectLst/>
                <a:uLnTx/>
                <a:uFillTx/>
                <a:latin typeface="Verdana"/>
                <a:ea typeface="+mn-ea"/>
                <a:cs typeface="+mn-cs"/>
              </a:rPr>
              <a:t>d) CCIX 1.0, CCIX</a:t>
            </a:r>
            <a:r>
              <a:rPr kumimoji="0" lang="en-US" b="0" i="0" u="none" strike="noStrike" kern="1200" cap="none" spc="0" normalizeH="0" noProof="0" dirty="0" smtClean="0">
                <a:ln>
                  <a:noFill/>
                </a:ln>
                <a:solidFill>
                  <a:srgbClr val="2D2D8A"/>
                </a:solidFill>
                <a:effectLst/>
                <a:uLnTx/>
                <a:uFillTx/>
                <a:latin typeface="Verdana"/>
                <a:ea typeface="+mn-ea"/>
                <a:cs typeface="+mn-cs"/>
              </a:rPr>
              <a:t> </a:t>
            </a:r>
            <a:r>
              <a:rPr kumimoji="0" lang="en-US" b="0" i="0" u="none" strike="noStrike" kern="1200" cap="none" spc="0" normalizeH="0" baseline="0" noProof="0" dirty="0" smtClean="0">
                <a:ln>
                  <a:noFill/>
                </a:ln>
                <a:solidFill>
                  <a:srgbClr val="2D2D8A"/>
                </a:solidFill>
                <a:effectLst/>
                <a:uLnTx/>
                <a:uFillTx/>
                <a:latin typeface="Verdana"/>
                <a:ea typeface="+mn-ea"/>
                <a:cs typeface="+mn-cs"/>
              </a:rPr>
              <a:t>1.1, CCIX 2.0</a:t>
            </a:r>
          </a:p>
        </p:txBody>
      </p:sp>
      <p:sp>
        <p:nvSpPr>
          <p:cNvPr id="7" name="TextBox 6"/>
          <p:cNvSpPr txBox="1"/>
          <p:nvPr/>
        </p:nvSpPr>
        <p:spPr>
          <a:xfrm>
            <a:off x="348317" y="811027"/>
            <a:ext cx="9300180" cy="164660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2D2D8A"/>
                </a:solidFill>
                <a:latin typeface="Verdana"/>
              </a:rPr>
              <a:t>ARM’s detailed </a:t>
            </a:r>
            <a:r>
              <a:rPr lang="en-US" sz="1600" dirty="0" err="1">
                <a:solidFill>
                  <a:srgbClr val="2D2D8A"/>
                </a:solidFill>
                <a:latin typeface="Verdana"/>
              </a:rPr>
              <a:t>Neoverse</a:t>
            </a:r>
            <a:r>
              <a:rPr lang="en-US" sz="1600" dirty="0">
                <a:solidFill>
                  <a:srgbClr val="2D2D8A"/>
                </a:solidFill>
                <a:latin typeface="Verdana"/>
              </a:rPr>
              <a:t> processor and platform roadmap from 09/2020 </a:t>
            </a:r>
            <a:endParaRPr lang="en-US" sz="1600" dirty="0" smtClean="0">
              <a:solidFill>
                <a:srgbClr val="2D2D8A"/>
              </a:solidFill>
              <a:latin typeface="Verdana"/>
            </a:endParaRPr>
          </a:p>
          <a:p>
            <a:r>
              <a:rPr lang="en-US" sz="1600" dirty="0">
                <a:solidFill>
                  <a:srgbClr val="2D2D8A"/>
                </a:solidFill>
                <a:latin typeface="Verdana"/>
              </a:rPr>
              <a:t> </a:t>
            </a:r>
            <a:r>
              <a:rPr lang="en-US" sz="1600" dirty="0" smtClean="0">
                <a:solidFill>
                  <a:srgbClr val="2D2D8A"/>
                </a:solidFill>
                <a:latin typeface="Verdana"/>
              </a:rPr>
              <a:t>    reveals that </a:t>
            </a:r>
            <a:r>
              <a:rPr lang="en-US" sz="1600" dirty="0" smtClean="0">
                <a:solidFill>
                  <a:srgbClr val="000000"/>
                </a:solidFill>
                <a:latin typeface="Verdana"/>
              </a:rPr>
              <a:t>for</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chip-to-chip interconnections initially</a:t>
            </a:r>
            <a:r>
              <a:rPr kumimoji="0" lang="en-US" sz="1600" b="0" i="0" u="none" strike="noStrike" kern="1200" cap="none" spc="0" normalizeH="0" baseline="0" noProof="0" dirty="0">
                <a:ln>
                  <a:noFill/>
                </a:ln>
                <a:solidFill>
                  <a:srgbClr val="000000"/>
                </a:solidFill>
                <a:effectLst/>
                <a:uLnTx/>
                <a:uFillTx/>
                <a:latin typeface="Verdana"/>
                <a:ea typeface="+mn-ea"/>
                <a:cs typeface="+mn-cs"/>
              </a:rPr>
              <a:t>, ARM will use 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CCIX</a:t>
            </a:r>
          </a:p>
          <a:p>
            <a:r>
              <a:rPr lang="en-US" sz="1600" dirty="0">
                <a:solidFill>
                  <a:srgbClr val="FF0000"/>
                </a:solidFill>
                <a:latin typeface="Verdana"/>
              </a:rPr>
              <a:t> </a:t>
            </a:r>
            <a:r>
              <a:rPr lang="en-US" sz="1600" dirty="0" smtClean="0">
                <a:solidFill>
                  <a:srgbClr val="FF0000"/>
                </a:solidFill>
                <a:latin typeface="Verdana"/>
              </a:rPr>
              <a:t>    </a:t>
            </a:r>
            <a:r>
              <a:rPr kumimoji="0" lang="en-US" sz="1600" b="0" i="0" u="none" strike="noStrike" kern="1200" cap="none" spc="-30" normalizeH="0" noProof="0" dirty="0" smtClean="0">
                <a:ln>
                  <a:noFill/>
                </a:ln>
                <a:solidFill>
                  <a:srgbClr val="FF0000"/>
                </a:solidFill>
                <a:effectLst/>
                <a:uLnTx/>
                <a:uFillTx/>
                <a:latin typeface="Verdana"/>
                <a:ea typeface="+mn-ea"/>
                <a:cs typeface="+mn-cs"/>
              </a:rPr>
              <a:t>(Cache Coherent Interconnect</a:t>
            </a:r>
            <a:r>
              <a:rPr kumimoji="0" lang="hu-HU" sz="1600" b="0" i="0" u="none" strike="noStrike" kern="1200" cap="none" spc="-30" normalizeH="0" noProof="0" dirty="0" smtClean="0">
                <a:ln>
                  <a:noFill/>
                </a:ln>
                <a:solidFill>
                  <a:srgbClr val="FF0000"/>
                </a:solidFill>
                <a:effectLst/>
                <a:uLnTx/>
                <a:uFillTx/>
                <a:latin typeface="Verdana"/>
                <a:ea typeface="+mn-ea"/>
                <a:cs typeface="+mn-cs"/>
              </a:rPr>
              <a:t> for Accelerators</a:t>
            </a:r>
            <a:r>
              <a:rPr kumimoji="0" lang="en-US" sz="1600" b="0" i="0" u="none" strike="noStrike" kern="1200" cap="none" spc="-30" normalizeH="0" noProof="0" dirty="0" smtClean="0">
                <a:ln>
                  <a:noFill/>
                </a:ln>
                <a:solidFill>
                  <a:srgbClr val="FF0000"/>
                </a:solidFill>
                <a:effectLst/>
                <a:uLnTx/>
                <a:uFillTx/>
                <a:latin typeface="Verdana"/>
                <a:ea typeface="+mn-ea"/>
                <a:cs typeface="+mn-cs"/>
              </a:rPr>
              <a:t>) open standard</a:t>
            </a:r>
            <a:r>
              <a:rPr kumimoji="0" lang="en-US" sz="1600" b="0" i="0" u="none" strike="noStrike" kern="1200" cap="none" spc="-30" normalizeH="0" noProof="0" dirty="0" smtClean="0">
                <a:ln>
                  <a:noFill/>
                </a:ln>
                <a:solidFill>
                  <a:srgbClr val="000000"/>
                </a:solidFill>
                <a:effectLst/>
                <a:uLnTx/>
                <a:uFillTx/>
                <a:latin typeface="Verdana"/>
                <a:ea typeface="+mn-ea"/>
                <a:cs typeface="+mn-cs"/>
              </a:rPr>
              <a:t>, but subsequently,</a:t>
            </a:r>
          </a:p>
          <a:p>
            <a:r>
              <a:rPr lang="en-US" sz="1600" spc="-30" dirty="0">
                <a:solidFill>
                  <a:srgbClr val="000000"/>
                </a:solidFill>
                <a:latin typeface="Verdana"/>
              </a:rPr>
              <a:t> </a:t>
            </a:r>
            <a:r>
              <a:rPr lang="en-US" sz="1600" spc="-30" dirty="0" smtClean="0">
                <a:solidFill>
                  <a:srgbClr val="000000"/>
                </a:solidFill>
                <a:latin typeface="Verdana"/>
              </a:rPr>
              <a:t>     beginning with the </a:t>
            </a:r>
            <a:r>
              <a:rPr lang="en-US" sz="1600" spc="-30" dirty="0" err="1" smtClean="0">
                <a:solidFill>
                  <a:srgbClr val="000000"/>
                </a:solidFill>
                <a:latin typeface="Verdana"/>
              </a:rPr>
              <a:t>Neoverse</a:t>
            </a:r>
            <a:r>
              <a:rPr lang="en-US" sz="1600" spc="-30" dirty="0" smtClean="0">
                <a:solidFill>
                  <a:srgbClr val="000000"/>
                </a:solidFill>
                <a:latin typeface="Verdana"/>
              </a:rPr>
              <a:t> N2 (to be introduced in 2021) ARM will also support</a:t>
            </a:r>
            <a:r>
              <a:rPr kumimoji="0" lang="en-US" sz="1600" b="0" i="0" u="none" strike="noStrike" kern="1200" cap="none" spc="-30" normalizeH="0" noProof="0" dirty="0" smtClean="0">
                <a:ln>
                  <a:noFill/>
                </a:ln>
                <a:solidFill>
                  <a:srgbClr val="000000"/>
                </a:solidFill>
                <a:effectLst/>
                <a:uLnTx/>
                <a:uFillTx/>
                <a:latin typeface="Verdana"/>
                <a:ea typeface="+mn-ea"/>
                <a:cs typeface="+mn-cs"/>
              </a:rPr>
              <a:t> </a:t>
            </a:r>
            <a:endParaRPr kumimoji="0" lang="hu-HU" sz="1600" b="0" i="0" u="none" strike="noStrike" kern="1200" cap="none" spc="-30" normalizeH="0" noProof="0" dirty="0" smtClean="0">
              <a:ln>
                <a:noFill/>
              </a:ln>
              <a:solidFill>
                <a:srgbClr val="000000"/>
              </a:solidFill>
              <a:effectLst/>
              <a:uLnTx/>
              <a:uFillTx/>
              <a:latin typeface="Verdana"/>
              <a:ea typeface="+mn-ea"/>
              <a:cs typeface="+mn-cs"/>
            </a:endParaRPr>
          </a:p>
          <a:p>
            <a:pPr>
              <a:spcAft>
                <a:spcPts val="600"/>
              </a:spcAft>
            </a:pP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CXL (Compute Express Link) </a:t>
            </a:r>
            <a:r>
              <a:rPr kumimoji="0" lang="en-US" sz="1600" b="0" i="0" u="none" strike="noStrike" kern="1200" cap="none" spc="0" normalizeH="0" baseline="0" noProof="0" dirty="0" smtClean="0">
                <a:ln>
                  <a:noFill/>
                </a:ln>
                <a:effectLst/>
                <a:uLnTx/>
                <a:uFillTx/>
                <a:latin typeface="Verdana"/>
                <a:ea typeface="+mn-ea"/>
                <a:cs typeface="+mn-cs"/>
              </a:rPr>
              <a:t>standard</a:t>
            </a:r>
            <a:r>
              <a:rPr kumimoji="0" lang="en-US" sz="1600" b="0" i="0" u="none" strike="noStrike" kern="1200" cap="none" spc="0" normalizeH="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as well.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Next we give a short introduction to the CCIX interface. </a:t>
            </a:r>
          </a:p>
        </p:txBody>
      </p:sp>
      <p:sp>
        <p:nvSpPr>
          <p:cNvPr id="4" name="TextBox 3"/>
          <p:cNvSpPr txBox="1"/>
          <p:nvPr/>
        </p:nvSpPr>
        <p:spPr>
          <a:xfrm>
            <a:off x="177421" y="6411310"/>
            <a:ext cx="2850076" cy="338554"/>
          </a:xfrm>
          <a:prstGeom prst="rect">
            <a:avLst/>
          </a:prstGeom>
          <a:noFill/>
        </p:spPr>
        <p:txBody>
          <a:bodyPr wrap="none" rtlCol="0">
            <a:spAutoFit/>
          </a:bodyPr>
          <a:lstStyle/>
          <a:p>
            <a:pPr fontAlgn="base"/>
            <a:r>
              <a:rPr lang="en-GB" sz="1600" dirty="0" smtClean="0">
                <a:latin typeface="+mj-lt"/>
              </a:rPr>
              <a:t>CCIX pronounced See-Six</a:t>
            </a:r>
          </a:p>
        </p:txBody>
      </p:sp>
      <p:sp>
        <p:nvSpPr>
          <p:cNvPr id="6"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290899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(22)</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2771113621"/>
              </p:ext>
            </p:extLst>
          </p:nvPr>
        </p:nvGraphicFramePr>
        <p:xfrm>
          <a:off x="142874" y="1405287"/>
          <a:ext cx="8924123" cy="4084320"/>
        </p:xfrm>
        <a:graphic>
          <a:graphicData uri="http://schemas.openxmlformats.org/drawingml/2006/table">
            <a:tbl>
              <a:tblPr firstRow="1" bandRow="1">
                <a:tableStyleId>{5C22544A-7EE6-4342-B048-85BDC9FD1C3A}</a:tableStyleId>
              </a:tblPr>
              <a:tblGrid>
                <a:gridCol w="2186440">
                  <a:extLst>
                    <a:ext uri="{9D8B030D-6E8A-4147-A177-3AD203B41FA5}">
                      <a16:colId xmlns:a16="http://schemas.microsoft.com/office/drawing/2014/main" val="4139476346"/>
                    </a:ext>
                  </a:extLst>
                </a:gridCol>
                <a:gridCol w="1434164">
                  <a:extLst>
                    <a:ext uri="{9D8B030D-6E8A-4147-A177-3AD203B41FA5}">
                      <a16:colId xmlns:a16="http://schemas.microsoft.com/office/drawing/2014/main" val="1242829945"/>
                    </a:ext>
                  </a:extLst>
                </a:gridCol>
                <a:gridCol w="4414800">
                  <a:extLst>
                    <a:ext uri="{9D8B030D-6E8A-4147-A177-3AD203B41FA5}">
                      <a16:colId xmlns:a16="http://schemas.microsoft.com/office/drawing/2014/main" val="965710005"/>
                    </a:ext>
                  </a:extLst>
                </a:gridCol>
                <a:gridCol w="888719">
                  <a:extLst>
                    <a:ext uri="{9D8B030D-6E8A-4147-A177-3AD203B41FA5}">
                      <a16:colId xmlns:a16="http://schemas.microsoft.com/office/drawing/2014/main" val="1130174943"/>
                    </a:ext>
                  </a:extLst>
                </a:gridCol>
              </a:tblGrid>
              <a:tr h="134486">
                <a:tc>
                  <a:txBody>
                    <a:bodyPr/>
                    <a:lstStyle/>
                    <a:p>
                      <a:pPr algn="ctr"/>
                      <a:r>
                        <a:rPr lang="en-US" sz="1400" dirty="0" smtClean="0">
                          <a:latin typeface="+mj-lt"/>
                        </a:rPr>
                        <a:t>Vendor/Consortium</a:t>
                      </a:r>
                      <a:endParaRPr lang="en-US" sz="1400" dirty="0">
                        <a:latin typeface="+mj-lt"/>
                      </a:endParaRPr>
                    </a:p>
                  </a:txBody>
                  <a:tcPr anchor="ctr">
                    <a:solidFill>
                      <a:srgbClr val="0070C0"/>
                    </a:solidFill>
                  </a:tcPr>
                </a:tc>
                <a:tc>
                  <a:txBody>
                    <a:bodyPr/>
                    <a:lstStyle/>
                    <a:p>
                      <a:pPr algn="ctr"/>
                      <a:r>
                        <a:rPr lang="en-US" sz="1400" dirty="0" smtClean="0">
                          <a:latin typeface="+mj-lt"/>
                        </a:rPr>
                        <a:t>Designation</a:t>
                      </a:r>
                      <a:endParaRPr lang="en-US" sz="1400" dirty="0">
                        <a:latin typeface="+mj-lt"/>
                      </a:endParaRPr>
                    </a:p>
                  </a:txBody>
                  <a:tcPr anchor="ctr">
                    <a:solidFill>
                      <a:srgbClr val="0070C0"/>
                    </a:solidFill>
                  </a:tcPr>
                </a:tc>
                <a:tc>
                  <a:txBody>
                    <a:bodyPr/>
                    <a:lstStyle/>
                    <a:p>
                      <a:pPr algn="ctr"/>
                      <a:endParaRPr lang="en-US" sz="1400" dirty="0">
                        <a:latin typeface="+mj-lt"/>
                      </a:endParaRPr>
                    </a:p>
                  </a:txBody>
                  <a:tcPr anchor="ctr">
                    <a:solidFill>
                      <a:srgbClr val="0070C0"/>
                    </a:solidFill>
                  </a:tcPr>
                </a:tc>
                <a:tc>
                  <a:txBody>
                    <a:bodyPr/>
                    <a:lstStyle/>
                    <a:p>
                      <a:pPr algn="ctr"/>
                      <a:r>
                        <a:rPr lang="en-US" sz="1400" dirty="0" smtClean="0">
                          <a:latin typeface="+mj-lt"/>
                        </a:rPr>
                        <a:t>Year</a:t>
                      </a:r>
                      <a:endParaRPr lang="en-US" sz="1400" dirty="0">
                        <a:latin typeface="+mj-lt"/>
                      </a:endParaRPr>
                    </a:p>
                  </a:txBody>
                  <a:tcPr anchor="ctr">
                    <a:solidFill>
                      <a:srgbClr val="0070C0"/>
                    </a:solidFill>
                  </a:tcPr>
                </a:tc>
                <a:extLst>
                  <a:ext uri="{0D108BD9-81ED-4DB2-BD59-A6C34878D82A}">
                    <a16:rowId xmlns:a16="http://schemas.microsoft.com/office/drawing/2014/main" val="859926528"/>
                  </a:ext>
                </a:extLst>
              </a:tr>
              <a:tr h="370840">
                <a:tc>
                  <a:txBody>
                    <a:bodyPr/>
                    <a:lstStyle/>
                    <a:p>
                      <a:pPr algn="ctr"/>
                      <a:r>
                        <a:rPr lang="en-US" sz="1400" dirty="0" smtClean="0">
                          <a:latin typeface="+mj-lt"/>
                        </a:rPr>
                        <a:t>AMD</a:t>
                      </a:r>
                      <a:endParaRPr lang="en-US" sz="1400" dirty="0">
                        <a:latin typeface="+mj-lt"/>
                      </a:endParaRPr>
                    </a:p>
                  </a:txBody>
                  <a:tcPr anchor="ctr"/>
                </a:tc>
                <a:tc>
                  <a:txBody>
                    <a:bodyPr/>
                    <a:lstStyle/>
                    <a:p>
                      <a:pPr algn="ctr"/>
                      <a:r>
                        <a:rPr lang="en-US" sz="1400" dirty="0" smtClean="0">
                          <a:latin typeface="+mj-lt"/>
                        </a:rPr>
                        <a:t>HT</a:t>
                      </a:r>
                      <a:endParaRPr lang="en-US" sz="1400" dirty="0">
                        <a:latin typeface="+mj-lt"/>
                      </a:endParaRPr>
                    </a:p>
                  </a:txBody>
                  <a:tcPr anchor="ctr"/>
                </a:tc>
                <a:tc>
                  <a:txBody>
                    <a:bodyPr/>
                    <a:lstStyle/>
                    <a:p>
                      <a:pPr algn="ctr"/>
                      <a:r>
                        <a:rPr lang="en-US" sz="1400" dirty="0" err="1" smtClean="0">
                          <a:latin typeface="+mj-lt"/>
                        </a:rPr>
                        <a:t>HyperTransport</a:t>
                      </a:r>
                      <a:endParaRPr lang="en-US" sz="1400" dirty="0">
                        <a:latin typeface="+mj-lt"/>
                      </a:endParaRPr>
                    </a:p>
                  </a:txBody>
                  <a:tcPr anchor="ctr"/>
                </a:tc>
                <a:tc>
                  <a:txBody>
                    <a:bodyPr/>
                    <a:lstStyle/>
                    <a:p>
                      <a:pPr algn="ctr"/>
                      <a:r>
                        <a:rPr lang="en-US" sz="1400" dirty="0" smtClean="0">
                          <a:latin typeface="+mj-lt"/>
                        </a:rPr>
                        <a:t>2003</a:t>
                      </a:r>
                      <a:endParaRPr lang="en-US" sz="1400" dirty="0">
                        <a:latin typeface="+mj-lt"/>
                      </a:endParaRPr>
                    </a:p>
                  </a:txBody>
                  <a:tcPr anchor="ctr"/>
                </a:tc>
                <a:extLst>
                  <a:ext uri="{0D108BD9-81ED-4DB2-BD59-A6C34878D82A}">
                    <a16:rowId xmlns:a16="http://schemas.microsoft.com/office/drawing/2014/main" val="2601808768"/>
                  </a:ext>
                </a:extLst>
              </a:tr>
              <a:tr h="370840">
                <a:tc>
                  <a:txBody>
                    <a:bodyPr/>
                    <a:lstStyle/>
                    <a:p>
                      <a:pPr algn="ctr"/>
                      <a:r>
                        <a:rPr lang="en-US" sz="1400" dirty="0" smtClean="0">
                          <a:latin typeface="+mj-lt"/>
                        </a:rPr>
                        <a:t>Intel</a:t>
                      </a:r>
                      <a:endParaRPr lang="en-US" sz="1400" dirty="0">
                        <a:latin typeface="+mj-lt"/>
                      </a:endParaRPr>
                    </a:p>
                  </a:txBody>
                  <a:tcPr anchor="ctr"/>
                </a:tc>
                <a:tc>
                  <a:txBody>
                    <a:bodyPr/>
                    <a:lstStyle/>
                    <a:p>
                      <a:pPr algn="ctr"/>
                      <a:r>
                        <a:rPr lang="en-US" sz="1400" dirty="0" smtClean="0">
                          <a:latin typeface="+mj-lt"/>
                        </a:rPr>
                        <a:t>QPI</a:t>
                      </a:r>
                      <a:endParaRPr lang="en-US" sz="1400" dirty="0">
                        <a:latin typeface="+mj-lt"/>
                      </a:endParaRPr>
                    </a:p>
                  </a:txBody>
                  <a:tcPr anchor="ctr"/>
                </a:tc>
                <a:tc>
                  <a:txBody>
                    <a:bodyPr/>
                    <a:lstStyle/>
                    <a:p>
                      <a:pPr algn="ctr"/>
                      <a:r>
                        <a:rPr lang="en-US" sz="1400" dirty="0" smtClean="0">
                          <a:latin typeface="+mj-lt"/>
                        </a:rPr>
                        <a:t>Quick Path Interconnect</a:t>
                      </a:r>
                      <a:endParaRPr lang="en-US" sz="1400" dirty="0">
                        <a:latin typeface="+mj-lt"/>
                      </a:endParaRPr>
                    </a:p>
                  </a:txBody>
                  <a:tcPr anchor="ctr"/>
                </a:tc>
                <a:tc>
                  <a:txBody>
                    <a:bodyPr/>
                    <a:lstStyle/>
                    <a:p>
                      <a:pPr algn="ctr"/>
                      <a:r>
                        <a:rPr lang="en-US" sz="1400" dirty="0" smtClean="0">
                          <a:latin typeface="+mj-lt"/>
                        </a:rPr>
                        <a:t>2008</a:t>
                      </a:r>
                      <a:endParaRPr lang="en-US" sz="1400" dirty="0">
                        <a:latin typeface="+mj-lt"/>
                      </a:endParaRPr>
                    </a:p>
                  </a:txBody>
                  <a:tcPr anchor="ctr"/>
                </a:tc>
                <a:extLst>
                  <a:ext uri="{0D108BD9-81ED-4DB2-BD59-A6C34878D82A}">
                    <a16:rowId xmlns:a16="http://schemas.microsoft.com/office/drawing/2014/main" val="1075137850"/>
                  </a:ext>
                </a:extLst>
              </a:tr>
              <a:tr h="370840">
                <a:tc>
                  <a:txBody>
                    <a:bodyPr/>
                    <a:lstStyle/>
                    <a:p>
                      <a:pPr algn="ctr"/>
                      <a:r>
                        <a:rPr lang="en-US" sz="1400" dirty="0" smtClean="0">
                          <a:latin typeface="+mj-lt"/>
                        </a:rPr>
                        <a:t>Intel</a:t>
                      </a:r>
                      <a:endParaRPr lang="en-US" sz="1400" dirty="0">
                        <a:latin typeface="+mj-lt"/>
                      </a:endParaRPr>
                    </a:p>
                  </a:txBody>
                  <a:tcPr anchor="ctr"/>
                </a:tc>
                <a:tc>
                  <a:txBody>
                    <a:bodyPr/>
                    <a:lstStyle/>
                    <a:p>
                      <a:pPr algn="ctr"/>
                      <a:r>
                        <a:rPr lang="en-US" sz="1400" dirty="0" smtClean="0">
                          <a:latin typeface="+mj-lt"/>
                        </a:rPr>
                        <a:t>UPI</a:t>
                      </a:r>
                      <a:endParaRPr lang="en-US" sz="1400" dirty="0">
                        <a:latin typeface="+mj-lt"/>
                      </a:endParaRPr>
                    </a:p>
                  </a:txBody>
                  <a:tcPr anchor="ctr"/>
                </a:tc>
                <a:tc>
                  <a:txBody>
                    <a:bodyPr/>
                    <a:lstStyle/>
                    <a:p>
                      <a:pPr algn="ctr"/>
                      <a:r>
                        <a:rPr lang="en-US" sz="1400" dirty="0" smtClean="0">
                          <a:latin typeface="+mj-lt"/>
                        </a:rPr>
                        <a:t>Ultra Path Interconnect</a:t>
                      </a:r>
                      <a:endParaRPr lang="en-US" sz="1400" dirty="0">
                        <a:latin typeface="+mj-lt"/>
                      </a:endParaRPr>
                    </a:p>
                  </a:txBody>
                  <a:tcPr anchor="ctr"/>
                </a:tc>
                <a:tc>
                  <a:txBody>
                    <a:bodyPr/>
                    <a:lstStyle/>
                    <a:p>
                      <a:pPr algn="ctr"/>
                      <a:r>
                        <a:rPr lang="en-US" sz="1400" dirty="0" smtClean="0">
                          <a:latin typeface="+mj-lt"/>
                        </a:rPr>
                        <a:t>2017</a:t>
                      </a:r>
                      <a:endParaRPr lang="en-US" sz="1400" dirty="0">
                        <a:latin typeface="+mj-lt"/>
                      </a:endParaRPr>
                    </a:p>
                  </a:txBody>
                  <a:tcPr anchor="ctr"/>
                </a:tc>
                <a:extLst>
                  <a:ext uri="{0D108BD9-81ED-4DB2-BD59-A6C34878D82A}">
                    <a16:rowId xmlns:a16="http://schemas.microsoft.com/office/drawing/2014/main" val="483298534"/>
                  </a:ext>
                </a:extLst>
              </a:tr>
              <a:tr h="370840">
                <a:tc>
                  <a:txBody>
                    <a:bodyPr/>
                    <a:lstStyle/>
                    <a:p>
                      <a:pPr algn="ctr"/>
                      <a:r>
                        <a:rPr lang="en-US" sz="1400" dirty="0" smtClean="0">
                          <a:latin typeface="+mj-lt"/>
                        </a:rPr>
                        <a:t>AMD </a:t>
                      </a:r>
                      <a:endParaRPr lang="en-US" sz="1400" dirty="0">
                        <a:latin typeface="+mj-lt"/>
                      </a:endParaRPr>
                    </a:p>
                  </a:txBody>
                  <a:tcPr anchor="ctr"/>
                </a:tc>
                <a:tc>
                  <a:txBody>
                    <a:bodyPr/>
                    <a:lstStyle/>
                    <a:p>
                      <a:pPr algn="ctr"/>
                      <a:r>
                        <a:rPr lang="en-US" sz="1400" dirty="0" smtClean="0">
                          <a:latin typeface="+mj-lt"/>
                        </a:rPr>
                        <a:t>IF</a:t>
                      </a:r>
                      <a:endParaRPr lang="en-US" sz="1400" dirty="0">
                        <a:latin typeface="+mj-lt"/>
                      </a:endParaRPr>
                    </a:p>
                  </a:txBody>
                  <a:tcPr anchor="ctr"/>
                </a:tc>
                <a:tc>
                  <a:txBody>
                    <a:bodyPr/>
                    <a:lstStyle/>
                    <a:p>
                      <a:pPr algn="ctr"/>
                      <a:r>
                        <a:rPr lang="en-US" sz="1400" dirty="0" smtClean="0">
                          <a:latin typeface="+mj-lt"/>
                        </a:rPr>
                        <a:t>Infinity Fabric</a:t>
                      </a:r>
                      <a:endParaRPr lang="en-US" sz="1400" dirty="0">
                        <a:latin typeface="+mj-lt"/>
                      </a:endParaRPr>
                    </a:p>
                  </a:txBody>
                  <a:tcPr anchor="ctr"/>
                </a:tc>
                <a:tc>
                  <a:txBody>
                    <a:bodyPr/>
                    <a:lstStyle/>
                    <a:p>
                      <a:pPr algn="ctr"/>
                      <a:r>
                        <a:rPr lang="en-US" sz="1400" dirty="0" smtClean="0">
                          <a:latin typeface="+mj-lt"/>
                        </a:rPr>
                        <a:t>2017</a:t>
                      </a:r>
                      <a:endParaRPr lang="en-US" sz="1400" dirty="0">
                        <a:latin typeface="+mj-lt"/>
                      </a:endParaRPr>
                    </a:p>
                  </a:txBody>
                  <a:tcPr anchor="ctr"/>
                </a:tc>
                <a:extLst>
                  <a:ext uri="{0D108BD9-81ED-4DB2-BD59-A6C34878D82A}">
                    <a16:rowId xmlns:a16="http://schemas.microsoft.com/office/drawing/2014/main" val="1220306403"/>
                  </a:ext>
                </a:extLst>
              </a:tr>
              <a:tr h="370840">
                <a:tc>
                  <a:txBody>
                    <a:bodyPr/>
                    <a:lstStyle/>
                    <a:p>
                      <a:pPr algn="ctr"/>
                      <a:r>
                        <a:rPr lang="en-US" sz="1400" dirty="0" smtClean="0">
                          <a:latin typeface="+mj-lt"/>
                        </a:rPr>
                        <a:t>IBM</a:t>
                      </a:r>
                      <a:endParaRPr lang="en-US" sz="1400" dirty="0">
                        <a:latin typeface="+mj-lt"/>
                      </a:endParaRPr>
                    </a:p>
                  </a:txBody>
                  <a:tcPr anchor="ctr"/>
                </a:tc>
                <a:tc>
                  <a:txBody>
                    <a:bodyPr/>
                    <a:lstStyle/>
                    <a:p>
                      <a:pPr algn="ctr"/>
                      <a:r>
                        <a:rPr lang="en-US" sz="1400" dirty="0" smtClean="0">
                          <a:latin typeface="+mj-lt"/>
                        </a:rPr>
                        <a:t>CAPI</a:t>
                      </a:r>
                      <a:endParaRPr lang="en-US" sz="1400" dirty="0">
                        <a:latin typeface="+mj-lt"/>
                      </a:endParaRPr>
                    </a:p>
                  </a:txBody>
                  <a:tcPr anchor="ctr"/>
                </a:tc>
                <a:tc>
                  <a:txBody>
                    <a:bodyPr/>
                    <a:lstStyle/>
                    <a:p>
                      <a:pPr algn="ctr"/>
                      <a:r>
                        <a:rPr lang="en-US" sz="1400" dirty="0" smtClean="0">
                          <a:latin typeface="+mj-lt"/>
                        </a:rPr>
                        <a:t>Cache Coherent Accelerator Interface</a:t>
                      </a:r>
                      <a:endParaRPr lang="en-US" sz="1400" dirty="0">
                        <a:latin typeface="+mj-lt"/>
                      </a:endParaRPr>
                    </a:p>
                  </a:txBody>
                  <a:tcPr anchor="ctr"/>
                </a:tc>
                <a:tc>
                  <a:txBody>
                    <a:bodyPr/>
                    <a:lstStyle/>
                    <a:p>
                      <a:pPr algn="ctr"/>
                      <a:r>
                        <a:rPr lang="en-US" sz="1400" dirty="0" smtClean="0">
                          <a:latin typeface="+mj-lt"/>
                        </a:rPr>
                        <a:t>2014</a:t>
                      </a:r>
                      <a:endParaRPr lang="en-US" sz="1400" dirty="0">
                        <a:latin typeface="+mj-lt"/>
                      </a:endParaRPr>
                    </a:p>
                  </a:txBody>
                  <a:tcPr anchor="ctr"/>
                </a:tc>
                <a:extLst>
                  <a:ext uri="{0D108BD9-81ED-4DB2-BD59-A6C34878D82A}">
                    <a16:rowId xmlns:a16="http://schemas.microsoft.com/office/drawing/2014/main" val="3120112418"/>
                  </a:ext>
                </a:extLst>
              </a:tr>
              <a:tr h="370840">
                <a:tc>
                  <a:txBody>
                    <a:bodyPr/>
                    <a:lstStyle/>
                    <a:p>
                      <a:pPr algn="ctr"/>
                      <a:r>
                        <a:rPr lang="en-US" sz="1400" dirty="0" err="1" smtClean="0">
                          <a:latin typeface="+mj-lt"/>
                        </a:rPr>
                        <a:t>Nvidia</a:t>
                      </a:r>
                      <a:endParaRPr lang="en-US" sz="1400" dirty="0">
                        <a:latin typeface="+mj-lt"/>
                      </a:endParaRPr>
                    </a:p>
                  </a:txBody>
                  <a:tcPr anchor="ctr"/>
                </a:tc>
                <a:tc>
                  <a:txBody>
                    <a:bodyPr/>
                    <a:lstStyle/>
                    <a:p>
                      <a:pPr algn="ctr"/>
                      <a:r>
                        <a:rPr lang="en-US" sz="1400" dirty="0" err="1" smtClean="0">
                          <a:latin typeface="+mj-lt"/>
                        </a:rPr>
                        <a:t>NVLink</a:t>
                      </a:r>
                      <a:endParaRPr lang="en-US" sz="1400" dirty="0">
                        <a:latin typeface="+mj-lt"/>
                      </a:endParaRPr>
                    </a:p>
                  </a:txBody>
                  <a:tcPr anchor="ctr"/>
                </a:tc>
                <a:tc>
                  <a:txBody>
                    <a:bodyPr/>
                    <a:lstStyle/>
                    <a:p>
                      <a:pPr algn="ctr"/>
                      <a:endParaRPr lang="en-US" sz="1400">
                        <a:latin typeface="+mj-lt"/>
                      </a:endParaRPr>
                    </a:p>
                  </a:txBody>
                  <a:tcPr anchor="ctr"/>
                </a:tc>
                <a:tc>
                  <a:txBody>
                    <a:bodyPr/>
                    <a:lstStyle/>
                    <a:p>
                      <a:pPr algn="ctr"/>
                      <a:r>
                        <a:rPr lang="en-US" sz="1400" dirty="0" smtClean="0">
                          <a:latin typeface="+mj-lt"/>
                        </a:rPr>
                        <a:t>2014</a:t>
                      </a:r>
                      <a:endParaRPr lang="en-US" sz="1400" dirty="0">
                        <a:latin typeface="+mj-lt"/>
                      </a:endParaRPr>
                    </a:p>
                  </a:txBody>
                  <a:tcPr anchor="ctr"/>
                </a:tc>
                <a:extLst>
                  <a:ext uri="{0D108BD9-81ED-4DB2-BD59-A6C34878D82A}">
                    <a16:rowId xmlns:a16="http://schemas.microsoft.com/office/drawing/2014/main" val="716714706"/>
                  </a:ext>
                </a:extLst>
              </a:tr>
              <a:tr h="370840">
                <a:tc>
                  <a:txBody>
                    <a:bodyPr/>
                    <a:lstStyle/>
                    <a:p>
                      <a:pPr algn="ctr"/>
                      <a:r>
                        <a:rPr lang="en-US" sz="1400" dirty="0" smtClean="0">
                          <a:latin typeface="+mj-lt"/>
                        </a:rPr>
                        <a:t>CCIX Consortium</a:t>
                      </a:r>
                    </a:p>
                    <a:p>
                      <a:pPr algn="ctr"/>
                      <a:r>
                        <a:rPr lang="en-US" sz="1400" dirty="0" smtClean="0">
                          <a:latin typeface="+mj-lt"/>
                        </a:rPr>
                        <a:t> lead by Xilinx</a:t>
                      </a:r>
                      <a:endParaRPr lang="en-US" sz="1400" dirty="0">
                        <a:latin typeface="+mj-lt"/>
                      </a:endParaRPr>
                    </a:p>
                  </a:txBody>
                  <a:tcPr anchor="ctr"/>
                </a:tc>
                <a:tc>
                  <a:txBody>
                    <a:bodyPr/>
                    <a:lstStyle/>
                    <a:p>
                      <a:pPr algn="ctr"/>
                      <a:r>
                        <a:rPr lang="en-US" sz="1400" dirty="0" smtClean="0">
                          <a:latin typeface="+mj-lt"/>
                        </a:rPr>
                        <a:t>CCIX</a:t>
                      </a:r>
                      <a:endParaRPr lang="en-US" sz="1400" dirty="0">
                        <a:latin typeface="+mj-lt"/>
                      </a:endParaRPr>
                    </a:p>
                  </a:txBody>
                  <a:tcPr anchor="ctr"/>
                </a:tc>
                <a:tc>
                  <a:txBody>
                    <a:bodyPr/>
                    <a:lstStyle/>
                    <a:p>
                      <a:pPr algn="ctr"/>
                      <a:r>
                        <a:rPr lang="en-US" sz="1400" dirty="0" smtClean="0">
                          <a:latin typeface="+mj-lt"/>
                        </a:rPr>
                        <a:t>Cache Coherence Interconnect for Accelerators</a:t>
                      </a:r>
                      <a:endParaRPr lang="en-US" sz="1400" dirty="0">
                        <a:latin typeface="+mj-lt"/>
                      </a:endParaRPr>
                    </a:p>
                  </a:txBody>
                  <a:tcPr anchor="ctr"/>
                </a:tc>
                <a:tc>
                  <a:txBody>
                    <a:bodyPr/>
                    <a:lstStyle/>
                    <a:p>
                      <a:pPr algn="ctr"/>
                      <a:r>
                        <a:rPr lang="en-US" sz="1400" dirty="0" smtClean="0">
                          <a:latin typeface="+mj-lt"/>
                        </a:rPr>
                        <a:t>2018</a:t>
                      </a:r>
                      <a:endParaRPr lang="en-US" sz="1400" dirty="0">
                        <a:latin typeface="+mj-lt"/>
                      </a:endParaRPr>
                    </a:p>
                  </a:txBody>
                  <a:tcPr anchor="ctr"/>
                </a:tc>
                <a:extLst>
                  <a:ext uri="{0D108BD9-81ED-4DB2-BD59-A6C34878D82A}">
                    <a16:rowId xmlns:a16="http://schemas.microsoft.com/office/drawing/2014/main" val="51465956"/>
                  </a:ext>
                </a:extLst>
              </a:tr>
              <a:tr h="370840">
                <a:tc>
                  <a:txBody>
                    <a:bodyPr/>
                    <a:lstStyle/>
                    <a:p>
                      <a:pPr algn="ctr"/>
                      <a:r>
                        <a:rPr lang="en-US" sz="1400" dirty="0" err="1" smtClean="0">
                          <a:latin typeface="+mj-lt"/>
                        </a:rPr>
                        <a:t>OpenCAPI</a:t>
                      </a:r>
                      <a:r>
                        <a:rPr lang="en-US" sz="1400" dirty="0" smtClean="0">
                          <a:latin typeface="+mj-lt"/>
                        </a:rPr>
                        <a:t> Consortium lead by IBM</a:t>
                      </a:r>
                      <a:endParaRPr lang="en-US" sz="1400" dirty="0">
                        <a:latin typeface="+mj-lt"/>
                      </a:endParaRPr>
                    </a:p>
                  </a:txBody>
                  <a:tcPr anchor="ctr"/>
                </a:tc>
                <a:tc>
                  <a:txBody>
                    <a:bodyPr/>
                    <a:lstStyle/>
                    <a:p>
                      <a:pPr algn="ctr"/>
                      <a:r>
                        <a:rPr lang="en-US" sz="1400" dirty="0" err="1" smtClean="0">
                          <a:latin typeface="+mj-lt"/>
                        </a:rPr>
                        <a:t>OpenCAPI</a:t>
                      </a:r>
                      <a:endParaRPr lang="en-US" sz="1400" dirty="0">
                        <a:latin typeface="+mj-lt"/>
                      </a:endParaRPr>
                    </a:p>
                  </a:txBody>
                  <a:tcPr anchor="ctr"/>
                </a:tc>
                <a:tc>
                  <a:txBody>
                    <a:bodyPr/>
                    <a:lstStyle/>
                    <a:p>
                      <a:pPr algn="ctr"/>
                      <a:r>
                        <a:rPr lang="en-US" sz="1400" dirty="0" smtClean="0">
                          <a:latin typeface="+mj-lt"/>
                        </a:rPr>
                        <a:t>Open Cache Coherent Accelerator Interface</a:t>
                      </a:r>
                      <a:endParaRPr lang="en-US" sz="1400" dirty="0">
                        <a:latin typeface="+mj-lt"/>
                      </a:endParaRPr>
                    </a:p>
                  </a:txBody>
                  <a:tcPr anchor="ctr"/>
                </a:tc>
                <a:tc>
                  <a:txBody>
                    <a:bodyPr/>
                    <a:lstStyle/>
                    <a:p>
                      <a:pPr algn="ctr"/>
                      <a:r>
                        <a:rPr lang="en-US" sz="1400" dirty="0" smtClean="0">
                          <a:latin typeface="+mj-lt"/>
                        </a:rPr>
                        <a:t>2016</a:t>
                      </a:r>
                      <a:endParaRPr lang="en-US" sz="1400" dirty="0">
                        <a:latin typeface="+mj-lt"/>
                      </a:endParaRPr>
                    </a:p>
                  </a:txBody>
                  <a:tcPr anchor="ctr"/>
                </a:tc>
                <a:extLst>
                  <a:ext uri="{0D108BD9-81ED-4DB2-BD59-A6C34878D82A}">
                    <a16:rowId xmlns:a16="http://schemas.microsoft.com/office/drawing/2014/main" val="3191218470"/>
                  </a:ext>
                </a:extLst>
              </a:tr>
              <a:tr h="370840">
                <a:tc>
                  <a:txBody>
                    <a:bodyPr/>
                    <a:lstStyle/>
                    <a:p>
                      <a:pPr algn="ctr"/>
                      <a:r>
                        <a:rPr lang="en-US" sz="1400" dirty="0" smtClean="0">
                          <a:latin typeface="+mj-lt"/>
                        </a:rPr>
                        <a:t>CXL Consortium</a:t>
                      </a:r>
                    </a:p>
                    <a:p>
                      <a:pPr algn="ctr"/>
                      <a:r>
                        <a:rPr lang="en-US" sz="1400" dirty="0" smtClean="0">
                          <a:latin typeface="+mj-lt"/>
                        </a:rPr>
                        <a:t> lead by Intel</a:t>
                      </a:r>
                      <a:endParaRPr lang="en-US" sz="1400" dirty="0">
                        <a:latin typeface="+mj-lt"/>
                      </a:endParaRPr>
                    </a:p>
                  </a:txBody>
                  <a:tcPr anchor="ctr"/>
                </a:tc>
                <a:tc>
                  <a:txBody>
                    <a:bodyPr/>
                    <a:lstStyle/>
                    <a:p>
                      <a:pPr algn="ctr"/>
                      <a:r>
                        <a:rPr lang="en-US" sz="1400" dirty="0" smtClean="0">
                          <a:latin typeface="+mj-lt"/>
                        </a:rPr>
                        <a:t>CXL</a:t>
                      </a:r>
                      <a:endParaRPr lang="en-US" sz="1400" dirty="0">
                        <a:latin typeface="+mj-lt"/>
                      </a:endParaRPr>
                    </a:p>
                  </a:txBody>
                  <a:tcPr anchor="ctr"/>
                </a:tc>
                <a:tc>
                  <a:txBody>
                    <a:bodyPr/>
                    <a:lstStyle/>
                    <a:p>
                      <a:pPr algn="ctr"/>
                      <a:r>
                        <a:rPr lang="en-US" sz="1400" dirty="0" smtClean="0">
                          <a:latin typeface="+mj-lt"/>
                        </a:rPr>
                        <a:t>Compute Express Link</a:t>
                      </a:r>
                      <a:endParaRPr lang="en-US" sz="1400" dirty="0">
                        <a:latin typeface="+mj-lt"/>
                      </a:endParaRPr>
                    </a:p>
                  </a:txBody>
                  <a:tcPr anchor="ctr"/>
                </a:tc>
                <a:tc>
                  <a:txBody>
                    <a:bodyPr/>
                    <a:lstStyle/>
                    <a:p>
                      <a:pPr algn="ctr"/>
                      <a:r>
                        <a:rPr lang="en-US" sz="1400" dirty="0" smtClean="0">
                          <a:latin typeface="+mj-lt"/>
                        </a:rPr>
                        <a:t>2019</a:t>
                      </a:r>
                      <a:endParaRPr lang="en-US" sz="1400" dirty="0">
                        <a:latin typeface="+mj-lt"/>
                      </a:endParaRPr>
                    </a:p>
                  </a:txBody>
                  <a:tcPr anchor="ctr"/>
                </a:tc>
                <a:extLst>
                  <a:ext uri="{0D108BD9-81ED-4DB2-BD59-A6C34878D82A}">
                    <a16:rowId xmlns:a16="http://schemas.microsoft.com/office/drawing/2014/main" val="3036555274"/>
                  </a:ext>
                </a:extLst>
              </a:tr>
            </a:tbl>
          </a:graphicData>
        </a:graphic>
      </p:graphicFrame>
      <p:sp>
        <p:nvSpPr>
          <p:cNvPr id="6" name="TextBox 5"/>
          <p:cNvSpPr txBox="1"/>
          <p:nvPr/>
        </p:nvSpPr>
        <p:spPr>
          <a:xfrm>
            <a:off x="142875" y="454711"/>
            <a:ext cx="643394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CCIX (Cache Coherent Interconnect</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smtClean="0">
                <a:ln>
                  <a:noFill/>
                </a:ln>
                <a:solidFill>
                  <a:srgbClr val="2D2D8A"/>
                </a:solidFill>
                <a:effectLst/>
                <a:uLnTx/>
                <a:uFillTx/>
                <a:latin typeface="Verdana"/>
                <a:ea typeface="+mn-ea"/>
                <a:cs typeface="+mn-cs"/>
              </a:rPr>
              <a:t>for</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smtClean="0">
                <a:ln>
                  <a:noFill/>
                </a:ln>
                <a:solidFill>
                  <a:srgbClr val="2D2D8A"/>
                </a:solidFill>
                <a:effectLst/>
                <a:uLnTx/>
                <a:uFillTx/>
                <a:latin typeface="Verdana"/>
                <a:ea typeface="+mn-ea"/>
                <a:cs typeface="+mn-cs"/>
              </a:rPr>
              <a:t>Accelerator</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s)</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endParaRPr kumimoji="0" lang="en-US" sz="1800" b="0" i="0" u="none" strike="noStrike" kern="1200" cap="none" spc="0" normalizeH="0" baseline="0" noProof="0" dirty="0" smtClean="0">
              <a:ln>
                <a:noFill/>
              </a:ln>
              <a:solidFill>
                <a:srgbClr val="2D2D8A"/>
              </a:solidFill>
              <a:effectLst/>
              <a:uLnTx/>
              <a:uFillTx/>
              <a:latin typeface="Verdana"/>
              <a:ea typeface="+mn-ea"/>
              <a:cs typeface="+mn-cs"/>
            </a:endParaRPr>
          </a:p>
        </p:txBody>
      </p:sp>
      <p:sp>
        <p:nvSpPr>
          <p:cNvPr id="7" name="TextBox 6"/>
          <p:cNvSpPr txBox="1"/>
          <p:nvPr/>
        </p:nvSpPr>
        <p:spPr>
          <a:xfrm>
            <a:off x="114000" y="829636"/>
            <a:ext cx="878798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There are a number of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cache coherent chip-to-chip interconnects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 use, such as</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 </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4" name="Rounded Rectangle 3"/>
          <p:cNvSpPr/>
          <p:nvPr/>
        </p:nvSpPr>
        <p:spPr bwMode="auto">
          <a:xfrm>
            <a:off x="179388" y="3899444"/>
            <a:ext cx="8887609" cy="558265"/>
          </a:xfrm>
          <a:prstGeom prst="roundRect">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sp>
        <p:nvSpPr>
          <p:cNvPr id="8" name="Szövegdoboz 7"/>
          <p:cNvSpPr txBox="1"/>
          <p:nvPr/>
        </p:nvSpPr>
        <p:spPr>
          <a:xfrm flipH="1">
            <a:off x="1431758" y="5272774"/>
            <a:ext cx="7230980" cy="338554"/>
          </a:xfrm>
          <a:prstGeom prst="rect">
            <a:avLst/>
          </a:prstGeom>
          <a:noFill/>
        </p:spPr>
        <p:txBody>
          <a:bodyPr wrap="square" rtlCol="0">
            <a:spAutoFit/>
          </a:bodyPr>
          <a:lstStyle/>
          <a:p>
            <a:r>
              <a:rPr lang="hu-HU" sz="1600" dirty="0" err="1" smtClean="0">
                <a:latin typeface="+mj-lt"/>
              </a:rPr>
              <a:t>Table</a:t>
            </a:r>
            <a:r>
              <a:rPr lang="hu-HU" sz="1600" dirty="0" smtClean="0">
                <a:latin typeface="+mj-lt"/>
              </a:rPr>
              <a:t>: Cache </a:t>
            </a:r>
            <a:r>
              <a:rPr lang="hu-HU" sz="1600" dirty="0" err="1" smtClean="0">
                <a:latin typeface="+mj-lt"/>
              </a:rPr>
              <a:t>coherent</a:t>
            </a:r>
            <a:r>
              <a:rPr lang="hu-HU" sz="1600" dirty="0" smtClean="0">
                <a:latin typeface="+mj-lt"/>
              </a:rPr>
              <a:t> chip-</a:t>
            </a:r>
            <a:r>
              <a:rPr lang="hu-HU" sz="1600" dirty="0" err="1" smtClean="0">
                <a:latin typeface="+mj-lt"/>
              </a:rPr>
              <a:t>to</a:t>
            </a:r>
            <a:r>
              <a:rPr lang="hu-HU" sz="1600" dirty="0" smtClean="0">
                <a:latin typeface="+mj-lt"/>
              </a:rPr>
              <a:t>-chip </a:t>
            </a:r>
            <a:r>
              <a:rPr lang="hu-HU" sz="1600" dirty="0" err="1" smtClean="0">
                <a:latin typeface="+mj-lt"/>
              </a:rPr>
              <a:t>interconnects</a:t>
            </a:r>
            <a:r>
              <a:rPr lang="hu-HU" sz="1600" dirty="0" smtClean="0">
                <a:latin typeface="+mj-lt"/>
              </a:rPr>
              <a:t> [21]</a:t>
            </a:r>
            <a:endParaRPr lang="en-US" sz="1600" dirty="0" smtClean="0">
              <a:latin typeface="+mj-lt"/>
            </a:endParaRPr>
          </a:p>
        </p:txBody>
      </p:sp>
      <p:sp>
        <p:nvSpPr>
          <p:cNvPr id="9"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25722416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23)</a:t>
            </a:r>
            <a:endParaRPr lang="en-US" sz="1600" dirty="0"/>
          </a:p>
        </p:txBody>
      </p:sp>
      <p:sp>
        <p:nvSpPr>
          <p:cNvPr id="6" name="Szövegdoboz 5"/>
          <p:cNvSpPr txBox="1"/>
          <p:nvPr/>
        </p:nvSpPr>
        <p:spPr>
          <a:xfrm>
            <a:off x="107950" y="452390"/>
            <a:ext cx="8027988" cy="369332"/>
          </a:xfrm>
          <a:prstGeom prst="rect">
            <a:avLst/>
          </a:prstGeom>
          <a:noFill/>
        </p:spPr>
        <p:txBody>
          <a:bodyPr wrap="square" rtlCol="0">
            <a:spAutoFit/>
          </a:bodyPr>
          <a:lstStyle/>
          <a:p>
            <a:pPr fontAlgn="base"/>
            <a:r>
              <a:rPr lang="hu-HU" dirty="0" smtClean="0">
                <a:solidFill>
                  <a:schemeClr val="accent6"/>
                </a:solidFill>
                <a:latin typeface="+mj-lt"/>
              </a:rPr>
              <a:t>The CCIX (</a:t>
            </a:r>
            <a:r>
              <a:rPr lang="en-US" dirty="0" smtClean="0">
                <a:solidFill>
                  <a:schemeClr val="accent6"/>
                </a:solidFill>
                <a:latin typeface="+mj-lt"/>
              </a:rPr>
              <a:t>Cache </a:t>
            </a:r>
            <a:r>
              <a:rPr lang="en-US" dirty="0">
                <a:solidFill>
                  <a:schemeClr val="accent6"/>
                </a:solidFill>
                <a:latin typeface="+mj-lt"/>
              </a:rPr>
              <a:t>Coherent Interconnect for </a:t>
            </a:r>
            <a:r>
              <a:rPr lang="en-US" dirty="0" smtClean="0">
                <a:solidFill>
                  <a:schemeClr val="accent6"/>
                </a:solidFill>
                <a:latin typeface="+mj-lt"/>
              </a:rPr>
              <a:t>Accelerators) </a:t>
            </a:r>
            <a:r>
              <a:rPr lang="en-US" dirty="0">
                <a:solidFill>
                  <a:schemeClr val="accent6"/>
                </a:solidFill>
                <a:latin typeface="+mj-lt"/>
              </a:rPr>
              <a:t>standard</a:t>
            </a:r>
            <a:endParaRPr lang="en-US" dirty="0" smtClean="0">
              <a:solidFill>
                <a:schemeClr val="accent6"/>
              </a:solidFill>
              <a:latin typeface="+mj-lt"/>
            </a:endParaRPr>
          </a:p>
        </p:txBody>
      </p:sp>
      <p:sp>
        <p:nvSpPr>
          <p:cNvPr id="7" name="Szövegdoboz 6"/>
          <p:cNvSpPr txBox="1"/>
          <p:nvPr/>
        </p:nvSpPr>
        <p:spPr>
          <a:xfrm>
            <a:off x="279127" y="807536"/>
            <a:ext cx="8922619" cy="830997"/>
          </a:xfrm>
          <a:prstGeom prst="rect">
            <a:avLst/>
          </a:prstGeom>
          <a:noFill/>
        </p:spPr>
        <p:txBody>
          <a:bodyPr wrap="square" rtlCol="0">
            <a:spAutoFit/>
          </a:bodyPr>
          <a:lstStyle/>
          <a:p>
            <a:pPr marL="285750" indent="-285750" fontAlgn="base">
              <a:buFont typeface="Arial" panose="020B0604020202020204" pitchFamily="34" charset="0"/>
              <a:buChar char="•"/>
            </a:pPr>
            <a:r>
              <a:rPr lang="hu-HU" sz="1600" dirty="0" smtClean="0">
                <a:latin typeface="+mj-lt"/>
              </a:rPr>
              <a:t>It </a:t>
            </a:r>
            <a:r>
              <a:rPr lang="hu-HU" sz="1600" dirty="0" err="1" smtClean="0">
                <a:latin typeface="+mj-lt"/>
              </a:rPr>
              <a:t>was</a:t>
            </a:r>
            <a:r>
              <a:rPr lang="hu-HU" sz="1600" dirty="0" smtClean="0">
                <a:latin typeface="+mj-lt"/>
              </a:rPr>
              <a:t> </a:t>
            </a:r>
            <a:r>
              <a:rPr lang="hu-HU" sz="1600" dirty="0" err="1" smtClean="0">
                <a:latin typeface="+mj-lt"/>
              </a:rPr>
              <a:t>created</a:t>
            </a:r>
            <a:r>
              <a:rPr lang="hu-HU" sz="1600" dirty="0" smtClean="0">
                <a:latin typeface="+mj-lt"/>
              </a:rPr>
              <a:t> </a:t>
            </a:r>
            <a:r>
              <a:rPr lang="hu-HU" sz="1600" dirty="0" err="1" smtClean="0">
                <a:latin typeface="+mj-lt"/>
              </a:rPr>
              <a:t>to</a:t>
            </a:r>
            <a:r>
              <a:rPr lang="hu-HU" sz="1600" dirty="0" smtClean="0">
                <a:latin typeface="+mj-lt"/>
              </a:rPr>
              <a:t> </a:t>
            </a:r>
            <a:r>
              <a:rPr lang="hu-HU" sz="1600" dirty="0" err="1" smtClean="0">
                <a:solidFill>
                  <a:srgbClr val="FF0000"/>
                </a:solidFill>
                <a:latin typeface="+mj-lt"/>
              </a:rPr>
              <a:t>maintain</a:t>
            </a:r>
            <a:r>
              <a:rPr lang="hu-HU" sz="1600" dirty="0" smtClean="0">
                <a:solidFill>
                  <a:srgbClr val="FF0000"/>
                </a:solidFill>
                <a:latin typeface="+mj-lt"/>
              </a:rPr>
              <a:t> cache </a:t>
            </a:r>
            <a:r>
              <a:rPr lang="hu-HU" sz="1600" dirty="0" err="1" smtClean="0">
                <a:solidFill>
                  <a:srgbClr val="FF0000"/>
                </a:solidFill>
                <a:latin typeface="+mj-lt"/>
              </a:rPr>
              <a:t>coherency</a:t>
            </a:r>
            <a:r>
              <a:rPr lang="hu-HU" sz="1600" dirty="0" smtClean="0">
                <a:solidFill>
                  <a:srgbClr val="FF0000"/>
                </a:solidFill>
                <a:latin typeface="+mj-lt"/>
              </a:rPr>
              <a:t> in a </a:t>
            </a:r>
            <a:r>
              <a:rPr lang="hu-HU" sz="1600" dirty="0" err="1" smtClean="0">
                <a:solidFill>
                  <a:srgbClr val="FF0000"/>
                </a:solidFill>
                <a:latin typeface="+mj-lt"/>
              </a:rPr>
              <a:t>heterogeneous</a:t>
            </a:r>
            <a:r>
              <a:rPr lang="hu-HU" sz="1600" dirty="0" smtClean="0">
                <a:solidFill>
                  <a:srgbClr val="FF0000"/>
                </a:solidFill>
                <a:latin typeface="+mj-lt"/>
              </a:rPr>
              <a:t> multi-</a:t>
            </a:r>
            <a:r>
              <a:rPr lang="hu-HU" sz="1600" dirty="0" err="1" smtClean="0">
                <a:solidFill>
                  <a:srgbClr val="FF0000"/>
                </a:solidFill>
                <a:latin typeface="+mj-lt"/>
              </a:rPr>
              <a:t>procesor</a:t>
            </a:r>
            <a:endParaRPr lang="hu-HU" sz="1600" dirty="0" smtClean="0">
              <a:solidFill>
                <a:srgbClr val="FF0000"/>
              </a:solidFill>
              <a:latin typeface="+mj-lt"/>
            </a:endParaRPr>
          </a:p>
          <a:p>
            <a:pPr fontAlgn="base"/>
            <a:r>
              <a:rPr lang="hu-HU" sz="1600" dirty="0">
                <a:solidFill>
                  <a:srgbClr val="FF0000"/>
                </a:solidFill>
                <a:latin typeface="+mj-lt"/>
              </a:rPr>
              <a:t> </a:t>
            </a:r>
            <a:r>
              <a:rPr lang="hu-HU" sz="1600" dirty="0" smtClean="0">
                <a:solidFill>
                  <a:srgbClr val="FF0000"/>
                </a:solidFill>
                <a:latin typeface="+mj-lt"/>
              </a:rPr>
              <a:t>     </a:t>
            </a:r>
            <a:r>
              <a:rPr lang="hu-HU" sz="1600" dirty="0" err="1" smtClean="0">
                <a:solidFill>
                  <a:srgbClr val="FF0000"/>
                </a:solidFill>
                <a:latin typeface="+mj-lt"/>
              </a:rPr>
              <a:t>system</a:t>
            </a:r>
            <a:r>
              <a:rPr lang="hu-HU" sz="1600" dirty="0" smtClean="0">
                <a:solidFill>
                  <a:srgbClr val="FF0000"/>
                </a:solidFill>
                <a:latin typeface="+mj-lt"/>
              </a:rPr>
              <a:t> </a:t>
            </a:r>
            <a:r>
              <a:rPr lang="hu-HU" sz="1600" dirty="0" err="1" smtClean="0">
                <a:latin typeface="+mj-lt"/>
              </a:rPr>
              <a:t>consisting</a:t>
            </a:r>
            <a:r>
              <a:rPr lang="hu-HU" sz="1600" dirty="0" smtClean="0">
                <a:latin typeface="+mj-lt"/>
              </a:rPr>
              <a:t> of </a:t>
            </a:r>
            <a:r>
              <a:rPr lang="hu-HU" sz="1600" dirty="0" err="1" smtClean="0">
                <a:latin typeface="+mj-lt"/>
              </a:rPr>
              <a:t>multiple</a:t>
            </a:r>
            <a:r>
              <a:rPr lang="hu-HU" sz="1600" dirty="0" smtClean="0">
                <a:latin typeface="+mj-lt"/>
              </a:rPr>
              <a:t> </a:t>
            </a:r>
            <a:r>
              <a:rPr lang="hu-HU" sz="1600" dirty="0" err="1" smtClean="0">
                <a:latin typeface="+mj-lt"/>
              </a:rPr>
              <a:t>processors</a:t>
            </a:r>
            <a:r>
              <a:rPr lang="hu-HU" sz="1600" dirty="0" smtClean="0">
                <a:latin typeface="+mj-lt"/>
              </a:rPr>
              <a:t>, hardware </a:t>
            </a:r>
            <a:r>
              <a:rPr lang="hu-HU" sz="1600" dirty="0" err="1" smtClean="0">
                <a:latin typeface="+mj-lt"/>
              </a:rPr>
              <a:t>accelerators</a:t>
            </a:r>
            <a:r>
              <a:rPr lang="hu-HU" sz="1600" dirty="0" smtClean="0">
                <a:latin typeface="+mj-lt"/>
              </a:rPr>
              <a:t>, </a:t>
            </a:r>
            <a:r>
              <a:rPr lang="hu-HU" sz="1600" dirty="0" err="1" smtClean="0">
                <a:latin typeface="+mj-lt"/>
              </a:rPr>
              <a:t>such</a:t>
            </a:r>
            <a:r>
              <a:rPr lang="hu-HU" sz="1600" dirty="0" smtClean="0">
                <a:latin typeface="+mj-lt"/>
              </a:rPr>
              <a:t> </a:t>
            </a:r>
            <a:r>
              <a:rPr lang="hu-HU" sz="1600" dirty="0" err="1" smtClean="0">
                <a:latin typeface="+mj-lt"/>
              </a:rPr>
              <a:t>as</a:t>
            </a:r>
            <a:r>
              <a:rPr lang="hu-HU" sz="1600" dirty="0" smtClean="0">
                <a:latin typeface="+mj-lt"/>
              </a:rPr>
              <a:t> </a:t>
            </a:r>
            <a:r>
              <a:rPr lang="hu-HU" sz="1600" dirty="0" err="1" smtClean="0">
                <a:latin typeface="+mj-lt"/>
              </a:rPr>
              <a:t>GPUs</a:t>
            </a:r>
            <a:r>
              <a:rPr lang="hu-HU" sz="1600" dirty="0" smtClean="0">
                <a:latin typeface="+mj-lt"/>
              </a:rPr>
              <a:t>,</a:t>
            </a:r>
          </a:p>
          <a:p>
            <a:pPr fontAlgn="base">
              <a:spcAft>
                <a:spcPts val="600"/>
              </a:spcAft>
            </a:pPr>
            <a:r>
              <a:rPr lang="hu-HU" sz="1600" dirty="0">
                <a:latin typeface="+mj-lt"/>
              </a:rPr>
              <a:t> </a:t>
            </a:r>
            <a:r>
              <a:rPr lang="hu-HU" sz="1600" dirty="0" smtClean="0">
                <a:latin typeface="+mj-lt"/>
              </a:rPr>
              <a:t>     DSPs, interconnect and IO [22]</a:t>
            </a:r>
            <a:r>
              <a:rPr lang="en-GB" sz="1600" dirty="0" smtClean="0">
                <a:latin typeface="+mj-lt"/>
              </a:rPr>
              <a:t>, as indicated in the next Figure</a:t>
            </a:r>
            <a:r>
              <a:rPr lang="hu-HU" sz="1600" dirty="0" smtClean="0">
                <a:latin typeface="+mj-lt"/>
              </a:rPr>
              <a:t>.</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643271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(24)</a:t>
            </a:r>
            <a:endParaRPr lang="en-US" sz="1600" dirty="0"/>
          </a:p>
        </p:txBody>
      </p:sp>
      <p:sp>
        <p:nvSpPr>
          <p:cNvPr id="5" name="TextBox 4"/>
          <p:cNvSpPr txBox="1"/>
          <p:nvPr/>
        </p:nvSpPr>
        <p:spPr>
          <a:xfrm>
            <a:off x="112012" y="452906"/>
            <a:ext cx="58037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Examples of CCIX-based system topologies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23</a:t>
            </a:r>
            <a:r>
              <a:rPr kumimoji="0" lang="en-US" sz="1800" b="0" i="0" u="none" strike="noStrike" kern="1200" cap="none" spc="0" normalizeH="0" baseline="0" noProof="0" dirty="0" smtClean="0">
                <a:ln>
                  <a:noFill/>
                </a:ln>
                <a:effectLst/>
                <a:uLnTx/>
                <a:uFillTx/>
                <a:latin typeface="Verdana"/>
                <a:ea typeface="+mn-ea"/>
                <a:cs typeface="+mn-cs"/>
              </a:rPr>
              <a:t>]</a:t>
            </a:r>
          </a:p>
        </p:txBody>
      </p:sp>
      <p:grpSp>
        <p:nvGrpSpPr>
          <p:cNvPr id="7" name="Group 6"/>
          <p:cNvGrpSpPr/>
          <p:nvPr/>
        </p:nvGrpSpPr>
        <p:grpSpPr>
          <a:xfrm>
            <a:off x="179388" y="1110428"/>
            <a:ext cx="8899766" cy="4368009"/>
            <a:chOff x="179388" y="1081553"/>
            <a:chExt cx="8899766" cy="4368009"/>
          </a:xfrm>
        </p:grpSpPr>
        <p:pic>
          <p:nvPicPr>
            <p:cNvPr id="3" name="Picture 2"/>
            <p:cNvPicPr>
              <a:picLocks noChangeAspect="1"/>
            </p:cNvPicPr>
            <p:nvPr/>
          </p:nvPicPr>
          <p:blipFill rotWithShape="1">
            <a:blip r:embed="rId2"/>
            <a:srcRect l="17420" t="31864" r="18548" b="19332"/>
            <a:stretch/>
          </p:blipFill>
          <p:spPr>
            <a:xfrm>
              <a:off x="179388" y="1081553"/>
              <a:ext cx="8899766" cy="3815567"/>
            </a:xfrm>
            <a:prstGeom prst="rect">
              <a:avLst/>
            </a:prstGeom>
          </p:spPr>
        </p:pic>
        <p:pic>
          <p:nvPicPr>
            <p:cNvPr id="6" name="Picture 5"/>
            <p:cNvPicPr>
              <a:picLocks noChangeAspect="1"/>
            </p:cNvPicPr>
            <p:nvPr/>
          </p:nvPicPr>
          <p:blipFill rotWithShape="1">
            <a:blip r:embed="rId2"/>
            <a:srcRect l="27167" t="83398" r="18548" b="10788"/>
            <a:stretch/>
          </p:blipFill>
          <p:spPr>
            <a:xfrm>
              <a:off x="1665170" y="5082902"/>
              <a:ext cx="6085697" cy="366660"/>
            </a:xfrm>
            <a:prstGeom prst="rect">
              <a:avLst/>
            </a:prstGeom>
          </p:spPr>
        </p:pic>
      </p:grpSp>
    </p:spTree>
    <p:extLst>
      <p:ext uri="{BB962C8B-B14F-4D97-AF65-F5344CB8AC3E}">
        <p14:creationId xmlns:p14="http://schemas.microsoft.com/office/powerpoint/2010/main" val="3349848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a:t>
            </a:r>
            <a:r>
              <a:rPr lang="en-GB" altLang="en-US" sz="1600" kern="1200" dirty="0" smtClean="0">
                <a:solidFill>
                  <a:srgbClr val="FFFFFF"/>
                </a:solidFill>
                <a:latin typeface="Verdana" pitchFamily="34" charset="0"/>
                <a:cs typeface="Times New Roman" pitchFamily="18" charset="0"/>
              </a:rPr>
              <a:t>5</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79388" y="1160206"/>
            <a:ext cx="18473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4" name="TextBox 3"/>
          <p:cNvSpPr txBox="1"/>
          <p:nvPr/>
        </p:nvSpPr>
        <p:spPr>
          <a:xfrm>
            <a:off x="301059" y="806450"/>
            <a:ext cx="8314712" cy="584775"/>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Most of the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chip-to-chip buses </a:t>
            </a:r>
            <a:r>
              <a:rPr kumimoji="0" lang="en-US" sz="1600" b="0" i="0" u="none" strike="noStrike" kern="1200" cap="none" spc="0" normalizeH="0" baseline="0" noProof="0" dirty="0">
                <a:ln>
                  <a:noFill/>
                </a:ln>
                <a:solidFill>
                  <a:srgbClr val="0070C0"/>
                </a:solidFill>
                <a:effectLst/>
                <a:uLnTx/>
                <a:uFillTx/>
                <a:latin typeface="Verdana"/>
                <a:ea typeface="+mn-ea"/>
                <a:cs typeface="+mn-cs"/>
              </a:rPr>
              <a:t>run atop the PCI-Express bus transport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layer</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exceptions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are </a:t>
            </a:r>
            <a:r>
              <a:rPr kumimoji="0" lang="en-US" sz="1600" b="0" i="0" u="none" strike="noStrike" kern="1200" cap="none" spc="0" normalizeH="0" baseline="0" noProof="0" dirty="0">
                <a:ln>
                  <a:noFill/>
                </a:ln>
                <a:solidFill>
                  <a:srgbClr val="000000"/>
                </a:solidFill>
                <a:effectLst/>
                <a:uLnTx/>
                <a:uFillTx/>
                <a:latin typeface="Verdana"/>
                <a:ea typeface="+mn-ea"/>
                <a:cs typeface="+mn-cs"/>
              </a:rPr>
              <a:t>NVI and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OpenCAPI</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 name="TextBox 4"/>
          <p:cNvSpPr txBox="1"/>
          <p:nvPr/>
        </p:nvSpPr>
        <p:spPr>
          <a:xfrm>
            <a:off x="112013" y="452902"/>
            <a:ext cx="33353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CCIX’s relation to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PCIe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-1</a:t>
            </a:r>
          </a:p>
        </p:txBody>
      </p:sp>
      <p:sp>
        <p:nvSpPr>
          <p:cNvPr id="6" name="TextBox 5"/>
          <p:cNvSpPr txBox="1"/>
          <p:nvPr/>
        </p:nvSpPr>
        <p:spPr>
          <a:xfrm>
            <a:off x="269667" y="1376858"/>
            <a:ext cx="8874332" cy="907941"/>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j-lt"/>
              </a:rPr>
              <a:t>The </a:t>
            </a:r>
            <a:r>
              <a:rPr lang="en-GB" sz="1600" dirty="0">
                <a:solidFill>
                  <a:srgbClr val="0070C0"/>
                </a:solidFill>
                <a:latin typeface="+mj-lt"/>
              </a:rPr>
              <a:t>CCIX 1.0 </a:t>
            </a:r>
            <a:r>
              <a:rPr lang="en-GB" sz="1600" dirty="0">
                <a:latin typeface="+mj-lt"/>
              </a:rPr>
              <a:t>standard is </a:t>
            </a:r>
            <a:r>
              <a:rPr lang="en-GB" sz="1600" dirty="0">
                <a:solidFill>
                  <a:srgbClr val="0070C0"/>
                </a:solidFill>
                <a:latin typeface="+mj-lt"/>
              </a:rPr>
              <a:t>based on the </a:t>
            </a:r>
            <a:r>
              <a:rPr lang="en-GB" sz="1600" dirty="0" err="1">
                <a:solidFill>
                  <a:srgbClr val="0070C0"/>
                </a:solidFill>
                <a:latin typeface="+mj-lt"/>
              </a:rPr>
              <a:t>PCIe</a:t>
            </a:r>
            <a:r>
              <a:rPr lang="en-GB" sz="1600" dirty="0">
                <a:solidFill>
                  <a:srgbClr val="0070C0"/>
                </a:solidFill>
                <a:latin typeface="+mj-lt"/>
              </a:rPr>
              <a:t> 4.0 </a:t>
            </a:r>
            <a:r>
              <a:rPr lang="en-GB" sz="1600" dirty="0">
                <a:latin typeface="+mj-lt"/>
              </a:rPr>
              <a:t>(that has a data rate of </a:t>
            </a:r>
            <a:r>
              <a:rPr lang="en-GB" sz="1600" dirty="0">
                <a:solidFill>
                  <a:srgbClr val="0070C0"/>
                </a:solidFill>
                <a:latin typeface="+mj-lt"/>
              </a:rPr>
              <a:t>16 GT/s)</a:t>
            </a:r>
          </a:p>
          <a:p>
            <a:pPr>
              <a:spcAft>
                <a:spcPts val="600"/>
              </a:spcAft>
            </a:pPr>
            <a:r>
              <a:rPr lang="en-GB" sz="1600" dirty="0">
                <a:latin typeface="+mj-lt"/>
              </a:rPr>
              <a:t>      and in the </a:t>
            </a:r>
            <a:r>
              <a:rPr lang="en-GB" sz="1600" dirty="0">
                <a:solidFill>
                  <a:srgbClr val="0070C0"/>
                </a:solidFill>
                <a:latin typeface="+mj-lt"/>
              </a:rPr>
              <a:t>extended speed mode </a:t>
            </a:r>
            <a:r>
              <a:rPr lang="en-GB" sz="1600" dirty="0">
                <a:latin typeface="+mj-lt"/>
              </a:rPr>
              <a:t>it raises data rates to </a:t>
            </a:r>
            <a:r>
              <a:rPr lang="en-GB" sz="1600" dirty="0">
                <a:solidFill>
                  <a:srgbClr val="0070C0"/>
                </a:solidFill>
                <a:latin typeface="+mj-lt"/>
              </a:rPr>
              <a:t>up to 25 GT/s</a:t>
            </a:r>
            <a:r>
              <a:rPr lang="en-GB" sz="1600" dirty="0" smtClean="0">
                <a:latin typeface="+mj-lt"/>
              </a:rPr>
              <a:t>.</a:t>
            </a:r>
          </a:p>
          <a:p>
            <a:pPr marL="285750" indent="-285750">
              <a:buFont typeface="Arial" panose="020B0604020202020204" pitchFamily="34" charset="0"/>
              <a:buChar char="•"/>
            </a:pPr>
            <a:r>
              <a:rPr lang="en-GB" sz="1600" dirty="0" smtClean="0">
                <a:latin typeface="+mj-lt"/>
              </a:rPr>
              <a:t>The </a:t>
            </a:r>
            <a:r>
              <a:rPr lang="en-GB" sz="1600" dirty="0">
                <a:latin typeface="+mj-lt"/>
              </a:rPr>
              <a:t>next Figure shows how CCIX is built on the </a:t>
            </a:r>
            <a:r>
              <a:rPr lang="en-GB" sz="1600" dirty="0" err="1">
                <a:latin typeface="+mj-lt"/>
              </a:rPr>
              <a:t>PCIe</a:t>
            </a:r>
            <a:r>
              <a:rPr lang="en-GB" sz="1600" dirty="0">
                <a:latin typeface="+mj-lt"/>
              </a:rPr>
              <a:t> bus</a:t>
            </a:r>
            <a:r>
              <a:rPr lang="en-GB" sz="1600" dirty="0" smtClean="0">
                <a:latin typeface="+mj-lt"/>
              </a:rPr>
              <a:t>.</a:t>
            </a:r>
          </a:p>
        </p:txBody>
      </p:sp>
      <p:sp>
        <p:nvSpPr>
          <p:cNvPr id="7"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4231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kern="1200" dirty="0">
                <a:solidFill>
                  <a:srgbClr val="FFFFFF"/>
                </a:solidFill>
                <a:latin typeface="Verdana" pitchFamily="34" charset="0"/>
                <a:cs typeface="Times New Roman" pitchFamily="18" charset="0"/>
              </a:rPr>
              <a:t>1.</a:t>
            </a:r>
            <a:r>
              <a:rPr lang="hu-HU" altLang="en-US" kern="1200" dirty="0">
                <a:solidFill>
                  <a:srgbClr val="FFFFFF"/>
                </a:solidFill>
                <a:latin typeface="Verdana" pitchFamily="34" charset="0"/>
                <a:cs typeface="Times New Roman" pitchFamily="18" charset="0"/>
              </a:rPr>
              <a:t> </a:t>
            </a:r>
            <a:r>
              <a:rPr lang="en-US" altLang="en-US" kern="1200" dirty="0">
                <a:solidFill>
                  <a:srgbClr val="FFFFFF"/>
                </a:solidFill>
                <a:latin typeface="Verdana" pitchFamily="34" charset="0"/>
                <a:cs typeface="Times New Roman" pitchFamily="18" charset="0"/>
              </a:rPr>
              <a:t>Recent landscape of data centers</a:t>
            </a:r>
            <a:r>
              <a:rPr lang="hu-HU" altLang="en-US" kern="1200" dirty="0">
                <a:solidFill>
                  <a:srgbClr val="FFFFFF"/>
                </a:solidFill>
                <a:latin typeface="Verdana" pitchFamily="34" charset="0"/>
                <a:cs typeface="Times New Roman" pitchFamily="18" charset="0"/>
              </a:rPr>
              <a:t> (</a:t>
            </a:r>
            <a:r>
              <a:rPr lang="en-GB" altLang="en-US" kern="1200" smtClean="0">
                <a:solidFill>
                  <a:srgbClr val="FFFFFF"/>
                </a:solidFill>
                <a:latin typeface="Verdana" pitchFamily="34" charset="0"/>
                <a:cs typeface="Times New Roman" pitchFamily="18" charset="0"/>
              </a:rPr>
              <a:t>3b</a:t>
            </a:r>
            <a:r>
              <a:rPr lang="hu-HU" altLang="en-US" kern="1200" smtClean="0">
                <a:solidFill>
                  <a:srgbClr val="FFFFFF"/>
                </a:solidFill>
                <a:latin typeface="Verdana" pitchFamily="34" charset="0"/>
                <a:cs typeface="Times New Roman" pitchFamily="18" charset="0"/>
              </a:rPr>
              <a: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 y="1285875"/>
            <a:ext cx="8772525" cy="4286250"/>
          </a:xfrm>
          <a:prstGeom prst="rect">
            <a:avLst/>
          </a:prstGeom>
        </p:spPr>
      </p:pic>
      <p:sp>
        <p:nvSpPr>
          <p:cNvPr id="4" name="TextBox 3"/>
          <p:cNvSpPr txBox="1"/>
          <p:nvPr/>
        </p:nvSpPr>
        <p:spPr>
          <a:xfrm>
            <a:off x="142875" y="451948"/>
            <a:ext cx="4216219" cy="369332"/>
          </a:xfrm>
          <a:prstGeom prst="rect">
            <a:avLst/>
          </a:prstGeom>
          <a:noFill/>
        </p:spPr>
        <p:txBody>
          <a:bodyPr wrap="none" rtlCol="0">
            <a:spAutoFit/>
          </a:bodyPr>
          <a:lstStyle/>
          <a:p>
            <a:r>
              <a:rPr lang="en-GB" dirty="0" err="1" smtClean="0">
                <a:solidFill>
                  <a:schemeClr val="accent6"/>
                </a:solidFill>
                <a:latin typeface="+mj-lt"/>
              </a:rPr>
              <a:t>Hyperscale</a:t>
            </a:r>
            <a:r>
              <a:rPr lang="en-GB" dirty="0" smtClean="0">
                <a:solidFill>
                  <a:schemeClr val="accent6"/>
                </a:solidFill>
                <a:latin typeface="+mj-lt"/>
              </a:rPr>
              <a:t> data </a:t>
            </a:r>
            <a:r>
              <a:rPr lang="en-GB" dirty="0" err="1" smtClean="0">
                <a:solidFill>
                  <a:schemeClr val="accent6"/>
                </a:solidFill>
                <a:latin typeface="+mj-lt"/>
              </a:rPr>
              <a:t>center</a:t>
            </a:r>
            <a:r>
              <a:rPr lang="en-GB" dirty="0" smtClean="0">
                <a:solidFill>
                  <a:schemeClr val="accent6"/>
                </a:solidFill>
                <a:latin typeface="+mj-lt"/>
              </a:rPr>
              <a:t> farm [69]</a:t>
            </a:r>
          </a:p>
        </p:txBody>
      </p:sp>
    </p:spTree>
    <p:extLst>
      <p:ext uri="{BB962C8B-B14F-4D97-AF65-F5344CB8AC3E}">
        <p14:creationId xmlns:p14="http://schemas.microsoft.com/office/powerpoint/2010/main" val="23151229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a:t>
            </a:r>
            <a:r>
              <a:rPr lang="en-GB" altLang="en-US" sz="1600" kern="1200" dirty="0" smtClean="0">
                <a:solidFill>
                  <a:srgbClr val="FFFFFF"/>
                </a:solidFill>
                <a:latin typeface="Verdana" pitchFamily="34" charset="0"/>
                <a:cs typeface="Times New Roman" pitchFamily="18" charset="0"/>
              </a:rPr>
              <a:t>6</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4" name="TextBox 3"/>
          <p:cNvSpPr txBox="1"/>
          <p:nvPr/>
        </p:nvSpPr>
        <p:spPr>
          <a:xfrm>
            <a:off x="123624" y="452388"/>
            <a:ext cx="90011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Running the CCIX interconnect atop of the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PCIe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Data Link Layer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24</a:t>
            </a:r>
            <a:r>
              <a:rPr kumimoji="0" lang="en-US" sz="1800" b="0" i="0" u="none" strike="noStrike" kern="1200" cap="none" spc="0" normalizeH="0" baseline="0" noProof="0" dirty="0" smtClean="0">
                <a:ln>
                  <a:noFill/>
                </a:ln>
                <a:effectLst/>
                <a:uLnTx/>
                <a:uFillTx/>
                <a:latin typeface="Verdana"/>
                <a:ea typeface="+mn-ea"/>
                <a:cs typeface="+mn-cs"/>
              </a:rPr>
              <a:t>] </a:t>
            </a:r>
          </a:p>
        </p:txBody>
      </p:sp>
      <p:pic>
        <p:nvPicPr>
          <p:cNvPr id="8" name="Picture 2" descr="Www Electronicdesign Com Sites Electronicdesign com Files Ccix Fig2"/>
          <p:cNvPicPr>
            <a:picLocks noChangeAspect="1" noChangeArrowheads="1"/>
          </p:cNvPicPr>
          <p:nvPr/>
        </p:nvPicPr>
        <p:blipFill rotWithShape="1">
          <a:blip r:embed="rId2">
            <a:extLst>
              <a:ext uri="{28A0092B-C50C-407E-A947-70E740481C1C}">
                <a14:useLocalDpi xmlns:a14="http://schemas.microsoft.com/office/drawing/2010/main" val="0"/>
              </a:ext>
            </a:extLst>
          </a:blip>
          <a:srcRect t="3745" b="3387"/>
          <a:stretch/>
        </p:blipFill>
        <p:spPr bwMode="auto">
          <a:xfrm>
            <a:off x="2398546" y="1220752"/>
            <a:ext cx="4463835" cy="5322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68672" y="4361793"/>
            <a:ext cx="1225207" cy="523220"/>
          </a:xfrm>
          <a:prstGeom prst="rect">
            <a:avLst/>
          </a:prstGeom>
          <a:noFill/>
        </p:spPr>
        <p:txBody>
          <a:bodyPr wrap="none" rtlCol="0">
            <a:spAutoFit/>
          </a:bodyPr>
          <a:lstStyle/>
          <a:p>
            <a:pPr algn="ctr"/>
            <a:r>
              <a:rPr lang="en-GB" sz="1400" dirty="0" err="1" smtClean="0">
                <a:latin typeface="+mj-lt"/>
              </a:rPr>
              <a:t>Tranzakciós</a:t>
            </a:r>
            <a:endParaRPr lang="en-GB" sz="1400" dirty="0" smtClean="0">
              <a:latin typeface="+mj-lt"/>
            </a:endParaRPr>
          </a:p>
          <a:p>
            <a:pPr algn="ctr"/>
            <a:r>
              <a:rPr lang="en-GB" sz="1400" dirty="0" smtClean="0">
                <a:latin typeface="+mj-lt"/>
              </a:rPr>
              <a:t> </a:t>
            </a:r>
            <a:r>
              <a:rPr lang="en-GB" sz="1400" dirty="0" err="1" smtClean="0">
                <a:latin typeface="+mj-lt"/>
              </a:rPr>
              <a:t>réteg</a:t>
            </a:r>
            <a:endParaRPr lang="en-GB" sz="1400" dirty="0" smtClean="0">
              <a:latin typeface="+mj-lt"/>
            </a:endParaRPr>
          </a:p>
        </p:txBody>
      </p:sp>
      <p:sp>
        <p:nvSpPr>
          <p:cNvPr id="6" name="TextBox 5"/>
          <p:cNvSpPr txBox="1"/>
          <p:nvPr/>
        </p:nvSpPr>
        <p:spPr>
          <a:xfrm>
            <a:off x="1117823" y="5344511"/>
            <a:ext cx="1558440" cy="523220"/>
          </a:xfrm>
          <a:prstGeom prst="rect">
            <a:avLst/>
          </a:prstGeom>
          <a:noFill/>
        </p:spPr>
        <p:txBody>
          <a:bodyPr wrap="none" rtlCol="0">
            <a:spAutoFit/>
          </a:bodyPr>
          <a:lstStyle/>
          <a:p>
            <a:pPr algn="ctr"/>
            <a:r>
              <a:rPr lang="en-GB" sz="1400" dirty="0" err="1" smtClean="0">
                <a:latin typeface="+mj-lt"/>
              </a:rPr>
              <a:t>Adatkapcsolati</a:t>
            </a:r>
            <a:r>
              <a:rPr lang="en-GB" sz="1400" dirty="0" smtClean="0">
                <a:latin typeface="+mj-lt"/>
              </a:rPr>
              <a:t> </a:t>
            </a:r>
          </a:p>
          <a:p>
            <a:pPr algn="ctr"/>
            <a:r>
              <a:rPr lang="en-GB" sz="1400" dirty="0" smtClean="0">
                <a:latin typeface="+mj-lt"/>
              </a:rPr>
              <a:t> </a:t>
            </a:r>
            <a:r>
              <a:rPr lang="en-GB" sz="1400" dirty="0" err="1" smtClean="0">
                <a:latin typeface="+mj-lt"/>
              </a:rPr>
              <a:t>réteg</a:t>
            </a:r>
            <a:endParaRPr lang="en-GB" sz="1400" dirty="0" smtClean="0">
              <a:latin typeface="+mj-lt"/>
            </a:endParaRPr>
          </a:p>
        </p:txBody>
      </p:sp>
    </p:spTree>
    <p:extLst>
      <p:ext uri="{BB962C8B-B14F-4D97-AF65-F5344CB8AC3E}">
        <p14:creationId xmlns:p14="http://schemas.microsoft.com/office/powerpoint/2010/main" val="3036816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a:t>
            </a:r>
            <a:r>
              <a:rPr lang="en-GB" altLang="en-US" sz="1600" kern="1200" dirty="0" smtClean="0">
                <a:solidFill>
                  <a:srgbClr val="FFFFFF"/>
                </a:solidFill>
                <a:latin typeface="Verdana" pitchFamily="34" charset="0"/>
                <a:cs typeface="Times New Roman" pitchFamily="18" charset="0"/>
              </a:rPr>
              <a:t>6b</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79388" y="1160206"/>
            <a:ext cx="18473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 name="TextBox 4"/>
          <p:cNvSpPr txBox="1"/>
          <p:nvPr/>
        </p:nvSpPr>
        <p:spPr>
          <a:xfrm>
            <a:off x="112013" y="452902"/>
            <a:ext cx="41972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CCIX’s relation to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PCIe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-2</a:t>
            </a:r>
          </a:p>
        </p:txBody>
      </p:sp>
      <p:sp>
        <p:nvSpPr>
          <p:cNvPr id="6" name="TextBox 5"/>
          <p:cNvSpPr txBox="1"/>
          <p:nvPr/>
        </p:nvSpPr>
        <p:spPr>
          <a:xfrm>
            <a:off x="269667" y="851341"/>
            <a:ext cx="8874332"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mj-lt"/>
              </a:rPr>
              <a:t>The subsequent </a:t>
            </a:r>
            <a:r>
              <a:rPr lang="en-GB" sz="1600" dirty="0" smtClean="0">
                <a:solidFill>
                  <a:srgbClr val="0070C0"/>
                </a:solidFill>
                <a:latin typeface="+mj-lt"/>
              </a:rPr>
              <a:t>CCIX1.1</a:t>
            </a:r>
            <a:r>
              <a:rPr lang="en-GB" sz="1600" dirty="0" smtClean="0">
                <a:latin typeface="+mj-lt"/>
              </a:rPr>
              <a:t> release is already </a:t>
            </a:r>
            <a:r>
              <a:rPr lang="en-GB" sz="1600" dirty="0" smtClean="0">
                <a:solidFill>
                  <a:srgbClr val="0070C0"/>
                </a:solidFill>
                <a:latin typeface="+mj-lt"/>
              </a:rPr>
              <a:t>based on the PCI 5.0</a:t>
            </a:r>
            <a:r>
              <a:rPr lang="en-GB" sz="1600" dirty="0" smtClean="0">
                <a:latin typeface="+mj-lt"/>
              </a:rPr>
              <a:t> and supports</a:t>
            </a:r>
          </a:p>
          <a:p>
            <a:pPr>
              <a:spcAft>
                <a:spcPts val="600"/>
              </a:spcAft>
            </a:pPr>
            <a:r>
              <a:rPr lang="en-GB" sz="1600" dirty="0">
                <a:latin typeface="+mj-lt"/>
              </a:rPr>
              <a:t> </a:t>
            </a:r>
            <a:r>
              <a:rPr lang="en-GB" sz="1600" dirty="0" smtClean="0">
                <a:latin typeface="+mj-lt"/>
              </a:rPr>
              <a:t>      </a:t>
            </a:r>
            <a:r>
              <a:rPr lang="en-GB" sz="1600" dirty="0">
                <a:latin typeface="+mj-lt"/>
              </a:rPr>
              <a:t>even </a:t>
            </a:r>
            <a:r>
              <a:rPr lang="en-GB" sz="1600" dirty="0">
                <a:solidFill>
                  <a:srgbClr val="0070C0"/>
                </a:solidFill>
                <a:latin typeface="+mj-lt"/>
              </a:rPr>
              <a:t>higher data rates</a:t>
            </a:r>
            <a:r>
              <a:rPr lang="en-GB" sz="1600" dirty="0">
                <a:latin typeface="+mj-lt"/>
              </a:rPr>
              <a:t>, </a:t>
            </a:r>
            <a:r>
              <a:rPr lang="en-GB" sz="1600" dirty="0" smtClean="0">
                <a:latin typeface="+mj-lt"/>
              </a:rPr>
              <a:t>as discussed </a:t>
            </a:r>
            <a:r>
              <a:rPr lang="en-GB" sz="1600" dirty="0">
                <a:latin typeface="+mj-lt"/>
              </a:rPr>
              <a:t>later</a:t>
            </a:r>
            <a:r>
              <a:rPr lang="en-GB" sz="1600" dirty="0" smtClean="0">
                <a:latin typeface="+mj-lt"/>
              </a:rPr>
              <a:t>.</a:t>
            </a:r>
          </a:p>
        </p:txBody>
      </p:sp>
      <p:sp>
        <p:nvSpPr>
          <p:cNvPr id="7"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4157067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a:t>
            </a:r>
            <a:r>
              <a:rPr lang="en-GB" altLang="en-US" sz="1600" kern="1200" dirty="0" smtClean="0">
                <a:solidFill>
                  <a:srgbClr val="FFFFFF"/>
                </a:solidFill>
                <a:latin typeface="Verdana" pitchFamily="34" charset="0"/>
                <a:cs typeface="Times New Roman" pitchFamily="18" charset="0"/>
              </a:rPr>
              <a:t>7</a:t>
            </a:r>
            <a:r>
              <a:rPr lang="hu-HU" altLang="en-US" sz="1600" kern="1200" dirty="0" smtClean="0">
                <a:solidFill>
                  <a:srgbClr val="FFFFFF"/>
                </a:solidFill>
                <a:latin typeface="Verdana" pitchFamily="34" charset="0"/>
                <a:cs typeface="Times New Roman" pitchFamily="18" charset="0"/>
              </a:rPr>
              <a:t>)</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584660884"/>
              </p:ext>
            </p:extLst>
          </p:nvPr>
        </p:nvGraphicFramePr>
        <p:xfrm>
          <a:off x="601559" y="1342342"/>
          <a:ext cx="7775524" cy="1483360"/>
        </p:xfrm>
        <a:graphic>
          <a:graphicData uri="http://schemas.openxmlformats.org/drawingml/2006/table">
            <a:tbl>
              <a:tblPr firstRow="1" bandRow="1">
                <a:tableStyleId>{5C22544A-7EE6-4342-B048-85BDC9FD1C3A}</a:tableStyleId>
              </a:tblPr>
              <a:tblGrid>
                <a:gridCol w="1943881">
                  <a:extLst>
                    <a:ext uri="{9D8B030D-6E8A-4147-A177-3AD203B41FA5}">
                      <a16:colId xmlns:a16="http://schemas.microsoft.com/office/drawing/2014/main" val="1192717028"/>
                    </a:ext>
                  </a:extLst>
                </a:gridCol>
                <a:gridCol w="1943881">
                  <a:extLst>
                    <a:ext uri="{9D8B030D-6E8A-4147-A177-3AD203B41FA5}">
                      <a16:colId xmlns:a16="http://schemas.microsoft.com/office/drawing/2014/main" val="1548731762"/>
                    </a:ext>
                  </a:extLst>
                </a:gridCol>
                <a:gridCol w="1943881">
                  <a:extLst>
                    <a:ext uri="{9D8B030D-6E8A-4147-A177-3AD203B41FA5}">
                      <a16:colId xmlns:a16="http://schemas.microsoft.com/office/drawing/2014/main" val="662898147"/>
                    </a:ext>
                  </a:extLst>
                </a:gridCol>
                <a:gridCol w="1943881">
                  <a:extLst>
                    <a:ext uri="{9D8B030D-6E8A-4147-A177-3AD203B41FA5}">
                      <a16:colId xmlns:a16="http://schemas.microsoft.com/office/drawing/2014/main" val="328394110"/>
                    </a:ext>
                  </a:extLst>
                </a:gridCol>
              </a:tblGrid>
              <a:tr h="370840">
                <a:tc>
                  <a:txBody>
                    <a:bodyPr/>
                    <a:lstStyle/>
                    <a:p>
                      <a:pPr algn="ctr"/>
                      <a:r>
                        <a:rPr lang="en-US" sz="1400" dirty="0" smtClean="0">
                          <a:latin typeface="+mj-lt"/>
                        </a:rPr>
                        <a:t>Standard</a:t>
                      </a:r>
                      <a:endParaRPr lang="en-US" sz="1400" dirty="0">
                        <a:latin typeface="+mj-lt"/>
                      </a:endParaRPr>
                    </a:p>
                  </a:txBody>
                  <a:tcPr anchor="ctr">
                    <a:solidFill>
                      <a:srgbClr val="0070C0"/>
                    </a:solidFill>
                  </a:tcPr>
                </a:tc>
                <a:tc>
                  <a:txBody>
                    <a:bodyPr/>
                    <a:lstStyle/>
                    <a:p>
                      <a:pPr algn="ctr"/>
                      <a:r>
                        <a:rPr lang="en-US" sz="1400" dirty="0" smtClean="0">
                          <a:latin typeface="+mj-lt"/>
                        </a:rPr>
                        <a:t>CCIX 1.0</a:t>
                      </a:r>
                      <a:endParaRPr lang="en-US" sz="1400" dirty="0">
                        <a:latin typeface="+mj-lt"/>
                      </a:endParaRPr>
                    </a:p>
                  </a:txBody>
                  <a:tcPr anchor="ctr">
                    <a:solidFill>
                      <a:srgbClr val="0070C0"/>
                    </a:solidFill>
                  </a:tcPr>
                </a:tc>
                <a:tc>
                  <a:txBody>
                    <a:bodyPr/>
                    <a:lstStyle/>
                    <a:p>
                      <a:pPr algn="ctr"/>
                      <a:r>
                        <a:rPr lang="en-US" sz="1400" dirty="0" smtClean="0">
                          <a:latin typeface="+mj-lt"/>
                        </a:rPr>
                        <a:t>CCIX 1.1</a:t>
                      </a:r>
                      <a:endParaRPr lang="en-US" sz="1400" dirty="0">
                        <a:latin typeface="+mj-lt"/>
                      </a:endParaRPr>
                    </a:p>
                  </a:txBody>
                  <a:tcPr anchor="ctr">
                    <a:solidFill>
                      <a:srgbClr val="0070C0"/>
                    </a:solidFill>
                  </a:tcPr>
                </a:tc>
                <a:tc>
                  <a:txBody>
                    <a:bodyPr/>
                    <a:lstStyle/>
                    <a:p>
                      <a:pPr algn="ctr"/>
                      <a:r>
                        <a:rPr lang="en-US" sz="1400" dirty="0" smtClean="0">
                          <a:latin typeface="+mj-lt"/>
                        </a:rPr>
                        <a:t>CCIX 2.0?</a:t>
                      </a:r>
                      <a:endParaRPr lang="en-US" sz="1400" dirty="0">
                        <a:latin typeface="+mj-lt"/>
                      </a:endParaRPr>
                    </a:p>
                  </a:txBody>
                  <a:tcPr anchor="ctr">
                    <a:solidFill>
                      <a:srgbClr val="0070C0"/>
                    </a:solidFill>
                  </a:tcPr>
                </a:tc>
                <a:extLst>
                  <a:ext uri="{0D108BD9-81ED-4DB2-BD59-A6C34878D82A}">
                    <a16:rowId xmlns:a16="http://schemas.microsoft.com/office/drawing/2014/main" val="2466098788"/>
                  </a:ext>
                </a:extLst>
              </a:tr>
              <a:tr h="370840">
                <a:tc>
                  <a:txBody>
                    <a:bodyPr/>
                    <a:lstStyle/>
                    <a:p>
                      <a:pPr algn="ctr"/>
                      <a:r>
                        <a:rPr lang="en-US" sz="1400" dirty="0" smtClean="0">
                          <a:latin typeface="+mj-lt"/>
                        </a:rPr>
                        <a:t>Released</a:t>
                      </a:r>
                      <a:endParaRPr lang="en-US" sz="1400" dirty="0">
                        <a:latin typeface="+mj-lt"/>
                      </a:endParaRPr>
                    </a:p>
                  </a:txBody>
                  <a:tcPr anchor="ctr"/>
                </a:tc>
                <a:tc>
                  <a:txBody>
                    <a:bodyPr/>
                    <a:lstStyle/>
                    <a:p>
                      <a:pPr algn="ctr"/>
                      <a:r>
                        <a:rPr lang="en-US" sz="1400" dirty="0" smtClean="0">
                          <a:latin typeface="+mj-lt"/>
                        </a:rPr>
                        <a:t>06/2018</a:t>
                      </a:r>
                      <a:endParaRPr lang="en-US" sz="1400" dirty="0">
                        <a:latin typeface="+mj-lt"/>
                      </a:endParaRPr>
                    </a:p>
                  </a:txBody>
                  <a:tcPr anchor="ctr"/>
                </a:tc>
                <a:tc>
                  <a:txBody>
                    <a:bodyPr/>
                    <a:lstStyle/>
                    <a:p>
                      <a:pPr algn="ctr"/>
                      <a:r>
                        <a:rPr lang="en-US" sz="1400" kern="1200" dirty="0" smtClean="0">
                          <a:solidFill>
                            <a:schemeClr val="dk1"/>
                          </a:solidFill>
                          <a:latin typeface="+mn-lt"/>
                          <a:ea typeface="+mn-ea"/>
                          <a:cs typeface="+mn-cs"/>
                        </a:rPr>
                        <a:t>10/2019</a:t>
                      </a:r>
                      <a:endParaRPr lang="en-US" sz="1400" kern="1200" dirty="0">
                        <a:solidFill>
                          <a:schemeClr val="dk1"/>
                        </a:solidFill>
                        <a:latin typeface="+mn-lt"/>
                        <a:ea typeface="+mn-ea"/>
                        <a:cs typeface="+mn-cs"/>
                      </a:endParaRPr>
                    </a:p>
                  </a:txBody>
                  <a:tcPr anchor="ctr"/>
                </a:tc>
                <a:tc>
                  <a:txBody>
                    <a:bodyPr/>
                    <a:lstStyle/>
                    <a:p>
                      <a:pPr algn="ctr"/>
                      <a:r>
                        <a:rPr lang="en-US" sz="1400" dirty="0" smtClean="0">
                          <a:latin typeface="+mj-lt"/>
                        </a:rPr>
                        <a:t>2021?</a:t>
                      </a:r>
                      <a:endParaRPr lang="en-US" sz="1400" dirty="0">
                        <a:latin typeface="+mj-lt"/>
                      </a:endParaRPr>
                    </a:p>
                  </a:txBody>
                  <a:tcPr anchor="ctr"/>
                </a:tc>
                <a:extLst>
                  <a:ext uri="{0D108BD9-81ED-4DB2-BD59-A6C34878D82A}">
                    <a16:rowId xmlns:a16="http://schemas.microsoft.com/office/drawing/2014/main" val="2991638572"/>
                  </a:ext>
                </a:extLst>
              </a:tr>
              <a:tr h="370840">
                <a:tc>
                  <a:txBody>
                    <a:bodyPr/>
                    <a:lstStyle/>
                    <a:p>
                      <a:pPr algn="ctr"/>
                      <a:r>
                        <a:rPr lang="en-US" sz="1400" dirty="0" smtClean="0">
                          <a:latin typeface="+mj-lt"/>
                        </a:rPr>
                        <a:t>Based on</a:t>
                      </a:r>
                      <a:endParaRPr lang="en-US" sz="1400" dirty="0">
                        <a:latin typeface="+mj-lt"/>
                      </a:endParaRPr>
                    </a:p>
                  </a:txBody>
                  <a:tcPr anchor="ctr"/>
                </a:tc>
                <a:tc>
                  <a:txBody>
                    <a:bodyPr/>
                    <a:lstStyle/>
                    <a:p>
                      <a:pPr algn="ctr"/>
                      <a:r>
                        <a:rPr lang="en-US" sz="1400" dirty="0" err="1" smtClean="0">
                          <a:latin typeface="+mj-lt"/>
                        </a:rPr>
                        <a:t>PCIe</a:t>
                      </a:r>
                      <a:r>
                        <a:rPr lang="en-US" sz="1400" dirty="0" smtClean="0">
                          <a:latin typeface="+mj-lt"/>
                        </a:rPr>
                        <a:t> 4.0</a:t>
                      </a:r>
                      <a:endParaRPr lang="en-US" sz="1400" dirty="0">
                        <a:latin typeface="+mj-lt"/>
                      </a:endParaRPr>
                    </a:p>
                  </a:txBody>
                  <a:tcPr anchor="ctr"/>
                </a:tc>
                <a:tc>
                  <a:txBody>
                    <a:bodyPr/>
                    <a:lstStyle/>
                    <a:p>
                      <a:pPr algn="ctr"/>
                      <a:r>
                        <a:rPr lang="en-US" sz="1400" kern="1200" dirty="0" err="1" smtClean="0">
                          <a:solidFill>
                            <a:schemeClr val="dk1"/>
                          </a:solidFill>
                          <a:latin typeface="+mn-lt"/>
                          <a:ea typeface="+mn-ea"/>
                          <a:cs typeface="+mn-cs"/>
                        </a:rPr>
                        <a:t>PCIe</a:t>
                      </a:r>
                      <a:r>
                        <a:rPr lang="en-US" sz="1400" kern="1200" dirty="0" smtClean="0">
                          <a:solidFill>
                            <a:schemeClr val="dk1"/>
                          </a:solidFill>
                          <a:latin typeface="+mn-lt"/>
                          <a:ea typeface="+mn-ea"/>
                          <a:cs typeface="+mn-cs"/>
                        </a:rPr>
                        <a:t> 5.0</a:t>
                      </a:r>
                      <a:endParaRPr lang="en-US" sz="1400" kern="1200" dirty="0">
                        <a:solidFill>
                          <a:schemeClr val="dk1"/>
                        </a:solidFill>
                        <a:latin typeface="+mn-lt"/>
                        <a:ea typeface="+mn-ea"/>
                        <a:cs typeface="+mn-cs"/>
                      </a:endParaRPr>
                    </a:p>
                  </a:txBody>
                  <a:tcPr anchor="ctr"/>
                </a:tc>
                <a:tc>
                  <a:txBody>
                    <a:bodyPr/>
                    <a:lstStyle/>
                    <a:p>
                      <a:pPr algn="ctr"/>
                      <a:r>
                        <a:rPr lang="en-US" sz="1400" dirty="0" smtClean="0">
                          <a:latin typeface="+mj-lt"/>
                        </a:rPr>
                        <a:t>?</a:t>
                      </a:r>
                      <a:endParaRPr lang="en-US" sz="1400" dirty="0">
                        <a:latin typeface="+mj-lt"/>
                      </a:endParaRPr>
                    </a:p>
                  </a:txBody>
                  <a:tcPr anchor="ctr"/>
                </a:tc>
                <a:extLst>
                  <a:ext uri="{0D108BD9-81ED-4DB2-BD59-A6C34878D82A}">
                    <a16:rowId xmlns:a16="http://schemas.microsoft.com/office/drawing/2014/main" val="1631279667"/>
                  </a:ext>
                </a:extLst>
              </a:tr>
              <a:tr h="370840">
                <a:tc>
                  <a:txBody>
                    <a:bodyPr/>
                    <a:lstStyle/>
                    <a:p>
                      <a:pPr algn="ctr"/>
                      <a:r>
                        <a:rPr lang="en-US" sz="1400" dirty="0" smtClean="0">
                          <a:latin typeface="+mj-lt"/>
                        </a:rPr>
                        <a:t>Throughput </a:t>
                      </a:r>
                      <a:endParaRPr lang="en-US" sz="1400" dirty="0">
                        <a:latin typeface="+mj-lt"/>
                      </a:endParaRPr>
                    </a:p>
                  </a:txBody>
                  <a:tcPr anchor="ctr"/>
                </a:tc>
                <a:tc>
                  <a:txBody>
                    <a:bodyPr/>
                    <a:lstStyle/>
                    <a:p>
                      <a:pPr algn="ctr"/>
                      <a:r>
                        <a:rPr lang="en-US" sz="1400" dirty="0" smtClean="0">
                          <a:latin typeface="+mj-lt"/>
                        </a:rPr>
                        <a:t>25 GT/s</a:t>
                      </a:r>
                      <a:endParaRPr lang="en-US" sz="1400" dirty="0">
                        <a:latin typeface="+mj-lt"/>
                      </a:endParaRPr>
                    </a:p>
                  </a:txBody>
                  <a:tcPr anchor="ctr"/>
                </a:tc>
                <a:tc>
                  <a:txBody>
                    <a:bodyPr/>
                    <a:lstStyle/>
                    <a:p>
                      <a:pPr algn="ctr"/>
                      <a:r>
                        <a:rPr lang="en-US" sz="1400" dirty="0" smtClean="0">
                          <a:latin typeface="+mj-lt"/>
                        </a:rPr>
                        <a:t>32 GT/s</a:t>
                      </a:r>
                      <a:endParaRPr lang="en-US" sz="1400" dirty="0">
                        <a:latin typeface="+mj-lt"/>
                      </a:endParaRPr>
                    </a:p>
                  </a:txBody>
                  <a:tcPr anchor="ctr"/>
                </a:tc>
                <a:tc>
                  <a:txBody>
                    <a:bodyPr/>
                    <a:lstStyle/>
                    <a:p>
                      <a:pPr algn="ctr"/>
                      <a:r>
                        <a:rPr lang="en-US" sz="1400" dirty="0" smtClean="0">
                          <a:latin typeface="+mj-lt"/>
                        </a:rPr>
                        <a:t>56 GT/s</a:t>
                      </a:r>
                      <a:endParaRPr lang="en-US" sz="1400" dirty="0">
                        <a:latin typeface="+mj-lt"/>
                      </a:endParaRPr>
                    </a:p>
                  </a:txBody>
                  <a:tcPr anchor="ctr"/>
                </a:tc>
                <a:extLst>
                  <a:ext uri="{0D108BD9-81ED-4DB2-BD59-A6C34878D82A}">
                    <a16:rowId xmlns:a16="http://schemas.microsoft.com/office/drawing/2014/main" val="1180993375"/>
                  </a:ext>
                </a:extLst>
              </a:tr>
            </a:tbl>
          </a:graphicData>
        </a:graphic>
      </p:graphicFrame>
      <p:sp>
        <p:nvSpPr>
          <p:cNvPr id="7" name="TextBox 6"/>
          <p:cNvSpPr txBox="1"/>
          <p:nvPr/>
        </p:nvSpPr>
        <p:spPr>
          <a:xfrm>
            <a:off x="112013" y="452907"/>
            <a:ext cx="377815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Evolution of the CCIX standard</a:t>
            </a:r>
          </a:p>
        </p:txBody>
      </p:sp>
    </p:spTree>
    <p:extLst>
      <p:ext uri="{BB962C8B-B14F-4D97-AF65-F5344CB8AC3E}">
        <p14:creationId xmlns:p14="http://schemas.microsoft.com/office/powerpoint/2010/main" val="1825762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28</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4" name="TextBox 3"/>
          <p:cNvSpPr txBox="1"/>
          <p:nvPr/>
        </p:nvSpPr>
        <p:spPr>
          <a:xfrm>
            <a:off x="142875" y="452907"/>
            <a:ext cx="5309467" cy="369332"/>
          </a:xfrm>
          <a:prstGeom prst="rect">
            <a:avLst/>
          </a:prstGeom>
          <a:noFill/>
        </p:spPr>
        <p:txBody>
          <a:bodyPr wrap="none" rtlCol="0">
            <a:spAutoFit/>
          </a:bodyPr>
          <a:lstStyle/>
          <a:p>
            <a:r>
              <a:rPr lang="en-US" dirty="0" smtClean="0">
                <a:solidFill>
                  <a:schemeClr val="accent6"/>
                </a:solidFill>
                <a:latin typeface="+mj-lt"/>
              </a:rPr>
              <a:t>e) The CXL (Compute Express Link) in short</a:t>
            </a:r>
          </a:p>
        </p:txBody>
      </p:sp>
      <p:sp>
        <p:nvSpPr>
          <p:cNvPr id="7" name="TextBox 6"/>
          <p:cNvSpPr txBox="1"/>
          <p:nvPr/>
        </p:nvSpPr>
        <p:spPr>
          <a:xfrm>
            <a:off x="285134" y="808701"/>
            <a:ext cx="8734507" cy="1969770"/>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solidFill>
                  <a:srgbClr val="FF0000"/>
                </a:solidFill>
                <a:latin typeface="+mj-lt"/>
              </a:rPr>
              <a:t>CXL</a:t>
            </a:r>
            <a:r>
              <a:rPr lang="en-US" sz="1600" dirty="0" smtClean="0">
                <a:latin typeface="+mj-lt"/>
              </a:rPr>
              <a:t> is a new, </a:t>
            </a:r>
            <a:r>
              <a:rPr lang="en-US" sz="1600" dirty="0" smtClean="0">
                <a:solidFill>
                  <a:srgbClr val="0070C0"/>
                </a:solidFill>
                <a:latin typeface="+mj-lt"/>
              </a:rPr>
              <a:t>open standard interface for high-speed, low latency interconnects</a:t>
            </a:r>
          </a:p>
          <a:p>
            <a:r>
              <a:rPr lang="en-US" sz="1600" dirty="0" smtClean="0">
                <a:solidFill>
                  <a:srgbClr val="0070C0"/>
                </a:solidFill>
                <a:latin typeface="+mj-lt"/>
              </a:rPr>
              <a:t>      between host processors and devices like accelerators, memory buffers and </a:t>
            </a:r>
          </a:p>
          <a:p>
            <a:pPr>
              <a:spcAft>
                <a:spcPts val="600"/>
              </a:spcAft>
            </a:pPr>
            <a:r>
              <a:rPr lang="en-US" sz="1600" dirty="0">
                <a:solidFill>
                  <a:srgbClr val="0070C0"/>
                </a:solidFill>
                <a:latin typeface="+mj-lt"/>
              </a:rPr>
              <a:t> </a:t>
            </a:r>
            <a:r>
              <a:rPr lang="en-US" sz="1600" dirty="0" smtClean="0">
                <a:solidFill>
                  <a:srgbClr val="0070C0"/>
                </a:solidFill>
                <a:latin typeface="+mj-lt"/>
              </a:rPr>
              <a:t>     smart I/O devices.</a:t>
            </a:r>
          </a:p>
          <a:p>
            <a:pPr marL="285750" indent="-285750">
              <a:buFont typeface="Arial" panose="020B0604020202020204" pitchFamily="34" charset="0"/>
              <a:buChar char="•"/>
            </a:pPr>
            <a:r>
              <a:rPr lang="en-US" sz="1600" dirty="0" smtClean="0">
                <a:latin typeface="+mj-lt"/>
              </a:rPr>
              <a:t>The </a:t>
            </a:r>
            <a:r>
              <a:rPr lang="en-US" sz="1600" dirty="0" smtClean="0">
                <a:solidFill>
                  <a:srgbClr val="0070C0"/>
                </a:solidFill>
                <a:latin typeface="+mj-lt"/>
              </a:rPr>
              <a:t>first version </a:t>
            </a:r>
            <a:r>
              <a:rPr lang="en-US" sz="1600" dirty="0" smtClean="0">
                <a:latin typeface="+mj-lt"/>
              </a:rPr>
              <a:t>of the CXL specification (</a:t>
            </a:r>
            <a:r>
              <a:rPr lang="en-US" sz="1600" dirty="0" smtClean="0">
                <a:solidFill>
                  <a:srgbClr val="0070C0"/>
                </a:solidFill>
                <a:latin typeface="+mj-lt"/>
              </a:rPr>
              <a:t>CXL 1.0</a:t>
            </a:r>
            <a:r>
              <a:rPr lang="en-US" sz="1600" dirty="0" smtClean="0">
                <a:latin typeface="+mj-lt"/>
              </a:rPr>
              <a:t>) was released in </a:t>
            </a:r>
            <a:r>
              <a:rPr lang="en-US" sz="1600" dirty="0" smtClean="0">
                <a:solidFill>
                  <a:srgbClr val="0070C0"/>
                </a:solidFill>
                <a:latin typeface="+mj-lt"/>
              </a:rPr>
              <a:t>03/2019</a:t>
            </a:r>
            <a:r>
              <a:rPr lang="en-US" sz="1600" dirty="0" smtClean="0">
                <a:latin typeface="+mj-lt"/>
              </a:rPr>
              <a:t>,</a:t>
            </a:r>
          </a:p>
          <a:p>
            <a:pPr>
              <a:spcAft>
                <a:spcPts val="600"/>
              </a:spcAft>
            </a:pPr>
            <a:r>
              <a:rPr lang="en-US" sz="1600" dirty="0">
                <a:latin typeface="+mj-lt"/>
              </a:rPr>
              <a:t> </a:t>
            </a:r>
            <a:r>
              <a:rPr lang="en-US" sz="1600" dirty="0" smtClean="0">
                <a:latin typeface="+mj-lt"/>
              </a:rPr>
              <a:t>      it is based on the </a:t>
            </a:r>
            <a:r>
              <a:rPr lang="en-US" sz="1600" dirty="0" err="1" smtClean="0">
                <a:solidFill>
                  <a:srgbClr val="0070C0"/>
                </a:solidFill>
                <a:latin typeface="+mj-lt"/>
              </a:rPr>
              <a:t>PCIe</a:t>
            </a:r>
            <a:r>
              <a:rPr lang="en-US" sz="1600" dirty="0" smtClean="0">
                <a:solidFill>
                  <a:srgbClr val="0070C0"/>
                </a:solidFill>
                <a:latin typeface="+mj-lt"/>
              </a:rPr>
              <a:t> 5.0.</a:t>
            </a:r>
          </a:p>
          <a:p>
            <a:pPr marL="285750" indent="-285750">
              <a:buFont typeface="Arial" panose="020B0604020202020204" pitchFamily="34" charset="0"/>
              <a:buChar char="•"/>
            </a:pPr>
            <a:r>
              <a:rPr lang="en-US" sz="1600" dirty="0" smtClean="0">
                <a:latin typeface="+mj-lt"/>
              </a:rPr>
              <a:t>The standard is maintained by the </a:t>
            </a:r>
            <a:r>
              <a:rPr lang="en-US" sz="1600" dirty="0" smtClean="0">
                <a:solidFill>
                  <a:srgbClr val="0070C0"/>
                </a:solidFill>
                <a:latin typeface="+mj-lt"/>
              </a:rPr>
              <a:t>CXL Consortium </a:t>
            </a:r>
            <a:r>
              <a:rPr lang="en-US" sz="1600" dirty="0" smtClean="0">
                <a:latin typeface="+mj-lt"/>
              </a:rPr>
              <a:t>which is </a:t>
            </a:r>
            <a:r>
              <a:rPr lang="en-US" sz="1600" dirty="0" smtClean="0">
                <a:solidFill>
                  <a:srgbClr val="0070C0"/>
                </a:solidFill>
                <a:latin typeface="+mj-lt"/>
              </a:rPr>
              <a:t>broadly supported </a:t>
            </a:r>
          </a:p>
          <a:p>
            <a:r>
              <a:rPr lang="en-US" sz="1600" dirty="0">
                <a:latin typeface="+mj-lt"/>
              </a:rPr>
              <a:t> </a:t>
            </a:r>
            <a:r>
              <a:rPr lang="en-US" sz="1600" dirty="0" smtClean="0">
                <a:latin typeface="+mj-lt"/>
              </a:rPr>
              <a:t>     in the IT industry. </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18399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 calcmode="lin" valueType="num">
                                      <p:cBhvr additive="base">
                                        <p:cTn id="1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29</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202"/>
            <a:ext cx="9144000" cy="4824413"/>
          </a:xfrm>
          <a:prstGeom prst="rect">
            <a:avLst/>
          </a:prstGeom>
        </p:spPr>
      </p:pic>
      <p:sp>
        <p:nvSpPr>
          <p:cNvPr id="6" name="TextBox 5"/>
          <p:cNvSpPr txBox="1"/>
          <p:nvPr/>
        </p:nvSpPr>
        <p:spPr>
          <a:xfrm>
            <a:off x="107950" y="453218"/>
            <a:ext cx="84042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Performance expectations for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Neoverse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cores vs. traditional cores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12</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5" name="TextBox 4"/>
          <p:cNvSpPr txBox="1"/>
          <p:nvPr/>
        </p:nvSpPr>
        <p:spPr>
          <a:xfrm>
            <a:off x="1445342" y="4886632"/>
            <a:ext cx="327414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FF"/>
                </a:solidFill>
                <a:effectLst/>
                <a:uLnTx/>
                <a:uFillTx/>
                <a:latin typeface="Verdana"/>
                <a:ea typeface="+mn-ea"/>
                <a:cs typeface="+mn-cs"/>
              </a:rPr>
              <a:t>(ARM does not specify which processors were taken as references)</a:t>
            </a:r>
          </a:p>
        </p:txBody>
      </p:sp>
    </p:spTree>
    <p:extLst>
      <p:ext uri="{BB962C8B-B14F-4D97-AF65-F5344CB8AC3E}">
        <p14:creationId xmlns:p14="http://schemas.microsoft.com/office/powerpoint/2010/main" val="3272761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 1 Overview</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(3</a:t>
            </a:r>
            <a:r>
              <a:rPr lang="en-GB" altLang="en-US" sz="1600" kern="1200" dirty="0" smtClean="0">
                <a:solidFill>
                  <a:srgbClr val="FFFFFF"/>
                </a:solidFill>
                <a:latin typeface="Verdana" pitchFamily="34" charset="0"/>
                <a:cs typeface="Times New Roman" pitchFamily="18" charset="0"/>
              </a:rPr>
              <a:t>0</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315"/>
            <a:ext cx="9144000" cy="5144398"/>
          </a:xfrm>
          <a:prstGeom prst="rect">
            <a:avLst/>
          </a:prstGeom>
        </p:spPr>
      </p:pic>
      <p:sp>
        <p:nvSpPr>
          <p:cNvPr id="5" name="TextBox 4"/>
          <p:cNvSpPr txBox="1"/>
          <p:nvPr/>
        </p:nvSpPr>
        <p:spPr>
          <a:xfrm>
            <a:off x="107950" y="452388"/>
            <a:ext cx="59148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Corresponding Cortex-A and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Neoverse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cores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12</a:t>
            </a:r>
            <a:r>
              <a:rPr kumimoji="0" lang="en-US" sz="1800" b="0" i="0" u="none" strike="noStrike" kern="1200" cap="none" spc="0" normalizeH="0" baseline="0" noProof="0" dirty="0" smtClean="0">
                <a:ln>
                  <a:noFill/>
                </a:ln>
                <a:effectLst/>
                <a:uLnTx/>
                <a:uFillTx/>
                <a:latin typeface="Verdana"/>
                <a:ea typeface="+mn-ea"/>
                <a:cs typeface="+mn-cs"/>
              </a:rPr>
              <a:t>]</a:t>
            </a:r>
          </a:p>
        </p:txBody>
      </p:sp>
    </p:spTree>
    <p:extLst>
      <p:ext uri="{BB962C8B-B14F-4D97-AF65-F5344CB8AC3E}">
        <p14:creationId xmlns:p14="http://schemas.microsoft.com/office/powerpoint/2010/main" val="22647084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961925" y="1914694"/>
            <a:ext cx="7404100"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3.2 The </a:t>
            </a:r>
            <a:r>
              <a:rPr kumimoji="0" lang="en-US" altLang="en-US" sz="1800" b="0" i="0" u="none" strike="noStrike" kern="1200" cap="none" spc="0" normalizeH="0" baseline="0" noProof="0" dirty="0" err="1" smtClean="0">
                <a:ln>
                  <a:noFill/>
                </a:ln>
                <a:solidFill>
                  <a:srgbClr val="FFFFFF"/>
                </a:solidFill>
                <a:effectLst/>
                <a:uLnTx/>
                <a:uFillTx/>
                <a:latin typeface="Verdana" pitchFamily="34" charset="0"/>
                <a:ea typeface="+mn-ea"/>
                <a:cs typeface="Times New Roman" pitchFamily="18" charset="0"/>
              </a:rPr>
              <a:t>Neoverse</a:t>
            </a: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N1 processor and platform</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Tree>
    <p:extLst>
      <p:ext uri="{BB962C8B-B14F-4D97-AF65-F5344CB8AC3E}">
        <p14:creationId xmlns:p14="http://schemas.microsoft.com/office/powerpoint/2010/main" val="29073422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7710488" algn="l"/>
              </a:tabLst>
            </a:pPr>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(1)</a:t>
            </a:r>
            <a:endParaRPr lang="en-US" sz="1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646"/>
          <a:stretch/>
        </p:blipFill>
        <p:spPr>
          <a:xfrm>
            <a:off x="0" y="1357164"/>
            <a:ext cx="9144000" cy="4310790"/>
          </a:xfrm>
          <a:prstGeom prst="rect">
            <a:avLst/>
          </a:prstGeom>
        </p:spPr>
      </p:pic>
      <p:sp>
        <p:nvSpPr>
          <p:cNvPr id="7" name="TextBox 6"/>
          <p:cNvSpPr txBox="1"/>
          <p:nvPr/>
        </p:nvSpPr>
        <p:spPr>
          <a:xfrm>
            <a:off x="107950" y="452389"/>
            <a:ext cx="6322052" cy="369332"/>
          </a:xfrm>
          <a:prstGeom prst="rect">
            <a:avLst/>
          </a:prstGeom>
          <a:noFill/>
        </p:spPr>
        <p:txBody>
          <a:bodyPr wrap="none" rtlCol="0">
            <a:spAutoFit/>
          </a:bodyPr>
          <a:lstStyle/>
          <a:p>
            <a:r>
              <a:rPr lang="en-US" dirty="0" smtClean="0">
                <a:solidFill>
                  <a:schemeClr val="accent6"/>
                </a:solidFill>
                <a:latin typeface="+mj-lt"/>
              </a:rPr>
              <a:t>3.2 The </a:t>
            </a:r>
            <a:r>
              <a:rPr lang="en-US" dirty="0" err="1" smtClean="0">
                <a:solidFill>
                  <a:schemeClr val="accent6"/>
                </a:solidFill>
                <a:latin typeface="+mj-lt"/>
              </a:rPr>
              <a:t>Neoverse</a:t>
            </a:r>
            <a:r>
              <a:rPr lang="en-US" dirty="0" smtClean="0">
                <a:solidFill>
                  <a:schemeClr val="accent6"/>
                </a:solidFill>
                <a:latin typeface="+mj-lt"/>
              </a:rPr>
              <a:t> </a:t>
            </a:r>
            <a:r>
              <a:rPr lang="en-US" dirty="0">
                <a:solidFill>
                  <a:schemeClr val="accent6"/>
                </a:solidFill>
                <a:latin typeface="+mj-lt"/>
              </a:rPr>
              <a:t>N</a:t>
            </a:r>
            <a:r>
              <a:rPr lang="en-US" dirty="0" smtClean="0">
                <a:solidFill>
                  <a:schemeClr val="accent6"/>
                </a:solidFill>
                <a:latin typeface="+mj-lt"/>
              </a:rPr>
              <a:t>1 processor and platform -1 </a:t>
            </a:r>
            <a:r>
              <a:rPr lang="en-US" dirty="0" smtClean="0">
                <a:latin typeface="+mj-lt"/>
              </a:rPr>
              <a:t>[</a:t>
            </a:r>
            <a:r>
              <a:rPr lang="hu-HU" dirty="0" smtClean="0">
                <a:latin typeface="+mj-lt"/>
              </a:rPr>
              <a:t>12</a:t>
            </a:r>
            <a:r>
              <a:rPr lang="en-US" dirty="0" smtClean="0">
                <a:latin typeface="+mj-lt"/>
              </a:rPr>
              <a:t>]</a:t>
            </a:r>
          </a:p>
        </p:txBody>
      </p:sp>
      <p:sp>
        <p:nvSpPr>
          <p:cNvPr id="8" name="TextBox 7"/>
          <p:cNvSpPr txBox="1"/>
          <p:nvPr/>
        </p:nvSpPr>
        <p:spPr>
          <a:xfrm>
            <a:off x="637339" y="5794411"/>
            <a:ext cx="1188146" cy="492443"/>
          </a:xfrm>
          <a:prstGeom prst="rect">
            <a:avLst/>
          </a:prstGeom>
          <a:noFill/>
        </p:spPr>
        <p:txBody>
          <a:bodyPr wrap="none" rtlCol="0">
            <a:spAutoFit/>
          </a:bodyPr>
          <a:lstStyle/>
          <a:p>
            <a:pPr algn="ctr"/>
            <a:r>
              <a:rPr lang="en-US" sz="1300" dirty="0" smtClean="0">
                <a:latin typeface="+mj-lt"/>
              </a:rPr>
              <a:t>Announced:</a:t>
            </a:r>
          </a:p>
          <a:p>
            <a:pPr algn="ctr"/>
            <a:r>
              <a:rPr lang="en-US" sz="1300" dirty="0" smtClean="0">
                <a:latin typeface="+mj-lt"/>
              </a:rPr>
              <a:t>Released:</a:t>
            </a:r>
          </a:p>
        </p:txBody>
      </p:sp>
      <p:sp>
        <p:nvSpPr>
          <p:cNvPr id="9" name="TextBox 8"/>
          <p:cNvSpPr txBox="1"/>
          <p:nvPr/>
        </p:nvSpPr>
        <p:spPr>
          <a:xfrm>
            <a:off x="2312050" y="5792806"/>
            <a:ext cx="954107" cy="492443"/>
          </a:xfrm>
          <a:prstGeom prst="rect">
            <a:avLst/>
          </a:prstGeom>
          <a:noFill/>
        </p:spPr>
        <p:txBody>
          <a:bodyPr wrap="none" rtlCol="0">
            <a:spAutoFit/>
          </a:bodyPr>
          <a:lstStyle/>
          <a:p>
            <a:pPr algn="ctr"/>
            <a:r>
              <a:rPr lang="en-US" sz="1300" dirty="0" smtClean="0">
                <a:latin typeface="+mj-lt"/>
              </a:rPr>
              <a:t>10/2018</a:t>
            </a:r>
          </a:p>
          <a:p>
            <a:pPr algn="ctr"/>
            <a:r>
              <a:rPr lang="en-US" sz="1300" dirty="0" smtClean="0">
                <a:latin typeface="+mj-lt"/>
              </a:rPr>
              <a:t> 02/2019</a:t>
            </a:r>
          </a:p>
        </p:txBody>
      </p:sp>
      <p:sp>
        <p:nvSpPr>
          <p:cNvPr id="10" name="TextBox 9"/>
          <p:cNvSpPr txBox="1"/>
          <p:nvPr/>
        </p:nvSpPr>
        <p:spPr>
          <a:xfrm>
            <a:off x="3946358" y="5810452"/>
            <a:ext cx="1031493" cy="492443"/>
          </a:xfrm>
          <a:prstGeom prst="rect">
            <a:avLst/>
          </a:prstGeom>
          <a:noFill/>
        </p:spPr>
        <p:txBody>
          <a:bodyPr wrap="square" rtlCol="0">
            <a:spAutoFit/>
          </a:bodyPr>
          <a:lstStyle/>
          <a:p>
            <a:pPr algn="ctr"/>
            <a:r>
              <a:rPr lang="en-US" sz="1300" dirty="0" smtClean="0">
                <a:latin typeface="+mj-lt"/>
              </a:rPr>
              <a:t>09/2020</a:t>
            </a:r>
          </a:p>
          <a:p>
            <a:pPr algn="ctr"/>
            <a:r>
              <a:rPr lang="en-US" sz="1300" dirty="0" smtClean="0">
                <a:latin typeface="+mj-lt"/>
              </a:rPr>
              <a:t>04/2021</a:t>
            </a:r>
          </a:p>
        </p:txBody>
      </p:sp>
      <p:sp>
        <p:nvSpPr>
          <p:cNvPr id="4" name="Rounded Rectangle 3"/>
          <p:cNvSpPr/>
          <p:nvPr/>
        </p:nvSpPr>
        <p:spPr bwMode="auto">
          <a:xfrm>
            <a:off x="1982805" y="3850109"/>
            <a:ext cx="1512000" cy="828000"/>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sp>
        <p:nvSpPr>
          <p:cNvPr id="11" name="TextBox 10"/>
          <p:cNvSpPr txBox="1"/>
          <p:nvPr/>
        </p:nvSpPr>
        <p:spPr>
          <a:xfrm>
            <a:off x="2017766" y="3563018"/>
            <a:ext cx="1472006" cy="276999"/>
          </a:xfrm>
          <a:prstGeom prst="rect">
            <a:avLst/>
          </a:prstGeom>
          <a:noFill/>
        </p:spPr>
        <p:txBody>
          <a:bodyPr wrap="none" rtlCol="0">
            <a:spAutoFit/>
          </a:bodyPr>
          <a:lstStyle/>
          <a:p>
            <a:r>
              <a:rPr lang="en-GB" sz="1200" dirty="0" smtClean="0">
                <a:solidFill>
                  <a:schemeClr val="bg1"/>
                </a:solidFill>
                <a:latin typeface="+mj-lt"/>
              </a:rPr>
              <a:t>Armv8.2/no SVE</a:t>
            </a:r>
          </a:p>
        </p:txBody>
      </p:sp>
      <p:sp>
        <p:nvSpPr>
          <p:cNvPr id="12" name="TextBox 11"/>
          <p:cNvSpPr txBox="1"/>
          <p:nvPr/>
        </p:nvSpPr>
        <p:spPr>
          <a:xfrm>
            <a:off x="3725698" y="3631336"/>
            <a:ext cx="1407886" cy="276999"/>
          </a:xfrm>
          <a:prstGeom prst="rect">
            <a:avLst/>
          </a:prstGeom>
          <a:noFill/>
        </p:spPr>
        <p:txBody>
          <a:bodyPr wrap="none" rtlCol="0">
            <a:spAutoFit/>
          </a:bodyPr>
          <a:lstStyle/>
          <a:p>
            <a:r>
              <a:rPr lang="en-GB" sz="1200" dirty="0" smtClean="0">
                <a:solidFill>
                  <a:schemeClr val="bg1"/>
                </a:solidFill>
                <a:latin typeface="+mj-lt"/>
              </a:rPr>
              <a:t>Armv8.2+/ SVE</a:t>
            </a:r>
          </a:p>
        </p:txBody>
      </p:sp>
      <p:sp>
        <p:nvSpPr>
          <p:cNvPr id="13" name="TextBox 12"/>
          <p:cNvSpPr txBox="1"/>
          <p:nvPr/>
        </p:nvSpPr>
        <p:spPr>
          <a:xfrm>
            <a:off x="5601796" y="4729668"/>
            <a:ext cx="1225144" cy="276999"/>
          </a:xfrm>
          <a:prstGeom prst="rect">
            <a:avLst/>
          </a:prstGeom>
          <a:noFill/>
        </p:spPr>
        <p:txBody>
          <a:bodyPr wrap="none" rtlCol="0">
            <a:spAutoFit/>
          </a:bodyPr>
          <a:lstStyle/>
          <a:p>
            <a:r>
              <a:rPr lang="en-GB" sz="1200" dirty="0" smtClean="0">
                <a:solidFill>
                  <a:schemeClr val="bg1"/>
                </a:solidFill>
                <a:latin typeface="+mj-lt"/>
              </a:rPr>
              <a:t>Armv9/ SVE2</a:t>
            </a:r>
          </a:p>
        </p:txBody>
      </p:sp>
    </p:spTree>
    <p:extLst>
      <p:ext uri="{BB962C8B-B14F-4D97-AF65-F5344CB8AC3E}">
        <p14:creationId xmlns:p14="http://schemas.microsoft.com/office/powerpoint/2010/main" val="20727542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a:t>
            </a:r>
            <a:r>
              <a:rPr lang="en-US" altLang="en-US" sz="1600" kern="1200" dirty="0" smtClean="0">
                <a:solidFill>
                  <a:srgbClr val="FFFFFF"/>
                </a:solidFill>
                <a:latin typeface="Verdana" pitchFamily="34" charset="0"/>
                <a:cs typeface="Times New Roman" pitchFamily="18" charset="0"/>
              </a:rPr>
              <a:t>platform</a:t>
            </a:r>
            <a:r>
              <a:rPr lang="hu-HU" altLang="en-US" sz="1600" kern="1200" dirty="0" smtClean="0">
                <a:solidFill>
                  <a:srgbClr val="FFFFFF"/>
                </a:solidFill>
                <a:latin typeface="Verdana" pitchFamily="34" charset="0"/>
                <a:cs typeface="Times New Roman" pitchFamily="18" charset="0"/>
              </a:rPr>
              <a:t> (2)</a:t>
            </a:r>
            <a:endParaRPr lang="en-US" altLang="en-US" sz="1600" kern="1200" dirty="0">
              <a:solidFill>
                <a:srgbClr val="FFFFFF"/>
              </a:solidFill>
              <a:latin typeface="Verdana" pitchFamily="34" charset="0"/>
              <a:cs typeface="Times New Roman" pitchFamily="18" charset="0"/>
            </a:endParaRPr>
          </a:p>
        </p:txBody>
      </p:sp>
      <p:sp>
        <p:nvSpPr>
          <p:cNvPr id="3" name="TextBox 2"/>
          <p:cNvSpPr txBox="1"/>
          <p:nvPr/>
        </p:nvSpPr>
        <p:spPr>
          <a:xfrm>
            <a:off x="107950" y="452389"/>
            <a:ext cx="5861989" cy="369332"/>
          </a:xfrm>
          <a:prstGeom prst="rect">
            <a:avLst/>
          </a:prstGeom>
          <a:noFill/>
        </p:spPr>
        <p:txBody>
          <a:bodyPr wrap="none" rtlCol="0">
            <a:spAutoFit/>
          </a:bodyPr>
          <a:lstStyle/>
          <a:p>
            <a:r>
              <a:rPr lang="en-US" dirty="0" smtClean="0">
                <a:solidFill>
                  <a:schemeClr val="accent6"/>
                </a:solidFill>
                <a:latin typeface="+mj-lt"/>
              </a:rPr>
              <a:t>The </a:t>
            </a:r>
            <a:r>
              <a:rPr lang="en-US" dirty="0" err="1" smtClean="0">
                <a:solidFill>
                  <a:schemeClr val="accent6"/>
                </a:solidFill>
                <a:latin typeface="+mj-lt"/>
              </a:rPr>
              <a:t>Neoverse</a:t>
            </a:r>
            <a:r>
              <a:rPr lang="en-US" dirty="0" smtClean="0">
                <a:solidFill>
                  <a:schemeClr val="accent6"/>
                </a:solidFill>
                <a:latin typeface="+mj-lt"/>
              </a:rPr>
              <a:t> </a:t>
            </a:r>
            <a:r>
              <a:rPr lang="en-US" dirty="0">
                <a:solidFill>
                  <a:schemeClr val="accent6"/>
                </a:solidFill>
                <a:latin typeface="+mj-lt"/>
              </a:rPr>
              <a:t>N</a:t>
            </a:r>
            <a:r>
              <a:rPr lang="en-US" dirty="0" smtClean="0">
                <a:solidFill>
                  <a:schemeClr val="accent6"/>
                </a:solidFill>
                <a:latin typeface="+mj-lt"/>
              </a:rPr>
              <a:t>1 processor and platform -2 </a:t>
            </a:r>
            <a:r>
              <a:rPr lang="en-US" dirty="0" smtClean="0">
                <a:latin typeface="+mj-lt"/>
              </a:rPr>
              <a:t>[</a:t>
            </a:r>
            <a:r>
              <a:rPr lang="hu-HU" dirty="0" smtClean="0">
                <a:latin typeface="+mj-lt"/>
              </a:rPr>
              <a:t>12</a:t>
            </a:r>
            <a:r>
              <a:rPr lang="en-US" dirty="0" smtClean="0">
                <a:latin typeface="+mj-lt"/>
              </a:rPr>
              <a:t>]</a:t>
            </a:r>
          </a:p>
        </p:txBody>
      </p:sp>
      <p:sp>
        <p:nvSpPr>
          <p:cNvPr id="4" name="TextBox 3"/>
          <p:cNvSpPr txBox="1"/>
          <p:nvPr/>
        </p:nvSpPr>
        <p:spPr>
          <a:xfrm>
            <a:off x="279132" y="847023"/>
            <a:ext cx="9093580" cy="544764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latin typeface="+mj-lt"/>
              </a:rPr>
              <a:t>Announced in 10/2018, released in </a:t>
            </a:r>
            <a:r>
              <a:rPr lang="en-US" sz="1600" dirty="0" smtClean="0">
                <a:solidFill>
                  <a:srgbClr val="0070C0"/>
                </a:solidFill>
                <a:latin typeface="+mj-lt"/>
              </a:rPr>
              <a:t>02/2019</a:t>
            </a:r>
            <a:r>
              <a:rPr lang="en-US" sz="1600" dirty="0" smtClean="0">
                <a:latin typeface="+mj-lt"/>
              </a:rPr>
              <a:t>. </a:t>
            </a:r>
          </a:p>
          <a:p>
            <a:pPr marL="285750" indent="-285750">
              <a:buFont typeface="Arial" panose="020B0604020202020204" pitchFamily="34" charset="0"/>
              <a:buChar char="•"/>
            </a:pPr>
            <a:r>
              <a:rPr lang="en-US" sz="1600" dirty="0" smtClean="0">
                <a:latin typeface="+mj-lt"/>
              </a:rPr>
              <a:t>It is a </a:t>
            </a:r>
            <a:r>
              <a:rPr lang="en-US" sz="1600" dirty="0" smtClean="0">
                <a:solidFill>
                  <a:srgbClr val="FF0000"/>
                </a:solidFill>
                <a:latin typeface="+mj-lt"/>
              </a:rPr>
              <a:t>high-efficiency platform </a:t>
            </a:r>
            <a:r>
              <a:rPr lang="en-US" sz="1600" dirty="0" smtClean="0">
                <a:latin typeface="+mj-lt"/>
              </a:rPr>
              <a:t>in terms of performance/W and</a:t>
            </a:r>
          </a:p>
          <a:p>
            <a:pPr>
              <a:spcAft>
                <a:spcPts val="600"/>
              </a:spcAft>
            </a:pPr>
            <a:r>
              <a:rPr lang="en-US" sz="1600" dirty="0">
                <a:latin typeface="+mj-lt"/>
              </a:rPr>
              <a:t> </a:t>
            </a:r>
            <a:r>
              <a:rPr lang="en-US" sz="1600" dirty="0" smtClean="0">
                <a:latin typeface="+mj-lt"/>
              </a:rPr>
              <a:t>     performance/Si area.</a:t>
            </a:r>
          </a:p>
          <a:p>
            <a:pPr marL="285750" indent="-285750">
              <a:buFont typeface="Arial" panose="020B0604020202020204" pitchFamily="34" charset="0"/>
              <a:buChar char="•"/>
            </a:pPr>
            <a:r>
              <a:rPr lang="en-US" sz="1600" dirty="0" smtClean="0">
                <a:latin typeface="+mj-lt"/>
              </a:rPr>
              <a:t>It mainly aims at </a:t>
            </a:r>
            <a:r>
              <a:rPr lang="en-US" sz="1600" dirty="0" smtClean="0">
                <a:solidFill>
                  <a:srgbClr val="0070C0"/>
                </a:solidFill>
                <a:latin typeface="+mj-lt"/>
              </a:rPr>
              <a:t>high-performance servers in </a:t>
            </a:r>
            <a:r>
              <a:rPr lang="en-US" sz="1600" dirty="0" err="1" smtClean="0">
                <a:solidFill>
                  <a:srgbClr val="0070C0"/>
                </a:solidFill>
                <a:latin typeface="+mj-lt"/>
              </a:rPr>
              <a:t>hyperscale</a:t>
            </a:r>
            <a:r>
              <a:rPr lang="en-US" sz="1600" dirty="0" smtClean="0">
                <a:solidFill>
                  <a:srgbClr val="0070C0"/>
                </a:solidFill>
                <a:latin typeface="+mj-lt"/>
              </a:rPr>
              <a:t> and data centers</a:t>
            </a:r>
          </a:p>
          <a:p>
            <a:pPr>
              <a:spcAft>
                <a:spcPts val="600"/>
              </a:spcAft>
            </a:pPr>
            <a:r>
              <a:rPr lang="en-US" sz="1600" dirty="0">
                <a:latin typeface="+mj-lt"/>
              </a:rPr>
              <a:t> </a:t>
            </a:r>
            <a:r>
              <a:rPr lang="en-US" sz="1600" dirty="0" smtClean="0">
                <a:latin typeface="+mj-lt"/>
              </a:rPr>
              <a:t>     running mostly cloud applications.</a:t>
            </a:r>
          </a:p>
          <a:p>
            <a:pPr marL="285750" indent="-285750">
              <a:buFont typeface="Arial" panose="020B0604020202020204" pitchFamily="34" charset="0"/>
              <a:buChar char="•"/>
            </a:pPr>
            <a:r>
              <a:rPr lang="en-US" sz="1600" dirty="0" smtClean="0">
                <a:latin typeface="+mj-lt"/>
              </a:rPr>
              <a:t>The </a:t>
            </a:r>
            <a:r>
              <a:rPr lang="en-US" sz="1600" dirty="0" err="1" smtClean="0">
                <a:latin typeface="+mj-lt"/>
              </a:rPr>
              <a:t>Neoverse</a:t>
            </a:r>
            <a:r>
              <a:rPr lang="en-US" sz="1600" dirty="0" smtClean="0">
                <a:latin typeface="+mj-lt"/>
              </a:rPr>
              <a:t> N1 is based on the </a:t>
            </a:r>
            <a:r>
              <a:rPr lang="en-US" sz="1600" dirty="0" smtClean="0">
                <a:solidFill>
                  <a:srgbClr val="FF0000"/>
                </a:solidFill>
                <a:latin typeface="+mj-lt"/>
              </a:rPr>
              <a:t>Armv8.2-A ISA</a:t>
            </a:r>
            <a:r>
              <a:rPr lang="en-US" sz="1600" dirty="0" smtClean="0">
                <a:latin typeface="+mj-lt"/>
              </a:rPr>
              <a:t>, it may have </a:t>
            </a:r>
            <a:r>
              <a:rPr lang="en-US" sz="1600" dirty="0" smtClean="0">
                <a:solidFill>
                  <a:srgbClr val="0070C0"/>
                </a:solidFill>
                <a:latin typeface="+mj-lt"/>
              </a:rPr>
              <a:t>up to 128 cores</a:t>
            </a:r>
            <a:r>
              <a:rPr lang="en-US" sz="1600" dirty="0" smtClean="0">
                <a:latin typeface="+mj-lt"/>
              </a:rPr>
              <a:t>,</a:t>
            </a:r>
          </a:p>
          <a:p>
            <a:pPr>
              <a:spcAft>
                <a:spcPts val="600"/>
              </a:spcAft>
            </a:pPr>
            <a:r>
              <a:rPr lang="en-US" sz="1600" dirty="0" smtClean="0">
                <a:latin typeface="+mj-lt"/>
              </a:rPr>
              <a:t>       and </a:t>
            </a:r>
            <a:r>
              <a:rPr lang="en-US" sz="1600" dirty="0" smtClean="0">
                <a:solidFill>
                  <a:srgbClr val="0070C0"/>
                </a:solidFill>
                <a:latin typeface="+mj-lt"/>
              </a:rPr>
              <a:t>does not support SVE or multithreading</a:t>
            </a:r>
            <a:r>
              <a:rPr lang="en-US" sz="1600" dirty="0" smtClean="0">
                <a:latin typeface="+mj-lt"/>
              </a:rPr>
              <a:t>.</a:t>
            </a:r>
          </a:p>
          <a:p>
            <a:pPr marL="285750" indent="-285750">
              <a:spcAft>
                <a:spcPts val="600"/>
              </a:spcAft>
              <a:buFont typeface="Arial" panose="020B0604020202020204" pitchFamily="34" charset="0"/>
              <a:buChar char="•"/>
            </a:pPr>
            <a:r>
              <a:rPr lang="en-US" sz="1600" dirty="0" smtClean="0">
                <a:latin typeface="+mj-lt"/>
              </a:rPr>
              <a:t>A </a:t>
            </a:r>
            <a:r>
              <a:rPr lang="en-US" sz="1600" dirty="0" smtClean="0">
                <a:solidFill>
                  <a:srgbClr val="0070C0"/>
                </a:solidFill>
                <a:latin typeface="+mj-lt"/>
              </a:rPr>
              <a:t>core cluster </a:t>
            </a:r>
            <a:r>
              <a:rPr lang="en-US" sz="1600" dirty="0" smtClean="0">
                <a:latin typeface="+mj-lt"/>
              </a:rPr>
              <a:t>has </a:t>
            </a:r>
            <a:r>
              <a:rPr lang="en-US" sz="1600" dirty="0" smtClean="0">
                <a:solidFill>
                  <a:srgbClr val="0070C0"/>
                </a:solidFill>
                <a:latin typeface="+mj-lt"/>
              </a:rPr>
              <a:t>up to 4 cores</a:t>
            </a:r>
            <a:r>
              <a:rPr lang="en-US" sz="1600" dirty="0" smtClean="0">
                <a:latin typeface="+mj-lt"/>
              </a:rPr>
              <a:t>.</a:t>
            </a:r>
          </a:p>
          <a:p>
            <a:pPr marL="285750" indent="-285750">
              <a:spcAft>
                <a:spcPts val="600"/>
              </a:spcAft>
              <a:buFont typeface="Arial" panose="020B0604020202020204" pitchFamily="34" charset="0"/>
              <a:buChar char="•"/>
            </a:pPr>
            <a:r>
              <a:rPr lang="en-US" sz="1600" dirty="0">
                <a:latin typeface="+mj-lt"/>
              </a:rPr>
              <a:t>Cores have </a:t>
            </a:r>
            <a:r>
              <a:rPr lang="en-US" sz="1600" dirty="0" smtClean="0">
                <a:solidFill>
                  <a:srgbClr val="0070C0"/>
                </a:solidFill>
                <a:latin typeface="+mj-lt"/>
              </a:rPr>
              <a:t>four-wide </a:t>
            </a:r>
            <a:r>
              <a:rPr lang="en-US" sz="1600" dirty="0">
                <a:solidFill>
                  <a:srgbClr val="0070C0"/>
                </a:solidFill>
                <a:latin typeface="+mj-lt"/>
              </a:rPr>
              <a:t>front-ends</a:t>
            </a:r>
            <a:r>
              <a:rPr lang="en-US" sz="1600" dirty="0">
                <a:latin typeface="+mj-lt"/>
              </a:rPr>
              <a:t>. </a:t>
            </a:r>
            <a:endParaRPr lang="en-US" sz="1600" dirty="0" smtClean="0">
              <a:latin typeface="+mj-lt"/>
            </a:endParaRPr>
          </a:p>
          <a:p>
            <a:pPr marL="285750" indent="-285750">
              <a:buFont typeface="Arial" panose="020B0604020202020204" pitchFamily="34" charset="0"/>
              <a:buChar char="•"/>
            </a:pPr>
            <a:r>
              <a:rPr lang="en-US" sz="1600" dirty="0" smtClean="0">
                <a:latin typeface="+mj-lt"/>
              </a:rPr>
              <a:t>Cores have private L1 (64 KB L1I$, 64 KB L1D$) and private, unified L2 $ </a:t>
            </a:r>
          </a:p>
          <a:p>
            <a:pPr>
              <a:spcAft>
                <a:spcPts val="600"/>
              </a:spcAft>
            </a:pPr>
            <a:r>
              <a:rPr lang="en-US" sz="1600" dirty="0">
                <a:latin typeface="+mj-lt"/>
              </a:rPr>
              <a:t> </a:t>
            </a:r>
            <a:r>
              <a:rPr lang="en-US" sz="1600" dirty="0" smtClean="0">
                <a:latin typeface="+mj-lt"/>
              </a:rPr>
              <a:t>    (256 KB-1MB), as well as an optional, shared L3$ may be added (512 KB – 4 MB).</a:t>
            </a:r>
          </a:p>
          <a:p>
            <a:pPr marL="285750" lvl="0" indent="-285750">
              <a:spcAft>
                <a:spcPts val="600"/>
              </a:spcAft>
              <a:buFont typeface="Arial" panose="020B0604020202020204" pitchFamily="34" charset="0"/>
              <a:buChar char="•"/>
            </a:pPr>
            <a:r>
              <a:rPr lang="en-US" sz="1600" dirty="0">
                <a:solidFill>
                  <a:srgbClr val="000000"/>
                </a:solidFill>
                <a:latin typeface="Verdana"/>
              </a:rPr>
              <a:t>The </a:t>
            </a:r>
            <a:r>
              <a:rPr lang="en-US" sz="1600" dirty="0" err="1">
                <a:solidFill>
                  <a:srgbClr val="000000"/>
                </a:solidFill>
                <a:latin typeface="Verdana"/>
              </a:rPr>
              <a:t>Neoverse</a:t>
            </a:r>
            <a:r>
              <a:rPr lang="en-US" sz="1600" dirty="0">
                <a:solidFill>
                  <a:srgbClr val="000000"/>
                </a:solidFill>
                <a:latin typeface="Verdana"/>
              </a:rPr>
              <a:t> N1 presumes an </a:t>
            </a:r>
            <a:r>
              <a:rPr lang="en-US" sz="1600" dirty="0">
                <a:solidFill>
                  <a:srgbClr val="0070C0"/>
                </a:solidFill>
                <a:latin typeface="Verdana"/>
              </a:rPr>
              <a:t>on-chip </a:t>
            </a:r>
            <a:r>
              <a:rPr lang="en-US" sz="1600" dirty="0" smtClean="0">
                <a:solidFill>
                  <a:srgbClr val="0070C0"/>
                </a:solidFill>
                <a:latin typeface="Verdana"/>
              </a:rPr>
              <a:t>2D mesh </a:t>
            </a:r>
            <a:r>
              <a:rPr lang="en-US" sz="1600" dirty="0">
                <a:solidFill>
                  <a:srgbClr val="0070C0"/>
                </a:solidFill>
                <a:latin typeface="Verdana"/>
              </a:rPr>
              <a:t>interconnect </a:t>
            </a:r>
            <a:r>
              <a:rPr lang="en-US" sz="1600" dirty="0">
                <a:solidFill>
                  <a:srgbClr val="000000"/>
                </a:solidFill>
                <a:latin typeface="Verdana"/>
              </a:rPr>
              <a:t>(CMN-600</a:t>
            </a:r>
            <a:r>
              <a:rPr lang="en-US" sz="1600" dirty="0" smtClean="0">
                <a:solidFill>
                  <a:srgbClr val="000000"/>
                </a:solidFill>
                <a:latin typeface="Verdana"/>
              </a:rPr>
              <a:t>).</a:t>
            </a:r>
            <a:endParaRPr lang="en-US" sz="1600" dirty="0" smtClean="0">
              <a:latin typeface="+mj-lt"/>
            </a:endParaRPr>
          </a:p>
          <a:p>
            <a:pPr marL="285750" indent="-285750">
              <a:spcAft>
                <a:spcPts val="600"/>
              </a:spcAft>
              <a:buFont typeface="Arial" panose="020B0604020202020204" pitchFamily="34" charset="0"/>
              <a:buChar char="•"/>
            </a:pPr>
            <a:r>
              <a:rPr lang="en-US" sz="1600" dirty="0" smtClean="0">
                <a:latin typeface="+mj-lt"/>
              </a:rPr>
              <a:t>For </a:t>
            </a:r>
            <a:r>
              <a:rPr lang="en-US" sz="1600" dirty="0" smtClean="0">
                <a:solidFill>
                  <a:srgbClr val="0070C0"/>
                </a:solidFill>
                <a:latin typeface="+mj-lt"/>
              </a:rPr>
              <a:t>chip-to-chip communication </a:t>
            </a:r>
            <a:r>
              <a:rPr lang="en-US" sz="1600" dirty="0" smtClean="0">
                <a:latin typeface="+mj-lt"/>
              </a:rPr>
              <a:t>it uses </a:t>
            </a:r>
            <a:r>
              <a:rPr lang="en-US" sz="1600" dirty="0" smtClean="0">
                <a:solidFill>
                  <a:srgbClr val="0070C0"/>
                </a:solidFill>
                <a:latin typeface="+mj-lt"/>
              </a:rPr>
              <a:t>CCIX 1.0</a:t>
            </a:r>
            <a:r>
              <a:rPr lang="en-US" sz="1600" dirty="0" smtClean="0">
                <a:latin typeface="+mj-lt"/>
              </a:rPr>
              <a:t> interconnects.</a:t>
            </a:r>
          </a:p>
          <a:p>
            <a:pPr marL="285750" indent="-285750">
              <a:spcAft>
                <a:spcPts val="600"/>
              </a:spcAft>
              <a:buFont typeface="Arial" panose="020B0604020202020204" pitchFamily="34" charset="0"/>
              <a:buChar char="•"/>
            </a:pPr>
            <a:r>
              <a:rPr lang="en-US" sz="1600" dirty="0">
                <a:solidFill>
                  <a:srgbClr val="000000"/>
                </a:solidFill>
                <a:latin typeface="Verdana"/>
              </a:rPr>
              <a:t>Supported memory and IO technologies: </a:t>
            </a:r>
            <a:r>
              <a:rPr lang="en-US" sz="1600" dirty="0">
                <a:solidFill>
                  <a:srgbClr val="0070C0"/>
                </a:solidFill>
                <a:latin typeface="Verdana"/>
              </a:rPr>
              <a:t>DDR4, HBM2, </a:t>
            </a:r>
            <a:r>
              <a:rPr lang="en-US" sz="1600" dirty="0" err="1">
                <a:solidFill>
                  <a:srgbClr val="0070C0"/>
                </a:solidFill>
                <a:latin typeface="Verdana"/>
              </a:rPr>
              <a:t>PCIe</a:t>
            </a:r>
            <a:r>
              <a:rPr lang="en-US" sz="1600" dirty="0">
                <a:solidFill>
                  <a:srgbClr val="0070C0"/>
                </a:solidFill>
                <a:latin typeface="Verdana"/>
              </a:rPr>
              <a:t> 4.0, CCIX 1.0.</a:t>
            </a:r>
            <a:endParaRPr lang="en-US" sz="1600" dirty="0" smtClean="0">
              <a:solidFill>
                <a:srgbClr val="0070C0"/>
              </a:solidFill>
              <a:latin typeface="+mj-lt"/>
            </a:endParaRPr>
          </a:p>
          <a:p>
            <a:pPr marL="285750" indent="-285750">
              <a:buFont typeface="Arial" panose="020B0604020202020204" pitchFamily="34" charset="0"/>
              <a:buChar char="•"/>
            </a:pPr>
            <a:r>
              <a:rPr lang="en-US" sz="1600" dirty="0" smtClean="0">
                <a:latin typeface="+mj-lt"/>
              </a:rPr>
              <a:t>It provides </a:t>
            </a:r>
            <a:r>
              <a:rPr lang="en-US" sz="1600" dirty="0" smtClean="0">
                <a:solidFill>
                  <a:srgbClr val="0070C0"/>
                </a:solidFill>
                <a:latin typeface="+mj-lt"/>
              </a:rPr>
              <a:t>60 % ST performance uplift compared to the Cortex-A72 </a:t>
            </a:r>
          </a:p>
          <a:p>
            <a:pPr>
              <a:spcAft>
                <a:spcPts val="600"/>
              </a:spcAft>
            </a:pPr>
            <a:r>
              <a:rPr lang="en-US" sz="1600" dirty="0">
                <a:latin typeface="+mj-lt"/>
              </a:rPr>
              <a:t> </a:t>
            </a:r>
            <a:r>
              <a:rPr lang="en-US" sz="1600" dirty="0" smtClean="0">
                <a:latin typeface="+mj-lt"/>
              </a:rPr>
              <a:t>     (as indicated in the next Figure).</a:t>
            </a:r>
          </a:p>
          <a:p>
            <a:pPr marL="285750" indent="-285750">
              <a:buFont typeface="Arial" panose="020B0604020202020204" pitchFamily="34" charset="0"/>
              <a:buChar char="•"/>
            </a:pPr>
            <a:r>
              <a:rPr lang="en-US" sz="1600" dirty="0" err="1" smtClean="0">
                <a:latin typeface="+mj-lt"/>
              </a:rPr>
              <a:t>Neoverse</a:t>
            </a:r>
            <a:r>
              <a:rPr lang="en-US" sz="1600" dirty="0" smtClean="0">
                <a:latin typeface="+mj-lt"/>
              </a:rPr>
              <a:t> N1 processor designs are used in </a:t>
            </a:r>
            <a:r>
              <a:rPr lang="en-US" sz="1600" dirty="0" smtClean="0">
                <a:solidFill>
                  <a:srgbClr val="0070C0"/>
                </a:solidFill>
                <a:latin typeface="+mj-lt"/>
              </a:rPr>
              <a:t>AWS’s Graviton2 </a:t>
            </a:r>
            <a:r>
              <a:rPr lang="en-US" sz="1600" dirty="0" smtClean="0">
                <a:latin typeface="+mj-lt"/>
              </a:rPr>
              <a:t>and </a:t>
            </a:r>
            <a:r>
              <a:rPr lang="en-US" sz="1600" dirty="0" smtClean="0">
                <a:solidFill>
                  <a:srgbClr val="0070C0"/>
                </a:solidFill>
                <a:latin typeface="+mj-lt"/>
              </a:rPr>
              <a:t>Ampere’s</a:t>
            </a:r>
          </a:p>
          <a:p>
            <a:r>
              <a:rPr lang="en-US" sz="1600" dirty="0" smtClean="0">
                <a:solidFill>
                  <a:srgbClr val="0070C0"/>
                </a:solidFill>
                <a:latin typeface="+mj-lt"/>
              </a:rPr>
              <a:t>      </a:t>
            </a:r>
            <a:r>
              <a:rPr lang="en-US" sz="1600" dirty="0" err="1" smtClean="0">
                <a:solidFill>
                  <a:srgbClr val="0070C0"/>
                </a:solidFill>
                <a:latin typeface="+mj-lt"/>
              </a:rPr>
              <a:t>Altra</a:t>
            </a:r>
            <a:r>
              <a:rPr lang="en-US" sz="1600" dirty="0" smtClean="0">
                <a:solidFill>
                  <a:srgbClr val="0070C0"/>
                </a:solidFill>
                <a:latin typeface="+mj-lt"/>
              </a:rPr>
              <a:t> </a:t>
            </a:r>
            <a:r>
              <a:rPr lang="en-US" sz="1600" dirty="0" smtClean="0">
                <a:latin typeface="+mj-lt"/>
              </a:rPr>
              <a:t>processors.</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34717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 calcmode="lin" valueType="num">
                                      <p:cBhvr additive="base">
                                        <p:cTn id="5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 calcmode="lin" valueType="num">
                                      <p:cBhvr additive="base">
                                        <p:cTn id="6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xEl>
                                              <p:pRg st="13" end="13"/>
                                            </p:txEl>
                                          </p:spTgt>
                                        </p:tgtEl>
                                        <p:attrNameLst>
                                          <p:attrName>style.visibility</p:attrName>
                                        </p:attrNameLst>
                                      </p:cBhvr>
                                      <p:to>
                                        <p:strVal val="visible"/>
                                      </p:to>
                                    </p:set>
                                    <p:anim calcmode="lin" valueType="num">
                                      <p:cBhvr additive="base">
                                        <p:cTn id="7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 calcmode="lin" valueType="num">
                                      <p:cBhvr additive="base">
                                        <p:cTn id="7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
                                            <p:txEl>
                                              <p:pRg st="15" end="15"/>
                                            </p:txEl>
                                          </p:spTgt>
                                        </p:tgtEl>
                                        <p:attrNameLst>
                                          <p:attrName>style.visibility</p:attrName>
                                        </p:attrNameLst>
                                      </p:cBhvr>
                                      <p:to>
                                        <p:strVal val="visible"/>
                                      </p:to>
                                    </p:set>
                                    <p:anim calcmode="lin" valueType="num">
                                      <p:cBhvr additive="base">
                                        <p:cTn id="8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
                                            <p:txEl>
                                              <p:pRg st="16" end="16"/>
                                            </p:txEl>
                                          </p:spTgt>
                                        </p:tgtEl>
                                        <p:attrNameLst>
                                          <p:attrName>style.visibility</p:attrName>
                                        </p:attrNameLst>
                                      </p:cBhvr>
                                      <p:to>
                                        <p:strVal val="visible"/>
                                      </p:to>
                                    </p:set>
                                    <p:anim calcmode="lin" valueType="num">
                                      <p:cBhvr additive="base">
                                        <p:cTn id="8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
                                            <p:txEl>
                                              <p:pRg st="17" end="17"/>
                                            </p:txEl>
                                          </p:spTgt>
                                        </p:tgtEl>
                                        <p:attrNameLst>
                                          <p:attrName>style.visibility</p:attrName>
                                        </p:attrNameLst>
                                      </p:cBhvr>
                                      <p:to>
                                        <p:strVal val="visible"/>
                                      </p:to>
                                    </p:set>
                                    <p:anim calcmode="lin" valueType="num">
                                      <p:cBhvr additive="base">
                                        <p:cTn id="91"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(3)</a:t>
            </a:r>
            <a:endParaRPr lang="en-US" sz="1600" dirty="0"/>
          </a:p>
        </p:txBody>
      </p:sp>
      <p:pic>
        <p:nvPicPr>
          <p:cNvPr id="22530" name="Picture 2" descr="http://3s81si1s5ygj3mzby34dq6qf-wpengine.netdna-ssl.com/wp-content/uploads/2019/02/arm-neoverse-roadmap-upda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152" y="1593376"/>
            <a:ext cx="7111359" cy="38242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96717" y="4632512"/>
            <a:ext cx="1055096" cy="261610"/>
          </a:xfrm>
          <a:prstGeom prst="rect">
            <a:avLst/>
          </a:prstGeom>
          <a:noFill/>
        </p:spPr>
        <p:txBody>
          <a:bodyPr wrap="none" rtlCol="0">
            <a:spAutoFit/>
          </a:bodyPr>
          <a:lstStyle/>
          <a:p>
            <a:pPr algn="ctr"/>
            <a:r>
              <a:rPr lang="en-US" sz="1100" dirty="0" smtClean="0">
                <a:solidFill>
                  <a:schemeClr val="bg1"/>
                </a:solidFill>
                <a:latin typeface="+mj-lt"/>
              </a:rPr>
              <a:t>(Cortex-A72</a:t>
            </a:r>
          </a:p>
        </p:txBody>
      </p:sp>
      <p:sp>
        <p:nvSpPr>
          <p:cNvPr id="5" name="TextBox 4"/>
          <p:cNvSpPr txBox="1"/>
          <p:nvPr/>
        </p:nvSpPr>
        <p:spPr>
          <a:xfrm>
            <a:off x="107950" y="450950"/>
            <a:ext cx="8427948" cy="646331"/>
          </a:xfrm>
          <a:prstGeom prst="rect">
            <a:avLst/>
          </a:prstGeom>
          <a:noFill/>
        </p:spPr>
        <p:txBody>
          <a:bodyPr wrap="none" rtlCol="0">
            <a:spAutoFit/>
          </a:bodyPr>
          <a:lstStyle/>
          <a:p>
            <a:r>
              <a:rPr lang="en-US" dirty="0" smtClean="0">
                <a:solidFill>
                  <a:schemeClr val="accent6"/>
                </a:solidFill>
                <a:latin typeface="+mj-lt"/>
              </a:rPr>
              <a:t>Achieved performance uplift of the implemented </a:t>
            </a:r>
            <a:r>
              <a:rPr lang="en-US" dirty="0" err="1" smtClean="0">
                <a:solidFill>
                  <a:schemeClr val="accent6"/>
                </a:solidFill>
                <a:latin typeface="+mj-lt"/>
              </a:rPr>
              <a:t>Neoverse</a:t>
            </a:r>
            <a:r>
              <a:rPr lang="en-US" dirty="0" smtClean="0">
                <a:solidFill>
                  <a:schemeClr val="accent6"/>
                </a:solidFill>
                <a:latin typeface="+mj-lt"/>
              </a:rPr>
              <a:t> N1 platform</a:t>
            </a:r>
          </a:p>
          <a:p>
            <a:r>
              <a:rPr lang="en-US" dirty="0">
                <a:solidFill>
                  <a:schemeClr val="accent6"/>
                </a:solidFill>
                <a:latin typeface="+mj-lt"/>
              </a:rPr>
              <a:t> </a:t>
            </a:r>
            <a:r>
              <a:rPr lang="en-US" dirty="0" smtClean="0">
                <a:solidFill>
                  <a:schemeClr val="accent6"/>
                </a:solidFill>
                <a:latin typeface="+mj-lt"/>
              </a:rPr>
              <a:t> vs. the Cosmos platform, revealed in 02/2019 </a:t>
            </a:r>
            <a:r>
              <a:rPr lang="en-US" dirty="0" smtClean="0">
                <a:latin typeface="+mj-lt"/>
              </a:rPr>
              <a:t>[</a:t>
            </a:r>
            <a:r>
              <a:rPr lang="hu-HU" dirty="0" smtClean="0">
                <a:latin typeface="+mj-lt"/>
              </a:rPr>
              <a:t>10</a:t>
            </a:r>
            <a:r>
              <a:rPr lang="en-US" dirty="0" smtClean="0">
                <a:latin typeface="+mj-lt"/>
              </a:rPr>
              <a:t>]</a:t>
            </a:r>
          </a:p>
        </p:txBody>
      </p:sp>
    </p:spTree>
    <p:extLst>
      <p:ext uri="{BB962C8B-B14F-4D97-AF65-F5344CB8AC3E}">
        <p14:creationId xmlns:p14="http://schemas.microsoft.com/office/powerpoint/2010/main" val="3008705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42875" y="456700"/>
            <a:ext cx="846973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altLang="en-US" sz="1800" b="0" i="0" u="none" strike="noStrike" kern="1200" cap="none" spc="0" normalizeH="0" baseline="0" noProof="0" dirty="0" smtClean="0">
                <a:ln>
                  <a:noFill/>
                </a:ln>
                <a:solidFill>
                  <a:srgbClr val="333399"/>
                </a:solidFill>
                <a:effectLst/>
                <a:uLnTx/>
                <a:uFillTx/>
                <a:latin typeface="Verdana"/>
                <a:ea typeface="+mn-ea"/>
                <a:cs typeface="+mn-cs"/>
              </a:rPr>
              <a:t>Inner view of a large scale data center </a:t>
            </a:r>
            <a:r>
              <a:rPr kumimoji="0" lang="en-US" altLang="en-US" sz="1800" b="0" i="0" u="none" strike="noStrike" kern="1200" cap="none" spc="0" normalizeH="0" baseline="0" noProof="0" dirty="0" smtClean="0">
                <a:ln>
                  <a:noFill/>
                </a:ln>
                <a:effectLst/>
                <a:uLnTx/>
                <a:uFillTx/>
                <a:latin typeface="Verdana"/>
                <a:ea typeface="+mn-ea"/>
                <a:cs typeface="+mn-cs"/>
              </a:rPr>
              <a:t>[</a:t>
            </a:r>
            <a:r>
              <a:rPr kumimoji="0" lang="hu-HU" altLang="en-US" sz="1800" b="0" i="0" u="none" strike="noStrike" kern="1200" cap="none" spc="0" normalizeH="0" baseline="0" noProof="0" dirty="0" smtClean="0">
                <a:ln>
                  <a:noFill/>
                </a:ln>
                <a:effectLst/>
                <a:uLnTx/>
                <a:uFillTx/>
                <a:latin typeface="Verdana"/>
                <a:ea typeface="+mn-ea"/>
                <a:cs typeface="+mn-cs"/>
              </a:rPr>
              <a:t>3</a:t>
            </a:r>
            <a:r>
              <a:rPr kumimoji="0" lang="en-US" altLang="en-US" sz="1800" b="0" i="0" u="none" strike="noStrike" kern="1200" cap="none" spc="0" normalizeH="0" baseline="0" noProof="0" dirty="0" smtClean="0">
                <a:ln>
                  <a:noFill/>
                </a:ln>
                <a:effectLst/>
                <a:uLnTx/>
                <a:uFillTx/>
                <a:latin typeface="Verdana"/>
                <a:ea typeface="+mn-ea"/>
                <a:cs typeface="+mn-cs"/>
              </a:rPr>
              <a:t>]</a:t>
            </a:r>
            <a:endParaRPr kumimoji="0" lang="en-US" altLang="en-US" sz="1800" b="0" i="0" u="none" strike="noStrike" kern="1200" cap="none" spc="0" normalizeH="0" baseline="0" noProof="0" dirty="0">
              <a:ln>
                <a:noFill/>
              </a:ln>
              <a:effectLst/>
              <a:uLnTx/>
              <a:uFillTx/>
              <a:latin typeface="Verdana"/>
              <a:ea typeface="+mn-ea"/>
              <a:cs typeface="+mn-cs"/>
            </a:endParaRPr>
          </a:p>
        </p:txBody>
      </p:sp>
      <p:pic>
        <p:nvPicPr>
          <p:cNvPr id="5" name="Kép 4"/>
          <p:cNvPicPr>
            <a:picLocks noChangeAspect="1"/>
          </p:cNvPicPr>
          <p:nvPr/>
        </p:nvPicPr>
        <p:blipFill>
          <a:blip r:embed="rId2"/>
          <a:stretch>
            <a:fillRect/>
          </a:stretch>
        </p:blipFill>
        <p:spPr>
          <a:xfrm>
            <a:off x="86032" y="1340451"/>
            <a:ext cx="8953500" cy="5142495"/>
          </a:xfrm>
          <a:prstGeom prst="rect">
            <a:avLst/>
          </a:prstGeom>
        </p:spPr>
      </p:pic>
      <p:sp>
        <p:nvSpPr>
          <p:cNvPr id="8" name="Title 7"/>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4</a:t>
            </a:r>
            <a:r>
              <a:rPr lang="hu-HU" altLang="en-US" sz="1600" kern="1200" dirty="0" smtClean="0">
                <a:solidFill>
                  <a:srgbClr val="FFFFFF"/>
                </a:solidFill>
                <a:latin typeface="Verdana" pitchFamily="34" charset="0"/>
                <a:cs typeface="Times New Roman" pitchFamily="18" charset="0"/>
              </a:rPr>
              <a:t>)</a:t>
            </a:r>
            <a:endParaRPr lang="en-US" sz="1600" dirty="0"/>
          </a:p>
        </p:txBody>
      </p:sp>
    </p:spTree>
    <p:extLst>
      <p:ext uri="{BB962C8B-B14F-4D97-AF65-F5344CB8AC3E}">
        <p14:creationId xmlns:p14="http://schemas.microsoft.com/office/powerpoint/2010/main" val="20213928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3s81si1s5ygj3mzby34dq6qf-wpengine.netdna-ssl.com/wp-content/uploads/2019/02/arm-neoverse-n1-core-pip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6" y="1360460"/>
            <a:ext cx="9036050" cy="41433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4</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4" name="TextBox 3"/>
          <p:cNvSpPr txBox="1"/>
          <p:nvPr/>
        </p:nvSpPr>
        <p:spPr>
          <a:xfrm>
            <a:off x="107950" y="452390"/>
            <a:ext cx="374121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The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Neoverse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N1 pipeline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10</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2" name="Rectangle 1"/>
          <p:cNvSpPr/>
          <p:nvPr/>
        </p:nvSpPr>
        <p:spPr bwMode="auto">
          <a:xfrm>
            <a:off x="142875" y="3132083"/>
            <a:ext cx="3230946" cy="262758"/>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27262245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5</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3074" name="Picture 2" descr="https://images.anandtech.com/doci/13959/05_Infra%20Tech%20Day%202019_Defilippi%20System%20FINAL%20WM8.jpg"/>
          <p:cNvPicPr>
            <a:picLocks noChangeAspect="1" noChangeArrowheads="1"/>
          </p:cNvPicPr>
          <p:nvPr/>
        </p:nvPicPr>
        <p:blipFill rotWithShape="1">
          <a:blip r:embed="rId2">
            <a:extLst>
              <a:ext uri="{28A0092B-C50C-407E-A947-70E740481C1C}">
                <a14:useLocalDpi xmlns:a14="http://schemas.microsoft.com/office/drawing/2010/main" val="0"/>
              </a:ext>
            </a:extLst>
          </a:blip>
          <a:srcRect t="21403" r="10193" b="33359"/>
          <a:stretch/>
        </p:blipFill>
        <p:spPr bwMode="auto">
          <a:xfrm>
            <a:off x="83386" y="1299408"/>
            <a:ext cx="8988425" cy="2358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250" y="452389"/>
            <a:ext cx="5507154" cy="369332"/>
          </a:xfrm>
          <a:prstGeom prst="rect">
            <a:avLst/>
          </a:prstGeom>
          <a:noFill/>
        </p:spPr>
        <p:txBody>
          <a:bodyPr wrap="square" rtlCol="0">
            <a:spAutoFit/>
          </a:bodyPr>
          <a:lstStyle/>
          <a:p>
            <a:r>
              <a:rPr lang="en-US" dirty="0" err="1" smtClean="0">
                <a:solidFill>
                  <a:schemeClr val="accent6"/>
                </a:solidFill>
                <a:latin typeface="+mj-lt"/>
              </a:rPr>
              <a:t>Neoverse</a:t>
            </a:r>
            <a:r>
              <a:rPr lang="en-US" dirty="0" smtClean="0">
                <a:solidFill>
                  <a:schemeClr val="accent6"/>
                </a:solidFill>
                <a:latin typeface="+mj-lt"/>
              </a:rPr>
              <a:t> N1 reference designs </a:t>
            </a:r>
            <a:r>
              <a:rPr lang="en-US" dirty="0" smtClean="0">
                <a:latin typeface="+mj-lt"/>
              </a:rPr>
              <a:t>[</a:t>
            </a:r>
            <a:r>
              <a:rPr lang="hu-HU" dirty="0" smtClean="0">
                <a:latin typeface="+mj-lt"/>
              </a:rPr>
              <a:t>26</a:t>
            </a:r>
            <a:r>
              <a:rPr lang="en-US" dirty="0" smtClean="0">
                <a:latin typeface="+mj-lt"/>
              </a:rPr>
              <a:t>]</a:t>
            </a:r>
          </a:p>
        </p:txBody>
      </p:sp>
      <p:sp>
        <p:nvSpPr>
          <p:cNvPr id="5"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41749347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5</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62" t="8366" r="1598" b="4023"/>
          <a:stretch/>
        </p:blipFill>
        <p:spPr>
          <a:xfrm>
            <a:off x="880256" y="1494677"/>
            <a:ext cx="7243465" cy="4254368"/>
          </a:xfrm>
          <a:prstGeom prst="rect">
            <a:avLst/>
          </a:prstGeom>
        </p:spPr>
      </p:pic>
      <p:sp>
        <p:nvSpPr>
          <p:cNvPr id="7" name="TextBox 6"/>
          <p:cNvSpPr txBox="1"/>
          <p:nvPr/>
        </p:nvSpPr>
        <p:spPr>
          <a:xfrm>
            <a:off x="131678" y="452389"/>
            <a:ext cx="7143750" cy="697627"/>
          </a:xfrm>
          <a:prstGeom prst="rect">
            <a:avLst/>
          </a:prstGeom>
          <a:noFill/>
        </p:spPr>
        <p:txBody>
          <a:bodyPr wrap="none" rtlCol="0">
            <a:spAutoFit/>
          </a:bodyPr>
          <a:lstStyle/>
          <a:p>
            <a:pPr>
              <a:spcAft>
                <a:spcPts val="400"/>
              </a:spcAft>
            </a:pPr>
            <a:r>
              <a:rPr lang="en-US" dirty="0" err="1" smtClean="0">
                <a:solidFill>
                  <a:schemeClr val="accent6"/>
                </a:solidFill>
                <a:latin typeface="+mj-lt"/>
              </a:rPr>
              <a:t>Neoverse</a:t>
            </a:r>
            <a:r>
              <a:rPr lang="en-US" dirty="0" smtClean="0">
                <a:solidFill>
                  <a:schemeClr val="accent6"/>
                </a:solidFill>
                <a:latin typeface="+mj-lt"/>
              </a:rPr>
              <a:t> N1 </a:t>
            </a:r>
            <a:r>
              <a:rPr lang="en-US" dirty="0" err="1" smtClean="0">
                <a:solidFill>
                  <a:schemeClr val="accent6"/>
                </a:solidFill>
                <a:latin typeface="+mj-lt"/>
              </a:rPr>
              <a:t>hyperscale</a:t>
            </a:r>
            <a:r>
              <a:rPr lang="en-US" dirty="0" smtClean="0">
                <a:solidFill>
                  <a:schemeClr val="accent6"/>
                </a:solidFill>
                <a:latin typeface="+mj-lt"/>
              </a:rPr>
              <a:t> reference design for 64 cores </a:t>
            </a:r>
            <a:r>
              <a:rPr lang="en-US" dirty="0" smtClean="0">
                <a:latin typeface="+mj-lt"/>
              </a:rPr>
              <a:t>[</a:t>
            </a:r>
            <a:r>
              <a:rPr lang="hu-HU" dirty="0" smtClean="0">
                <a:latin typeface="+mj-lt"/>
              </a:rPr>
              <a:t>28</a:t>
            </a:r>
            <a:r>
              <a:rPr lang="en-US" dirty="0" smtClean="0">
                <a:latin typeface="+mj-lt"/>
              </a:rPr>
              <a:t>].</a:t>
            </a:r>
          </a:p>
          <a:p>
            <a:r>
              <a:rPr lang="en-US" dirty="0">
                <a:latin typeface="+mj-lt"/>
              </a:rPr>
              <a:t> </a:t>
            </a:r>
            <a:r>
              <a:rPr lang="en-US" dirty="0" smtClean="0">
                <a:latin typeface="+mj-lt"/>
              </a:rPr>
              <a:t> (It is implemented out of dual-core modules).</a:t>
            </a:r>
          </a:p>
        </p:txBody>
      </p:sp>
      <p:sp>
        <p:nvSpPr>
          <p:cNvPr id="6" name="Rectangle 5"/>
          <p:cNvSpPr/>
          <p:nvPr/>
        </p:nvSpPr>
        <p:spPr>
          <a:xfrm>
            <a:off x="1569258" y="5926631"/>
            <a:ext cx="6697447"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Arial"/>
                <a:ea typeface="+mn-ea"/>
                <a:cs typeface="+mn-cs"/>
              </a:rPr>
              <a:t>SCP: System </a:t>
            </a:r>
            <a:r>
              <a:rPr kumimoji="0" lang="en-US" sz="1400" b="0" i="1" u="none" strike="noStrike" kern="1200" cap="none" spc="0" normalizeH="0" baseline="0" noProof="0" dirty="0">
                <a:ln>
                  <a:noFill/>
                </a:ln>
                <a:solidFill>
                  <a:srgbClr val="000000"/>
                </a:solidFill>
                <a:effectLst/>
                <a:uLnTx/>
                <a:uFillTx/>
                <a:latin typeface="Arial"/>
                <a:ea typeface="+mn-ea"/>
                <a:cs typeface="+mn-cs"/>
              </a:rPr>
              <a:t>Control </a:t>
            </a:r>
            <a:r>
              <a:rPr kumimoji="0" lang="en-US" sz="1400" b="0" i="1" u="none" strike="noStrike" kern="1200" cap="none" spc="0" normalizeH="0" baseline="0" noProof="0" dirty="0" smtClean="0">
                <a:ln>
                  <a:noFill/>
                </a:ln>
                <a:solidFill>
                  <a:srgbClr val="000000"/>
                </a:solidFill>
                <a:effectLst/>
                <a:uLnTx/>
                <a:uFillTx/>
                <a:latin typeface="Arial"/>
                <a:ea typeface="+mn-ea"/>
                <a:cs typeface="+mn-cs"/>
              </a:rPr>
              <a:t>Processor  MCP: Management </a:t>
            </a:r>
            <a:r>
              <a:rPr kumimoji="0" lang="en-US" sz="1400" b="0" i="1" u="none" strike="noStrike" kern="1200" cap="none" spc="0" normalizeH="0" baseline="0" noProof="0" dirty="0">
                <a:ln>
                  <a:noFill/>
                </a:ln>
                <a:solidFill>
                  <a:srgbClr val="000000"/>
                </a:solidFill>
                <a:effectLst/>
                <a:uLnTx/>
                <a:uFillTx/>
                <a:latin typeface="Arial"/>
                <a:ea typeface="+mn-ea"/>
                <a:cs typeface="+mn-cs"/>
              </a:rPr>
              <a:t>Control Processor</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7879074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6</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23625" y="452389"/>
            <a:ext cx="9076972" cy="369332"/>
          </a:xfrm>
          <a:prstGeom prst="rect">
            <a:avLst/>
          </a:prstGeom>
          <a:noFill/>
        </p:spPr>
        <p:txBody>
          <a:bodyPr wrap="none" rtlCol="0">
            <a:spAutoFit/>
          </a:bodyPr>
          <a:lstStyle/>
          <a:p>
            <a:r>
              <a:rPr lang="en-US" dirty="0" smtClean="0">
                <a:solidFill>
                  <a:schemeClr val="accent6"/>
                </a:solidFill>
                <a:latin typeface="+mj-lt"/>
              </a:rPr>
              <a:t>Physical implementation options of high-core-count </a:t>
            </a:r>
            <a:r>
              <a:rPr lang="en-US" dirty="0" err="1" smtClean="0">
                <a:solidFill>
                  <a:schemeClr val="accent6"/>
                </a:solidFill>
                <a:latin typeface="+mj-lt"/>
              </a:rPr>
              <a:t>Neoverse</a:t>
            </a:r>
            <a:r>
              <a:rPr lang="en-US" dirty="0" smtClean="0">
                <a:solidFill>
                  <a:schemeClr val="accent6"/>
                </a:solidFill>
                <a:latin typeface="+mj-lt"/>
              </a:rPr>
              <a:t> N1 processors</a:t>
            </a:r>
          </a:p>
        </p:txBody>
      </p:sp>
      <p:sp>
        <p:nvSpPr>
          <p:cNvPr id="12" name="Rectangle 11"/>
          <p:cNvSpPr>
            <a:spLocks noChangeArrowheads="1"/>
          </p:cNvSpPr>
          <p:nvPr/>
        </p:nvSpPr>
        <p:spPr bwMode="auto">
          <a:xfrm>
            <a:off x="2388606" y="1130579"/>
            <a:ext cx="4351300" cy="2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en-US" sz="1300" b="1" i="0" u="none" strike="noStrike" kern="0" cap="none" spc="0" normalizeH="0" baseline="0" noProof="0" dirty="0" smtClean="0">
                <a:ln>
                  <a:noFill/>
                </a:ln>
                <a:solidFill>
                  <a:srgbClr val="000000"/>
                </a:solidFill>
                <a:effectLst/>
                <a:uLnTx/>
                <a:uFillTx/>
                <a:latin typeface="Verdana" pitchFamily="34" charset="0"/>
                <a:ea typeface="Verdana" panose="020B0604030504040204" pitchFamily="34" charset="0"/>
                <a:cs typeface="Verdana" panose="020B0604030504040204" pitchFamily="34" charset="0"/>
              </a:rPr>
              <a:t>Physical implementation options of high-core-count </a:t>
            </a:r>
            <a:r>
              <a:rPr kumimoji="0" lang="en-US" sz="1300" b="1" i="0" u="none" strike="noStrike" kern="0" cap="none" spc="0" normalizeH="0" baseline="0" noProof="0" dirty="0" err="1" smtClean="0">
                <a:ln>
                  <a:noFill/>
                </a:ln>
                <a:solidFill>
                  <a:srgbClr val="000000"/>
                </a:solidFill>
                <a:effectLst/>
                <a:uLnTx/>
                <a:uFillTx/>
                <a:latin typeface="Verdana" pitchFamily="34" charset="0"/>
                <a:ea typeface="Verdana" panose="020B0604030504040204" pitchFamily="34" charset="0"/>
                <a:cs typeface="Verdana" panose="020B0604030504040204" pitchFamily="34" charset="0"/>
              </a:rPr>
              <a:t>Neoverse</a:t>
            </a:r>
            <a:r>
              <a:rPr kumimoji="0" lang="en-US" sz="1300" b="1" i="0" u="none" strike="noStrike" kern="0" cap="none" spc="0" normalizeH="0" baseline="0" noProof="0" dirty="0" smtClean="0">
                <a:ln>
                  <a:noFill/>
                </a:ln>
                <a:solidFill>
                  <a:srgbClr val="000000"/>
                </a:solidFill>
                <a:effectLst/>
                <a:uLnTx/>
                <a:uFillTx/>
                <a:latin typeface="Verdana" pitchFamily="34" charset="0"/>
                <a:ea typeface="Verdana" panose="020B0604030504040204" pitchFamily="34" charset="0"/>
                <a:cs typeface="Verdana" panose="020B0604030504040204" pitchFamily="34" charset="0"/>
              </a:rPr>
              <a:t> N1 processors</a:t>
            </a:r>
          </a:p>
        </p:txBody>
      </p:sp>
      <p:sp>
        <p:nvSpPr>
          <p:cNvPr id="13" name="Rectangle 12"/>
          <p:cNvSpPr>
            <a:spLocks noChangeArrowheads="1"/>
          </p:cNvSpPr>
          <p:nvPr/>
        </p:nvSpPr>
        <p:spPr bwMode="auto">
          <a:xfrm>
            <a:off x="4397900" y="1984985"/>
            <a:ext cx="4076700" cy="27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ctr" defTabSz="914400" eaLnBrk="1" fontAlgn="base" latinLnBrk="0" hangingPunct="1">
              <a:lnSpc>
                <a:spcPct val="100000"/>
              </a:lnSpc>
              <a:spcBef>
                <a:spcPct val="0"/>
              </a:spcBef>
              <a:spcAft>
                <a:spcPts val="200"/>
              </a:spcAft>
              <a:buClrTx/>
              <a:buSzTx/>
              <a:buFontTx/>
              <a:buNone/>
              <a:tabLst/>
              <a:defRPr/>
            </a:pPr>
            <a:r>
              <a:rPr kumimoji="0" lang="en-US" sz="1300" b="1" i="0" u="none" strike="noStrike" kern="0" cap="none" spc="0" normalizeH="0" baseline="0" noProof="0" dirty="0" smtClean="0">
                <a:ln>
                  <a:noFill/>
                </a:ln>
                <a:solidFill>
                  <a:srgbClr val="000000"/>
                </a:solidFill>
                <a:effectLst/>
                <a:uLnTx/>
                <a:uFillTx/>
                <a:latin typeface="Verdana" pitchFamily="34" charset="0"/>
                <a:ea typeface="Verdana" panose="020B0604030504040204" pitchFamily="34" charset="0"/>
                <a:cs typeface="Verdana" panose="020B0604030504040204" pitchFamily="34" charset="0"/>
              </a:rPr>
              <a:t>MCM (Multi Chip Module) implementation</a:t>
            </a:r>
          </a:p>
        </p:txBody>
      </p:sp>
      <p:sp>
        <p:nvSpPr>
          <p:cNvPr id="14" name="Rectangle 13"/>
          <p:cNvSpPr>
            <a:spLocks noChangeArrowheads="1"/>
          </p:cNvSpPr>
          <p:nvPr/>
        </p:nvSpPr>
        <p:spPr bwMode="auto">
          <a:xfrm>
            <a:off x="1475604" y="1993279"/>
            <a:ext cx="2938227" cy="38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ctr" defTabSz="914400" eaLnBrk="1" fontAlgn="base" latinLnBrk="0" hangingPunct="1">
              <a:lnSpc>
                <a:spcPct val="100000"/>
              </a:lnSpc>
              <a:spcBef>
                <a:spcPct val="0"/>
              </a:spcBef>
              <a:spcAft>
                <a:spcPts val="200"/>
              </a:spcAft>
              <a:buClrTx/>
              <a:buSzTx/>
              <a:buFontTx/>
              <a:buNone/>
              <a:tabLst/>
              <a:defRPr/>
            </a:pPr>
            <a:r>
              <a:rPr kumimoji="0" lang="en-US" sz="1300" b="1" i="0" u="none" strike="noStrike" kern="0" cap="none" spc="0" normalizeH="0" baseline="0" noProof="0" dirty="0" smtClean="0">
                <a:ln>
                  <a:noFill/>
                </a:ln>
                <a:solidFill>
                  <a:srgbClr val="000000"/>
                </a:solidFill>
                <a:effectLst/>
                <a:uLnTx/>
                <a:uFillTx/>
                <a:latin typeface="Verdana" pitchFamily="34" charset="0"/>
                <a:ea typeface="Verdana" panose="020B0604030504040204" pitchFamily="34" charset="0"/>
                <a:cs typeface="Verdana" panose="020B0604030504040204" pitchFamily="34" charset="0"/>
              </a:rPr>
              <a:t>Monolithic implementation</a:t>
            </a:r>
          </a:p>
        </p:txBody>
      </p:sp>
      <p:cxnSp>
        <p:nvCxnSpPr>
          <p:cNvPr id="15" name="Line 9"/>
          <p:cNvCxnSpPr/>
          <p:nvPr/>
        </p:nvCxnSpPr>
        <p:spPr bwMode="auto">
          <a:xfrm flipH="1">
            <a:off x="2883236" y="1620386"/>
            <a:ext cx="1711325" cy="2460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16" name="Line 10"/>
          <p:cNvCxnSpPr/>
          <p:nvPr/>
        </p:nvCxnSpPr>
        <p:spPr bwMode="auto">
          <a:xfrm>
            <a:off x="4608626" y="1620386"/>
            <a:ext cx="1830612" cy="2647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sp>
        <p:nvSpPr>
          <p:cNvPr id="17" name="Oval 16"/>
          <p:cNvSpPr>
            <a:spLocks noChangeArrowheads="1"/>
          </p:cNvSpPr>
          <p:nvPr/>
        </p:nvSpPr>
        <p:spPr bwMode="auto">
          <a:xfrm>
            <a:off x="2848671" y="1866444"/>
            <a:ext cx="72000" cy="72000"/>
          </a:xfrm>
          <a:prstGeom prst="ellipse">
            <a:avLst/>
          </a:prstGeom>
          <a:solidFill>
            <a:srgbClr val="FFFFFF"/>
          </a:solidFill>
          <a:ln w="0">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300" b="0" i="0" u="none" strike="noStrike" kern="0" cap="none" spc="0" normalizeH="0" baseline="0" noProof="0" smtClean="0">
              <a:ln>
                <a:noFill/>
              </a:ln>
              <a:solidFill>
                <a:srgbClr val="000000"/>
              </a:solidFill>
              <a:effectLst/>
              <a:uLnTx/>
              <a:uFillTx/>
              <a:latin typeface="Verdana" pitchFamily="34" charset="0"/>
              <a:ea typeface="Verdana" panose="020B0604030504040204" pitchFamily="34" charset="0"/>
              <a:cs typeface="Verdana" panose="020B0604030504040204" pitchFamily="34" charset="0"/>
            </a:endParaRPr>
          </a:p>
        </p:txBody>
      </p:sp>
      <p:sp>
        <p:nvSpPr>
          <p:cNvPr id="18" name="Oval 17"/>
          <p:cNvSpPr>
            <a:spLocks noChangeArrowheads="1"/>
          </p:cNvSpPr>
          <p:nvPr/>
        </p:nvSpPr>
        <p:spPr bwMode="auto">
          <a:xfrm>
            <a:off x="6399209" y="1866444"/>
            <a:ext cx="72000" cy="72000"/>
          </a:xfrm>
          <a:prstGeom prst="ellipse">
            <a:avLst/>
          </a:prstGeom>
          <a:solidFill>
            <a:srgbClr val="FFFFFF"/>
          </a:solidFill>
          <a:ln w="0">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300" b="0" i="0" u="none" strike="noStrike" kern="0" cap="none" spc="0" normalizeH="0" baseline="0" noProof="0" smtClean="0">
              <a:ln>
                <a:noFill/>
              </a:ln>
              <a:solidFill>
                <a:srgbClr val="000000"/>
              </a:solidFill>
              <a:effectLst/>
              <a:uLnTx/>
              <a:uFillTx/>
              <a:latin typeface="Verdana" pitchFamily="34" charset="0"/>
              <a:ea typeface="Verdana" panose="020B0604030504040204" pitchFamily="34" charset="0"/>
              <a:cs typeface="Verdana" panose="020B0604030504040204" pitchFamily="34" charset="0"/>
            </a:endParaRPr>
          </a:p>
        </p:txBody>
      </p:sp>
      <p:pic>
        <p:nvPicPr>
          <p:cNvPr id="19" name="Picture 2" descr="http://3s81si1s5ygj3mzby34dq6qf-wpengine.netdna-ssl.com/wp-content/uploads/2019/02/arm-neoverse-n1-64-core-b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84" y="2585524"/>
            <a:ext cx="3634956" cy="36305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3s81si1s5ygj3mzby34dq6qf-wpengine.netdna-ssl.com/wp-content/uploads/2019/02/arm-neoverse-n1-64-core-chiplet-block.jpg"/>
          <p:cNvPicPr>
            <a:picLocks noChangeAspect="1" noChangeArrowheads="1"/>
          </p:cNvPicPr>
          <p:nvPr/>
        </p:nvPicPr>
        <p:blipFill rotWithShape="1">
          <a:blip r:embed="rId3">
            <a:extLst>
              <a:ext uri="{28A0092B-C50C-407E-A947-70E740481C1C}">
                <a14:useLocalDpi xmlns:a14="http://schemas.microsoft.com/office/drawing/2010/main" val="0"/>
              </a:ext>
            </a:extLst>
          </a:blip>
          <a:srcRect r="27445"/>
          <a:stretch/>
        </p:blipFill>
        <p:spPr bwMode="auto">
          <a:xfrm>
            <a:off x="4857744" y="2611377"/>
            <a:ext cx="3333355" cy="360009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309036" y="6448925"/>
            <a:ext cx="3082895" cy="307777"/>
          </a:xfrm>
          <a:prstGeom prst="rect">
            <a:avLst/>
          </a:prstGeom>
          <a:noFill/>
        </p:spPr>
        <p:txBody>
          <a:bodyPr wrap="none" rtlCol="0">
            <a:spAutoFit/>
          </a:bodyPr>
          <a:lstStyle/>
          <a:p>
            <a:r>
              <a:rPr lang="en-US" sz="1400" dirty="0" smtClean="0">
                <a:latin typeface="+mj-lt"/>
              </a:rPr>
              <a:t>Monolithic implementation [</a:t>
            </a:r>
            <a:r>
              <a:rPr lang="hu-HU" sz="1400" dirty="0" smtClean="0">
                <a:latin typeface="+mj-lt"/>
              </a:rPr>
              <a:t>12</a:t>
            </a:r>
            <a:r>
              <a:rPr lang="en-US" sz="1400" dirty="0" smtClean="0">
                <a:latin typeface="+mj-lt"/>
              </a:rPr>
              <a:t>] </a:t>
            </a:r>
          </a:p>
        </p:txBody>
      </p:sp>
      <p:sp>
        <p:nvSpPr>
          <p:cNvPr id="23" name="TextBox 22"/>
          <p:cNvSpPr txBox="1"/>
          <p:nvPr/>
        </p:nvSpPr>
        <p:spPr>
          <a:xfrm>
            <a:off x="4685907" y="6447320"/>
            <a:ext cx="4217821" cy="307777"/>
          </a:xfrm>
          <a:prstGeom prst="rect">
            <a:avLst/>
          </a:prstGeom>
          <a:noFill/>
        </p:spPr>
        <p:txBody>
          <a:bodyPr wrap="none" rtlCol="0">
            <a:spAutoFit/>
          </a:bodyPr>
          <a:lstStyle/>
          <a:p>
            <a:r>
              <a:rPr lang="en-US" sz="1400" dirty="0" smtClean="0">
                <a:latin typeface="+mj-lt"/>
              </a:rPr>
              <a:t>MCM implementation with 4 segments [</a:t>
            </a:r>
            <a:r>
              <a:rPr lang="hu-HU" sz="1400" dirty="0" smtClean="0">
                <a:latin typeface="+mj-lt"/>
              </a:rPr>
              <a:t>12</a:t>
            </a:r>
            <a:r>
              <a:rPr lang="en-US" sz="1400" dirty="0" smtClean="0">
                <a:latin typeface="+mj-lt"/>
              </a:rPr>
              <a:t>]  </a:t>
            </a:r>
          </a:p>
        </p:txBody>
      </p:sp>
      <p:sp>
        <p:nvSpPr>
          <p:cNvPr id="21"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065014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7</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33250" y="452386"/>
            <a:ext cx="4987390" cy="338554"/>
          </a:xfrm>
          <a:prstGeom prst="rect">
            <a:avLst/>
          </a:prstGeom>
          <a:noFill/>
        </p:spPr>
        <p:txBody>
          <a:bodyPr wrap="square" rtlCol="0">
            <a:spAutoFit/>
          </a:bodyPr>
          <a:lstStyle/>
          <a:p>
            <a:r>
              <a:rPr lang="en-US" sz="1600" dirty="0" smtClean="0">
                <a:solidFill>
                  <a:srgbClr val="FF0000"/>
                </a:solidFill>
                <a:latin typeface="+mj-lt"/>
              </a:rPr>
              <a:t>Remark to the MCM implementation </a:t>
            </a:r>
            <a:r>
              <a:rPr lang="en-US" sz="1600" dirty="0" smtClean="0">
                <a:latin typeface="+mj-lt"/>
              </a:rPr>
              <a:t>[</a:t>
            </a:r>
            <a:r>
              <a:rPr lang="hu-HU" sz="1600" dirty="0" smtClean="0">
                <a:latin typeface="+mj-lt"/>
              </a:rPr>
              <a:t>10</a:t>
            </a:r>
            <a:r>
              <a:rPr lang="en-US" sz="1600" dirty="0" smtClean="0">
                <a:latin typeface="+mj-lt"/>
              </a:rPr>
              <a:t>]</a:t>
            </a:r>
          </a:p>
        </p:txBody>
      </p:sp>
      <p:sp>
        <p:nvSpPr>
          <p:cNvPr id="4" name="TextBox 3"/>
          <p:cNvSpPr txBox="1"/>
          <p:nvPr/>
        </p:nvSpPr>
        <p:spPr>
          <a:xfrm>
            <a:off x="287254" y="812906"/>
            <a:ext cx="8422627" cy="1154162"/>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mj-lt"/>
              </a:rPr>
              <a:t>In case of </a:t>
            </a:r>
            <a:r>
              <a:rPr lang="en-US" sz="1600" dirty="0" smtClean="0">
                <a:solidFill>
                  <a:srgbClr val="0070C0"/>
                </a:solidFill>
                <a:latin typeface="+mj-lt"/>
              </a:rPr>
              <a:t>MCM implementations </a:t>
            </a:r>
            <a:r>
              <a:rPr lang="en-US" sz="1600" dirty="0" smtClean="0">
                <a:latin typeface="+mj-lt"/>
              </a:rPr>
              <a:t>a </a:t>
            </a:r>
            <a:r>
              <a:rPr lang="en-US" sz="1600" dirty="0" smtClean="0">
                <a:solidFill>
                  <a:srgbClr val="FF0000"/>
                </a:solidFill>
                <a:latin typeface="+mj-lt"/>
              </a:rPr>
              <a:t>chip-to-chip interconnect </a:t>
            </a:r>
            <a:r>
              <a:rPr lang="en-US" sz="1600" dirty="0" smtClean="0">
                <a:latin typeface="+mj-lt"/>
              </a:rPr>
              <a:t>is needed </a:t>
            </a:r>
          </a:p>
          <a:p>
            <a:pPr>
              <a:spcAft>
                <a:spcPts val="600"/>
              </a:spcAft>
            </a:pPr>
            <a:r>
              <a:rPr lang="en-US" sz="1600" dirty="0">
                <a:latin typeface="+mj-lt"/>
              </a:rPr>
              <a:t> </a:t>
            </a:r>
            <a:r>
              <a:rPr lang="en-US" sz="1600" dirty="0" smtClean="0">
                <a:latin typeface="+mj-lt"/>
              </a:rPr>
              <a:t>     to interconnect the dies with the core segments.</a:t>
            </a:r>
          </a:p>
          <a:p>
            <a:pPr marL="285750" indent="-285750">
              <a:buFont typeface="Arial" panose="020B0604020202020204" pitchFamily="34" charset="0"/>
              <a:buChar char="•"/>
            </a:pPr>
            <a:r>
              <a:rPr lang="en-US" sz="1600" dirty="0" smtClean="0">
                <a:latin typeface="+mj-lt"/>
              </a:rPr>
              <a:t>As indicated before, ARM provides for this </a:t>
            </a:r>
            <a:r>
              <a:rPr lang="en-US" sz="1600" dirty="0" smtClean="0">
                <a:solidFill>
                  <a:srgbClr val="FF0000"/>
                </a:solidFill>
                <a:latin typeface="+mj-lt"/>
              </a:rPr>
              <a:t>CCIX</a:t>
            </a:r>
            <a:r>
              <a:rPr lang="en-US" sz="1600" dirty="0" smtClean="0">
                <a:latin typeface="+mj-lt"/>
              </a:rPr>
              <a:t> interconnects (and in future </a:t>
            </a:r>
          </a:p>
          <a:p>
            <a:r>
              <a:rPr lang="en-US" sz="1600" dirty="0">
                <a:latin typeface="+mj-lt"/>
              </a:rPr>
              <a:t> </a:t>
            </a:r>
            <a:r>
              <a:rPr lang="en-US" sz="1600" dirty="0" smtClean="0">
                <a:latin typeface="+mj-lt"/>
              </a:rPr>
              <a:t>     CXL interconnects). </a:t>
            </a:r>
          </a:p>
        </p:txBody>
      </p:sp>
    </p:spTree>
    <p:extLst>
      <p:ext uri="{BB962C8B-B14F-4D97-AF65-F5344CB8AC3E}">
        <p14:creationId xmlns:p14="http://schemas.microsoft.com/office/powerpoint/2010/main" val="20331665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8</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19" t="7401" r="2296" b="3606"/>
          <a:stretch/>
        </p:blipFill>
        <p:spPr>
          <a:xfrm>
            <a:off x="1428482" y="1588385"/>
            <a:ext cx="6149494" cy="4235113"/>
          </a:xfrm>
          <a:prstGeom prst="rect">
            <a:avLst/>
          </a:prstGeom>
        </p:spPr>
      </p:pic>
      <p:sp>
        <p:nvSpPr>
          <p:cNvPr id="4" name="TextBox 3"/>
          <p:cNvSpPr txBox="1"/>
          <p:nvPr/>
        </p:nvSpPr>
        <p:spPr>
          <a:xfrm>
            <a:off x="122053" y="452389"/>
            <a:ext cx="6589176" cy="97462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Neoverse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N1 edge reference design for 8 cores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10</a:t>
            </a:r>
            <a:r>
              <a:rPr kumimoji="0" lang="en-US" sz="1800" b="0" i="0" u="none" strike="noStrike" kern="1200" cap="none" spc="0" normalizeH="0" baseline="0" noProof="0" dirty="0" smtClean="0">
                <a:ln>
                  <a:noFill/>
                </a:ln>
                <a:effectLst/>
                <a:uLnTx/>
                <a:uFillTx/>
                <a:latin typeface="Verdana"/>
                <a:ea typeface="+mn-ea"/>
                <a:cs typeface="+mn-cs"/>
              </a:rPr>
              <a:t>]</a:t>
            </a:r>
          </a:p>
          <a:p>
            <a:pPr lvl="0"/>
            <a:r>
              <a:rPr lang="en-US" dirty="0" smtClean="0">
                <a:solidFill>
                  <a:srgbClr val="000000"/>
                </a:solidFill>
                <a:latin typeface="Verdana"/>
              </a:rPr>
              <a:t>  (</a:t>
            </a:r>
            <a:r>
              <a:rPr lang="en-US" dirty="0">
                <a:solidFill>
                  <a:srgbClr val="000000"/>
                </a:solidFill>
                <a:latin typeface="Verdana"/>
              </a:rPr>
              <a:t>It is implemented out of </a:t>
            </a:r>
            <a:r>
              <a:rPr lang="en-US" dirty="0" smtClean="0">
                <a:solidFill>
                  <a:srgbClr val="000000"/>
                </a:solidFill>
                <a:latin typeface="Verdana"/>
              </a:rPr>
              <a:t>quad-core core complexes).</a:t>
            </a:r>
            <a:endParaRPr lang="en-US" dirty="0">
              <a:solidFill>
                <a:srgbClr val="000000"/>
              </a:solidFill>
              <a:latin typeface="Verdan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Verdana"/>
                <a:ea typeface="+mn-ea"/>
                <a:cs typeface="+mn-cs"/>
              </a:rPr>
              <a:t> </a:t>
            </a:r>
          </a:p>
        </p:txBody>
      </p:sp>
      <p:sp>
        <p:nvSpPr>
          <p:cNvPr id="9" name="Rectangle 8"/>
          <p:cNvSpPr/>
          <p:nvPr/>
        </p:nvSpPr>
        <p:spPr>
          <a:xfrm>
            <a:off x="1569258" y="5962590"/>
            <a:ext cx="6697447"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Arial"/>
                <a:ea typeface="+mn-ea"/>
                <a:cs typeface="+mn-cs"/>
              </a:rPr>
              <a:t>SCP: System </a:t>
            </a:r>
            <a:r>
              <a:rPr kumimoji="0" lang="en-US" sz="1400" b="0" i="1" u="none" strike="noStrike" kern="1200" cap="none" spc="0" normalizeH="0" baseline="0" noProof="0" dirty="0">
                <a:ln>
                  <a:noFill/>
                </a:ln>
                <a:solidFill>
                  <a:srgbClr val="000000"/>
                </a:solidFill>
                <a:effectLst/>
                <a:uLnTx/>
                <a:uFillTx/>
                <a:latin typeface="Arial"/>
                <a:ea typeface="+mn-ea"/>
                <a:cs typeface="+mn-cs"/>
              </a:rPr>
              <a:t>Control </a:t>
            </a:r>
            <a:r>
              <a:rPr kumimoji="0" lang="en-US" sz="1400" b="0" i="1" u="none" strike="noStrike" kern="1200" cap="none" spc="0" normalizeH="0" baseline="0" noProof="0" dirty="0" smtClean="0">
                <a:ln>
                  <a:noFill/>
                </a:ln>
                <a:solidFill>
                  <a:srgbClr val="000000"/>
                </a:solidFill>
                <a:effectLst/>
                <a:uLnTx/>
                <a:uFillTx/>
                <a:latin typeface="Arial"/>
                <a:ea typeface="+mn-ea"/>
                <a:cs typeface="+mn-cs"/>
              </a:rPr>
              <a:t>Processor  MCP: Management </a:t>
            </a:r>
            <a:r>
              <a:rPr kumimoji="0" lang="en-US" sz="1400" b="0" i="1" u="none" strike="noStrike" kern="1200" cap="none" spc="0" normalizeH="0" baseline="0" noProof="0" dirty="0">
                <a:ln>
                  <a:noFill/>
                </a:ln>
                <a:solidFill>
                  <a:srgbClr val="000000"/>
                </a:solidFill>
                <a:effectLst/>
                <a:uLnTx/>
                <a:uFillTx/>
                <a:latin typeface="Arial"/>
                <a:ea typeface="+mn-ea"/>
                <a:cs typeface="+mn-cs"/>
              </a:rPr>
              <a:t>Control Processor</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12576804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9</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Box 2"/>
          <p:cNvSpPr txBox="1"/>
          <p:nvPr/>
        </p:nvSpPr>
        <p:spPr>
          <a:xfrm>
            <a:off x="121638" y="452905"/>
            <a:ext cx="6319807" cy="369332"/>
          </a:xfrm>
          <a:prstGeom prst="rect">
            <a:avLst/>
          </a:prstGeom>
          <a:noFill/>
        </p:spPr>
        <p:txBody>
          <a:bodyPr wrap="none" rtlCol="0">
            <a:spAutoFit/>
          </a:bodyPr>
          <a:lstStyle/>
          <a:p>
            <a:r>
              <a:rPr lang="en-US" dirty="0" err="1" smtClean="0">
                <a:solidFill>
                  <a:schemeClr val="accent6"/>
                </a:solidFill>
                <a:latin typeface="+mj-lt"/>
              </a:rPr>
              <a:t>Neoverse</a:t>
            </a:r>
            <a:r>
              <a:rPr lang="en-US" dirty="0" smtClean="0">
                <a:solidFill>
                  <a:schemeClr val="accent6"/>
                </a:solidFill>
                <a:latin typeface="+mj-lt"/>
              </a:rPr>
              <a:t> N1 power-/performance management </a:t>
            </a:r>
            <a:r>
              <a:rPr lang="en-US" dirty="0" smtClean="0">
                <a:latin typeface="+mj-lt"/>
              </a:rPr>
              <a:t>[</a:t>
            </a:r>
            <a:r>
              <a:rPr lang="hu-HU" dirty="0" smtClean="0">
                <a:latin typeface="+mj-lt"/>
              </a:rPr>
              <a:t>12</a:t>
            </a:r>
            <a:r>
              <a:rPr lang="en-US" dirty="0" smtClean="0">
                <a:latin typeface="+mj-lt"/>
              </a:rPr>
              <a:t>]</a:t>
            </a:r>
          </a:p>
        </p:txBody>
      </p:sp>
      <p:sp>
        <p:nvSpPr>
          <p:cNvPr id="4" name="TextBox 3"/>
          <p:cNvSpPr txBox="1"/>
          <p:nvPr/>
        </p:nvSpPr>
        <p:spPr>
          <a:xfrm>
            <a:off x="121638" y="808991"/>
            <a:ext cx="8087407" cy="584775"/>
          </a:xfrm>
          <a:prstGeom prst="rect">
            <a:avLst/>
          </a:prstGeom>
          <a:noFill/>
        </p:spPr>
        <p:txBody>
          <a:bodyPr wrap="none" rtlCol="0">
            <a:spAutoFit/>
          </a:bodyPr>
          <a:lstStyle/>
          <a:p>
            <a:r>
              <a:rPr lang="en-US" sz="1600" dirty="0" err="1" smtClean="0">
                <a:latin typeface="+mj-lt"/>
              </a:rPr>
              <a:t>Neoverse</a:t>
            </a:r>
            <a:r>
              <a:rPr lang="en-US" sz="1600" dirty="0" smtClean="0">
                <a:latin typeface="+mj-lt"/>
              </a:rPr>
              <a:t> implements an </a:t>
            </a:r>
            <a:r>
              <a:rPr lang="en-US" sz="1600" dirty="0" smtClean="0">
                <a:solidFill>
                  <a:srgbClr val="0070C0"/>
                </a:solidFill>
                <a:latin typeface="+mj-lt"/>
              </a:rPr>
              <a:t>intelligent power/performance management </a:t>
            </a:r>
            <a:r>
              <a:rPr lang="en-US" sz="1600" dirty="0" smtClean="0">
                <a:latin typeface="+mj-lt"/>
              </a:rPr>
              <a:t>that is</a:t>
            </a:r>
          </a:p>
          <a:p>
            <a:r>
              <a:rPr lang="en-US" sz="1600" dirty="0">
                <a:latin typeface="+mj-lt"/>
              </a:rPr>
              <a:t> </a:t>
            </a:r>
            <a:r>
              <a:rPr lang="en-US" sz="1600" dirty="0" smtClean="0">
                <a:latin typeface="+mj-lt"/>
              </a:rPr>
              <a:t> based on</a:t>
            </a:r>
          </a:p>
        </p:txBody>
      </p:sp>
      <p:sp>
        <p:nvSpPr>
          <p:cNvPr id="5" name="TextBox 4"/>
          <p:cNvSpPr txBox="1"/>
          <p:nvPr/>
        </p:nvSpPr>
        <p:spPr>
          <a:xfrm>
            <a:off x="404261" y="1338381"/>
            <a:ext cx="7880299"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dirty="0" smtClean="0">
                <a:latin typeface="+mj-lt"/>
              </a:rPr>
              <a:t>per-core Activity Monitoring Units (AMUs) and</a:t>
            </a:r>
          </a:p>
          <a:p>
            <a:pPr marL="285750" indent="-285750">
              <a:spcAft>
                <a:spcPts val="300"/>
              </a:spcAft>
              <a:buFont typeface="Arial" panose="020B0604020202020204" pitchFamily="34" charset="0"/>
              <a:buChar char="•"/>
            </a:pPr>
            <a:r>
              <a:rPr lang="en-US" sz="1600" dirty="0" smtClean="0">
                <a:latin typeface="+mj-lt"/>
              </a:rPr>
              <a:t>ARM’s CMI (</a:t>
            </a:r>
            <a:r>
              <a:rPr lang="en-US" sz="1600" dirty="0">
                <a:latin typeface="+mj-lt"/>
              </a:rPr>
              <a:t>System Control and Management Interface</a:t>
            </a:r>
            <a:r>
              <a:rPr lang="en-US" sz="1600" dirty="0" smtClean="0">
                <a:latin typeface="+mj-lt"/>
              </a:rPr>
              <a:t>) specification, </a:t>
            </a:r>
          </a:p>
        </p:txBody>
      </p:sp>
      <p:sp>
        <p:nvSpPr>
          <p:cNvPr id="6" name="TextBox 5"/>
          <p:cNvSpPr txBox="1"/>
          <p:nvPr/>
        </p:nvSpPr>
        <p:spPr>
          <a:xfrm>
            <a:off x="127857" y="1925525"/>
            <a:ext cx="3275256" cy="338554"/>
          </a:xfrm>
          <a:prstGeom prst="rect">
            <a:avLst/>
          </a:prstGeom>
          <a:noFill/>
        </p:spPr>
        <p:txBody>
          <a:bodyPr wrap="none" rtlCol="0">
            <a:spAutoFit/>
          </a:bodyPr>
          <a:lstStyle/>
          <a:p>
            <a:r>
              <a:rPr lang="en-US" sz="1600" dirty="0" smtClean="0">
                <a:latin typeface="+mj-lt"/>
              </a:rPr>
              <a:t>not discussed in this Lecture.</a:t>
            </a:r>
          </a:p>
        </p:txBody>
      </p:sp>
    </p:spTree>
    <p:extLst>
      <p:ext uri="{BB962C8B-B14F-4D97-AF65-F5344CB8AC3E}">
        <p14:creationId xmlns:p14="http://schemas.microsoft.com/office/powerpoint/2010/main" val="3752644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10</a:t>
            </a:r>
            <a:r>
              <a:rPr lang="hu-HU" altLang="en-US" sz="1600" kern="1200" dirty="0" smtClean="0">
                <a:solidFill>
                  <a:srgbClr val="FFFFFF"/>
                </a:solidFill>
                <a:latin typeface="Verdana" pitchFamily="34" charset="0"/>
                <a:cs typeface="Times New Roman" pitchFamily="18" charset="0"/>
              </a:rPr>
              <a:t>)</a:t>
            </a:r>
            <a:endParaRPr lang="en-US" sz="1600" dirty="0"/>
          </a:p>
        </p:txBody>
      </p:sp>
      <p:grpSp>
        <p:nvGrpSpPr>
          <p:cNvPr id="4" name="Group 3"/>
          <p:cNvGrpSpPr/>
          <p:nvPr/>
        </p:nvGrpSpPr>
        <p:grpSpPr>
          <a:xfrm>
            <a:off x="433138" y="1347537"/>
            <a:ext cx="8277726" cy="4745254"/>
            <a:chOff x="1476375" y="1001028"/>
            <a:chExt cx="6191250" cy="3810000"/>
          </a:xfrm>
        </p:grpSpPr>
        <p:pic>
          <p:nvPicPr>
            <p:cNvPr id="21506" name="Picture 2" descr="SPECint2006 Speed Base - Estimates (GC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001028"/>
              <a:ext cx="6191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85448" y="2820203"/>
              <a:ext cx="571012" cy="197693"/>
            </a:xfrm>
            <a:prstGeom prst="rect">
              <a:avLst/>
            </a:prstGeom>
            <a:noFill/>
          </p:spPr>
          <p:txBody>
            <a:bodyPr wrap="square" rtlCol="0">
              <a:spAutoFit/>
            </a:bodyPr>
            <a:lstStyle/>
            <a:p>
              <a:r>
                <a:rPr lang="en-US" sz="1000" smtClean="0">
                  <a:latin typeface="+mj-lt"/>
                </a:rPr>
                <a:t>(64C)</a:t>
              </a:r>
              <a:endParaRPr lang="en-US" sz="1000" dirty="0" smtClean="0">
                <a:latin typeface="+mj-lt"/>
              </a:endParaRPr>
            </a:p>
          </p:txBody>
        </p:sp>
        <p:sp>
          <p:nvSpPr>
            <p:cNvPr id="5" name="TextBox 4"/>
            <p:cNvSpPr txBox="1"/>
            <p:nvPr/>
          </p:nvSpPr>
          <p:spPr>
            <a:xfrm>
              <a:off x="2837848" y="3550119"/>
              <a:ext cx="571012" cy="246221"/>
            </a:xfrm>
            <a:prstGeom prst="rect">
              <a:avLst/>
            </a:prstGeom>
            <a:noFill/>
          </p:spPr>
          <p:txBody>
            <a:bodyPr wrap="square" rtlCol="0">
              <a:spAutoFit/>
            </a:bodyPr>
            <a:lstStyle/>
            <a:p>
              <a:r>
                <a:rPr lang="en-US" sz="1000" dirty="0" smtClean="0">
                  <a:latin typeface="+mj-lt"/>
                </a:rPr>
                <a:t>(64T)</a:t>
              </a:r>
            </a:p>
          </p:txBody>
        </p:sp>
        <p:sp>
          <p:nvSpPr>
            <p:cNvPr id="6" name="TextBox 5"/>
            <p:cNvSpPr txBox="1"/>
            <p:nvPr/>
          </p:nvSpPr>
          <p:spPr>
            <a:xfrm>
              <a:off x="2523448" y="2077452"/>
              <a:ext cx="885412" cy="197693"/>
            </a:xfrm>
            <a:prstGeom prst="rect">
              <a:avLst/>
            </a:prstGeom>
            <a:noFill/>
          </p:spPr>
          <p:txBody>
            <a:bodyPr wrap="square" rtlCol="0">
              <a:spAutoFit/>
            </a:bodyPr>
            <a:lstStyle/>
            <a:p>
              <a:r>
                <a:rPr lang="en-US" sz="1000" dirty="0" smtClean="0">
                  <a:latin typeface="+mj-lt"/>
                </a:rPr>
                <a:t>(</a:t>
              </a:r>
              <a:r>
                <a:rPr lang="en-US" sz="1000" dirty="0" err="1" smtClean="0">
                  <a:latin typeface="+mj-lt"/>
                </a:rPr>
                <a:t>Skylake</a:t>
              </a:r>
              <a:r>
                <a:rPr lang="en-US" sz="1000" dirty="0" smtClean="0">
                  <a:latin typeface="+mj-lt"/>
                </a:rPr>
                <a:t>, 56T)</a:t>
              </a:r>
            </a:p>
          </p:txBody>
        </p:sp>
        <p:sp>
          <p:nvSpPr>
            <p:cNvPr id="7" name="TextBox 6"/>
            <p:cNvSpPr txBox="1"/>
            <p:nvPr/>
          </p:nvSpPr>
          <p:spPr>
            <a:xfrm>
              <a:off x="2616466" y="4214262"/>
              <a:ext cx="571012" cy="197693"/>
            </a:xfrm>
            <a:prstGeom prst="rect">
              <a:avLst/>
            </a:prstGeom>
            <a:noFill/>
          </p:spPr>
          <p:txBody>
            <a:bodyPr wrap="square" rtlCol="0">
              <a:spAutoFit/>
            </a:bodyPr>
            <a:lstStyle/>
            <a:p>
              <a:r>
                <a:rPr lang="en-US" sz="1000" dirty="0" smtClean="0">
                  <a:latin typeface="+mj-lt"/>
                </a:rPr>
                <a:t>(32C)</a:t>
              </a:r>
            </a:p>
          </p:txBody>
        </p:sp>
      </p:grpSp>
      <p:sp>
        <p:nvSpPr>
          <p:cNvPr id="8" name="TextBox 7"/>
          <p:cNvSpPr txBox="1"/>
          <p:nvPr/>
        </p:nvSpPr>
        <p:spPr>
          <a:xfrm>
            <a:off x="114000" y="452388"/>
            <a:ext cx="6501267" cy="369332"/>
          </a:xfrm>
          <a:prstGeom prst="rect">
            <a:avLst/>
          </a:prstGeom>
          <a:noFill/>
        </p:spPr>
        <p:txBody>
          <a:bodyPr wrap="none" rtlCol="0">
            <a:spAutoFit/>
          </a:bodyPr>
          <a:lstStyle/>
          <a:p>
            <a:r>
              <a:rPr lang="en-US" dirty="0" smtClean="0">
                <a:solidFill>
                  <a:schemeClr val="accent6"/>
                </a:solidFill>
                <a:latin typeface="+mj-lt"/>
              </a:rPr>
              <a:t>Performance results for SPECint2006 Speed Base </a:t>
            </a:r>
            <a:r>
              <a:rPr lang="en-US" dirty="0" smtClean="0">
                <a:latin typeface="+mj-lt"/>
              </a:rPr>
              <a:t>[</a:t>
            </a:r>
            <a:r>
              <a:rPr lang="hu-HU" dirty="0" smtClean="0">
                <a:latin typeface="+mj-lt"/>
              </a:rPr>
              <a:t>26</a:t>
            </a:r>
            <a:r>
              <a:rPr lang="en-US" dirty="0" smtClean="0">
                <a:latin typeface="+mj-lt"/>
              </a:rPr>
              <a:t>]</a:t>
            </a:r>
          </a:p>
        </p:txBody>
      </p:sp>
      <p:sp>
        <p:nvSpPr>
          <p:cNvPr id="9" name="Rectangle 8"/>
          <p:cNvSpPr/>
          <p:nvPr/>
        </p:nvSpPr>
        <p:spPr bwMode="auto">
          <a:xfrm>
            <a:off x="433138" y="3058510"/>
            <a:ext cx="7228903" cy="800982"/>
          </a:xfrm>
          <a:prstGeom prst="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8220947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3.2 The </a:t>
            </a:r>
            <a:r>
              <a:rPr lang="en-US" altLang="en-US" sz="1600" kern="1200" dirty="0" err="1">
                <a:solidFill>
                  <a:srgbClr val="FFFFFF"/>
                </a:solidFill>
                <a:latin typeface="Verdana" pitchFamily="34" charset="0"/>
                <a:cs typeface="Times New Roman" pitchFamily="18" charset="0"/>
              </a:rPr>
              <a:t>Neoverse</a:t>
            </a:r>
            <a:r>
              <a:rPr lang="en-US" altLang="en-US" sz="1600" kern="1200" dirty="0">
                <a:solidFill>
                  <a:srgbClr val="FFFFFF"/>
                </a:solidFill>
                <a:latin typeface="Verdana" pitchFamily="34" charset="0"/>
                <a:cs typeface="Times New Roman" pitchFamily="18" charset="0"/>
              </a:rPr>
              <a:t> N1 processor and platform</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11</a:t>
            </a:r>
            <a:r>
              <a:rPr lang="hu-HU" altLang="en-US" sz="1600" kern="1200" dirty="0" smtClean="0">
                <a:solidFill>
                  <a:srgbClr val="FFFFFF"/>
                </a:solidFill>
                <a:latin typeface="Verdana" pitchFamily="34" charset="0"/>
                <a:cs typeface="Times New Roman" pitchFamily="18" charset="0"/>
              </a:rPr>
              <a:t>)</a:t>
            </a:r>
            <a:endParaRPr lang="en-US" sz="1600" dirty="0"/>
          </a:p>
        </p:txBody>
      </p:sp>
      <p:pic>
        <p:nvPicPr>
          <p:cNvPr id="22530" name="Picture 2" descr="SPECint2006 Rate Base - Estimates (GC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91" y="1357156"/>
            <a:ext cx="8760026" cy="5390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000" y="452388"/>
            <a:ext cx="6302816" cy="369332"/>
          </a:xfrm>
          <a:prstGeom prst="rect">
            <a:avLst/>
          </a:prstGeom>
          <a:noFill/>
        </p:spPr>
        <p:txBody>
          <a:bodyPr wrap="none" rtlCol="0">
            <a:spAutoFit/>
          </a:bodyPr>
          <a:lstStyle/>
          <a:p>
            <a:r>
              <a:rPr lang="en-US" dirty="0" smtClean="0">
                <a:solidFill>
                  <a:schemeClr val="accent6"/>
                </a:solidFill>
                <a:latin typeface="+mj-lt"/>
              </a:rPr>
              <a:t>Performance results for SPECint2006 Rate Base </a:t>
            </a:r>
            <a:r>
              <a:rPr lang="en-US" dirty="0" smtClean="0">
                <a:latin typeface="+mj-lt"/>
              </a:rPr>
              <a:t>[</a:t>
            </a:r>
            <a:r>
              <a:rPr lang="hu-HU" dirty="0" smtClean="0">
                <a:latin typeface="+mj-lt"/>
              </a:rPr>
              <a:t>26</a:t>
            </a:r>
            <a:r>
              <a:rPr lang="en-US" dirty="0" smtClean="0">
                <a:latin typeface="+mj-lt"/>
              </a:rPr>
              <a:t>]</a:t>
            </a:r>
          </a:p>
        </p:txBody>
      </p:sp>
      <p:sp>
        <p:nvSpPr>
          <p:cNvPr id="6" name="Rectangle 5"/>
          <p:cNvSpPr/>
          <p:nvPr/>
        </p:nvSpPr>
        <p:spPr bwMode="auto">
          <a:xfrm>
            <a:off x="117833" y="2217685"/>
            <a:ext cx="8804784" cy="800982"/>
          </a:xfrm>
          <a:prstGeom prst="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35361892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693060" y="1414178"/>
            <a:ext cx="7672965"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4. Case example: Ampere’s </a:t>
            </a:r>
            <a:r>
              <a:rPr kumimoji="0" lang="en-US" altLang="en-US" sz="1800" b="0" i="0" u="none" strike="noStrike" kern="1200" cap="none" spc="0" normalizeH="0" baseline="0" noProof="0" dirty="0" err="1" smtClean="0">
                <a:ln>
                  <a:noFill/>
                </a:ln>
                <a:solidFill>
                  <a:srgbClr val="FFFFFF"/>
                </a:solidFill>
                <a:effectLst/>
                <a:uLnTx/>
                <a:uFillTx/>
                <a:latin typeface="Verdana" pitchFamily="34" charset="0"/>
                <a:ea typeface="+mn-ea"/>
                <a:cs typeface="Times New Roman" pitchFamily="18" charset="0"/>
              </a:rPr>
              <a:t>Altra</a:t>
            </a: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server processor line</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grpSp>
        <p:nvGrpSpPr>
          <p:cNvPr id="3" name="Group 4"/>
          <p:cNvGrpSpPr>
            <a:grpSpLocks/>
          </p:cNvGrpSpPr>
          <p:nvPr/>
        </p:nvGrpSpPr>
        <p:grpSpPr bwMode="auto">
          <a:xfrm>
            <a:off x="696230" y="2320757"/>
            <a:ext cx="7651465" cy="463550"/>
            <a:chOff x="700" y="1638"/>
            <a:chExt cx="4657" cy="292"/>
          </a:xfrm>
        </p:grpSpPr>
        <p:sp>
          <p:nvSpPr>
            <p:cNvPr id="4" name="AutoShape 5"/>
            <p:cNvSpPr>
              <a:spLocks noChangeArrowheads="1"/>
            </p:cNvSpPr>
            <p:nvPr/>
          </p:nvSpPr>
          <p:spPr bwMode="auto">
            <a:xfrm>
              <a:off x="951" y="1638"/>
              <a:ext cx="440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a:t>
              </a:r>
              <a:r>
                <a:rPr lang="hu-HU" altLang="en-US" dirty="0" smtClean="0">
                  <a:solidFill>
                    <a:srgbClr val="FFFFFF"/>
                  </a:solidFill>
                  <a:latin typeface="Verdana" pitchFamily="34" charset="0"/>
                  <a:cs typeface="Times New Roman" pitchFamily="18" charset="0"/>
                </a:rPr>
                <a:t>4.</a:t>
              </a:r>
              <a:r>
                <a:rPr lang="en-US" altLang="en-US" dirty="0" smtClean="0">
                  <a:solidFill>
                    <a:srgbClr val="FFFFFF"/>
                  </a:solidFill>
                  <a:latin typeface="Verdana" pitchFamily="34" charset="0"/>
                  <a:cs typeface="Times New Roman" pitchFamily="18" charset="0"/>
                </a:rPr>
                <a:t>1 Overview</a:t>
              </a:r>
              <a:endParaRPr lang="en-US" altLang="en-US" dirty="0">
                <a:solidFill>
                  <a:srgbClr val="FFFFFF"/>
                </a:solidFill>
                <a:latin typeface="Verdana" pitchFamily="34" charset="0"/>
                <a:cs typeface="Times New Roman" pitchFamily="18" charset="0"/>
              </a:endParaRPr>
            </a:p>
          </p:txBody>
        </p:sp>
        <p:sp>
          <p:nvSpPr>
            <p:cNvPr id="5" name="Text Box 6"/>
            <p:cNvSpPr txBox="1">
              <a:spLocks noChangeArrowheads="1"/>
            </p:cNvSpPr>
            <p:nvPr/>
          </p:nvSpPr>
          <p:spPr bwMode="auto">
            <a:xfrm>
              <a:off x="700" y="1648"/>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grpSp>
        <p:nvGrpSpPr>
          <p:cNvPr id="9" name="Group 10"/>
          <p:cNvGrpSpPr>
            <a:grpSpLocks/>
          </p:cNvGrpSpPr>
          <p:nvPr/>
        </p:nvGrpSpPr>
        <p:grpSpPr bwMode="auto">
          <a:xfrm>
            <a:off x="696231" y="2890903"/>
            <a:ext cx="7651464" cy="468000"/>
            <a:chOff x="700" y="1638"/>
            <a:chExt cx="4657" cy="292"/>
          </a:xfrm>
        </p:grpSpPr>
        <p:sp>
          <p:nvSpPr>
            <p:cNvPr id="10" name="AutoShape 11"/>
            <p:cNvSpPr>
              <a:spLocks noChangeArrowheads="1"/>
            </p:cNvSpPr>
            <p:nvPr/>
          </p:nvSpPr>
          <p:spPr bwMode="auto">
            <a:xfrm>
              <a:off x="951" y="1638"/>
              <a:ext cx="440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4.2 The Ampere </a:t>
              </a:r>
              <a:r>
                <a:rPr lang="en-US" altLang="en-US" dirty="0" err="1">
                  <a:solidFill>
                    <a:srgbClr val="FFFFFF"/>
                  </a:solidFill>
                  <a:latin typeface="Verdana" pitchFamily="34" charset="0"/>
                  <a:cs typeface="Times New Roman" pitchFamily="18" charset="0"/>
                </a:rPr>
                <a:t>Altra</a:t>
              </a:r>
              <a:r>
                <a:rPr lang="en-US" altLang="en-US" dirty="0">
                  <a:solidFill>
                    <a:srgbClr val="FFFFFF"/>
                  </a:solidFill>
                  <a:latin typeface="Verdana" pitchFamily="34" charset="0"/>
                  <a:cs typeface="Times New Roman" pitchFamily="18" charset="0"/>
                </a:rPr>
                <a:t> (Quicksilver) </a:t>
              </a:r>
              <a:r>
                <a:rPr lang="en-US" altLang="en-US" dirty="0" smtClean="0">
                  <a:solidFill>
                    <a:srgbClr val="FFFFFF"/>
                  </a:solidFill>
                  <a:latin typeface="Verdana" pitchFamily="34" charset="0"/>
                  <a:cs typeface="Times New Roman" pitchFamily="18" charset="0"/>
                </a:rPr>
                <a:t>processor</a:t>
              </a:r>
              <a:endParaRPr lang="en-US" altLang="en-US" dirty="0">
                <a:solidFill>
                  <a:srgbClr val="FFFFFF"/>
                </a:solidFill>
                <a:latin typeface="Verdana" pitchFamily="34" charset="0"/>
                <a:cs typeface="Times New Roman" pitchFamily="18" charset="0"/>
              </a:endParaRPr>
            </a:p>
          </p:txBody>
        </p:sp>
        <p:sp>
          <p:nvSpPr>
            <p:cNvPr id="11" name="Text Box 12"/>
            <p:cNvSpPr txBox="1">
              <a:spLocks noChangeArrowheads="1"/>
            </p:cNvSpPr>
            <p:nvPr/>
          </p:nvSpPr>
          <p:spPr bwMode="auto">
            <a:xfrm>
              <a:off x="700" y="1648"/>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grpSp>
        <p:nvGrpSpPr>
          <p:cNvPr id="12" name="Group 13"/>
          <p:cNvGrpSpPr>
            <a:grpSpLocks/>
          </p:cNvGrpSpPr>
          <p:nvPr/>
        </p:nvGrpSpPr>
        <p:grpSpPr bwMode="auto">
          <a:xfrm>
            <a:off x="693060" y="3432241"/>
            <a:ext cx="7654636" cy="463550"/>
            <a:chOff x="700" y="1638"/>
            <a:chExt cx="4655" cy="292"/>
          </a:xfrm>
        </p:grpSpPr>
        <p:sp>
          <p:nvSpPr>
            <p:cNvPr id="13" name="AutoShape 14"/>
            <p:cNvSpPr>
              <a:spLocks noChangeArrowheads="1"/>
            </p:cNvSpPr>
            <p:nvPr/>
          </p:nvSpPr>
          <p:spPr bwMode="auto">
            <a:xfrm>
              <a:off x="951" y="1638"/>
              <a:ext cx="4404"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pPr>
              <a:r>
                <a:rPr lang="en-US" altLang="en-US" dirty="0" smtClean="0">
                  <a:solidFill>
                    <a:srgbClr val="FFFFFF"/>
                  </a:solidFill>
                  <a:latin typeface="Verdana" pitchFamily="34" charset="0"/>
                  <a:cs typeface="Times New Roman" pitchFamily="18" charset="0"/>
                </a:rPr>
                <a:t>  4.3 </a:t>
              </a:r>
              <a:r>
                <a:rPr lang="en-US" altLang="en-US" dirty="0">
                  <a:solidFill>
                    <a:srgbClr val="FFFFFF"/>
                  </a:solidFill>
                  <a:latin typeface="Verdana" pitchFamily="34" charset="0"/>
                  <a:cs typeface="Times New Roman" pitchFamily="18" charset="0"/>
                </a:rPr>
                <a:t>The  </a:t>
              </a:r>
              <a:r>
                <a:rPr lang="en-US" altLang="en-US" dirty="0" smtClean="0">
                  <a:solidFill>
                    <a:srgbClr val="FFFFFF"/>
                  </a:solidFill>
                  <a:latin typeface="Verdana" pitchFamily="34" charset="0"/>
                  <a:cs typeface="Times New Roman" pitchFamily="18" charset="0"/>
                </a:rPr>
                <a:t>Ampere </a:t>
              </a:r>
              <a:r>
                <a:rPr lang="en-US" altLang="en-US" dirty="0" err="1">
                  <a:solidFill>
                    <a:srgbClr val="FFFFFF"/>
                  </a:solidFill>
                  <a:latin typeface="Verdana" pitchFamily="34" charset="0"/>
                  <a:cs typeface="Times New Roman" pitchFamily="18" charset="0"/>
                </a:rPr>
                <a:t>Altra</a:t>
              </a:r>
              <a:r>
                <a:rPr lang="en-US" altLang="en-US" dirty="0">
                  <a:solidFill>
                    <a:srgbClr val="FFFFFF"/>
                  </a:solidFill>
                  <a:latin typeface="Verdana" pitchFamily="34" charset="0"/>
                  <a:cs typeface="Times New Roman" pitchFamily="18" charset="0"/>
                </a:rPr>
                <a:t> </a:t>
              </a:r>
              <a:r>
                <a:rPr lang="hu-HU" altLang="en-US" dirty="0" smtClean="0">
                  <a:solidFill>
                    <a:srgbClr val="FFFFFF"/>
                  </a:solidFill>
                  <a:latin typeface="Verdana" pitchFamily="34" charset="0"/>
                  <a:cs typeface="Times New Roman" pitchFamily="18" charset="0"/>
                </a:rPr>
                <a:t>Max </a:t>
              </a:r>
              <a:r>
                <a:rPr lang="en-US" altLang="en-US" dirty="0" smtClean="0">
                  <a:solidFill>
                    <a:srgbClr val="FFFFFF"/>
                  </a:solidFill>
                  <a:latin typeface="Verdana" pitchFamily="34" charset="0"/>
                  <a:cs typeface="Times New Roman" pitchFamily="18" charset="0"/>
                </a:rPr>
                <a:t>(Mystique) processor</a:t>
              </a:r>
              <a:endParaRPr lang="en-US" altLang="en-US" dirty="0">
                <a:solidFill>
                  <a:srgbClr val="FFFFFF"/>
                </a:solidFill>
                <a:latin typeface="Verdana" pitchFamily="34" charset="0"/>
                <a:cs typeface="Times New Roman" pitchFamily="18" charset="0"/>
              </a:endParaRPr>
            </a:p>
          </p:txBody>
        </p:sp>
        <p:sp>
          <p:nvSpPr>
            <p:cNvPr id="14" name="Text Box 15"/>
            <p:cNvSpPr txBox="1">
              <a:spLocks noChangeArrowheads="1"/>
            </p:cNvSpPr>
            <p:nvPr/>
          </p:nvSpPr>
          <p:spPr bwMode="auto">
            <a:xfrm>
              <a:off x="700" y="1648"/>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fontAlgn="base">
                <a:spcBef>
                  <a:spcPct val="0"/>
                </a:spcBef>
                <a:spcAft>
                  <a:spcPct val="0"/>
                </a:spcAft>
                <a:buFontTx/>
                <a:buChar char="•"/>
              </a:pPr>
              <a:r>
                <a:rPr lang="en-US" altLang="en-US" dirty="0" smtClean="0">
                  <a:solidFill>
                    <a:srgbClr val="FFFFFF"/>
                  </a:solidFill>
                  <a:latin typeface="Verdana" pitchFamily="34" charset="0"/>
                  <a:cs typeface="Times New Roman" pitchFamily="18" charset="0"/>
                </a:rPr>
                <a:t> </a:t>
              </a:r>
              <a:endParaRPr lang="en-US" altLang="en-US"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270767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a:solidFill>
                  <a:srgbClr val="FFFFFF"/>
                </a:solidFill>
                <a:latin typeface="Verdana" pitchFamily="34" charset="0"/>
                <a:cs typeface="Times New Roman" pitchFamily="18" charset="0"/>
              </a:rPr>
              <a:t>1.</a:t>
            </a:r>
            <a:r>
              <a:rPr lang="hu-HU" altLang="en-US" sz="1600" kern="1200" dirty="0">
                <a:solidFill>
                  <a:srgbClr val="FFFFFF"/>
                </a:solidFill>
                <a:latin typeface="Verdana" pitchFamily="34" charset="0"/>
                <a:cs typeface="Times New Roman" pitchFamily="18" charset="0"/>
              </a:rPr>
              <a:t> </a:t>
            </a:r>
            <a:r>
              <a:rPr lang="en-US" altLang="en-US" sz="1600" kern="1200" dirty="0">
                <a:solidFill>
                  <a:srgbClr val="FFFFFF"/>
                </a:solidFill>
                <a:latin typeface="Verdana" pitchFamily="34" charset="0"/>
                <a:cs typeface="Times New Roman" pitchFamily="18" charset="0"/>
              </a:rPr>
              <a:t>Recent landscape of data centers</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a:t>
            </a:r>
            <a:r>
              <a:rPr lang="en-GB" altLang="en-US" sz="1600" kern="1200" dirty="0" smtClean="0">
                <a:solidFill>
                  <a:srgbClr val="FFFFFF"/>
                </a:solidFill>
                <a:latin typeface="Verdana" pitchFamily="34" charset="0"/>
                <a:cs typeface="Times New Roman" pitchFamily="18" charset="0"/>
              </a:rPr>
              <a:t>5</a:t>
            </a:r>
            <a:r>
              <a:rPr lang="hu-HU" altLang="en-US" sz="1600" kern="1200" dirty="0" smtClean="0">
                <a:solidFill>
                  <a:srgbClr val="FFFFFF"/>
                </a:solidFill>
                <a:latin typeface="Verdana" pitchFamily="34" charset="0"/>
                <a:cs typeface="Times New Roman" pitchFamily="18" charset="0"/>
              </a:rPr>
              <a:t>)</a:t>
            </a:r>
            <a:endParaRPr lang="en-US" sz="1600" dirty="0"/>
          </a:p>
        </p:txBody>
      </p:sp>
      <p:sp>
        <p:nvSpPr>
          <p:cNvPr id="3" name="Text Box 3"/>
          <p:cNvSpPr txBox="1">
            <a:spLocks noChangeArrowheads="1"/>
          </p:cNvSpPr>
          <p:nvPr/>
        </p:nvSpPr>
        <p:spPr bwMode="auto">
          <a:xfrm>
            <a:off x="871136" y="1715032"/>
            <a:ext cx="30235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a:ea typeface="+mn-ea"/>
                <a:cs typeface="+mn-cs"/>
              </a:rPr>
              <a:t>Tier 1 </a:t>
            </a:r>
            <a:r>
              <a:rPr kumimoji="0" lang="en-US" sz="1300" b="1" i="0" u="none" strike="noStrike" kern="1200" cap="none" spc="0" normalizeH="0" baseline="0" noProof="0" dirty="0" err="1" smtClean="0">
                <a:ln>
                  <a:noFill/>
                </a:ln>
                <a:solidFill>
                  <a:srgbClr val="000000"/>
                </a:solidFill>
                <a:effectLst/>
                <a:uLnTx/>
                <a:uFillTx/>
                <a:latin typeface="Verdana"/>
                <a:ea typeface="+mn-ea"/>
                <a:cs typeface="+mn-cs"/>
              </a:rPr>
              <a:t>hyperscale</a:t>
            </a:r>
            <a:r>
              <a:rPr kumimoji="0" lang="en-US" sz="1300" b="1" i="0" u="none" strike="noStrike" kern="1200" cap="none" spc="0" normalizeH="0" baseline="0" noProof="0" dirty="0" smtClean="0">
                <a:ln>
                  <a:noFill/>
                </a:ln>
                <a:solidFill>
                  <a:srgbClr val="000000"/>
                </a:solidFill>
                <a:effectLst/>
                <a:uLnTx/>
                <a:uFillTx/>
                <a:latin typeface="Verdana"/>
                <a:ea typeface="+mn-ea"/>
                <a:cs typeface="+mn-cs"/>
              </a:rPr>
              <a:t> data centers</a:t>
            </a:r>
            <a:endParaRPr kumimoji="0" lang="en-US" sz="1300" b="0" i="1"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4" name="Line 13"/>
          <p:cNvSpPr>
            <a:spLocks noChangeShapeType="1"/>
          </p:cNvSpPr>
          <p:nvPr/>
        </p:nvSpPr>
        <p:spPr bwMode="auto">
          <a:xfrm flipH="1">
            <a:off x="2395747" y="1422572"/>
            <a:ext cx="2212765" cy="2349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 name="Line 13"/>
          <p:cNvSpPr>
            <a:spLocks noChangeShapeType="1"/>
          </p:cNvSpPr>
          <p:nvPr/>
        </p:nvSpPr>
        <p:spPr bwMode="auto">
          <a:xfrm>
            <a:off x="4602484" y="1422572"/>
            <a:ext cx="2170966" cy="2349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Oval 12"/>
          <p:cNvSpPr>
            <a:spLocks noChangeArrowheads="1"/>
          </p:cNvSpPr>
          <p:nvPr/>
        </p:nvSpPr>
        <p:spPr bwMode="auto">
          <a:xfrm>
            <a:off x="6728819" y="1630535"/>
            <a:ext cx="72000" cy="72000"/>
          </a:xfrm>
          <a:prstGeom prst="ellipse">
            <a:avLst/>
          </a:prstGeom>
          <a:solidFill>
            <a:srgbClr val="FFFFFF"/>
          </a:solidFill>
          <a:ln w="0">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Oval 12"/>
          <p:cNvSpPr>
            <a:spLocks noChangeArrowheads="1"/>
          </p:cNvSpPr>
          <p:nvPr/>
        </p:nvSpPr>
        <p:spPr bwMode="auto">
          <a:xfrm>
            <a:off x="2305594" y="1633710"/>
            <a:ext cx="72000" cy="72000"/>
          </a:xfrm>
          <a:prstGeom prst="ellipse">
            <a:avLst/>
          </a:prstGeom>
          <a:solidFill>
            <a:srgbClr val="FFFFFF"/>
          </a:solidFill>
          <a:ln w="0">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Text Box 3"/>
          <p:cNvSpPr txBox="1">
            <a:spLocks noChangeArrowheads="1"/>
          </p:cNvSpPr>
          <p:nvPr/>
        </p:nvSpPr>
        <p:spPr bwMode="auto">
          <a:xfrm>
            <a:off x="5382215" y="1711857"/>
            <a:ext cx="28055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itchFamily="34" charset="0"/>
                <a:ea typeface="+mn-ea"/>
                <a:cs typeface="+mn-cs"/>
              </a:rPr>
              <a:t>Tier 2 </a:t>
            </a:r>
            <a:r>
              <a:rPr kumimoji="0" lang="en-US" sz="1400" b="1" i="0" u="none" strike="noStrike" kern="1200" cap="none" spc="0" normalizeH="0" baseline="0" noProof="0" dirty="0" err="1" smtClean="0">
                <a:ln>
                  <a:noFill/>
                </a:ln>
                <a:solidFill>
                  <a:srgbClr val="000000"/>
                </a:solidFill>
                <a:effectLst/>
                <a:uLnTx/>
                <a:uFillTx/>
                <a:latin typeface="Arial" pitchFamily="34" charset="0"/>
                <a:ea typeface="+mn-ea"/>
                <a:cs typeface="+mn-cs"/>
              </a:rPr>
              <a:t>hyperscale</a:t>
            </a:r>
            <a:r>
              <a:rPr kumimoji="0" lang="en-US" sz="1400" b="1" i="0" u="none" strike="noStrike" kern="1200" cap="none" spc="0" normalizeH="0" baseline="0" noProof="0" dirty="0" smtClean="0">
                <a:ln>
                  <a:noFill/>
                </a:ln>
                <a:solidFill>
                  <a:srgbClr val="000000"/>
                </a:solidFill>
                <a:effectLst/>
                <a:uLnTx/>
                <a:uFillTx/>
                <a:latin typeface="Arial" pitchFamily="34" charset="0"/>
                <a:ea typeface="+mn-ea"/>
                <a:cs typeface="+mn-cs"/>
              </a:rPr>
              <a:t> data centers</a:t>
            </a:r>
            <a:endParaRPr kumimoji="0" lang="en-US" sz="14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9" name="TextBox 8"/>
          <p:cNvSpPr txBox="1"/>
          <p:nvPr/>
        </p:nvSpPr>
        <p:spPr>
          <a:xfrm>
            <a:off x="3377427" y="1078392"/>
            <a:ext cx="2444900" cy="2923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smtClean="0">
                <a:ln>
                  <a:noFill/>
                </a:ln>
                <a:solidFill>
                  <a:srgbClr val="000000"/>
                </a:solidFill>
                <a:effectLst/>
                <a:uLnTx/>
                <a:uFillTx/>
                <a:latin typeface="Verdana"/>
                <a:ea typeface="+mn-ea"/>
                <a:cs typeface="+mn-cs"/>
              </a:rPr>
              <a:t>Hyperscale</a:t>
            </a:r>
            <a:r>
              <a:rPr kumimoji="0" lang="en-US" sz="1300" b="1" i="0" u="none" strike="noStrike" kern="1200" cap="none" spc="0" normalizeH="0" baseline="0" noProof="0" dirty="0" smtClean="0">
                <a:ln>
                  <a:noFill/>
                </a:ln>
                <a:solidFill>
                  <a:srgbClr val="000000"/>
                </a:solidFill>
                <a:effectLst/>
                <a:uLnTx/>
                <a:uFillTx/>
                <a:latin typeface="Verdana"/>
                <a:ea typeface="+mn-ea"/>
                <a:cs typeface="+mn-cs"/>
              </a:rPr>
              <a:t> data centers</a:t>
            </a:r>
            <a:endParaRPr kumimoji="0" lang="en-US" sz="13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0" name="TextBox 9"/>
          <p:cNvSpPr txBox="1"/>
          <p:nvPr/>
        </p:nvSpPr>
        <p:spPr>
          <a:xfrm>
            <a:off x="142875" y="449187"/>
            <a:ext cx="80884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Distinguishing between tier 1 and tier 2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hyperscale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data centers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15" name="TextBox 14"/>
          <p:cNvSpPr txBox="1"/>
          <p:nvPr/>
        </p:nvSpPr>
        <p:spPr>
          <a:xfrm>
            <a:off x="769278" y="2070002"/>
            <a:ext cx="3091744" cy="116955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They are used 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cloud services and social </a:t>
            </a: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media</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for e.g. AWS</a:t>
            </a:r>
            <a:r>
              <a:rPr kumimoji="0" lang="en-US" sz="1400" b="0" i="0" u="none" strike="noStrike" kern="1200" cap="none" spc="0" normalizeH="0" baseline="0" noProof="0" dirty="0">
                <a:ln>
                  <a:noFill/>
                </a:ln>
                <a:solidFill>
                  <a:srgbClr val="000000"/>
                </a:solidFill>
                <a:effectLst/>
                <a:uLnTx/>
                <a:uFillTx/>
                <a:latin typeface="Verdana"/>
                <a:ea typeface="+mn-ea"/>
                <a:cs typeface="+mn-cs"/>
              </a:rPr>
              <a:t>, Microsoft Azure</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400" b="0" i="0" u="none" strike="noStrike" kern="1200" cap="none" spc="0" normalizeH="0" baseline="0" noProof="0" dirty="0">
                <a:ln>
                  <a:noFill/>
                </a:ln>
                <a:solidFill>
                  <a:srgbClr val="000000"/>
                </a:solidFill>
                <a:effectLst/>
                <a:uLnTx/>
                <a:uFillTx/>
                <a:latin typeface="Verdana"/>
                <a:ea typeface="+mn-ea"/>
                <a:cs typeface="+mn-cs"/>
              </a:rPr>
              <a:t>Google, Facebook, and </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Alibaba.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16" name="TextBox 15"/>
          <p:cNvSpPr txBox="1"/>
          <p:nvPr/>
        </p:nvSpPr>
        <p:spPr>
          <a:xfrm>
            <a:off x="5067584" y="2070438"/>
            <a:ext cx="3404586" cy="307263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They are used 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big cloud providers</a:t>
            </a:r>
          </a:p>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including </a:t>
            </a:r>
            <a:r>
              <a:rPr kumimoji="0" lang="en-US" sz="1400" b="0" i="0" u="none" strike="noStrike" kern="1200" cap="none" spc="0" normalizeH="0" baseline="0" noProof="0" dirty="0">
                <a:ln>
                  <a:noFill/>
                </a:ln>
                <a:solidFill>
                  <a:srgbClr val="000000"/>
                </a:solidFill>
                <a:effectLst/>
                <a:uLnTx/>
                <a:uFillTx/>
                <a:latin typeface="Verdana"/>
                <a:ea typeface="+mn-ea"/>
                <a:cs typeface="+mn-cs"/>
              </a:rPr>
              <a:t>Oracle, IBM, and Apple, </a:t>
            </a: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Software </a:t>
            </a:r>
            <a:r>
              <a:rPr kumimoji="0" lang="en-US" sz="1400" b="0" i="0" u="none" strike="noStrike" kern="1200" cap="none" spc="0" normalizeH="0" baseline="0" noProof="0" dirty="0">
                <a:ln>
                  <a:noFill/>
                </a:ln>
                <a:solidFill>
                  <a:srgbClr val="0070C0"/>
                </a:solidFill>
                <a:effectLst/>
                <a:uLnTx/>
                <a:uFillTx/>
                <a:latin typeface="Verdana"/>
                <a:ea typeface="+mn-ea"/>
                <a:cs typeface="+mn-cs"/>
              </a:rPr>
              <a:t>as a Service (SaaS</a:t>
            </a: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a:t>
            </a:r>
          </a:p>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400" b="0" i="0" u="none" strike="noStrike" kern="1200" cap="none" spc="0" normalizeH="0" baseline="0" noProof="0" dirty="0">
                <a:ln>
                  <a:noFill/>
                </a:ln>
                <a:solidFill>
                  <a:srgbClr val="0070C0"/>
                </a:solidFill>
                <a:effectLst/>
                <a:uLnTx/>
                <a:uFillTx/>
                <a:latin typeface="Verdana"/>
                <a:ea typeface="+mn-ea"/>
                <a:cs typeface="+mn-cs"/>
              </a:rPr>
              <a:t>providers </a:t>
            </a:r>
            <a:r>
              <a:rPr kumimoji="0" lang="en-US" sz="1400" b="0" i="0" u="none" strike="noStrike" kern="1200" cap="none" spc="0" normalizeH="0" baseline="0" noProof="0" dirty="0">
                <a:ln>
                  <a:noFill/>
                </a:ln>
                <a:solidFill>
                  <a:srgbClr val="000000"/>
                </a:solidFill>
                <a:effectLst/>
                <a:uLnTx/>
                <a:uFillTx/>
                <a:latin typeface="Verdana"/>
                <a:ea typeface="+mn-ea"/>
                <a:cs typeface="+mn-cs"/>
              </a:rPr>
              <a:t>such as SAP, Salesforce, </a:t>
            </a: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social </a:t>
            </a:r>
            <a:r>
              <a:rPr kumimoji="0" lang="en-US" sz="1400" b="0" i="0" u="none" strike="noStrike" kern="1200" cap="none" spc="0" normalizeH="0" baseline="0" noProof="0" dirty="0">
                <a:ln>
                  <a:noFill/>
                </a:ln>
                <a:solidFill>
                  <a:srgbClr val="0070C0"/>
                </a:solidFill>
                <a:effectLst/>
                <a:uLnTx/>
                <a:uFillTx/>
                <a:latin typeface="Verdana"/>
                <a:ea typeface="+mn-ea"/>
                <a:cs typeface="+mn-cs"/>
              </a:rPr>
              <a:t>media giants </a:t>
            </a:r>
            <a:r>
              <a:rPr kumimoji="0" lang="en-US" sz="1400" b="0" i="0" u="none" strike="noStrike" kern="1200" cap="none" spc="0" normalizeH="0" baseline="0" noProof="0" dirty="0">
                <a:ln>
                  <a:noFill/>
                </a:ln>
                <a:solidFill>
                  <a:srgbClr val="000000"/>
                </a:solidFill>
                <a:effectLst/>
                <a:uLnTx/>
                <a:uFillTx/>
                <a:latin typeface="Verdana"/>
                <a:ea typeface="+mn-ea"/>
                <a:cs typeface="+mn-cs"/>
              </a:rPr>
              <a:t>like </a:t>
            </a: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LinkedIn </a:t>
            </a:r>
            <a:r>
              <a:rPr kumimoji="0" lang="en-US" sz="1400" b="0" i="0" u="none" strike="noStrike" kern="1200" cap="none" spc="0" normalizeH="0" baseline="0" noProof="0" dirty="0">
                <a:ln>
                  <a:noFill/>
                </a:ln>
                <a:solidFill>
                  <a:srgbClr val="000000"/>
                </a:solidFill>
                <a:effectLst/>
                <a:uLnTx/>
                <a:uFillTx/>
                <a:latin typeface="Verdana"/>
                <a:ea typeface="+mn-ea"/>
                <a:cs typeface="+mn-cs"/>
              </a:rPr>
              <a:t>and Twitter, </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400" b="0" i="0" u="none" strike="noStrike" kern="1200" cap="none" spc="0" normalizeH="0" baseline="0" noProof="0" dirty="0">
                <a:ln>
                  <a:noFill/>
                </a:ln>
                <a:solidFill>
                  <a:srgbClr val="0070C0"/>
                </a:solidFill>
                <a:effectLst/>
                <a:uLnTx/>
                <a:uFillTx/>
                <a:latin typeface="Verdana"/>
                <a:ea typeface="+mn-ea"/>
                <a:cs typeface="+mn-cs"/>
              </a:rPr>
              <a:t>platforms</a:t>
            </a:r>
            <a:r>
              <a:rPr kumimoji="0" lang="en-US" sz="1400" b="0" i="0" u="none" strike="noStrike" kern="1200" cap="none" spc="0" normalizeH="0" baseline="0" noProof="0" dirty="0">
                <a:ln>
                  <a:noFill/>
                </a:ln>
                <a:solidFill>
                  <a:srgbClr val="000000"/>
                </a:solidFill>
                <a:effectLst/>
                <a:uLnTx/>
                <a:uFillTx/>
                <a:latin typeface="Verdana"/>
                <a:ea typeface="+mn-ea"/>
                <a:cs typeface="+mn-cs"/>
              </a:rPr>
              <a:t> such as Uber, </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PayPal</a:t>
            </a: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and </a:t>
            </a:r>
            <a:r>
              <a:rPr kumimoji="0" lang="en-US" sz="1400" b="0" i="0" u="none" strike="noStrike" kern="1200" cap="none" spc="0" normalizeH="0" baseline="0" noProof="0" dirty="0">
                <a:ln>
                  <a:noFill/>
                </a:ln>
                <a:solidFill>
                  <a:srgbClr val="000000"/>
                </a:solidFill>
                <a:effectLst/>
                <a:uLnTx/>
                <a:uFillTx/>
                <a:latin typeface="Verdana"/>
                <a:ea typeface="+mn-ea"/>
                <a:cs typeface="+mn-cs"/>
              </a:rPr>
              <a:t>eBay</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Verdana"/>
                <a:ea typeface="Verdana" panose="020B0604030504040204" pitchFamily="34" charset="0"/>
                <a:cs typeface="+mn-cs"/>
              </a:rPr>
              <a:t>≈</a:t>
            </a: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400" b="0" i="0" u="none" strike="noStrike" kern="1200" cap="none" spc="0" normalizeH="0" baseline="0" noProof="0" dirty="0">
                <a:ln>
                  <a:noFill/>
                </a:ln>
                <a:solidFill>
                  <a:srgbClr val="0070C0"/>
                </a:solidFill>
                <a:effectLst/>
                <a:uLnTx/>
                <a:uFillTx/>
                <a:latin typeface="Verdana"/>
                <a:ea typeface="+mn-ea"/>
                <a:cs typeface="+mn-cs"/>
              </a:rPr>
              <a:t>10,000 servers per data </a:t>
            </a:r>
            <a:r>
              <a:rPr kumimoji="0" lang="en-US" sz="1400" b="0" i="0" u="none" strike="noStrike" kern="1200" cap="none" spc="0" normalizeH="0" baseline="0" noProof="0" dirty="0" smtClean="0">
                <a:ln>
                  <a:noFill/>
                </a:ln>
                <a:solidFill>
                  <a:srgbClr val="0070C0"/>
                </a:solidFill>
                <a:effectLst/>
                <a:uLnTx/>
                <a:uFillTx/>
                <a:latin typeface="Verdana"/>
                <a:ea typeface="+mn-ea"/>
                <a:cs typeface="+mn-cs"/>
              </a:rPr>
              <a:t>center.</a:t>
            </a:r>
            <a:endParaRPr kumimoji="0" lang="en-US" sz="14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Total capital expenditure in 2017: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of </a:t>
            </a:r>
            <a:r>
              <a:rPr kumimoji="0" lang="en-US" sz="1400" b="0" i="0" u="none" strike="noStrike" kern="1200" cap="none" spc="0" normalizeH="0" baseline="0" noProof="0" dirty="0">
                <a:ln>
                  <a:noFill/>
                </a:ln>
                <a:solidFill>
                  <a:srgbClr val="000000"/>
                </a:solidFill>
                <a:effectLst/>
                <a:uLnTx/>
                <a:uFillTx/>
                <a:latin typeface="Verdana"/>
                <a:ea typeface="+mn-ea"/>
                <a:cs typeface="+mn-cs"/>
              </a:rPr>
              <a:t>$25 </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billion.</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17" name="TextBox 16"/>
          <p:cNvSpPr txBox="1"/>
          <p:nvPr/>
        </p:nvSpPr>
        <p:spPr>
          <a:xfrm>
            <a:off x="399188" y="4132059"/>
            <a:ext cx="3833229" cy="78996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At least 50 000 servers per data server</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Total capital expenditure in 2017: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of $50 billion.</a:t>
            </a:r>
          </a:p>
        </p:txBody>
      </p:sp>
      <p:sp>
        <p:nvSpPr>
          <p:cNvPr id="11" name="TextBox 10"/>
          <p:cNvSpPr txBox="1"/>
          <p:nvPr/>
        </p:nvSpPr>
        <p:spPr>
          <a:xfrm flipH="1">
            <a:off x="150820" y="6390289"/>
            <a:ext cx="4443796" cy="307777"/>
          </a:xfrm>
          <a:prstGeom prst="rect">
            <a:avLst/>
          </a:prstGeom>
          <a:noFill/>
        </p:spPr>
        <p:txBody>
          <a:bodyPr wrap="square" rtlCol="0">
            <a:spAutoFit/>
          </a:bodyPr>
          <a:lstStyle/>
          <a:p>
            <a:r>
              <a:rPr lang="en-GB" sz="1400" dirty="0" smtClean="0">
                <a:latin typeface="+mj-lt"/>
              </a:rPr>
              <a:t>AWS: Amazon Web Services</a:t>
            </a:r>
          </a:p>
        </p:txBody>
      </p:sp>
    </p:spTree>
    <p:extLst>
      <p:ext uri="{BB962C8B-B14F-4D97-AF65-F5344CB8AC3E}">
        <p14:creationId xmlns:p14="http://schemas.microsoft.com/office/powerpoint/2010/main" val="164921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5" grpId="0"/>
      <p:bldP spid="16" grpId="0"/>
      <p:bldP spid="17"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961925" y="1914694"/>
            <a:ext cx="7404100"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4.1 Overview</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Tree>
    <p:extLst>
      <p:ext uri="{BB962C8B-B14F-4D97-AF65-F5344CB8AC3E}">
        <p14:creationId xmlns:p14="http://schemas.microsoft.com/office/powerpoint/2010/main" val="1334482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4.1 </a:t>
            </a:r>
            <a:r>
              <a:rPr lang="en-US" sz="1600" dirty="0"/>
              <a:t>Overview </a:t>
            </a:r>
            <a:r>
              <a:rPr lang="hu-HU" sz="1600" dirty="0" smtClean="0"/>
              <a:t>(1)</a:t>
            </a:r>
            <a:endParaRPr lang="en-US" sz="1600" dirty="0"/>
          </a:p>
        </p:txBody>
      </p:sp>
      <p:sp>
        <p:nvSpPr>
          <p:cNvPr id="153" name="TextBox 152"/>
          <p:cNvSpPr txBox="1"/>
          <p:nvPr/>
        </p:nvSpPr>
        <p:spPr>
          <a:xfrm>
            <a:off x="114000" y="452388"/>
            <a:ext cx="70619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4.1 Overview -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Evolution </a:t>
            </a:r>
            <a:r>
              <a:rPr kumimoji="0" lang="en-US" sz="1800" b="0" i="0" u="none" strike="noStrike" kern="1200" cap="none" spc="0" normalizeH="0" baseline="0" noProof="0" dirty="0">
                <a:ln>
                  <a:noFill/>
                </a:ln>
                <a:solidFill>
                  <a:srgbClr val="2D2D8A"/>
                </a:solidFill>
                <a:effectLst/>
                <a:uLnTx/>
                <a:uFillTx/>
                <a:latin typeface="Verdana"/>
                <a:ea typeface="+mn-ea"/>
                <a:cs typeface="+mn-cs"/>
              </a:rPr>
              <a:t>of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Ampere’s server processors -1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348" name="Téglalap 5">
            <a:extLst>
              <a:ext uri="{FF2B5EF4-FFF2-40B4-BE49-F238E27FC236}">
                <a16:creationId xmlns:a16="http://schemas.microsoft.com/office/drawing/2014/main" id="{310DA2A7-6815-479D-B4EA-E5EEEC16233F}"/>
              </a:ext>
            </a:extLst>
          </p:cNvPr>
          <p:cNvSpPr/>
          <p:nvPr/>
        </p:nvSpPr>
        <p:spPr>
          <a:xfrm>
            <a:off x="2481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2013</a:t>
            </a:r>
          </a:p>
        </p:txBody>
      </p:sp>
      <p:sp>
        <p:nvSpPr>
          <p:cNvPr id="349" name="Téglalap 6">
            <a:extLst>
              <a:ext uri="{FF2B5EF4-FFF2-40B4-BE49-F238E27FC236}">
                <a16:creationId xmlns:a16="http://schemas.microsoft.com/office/drawing/2014/main" id="{A17A13CD-EAB9-4CE3-97C5-8DDD7823AA74}"/>
              </a:ext>
            </a:extLst>
          </p:cNvPr>
          <p:cNvSpPr/>
          <p:nvPr/>
        </p:nvSpPr>
        <p:spPr>
          <a:xfrm>
            <a:off x="3210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2014</a:t>
            </a:r>
          </a:p>
        </p:txBody>
      </p:sp>
      <p:sp>
        <p:nvSpPr>
          <p:cNvPr id="350" name="Téglalap 7">
            <a:extLst>
              <a:ext uri="{FF2B5EF4-FFF2-40B4-BE49-F238E27FC236}">
                <a16:creationId xmlns:a16="http://schemas.microsoft.com/office/drawing/2014/main" id="{FDBC93AF-31A4-489D-9913-FEBCB79667F2}"/>
              </a:ext>
            </a:extLst>
          </p:cNvPr>
          <p:cNvSpPr/>
          <p:nvPr/>
        </p:nvSpPr>
        <p:spPr>
          <a:xfrm>
            <a:off x="3939114" y="6470911"/>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2015</a:t>
            </a:r>
          </a:p>
        </p:txBody>
      </p:sp>
      <p:sp>
        <p:nvSpPr>
          <p:cNvPr id="351" name="Téglalap 8">
            <a:extLst>
              <a:ext uri="{FF2B5EF4-FFF2-40B4-BE49-F238E27FC236}">
                <a16:creationId xmlns:a16="http://schemas.microsoft.com/office/drawing/2014/main" id="{21B9E524-D412-4E46-ABD7-116D69BB4CC8}"/>
              </a:ext>
            </a:extLst>
          </p:cNvPr>
          <p:cNvSpPr/>
          <p:nvPr/>
        </p:nvSpPr>
        <p:spPr>
          <a:xfrm>
            <a:off x="4668114" y="647121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2016</a:t>
            </a:r>
          </a:p>
        </p:txBody>
      </p:sp>
      <p:sp>
        <p:nvSpPr>
          <p:cNvPr id="352" name="Téglalap 9">
            <a:extLst>
              <a:ext uri="{FF2B5EF4-FFF2-40B4-BE49-F238E27FC236}">
                <a16:creationId xmlns:a16="http://schemas.microsoft.com/office/drawing/2014/main" id="{D73F83DD-F9E3-41E7-A88C-F9F7D9E50C7A}"/>
              </a:ext>
            </a:extLst>
          </p:cNvPr>
          <p:cNvSpPr/>
          <p:nvPr/>
        </p:nvSpPr>
        <p:spPr>
          <a:xfrm>
            <a:off x="5397114" y="6464119"/>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2017</a:t>
            </a:r>
          </a:p>
        </p:txBody>
      </p:sp>
      <p:sp>
        <p:nvSpPr>
          <p:cNvPr id="353" name="Téglalap 14">
            <a:extLst>
              <a:ext uri="{FF2B5EF4-FFF2-40B4-BE49-F238E27FC236}">
                <a16:creationId xmlns:a16="http://schemas.microsoft.com/office/drawing/2014/main" id="{F3BEB992-728F-4AD0-811E-7B24E82850E1}"/>
              </a:ext>
            </a:extLst>
          </p:cNvPr>
          <p:cNvSpPr/>
          <p:nvPr/>
        </p:nvSpPr>
        <p:spPr>
          <a:xfrm>
            <a:off x="1752372" y="6471060"/>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2012</a:t>
            </a:r>
          </a:p>
        </p:txBody>
      </p:sp>
      <p:sp>
        <p:nvSpPr>
          <p:cNvPr id="354" name="Téglalap 15">
            <a:extLst>
              <a:ext uri="{FF2B5EF4-FFF2-40B4-BE49-F238E27FC236}">
                <a16:creationId xmlns:a16="http://schemas.microsoft.com/office/drawing/2014/main" id="{5A22EB8E-B72B-4446-AD6B-FAC22EEC036C}"/>
              </a:ext>
            </a:extLst>
          </p:cNvPr>
          <p:cNvSpPr/>
          <p:nvPr/>
        </p:nvSpPr>
        <p:spPr>
          <a:xfrm>
            <a:off x="1023114" y="6470717"/>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2011</a:t>
            </a:r>
          </a:p>
        </p:txBody>
      </p:sp>
      <p:cxnSp>
        <p:nvCxnSpPr>
          <p:cNvPr id="355" name="Egyenes összekötő nyíllal 17">
            <a:extLst>
              <a:ext uri="{FF2B5EF4-FFF2-40B4-BE49-F238E27FC236}">
                <a16:creationId xmlns:a16="http://schemas.microsoft.com/office/drawing/2014/main" id="{88421B7C-2498-4782-9AA8-36A8A4385905}"/>
              </a:ext>
            </a:extLst>
          </p:cNvPr>
          <p:cNvCxnSpPr>
            <a:cxnSpLocks/>
          </p:cNvCxnSpPr>
          <p:nvPr/>
        </p:nvCxnSpPr>
        <p:spPr>
          <a:xfrm>
            <a:off x="1022855" y="6465064"/>
            <a:ext cx="7572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6" name="Téglalap 18">
            <a:extLst>
              <a:ext uri="{FF2B5EF4-FFF2-40B4-BE49-F238E27FC236}">
                <a16:creationId xmlns:a16="http://schemas.microsoft.com/office/drawing/2014/main" id="{A3460E91-7B76-4344-94FF-EAD20B4FD09D}"/>
              </a:ext>
            </a:extLst>
          </p:cNvPr>
          <p:cNvSpPr/>
          <p:nvPr/>
        </p:nvSpPr>
        <p:spPr>
          <a:xfrm>
            <a:off x="3413397" y="6069238"/>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A53</a:t>
            </a:r>
          </a:p>
        </p:txBody>
      </p:sp>
      <p:sp>
        <p:nvSpPr>
          <p:cNvPr id="357" name="Téglalap 19">
            <a:extLst>
              <a:ext uri="{FF2B5EF4-FFF2-40B4-BE49-F238E27FC236}">
                <a16:creationId xmlns:a16="http://schemas.microsoft.com/office/drawing/2014/main" id="{70CB3192-3EBF-4C22-9B3F-A78316E8C78C}"/>
              </a:ext>
            </a:extLst>
          </p:cNvPr>
          <p:cNvSpPr/>
          <p:nvPr/>
        </p:nvSpPr>
        <p:spPr>
          <a:xfrm>
            <a:off x="5397114" y="6068886"/>
            <a:ext cx="621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A55</a:t>
            </a:r>
          </a:p>
        </p:txBody>
      </p:sp>
      <p:sp>
        <p:nvSpPr>
          <p:cNvPr id="358" name="Szövegdoboz 21">
            <a:extLst>
              <a:ext uri="{FF2B5EF4-FFF2-40B4-BE49-F238E27FC236}">
                <a16:creationId xmlns:a16="http://schemas.microsoft.com/office/drawing/2014/main" id="{9D7B1A6D-2629-452F-B482-C162913CAA7F}"/>
              </a:ext>
            </a:extLst>
          </p:cNvPr>
          <p:cNvSpPr txBox="1"/>
          <p:nvPr/>
        </p:nvSpPr>
        <p:spPr>
          <a:xfrm>
            <a:off x="3440598" y="5844555"/>
            <a:ext cx="54053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Apollo</a:t>
            </a:r>
          </a:p>
        </p:txBody>
      </p:sp>
      <p:sp>
        <p:nvSpPr>
          <p:cNvPr id="359" name="Szövegdoboz 22">
            <a:extLst>
              <a:ext uri="{FF2B5EF4-FFF2-40B4-BE49-F238E27FC236}">
                <a16:creationId xmlns:a16="http://schemas.microsoft.com/office/drawing/2014/main" id="{C6198AF4-D2D7-4839-AE1A-EB9BF31B0A8B}"/>
              </a:ext>
            </a:extLst>
          </p:cNvPr>
          <p:cNvSpPr txBox="1"/>
          <p:nvPr/>
        </p:nvSpPr>
        <p:spPr>
          <a:xfrm>
            <a:off x="5425259" y="5842696"/>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Ananke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0" name="Nyíl: jobbra mutató 24">
            <a:extLst>
              <a:ext uri="{FF2B5EF4-FFF2-40B4-BE49-F238E27FC236}">
                <a16:creationId xmlns:a16="http://schemas.microsoft.com/office/drawing/2014/main" id="{D6DEBD80-2E00-41B3-BC8D-988CE54C9B30}"/>
              </a:ext>
            </a:extLst>
          </p:cNvPr>
          <p:cNvSpPr/>
          <p:nvPr/>
        </p:nvSpPr>
        <p:spPr>
          <a:xfrm>
            <a:off x="4035825" y="6137921"/>
            <a:ext cx="135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1" name="Téglalap 26">
            <a:extLst>
              <a:ext uri="{FF2B5EF4-FFF2-40B4-BE49-F238E27FC236}">
                <a16:creationId xmlns:a16="http://schemas.microsoft.com/office/drawing/2014/main" id="{3BA5420E-CB42-4955-BA2B-36D11385F58F}"/>
              </a:ext>
            </a:extLst>
          </p:cNvPr>
          <p:cNvSpPr/>
          <p:nvPr/>
        </p:nvSpPr>
        <p:spPr>
          <a:xfrm>
            <a:off x="3936027" y="5490488"/>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A72</a:t>
            </a:r>
          </a:p>
        </p:txBody>
      </p:sp>
      <p:sp>
        <p:nvSpPr>
          <p:cNvPr id="362" name="Téglalap 27">
            <a:extLst>
              <a:ext uri="{FF2B5EF4-FFF2-40B4-BE49-F238E27FC236}">
                <a16:creationId xmlns:a16="http://schemas.microsoft.com/office/drawing/2014/main" id="{705417B3-03A0-468C-B2C9-35B3B1692B1B}"/>
              </a:ext>
            </a:extLst>
          </p:cNvPr>
          <p:cNvSpPr/>
          <p:nvPr/>
        </p:nvSpPr>
        <p:spPr>
          <a:xfrm>
            <a:off x="4668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A73</a:t>
            </a:r>
          </a:p>
        </p:txBody>
      </p:sp>
      <p:sp>
        <p:nvSpPr>
          <p:cNvPr id="363" name="Téglalap 28">
            <a:extLst>
              <a:ext uri="{FF2B5EF4-FFF2-40B4-BE49-F238E27FC236}">
                <a16:creationId xmlns:a16="http://schemas.microsoft.com/office/drawing/2014/main" id="{C41B7FDF-2BDE-4B3F-BB77-7E01F654FEBE}"/>
              </a:ext>
            </a:extLst>
          </p:cNvPr>
          <p:cNvSpPr/>
          <p:nvPr/>
        </p:nvSpPr>
        <p:spPr>
          <a:xfrm>
            <a:off x="5397114" y="5490313"/>
            <a:ext cx="58209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A75</a:t>
            </a:r>
          </a:p>
        </p:txBody>
      </p:sp>
      <p:sp>
        <p:nvSpPr>
          <p:cNvPr id="364" name="Nyíl: jobbra mutató 34">
            <a:extLst>
              <a:ext uri="{FF2B5EF4-FFF2-40B4-BE49-F238E27FC236}">
                <a16:creationId xmlns:a16="http://schemas.microsoft.com/office/drawing/2014/main" id="{DB229542-CB08-4F77-B659-A96ABE0C4182}"/>
              </a:ext>
            </a:extLst>
          </p:cNvPr>
          <p:cNvSpPr/>
          <p:nvPr/>
        </p:nvSpPr>
        <p:spPr>
          <a:xfrm>
            <a:off x="4430130" y="5553797"/>
            <a:ext cx="24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5" name="Nyíl: jobbra mutató 35">
            <a:extLst>
              <a:ext uri="{FF2B5EF4-FFF2-40B4-BE49-F238E27FC236}">
                <a16:creationId xmlns:a16="http://schemas.microsoft.com/office/drawing/2014/main" id="{67C0EF7D-C26D-4148-AF04-A65815D3ECC0}"/>
              </a:ext>
            </a:extLst>
          </p:cNvPr>
          <p:cNvSpPr/>
          <p:nvPr/>
        </p:nvSpPr>
        <p:spPr>
          <a:xfrm>
            <a:off x="5250825" y="5553797"/>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66" name="Bal oldali kapcsos zárójel 39">
            <a:extLst>
              <a:ext uri="{FF2B5EF4-FFF2-40B4-BE49-F238E27FC236}">
                <a16:creationId xmlns:a16="http://schemas.microsoft.com/office/drawing/2014/main" id="{09B7A89D-64EA-4FB8-B7B7-03D5909FDD9E}"/>
              </a:ext>
            </a:extLst>
          </p:cNvPr>
          <p:cNvSpPr/>
          <p:nvPr/>
        </p:nvSpPr>
        <p:spPr>
          <a:xfrm>
            <a:off x="1962471" y="5440321"/>
            <a:ext cx="185151" cy="914276"/>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67" name="Szövegdoboz 42">
            <a:extLst>
              <a:ext uri="{FF2B5EF4-FFF2-40B4-BE49-F238E27FC236}">
                <a16:creationId xmlns:a16="http://schemas.microsoft.com/office/drawing/2014/main" id="{9E88EAB4-3AFF-4301-BDA7-D0A31F53BA18}"/>
              </a:ext>
            </a:extLst>
          </p:cNvPr>
          <p:cNvSpPr txBox="1"/>
          <p:nvPr/>
        </p:nvSpPr>
        <p:spPr>
          <a:xfrm>
            <a:off x="3948461" y="5248661"/>
            <a:ext cx="4892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Maya</a:t>
            </a:r>
          </a:p>
        </p:txBody>
      </p:sp>
      <p:sp>
        <p:nvSpPr>
          <p:cNvPr id="368" name="Szövegdoboz 43">
            <a:extLst>
              <a:ext uri="{FF2B5EF4-FFF2-40B4-BE49-F238E27FC236}">
                <a16:creationId xmlns:a16="http://schemas.microsoft.com/office/drawing/2014/main" id="{F4118F0F-D64C-4D0D-BEA6-456DE8A6C7D6}"/>
              </a:ext>
            </a:extLst>
          </p:cNvPr>
          <p:cNvSpPr txBox="1"/>
          <p:nvPr/>
        </p:nvSpPr>
        <p:spPr>
          <a:xfrm>
            <a:off x="4677603" y="5251021"/>
            <a:ext cx="6319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Artemis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9" name="Szövegdoboz 44">
            <a:extLst>
              <a:ext uri="{FF2B5EF4-FFF2-40B4-BE49-F238E27FC236}">
                <a16:creationId xmlns:a16="http://schemas.microsoft.com/office/drawing/2014/main" id="{15260D12-A0BD-42EA-9F55-7E29A4CB2573}"/>
              </a:ext>
            </a:extLst>
          </p:cNvPr>
          <p:cNvSpPr txBox="1"/>
          <p:nvPr/>
        </p:nvSpPr>
        <p:spPr>
          <a:xfrm>
            <a:off x="5280566" y="5249146"/>
            <a:ext cx="87716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Prometheus</a:t>
            </a:r>
          </a:p>
        </p:txBody>
      </p:sp>
      <p:sp>
        <p:nvSpPr>
          <p:cNvPr id="370" name="Téglalap 56">
            <a:extLst>
              <a:ext uri="{FF2B5EF4-FFF2-40B4-BE49-F238E27FC236}">
                <a16:creationId xmlns:a16="http://schemas.microsoft.com/office/drawing/2014/main" id="{4C062BE1-914E-4C5F-8AEF-B276CA641847}"/>
              </a:ext>
            </a:extLst>
          </p:cNvPr>
          <p:cNvSpPr/>
          <p:nvPr/>
        </p:nvSpPr>
        <p:spPr>
          <a:xfrm>
            <a:off x="103878" y="5494416"/>
            <a:ext cx="810000"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ARM</a:t>
            </a:r>
          </a:p>
        </p:txBody>
      </p:sp>
      <p:sp>
        <p:nvSpPr>
          <p:cNvPr id="371" name="Téglalap 58">
            <a:extLst>
              <a:ext uri="{FF2B5EF4-FFF2-40B4-BE49-F238E27FC236}">
                <a16:creationId xmlns:a16="http://schemas.microsoft.com/office/drawing/2014/main" id="{10B5B0AC-CC4E-4C4E-A0FA-AE5DD3D1B618}"/>
              </a:ext>
            </a:extLst>
          </p:cNvPr>
          <p:cNvSpPr/>
          <p:nvPr/>
        </p:nvSpPr>
        <p:spPr>
          <a:xfrm>
            <a:off x="113199" y="4538627"/>
            <a:ext cx="81000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Broadcom</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2" name="Téglalap 62">
            <a:extLst>
              <a:ext uri="{FF2B5EF4-FFF2-40B4-BE49-F238E27FC236}">
                <a16:creationId xmlns:a16="http://schemas.microsoft.com/office/drawing/2014/main" id="{12A2C9BF-93F1-4640-A505-311907B76D9C}"/>
              </a:ext>
            </a:extLst>
          </p:cNvPr>
          <p:cNvSpPr/>
          <p:nvPr/>
        </p:nvSpPr>
        <p:spPr>
          <a:xfrm>
            <a:off x="113199" y="4002385"/>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Cavium</a:t>
            </a:r>
            <a:endParaRPr kumimoji="0" lang="hu-HU" sz="9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3" name="Téglalap 66">
            <a:extLst>
              <a:ext uri="{FF2B5EF4-FFF2-40B4-BE49-F238E27FC236}">
                <a16:creationId xmlns:a16="http://schemas.microsoft.com/office/drawing/2014/main" id="{DA8B2980-18E7-4583-8AF8-B192AAE3033B}"/>
              </a:ext>
            </a:extLst>
          </p:cNvPr>
          <p:cNvSpPr/>
          <p:nvPr/>
        </p:nvSpPr>
        <p:spPr>
          <a:xfrm>
            <a:off x="113199" y="3316247"/>
            <a:ext cx="81000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Qualcomn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4" name="Téglalap 68">
            <a:extLst>
              <a:ext uri="{FF2B5EF4-FFF2-40B4-BE49-F238E27FC236}">
                <a16:creationId xmlns:a16="http://schemas.microsoft.com/office/drawing/2014/main" id="{0DE9F799-EED1-41C3-9ED0-CCA7B58F58D1}"/>
              </a:ext>
            </a:extLst>
          </p:cNvPr>
          <p:cNvSpPr/>
          <p:nvPr/>
        </p:nvSpPr>
        <p:spPr>
          <a:xfrm>
            <a:off x="111642" y="1786667"/>
            <a:ext cx="810000" cy="285711"/>
          </a:xfrm>
          <a:prstGeom prst="rect">
            <a:avLst/>
          </a:prstGeom>
          <a:solidFill>
            <a:srgbClr val="F2E4F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375" name="Szövegdoboz 69">
            <a:extLst>
              <a:ext uri="{FF2B5EF4-FFF2-40B4-BE49-F238E27FC236}">
                <a16:creationId xmlns:a16="http://schemas.microsoft.com/office/drawing/2014/main" id="{6C079596-337E-4B51-B22E-718D115010EF}"/>
              </a:ext>
            </a:extLst>
          </p:cNvPr>
          <p:cNvSpPr txBox="1"/>
          <p:nvPr/>
        </p:nvSpPr>
        <p:spPr>
          <a:xfrm>
            <a:off x="119404" y="4273276"/>
            <a:ext cx="81945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Marvel)</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6" name="Szövegdoboz 70">
            <a:extLst>
              <a:ext uri="{FF2B5EF4-FFF2-40B4-BE49-F238E27FC236}">
                <a16:creationId xmlns:a16="http://schemas.microsoft.com/office/drawing/2014/main" id="{07B33E52-0ABA-481E-8B8B-91252E3DA460}"/>
              </a:ext>
            </a:extLst>
          </p:cNvPr>
          <p:cNvSpPr txBox="1"/>
          <p:nvPr/>
        </p:nvSpPr>
        <p:spPr>
          <a:xfrm>
            <a:off x="-16331" y="2544844"/>
            <a:ext cx="10695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Applied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 Micro</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7" name="Szövegdoboz 90">
            <a:extLst>
              <a:ext uri="{FF2B5EF4-FFF2-40B4-BE49-F238E27FC236}">
                <a16:creationId xmlns:a16="http://schemas.microsoft.com/office/drawing/2014/main" id="{91BA5EF6-73AB-40AB-9A1A-06EF1C79FADE}"/>
              </a:ext>
            </a:extLst>
          </p:cNvPr>
          <p:cNvSpPr txBox="1"/>
          <p:nvPr/>
        </p:nvSpPr>
        <p:spPr>
          <a:xfrm>
            <a:off x="1315689" y="5664662"/>
            <a:ext cx="6591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Cortex</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64-bit</a:t>
            </a:r>
          </a:p>
        </p:txBody>
      </p:sp>
      <p:cxnSp>
        <p:nvCxnSpPr>
          <p:cNvPr id="378" name="Egyenes összekötő nyíllal 101">
            <a:extLst>
              <a:ext uri="{FF2B5EF4-FFF2-40B4-BE49-F238E27FC236}">
                <a16:creationId xmlns:a16="http://schemas.microsoft.com/office/drawing/2014/main" id="{92761F18-BA4E-4262-9BA3-E030125F5693}"/>
              </a:ext>
            </a:extLst>
          </p:cNvPr>
          <p:cNvCxnSpPr>
            <a:cxnSpLocks/>
          </p:cNvCxnSpPr>
          <p:nvPr/>
        </p:nvCxnSpPr>
        <p:spPr>
          <a:xfrm rot="16200000">
            <a:off x="-1633660" y="3806375"/>
            <a:ext cx="532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9" name="Nyíl: jobbra mutató 117">
            <a:extLst>
              <a:ext uri="{FF2B5EF4-FFF2-40B4-BE49-F238E27FC236}">
                <a16:creationId xmlns:a16="http://schemas.microsoft.com/office/drawing/2014/main" id="{F23F6F18-EB17-4741-A790-B8BF6AA9664B}"/>
              </a:ext>
            </a:extLst>
          </p:cNvPr>
          <p:cNvSpPr/>
          <p:nvPr/>
        </p:nvSpPr>
        <p:spPr>
          <a:xfrm>
            <a:off x="3281832" y="6137806"/>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380" name="Téglalap 98">
            <a:extLst>
              <a:ext uri="{FF2B5EF4-FFF2-40B4-BE49-F238E27FC236}">
                <a16:creationId xmlns:a16="http://schemas.microsoft.com/office/drawing/2014/main" id="{39ED33DD-3687-4DA1-8EF8-57E2EA1374FE}"/>
              </a:ext>
            </a:extLst>
          </p:cNvPr>
          <p:cNvSpPr/>
          <p:nvPr/>
        </p:nvSpPr>
        <p:spPr>
          <a:xfrm>
            <a:off x="111642" y="2795842"/>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Amazon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AWS</a:t>
            </a:r>
          </a:p>
        </p:txBody>
      </p:sp>
      <p:sp>
        <p:nvSpPr>
          <p:cNvPr id="381" name="Téglalap 99">
            <a:extLst>
              <a:ext uri="{FF2B5EF4-FFF2-40B4-BE49-F238E27FC236}">
                <a16:creationId xmlns:a16="http://schemas.microsoft.com/office/drawing/2014/main" id="{7E2E4E93-4135-4B83-BA15-53716ED829CE}"/>
              </a:ext>
            </a:extLst>
          </p:cNvPr>
          <p:cNvSpPr/>
          <p:nvPr/>
        </p:nvSpPr>
        <p:spPr>
          <a:xfrm>
            <a:off x="111642" y="1141086"/>
            <a:ext cx="810000"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AMD</a:t>
            </a:r>
          </a:p>
        </p:txBody>
      </p:sp>
      <p:sp>
        <p:nvSpPr>
          <p:cNvPr id="382" name="Szövegdoboz 113">
            <a:extLst>
              <a:ext uri="{FF2B5EF4-FFF2-40B4-BE49-F238E27FC236}">
                <a16:creationId xmlns:a16="http://schemas.microsoft.com/office/drawing/2014/main" id="{E88C944A-CBD6-47C5-BAE3-78F32CFACBC4}"/>
              </a:ext>
            </a:extLst>
          </p:cNvPr>
          <p:cNvSpPr txBox="1"/>
          <p:nvPr/>
        </p:nvSpPr>
        <p:spPr>
          <a:xfrm>
            <a:off x="4415526" y="926303"/>
            <a:ext cx="591829"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Seattle</a:t>
            </a:r>
          </a:p>
        </p:txBody>
      </p:sp>
      <p:sp>
        <p:nvSpPr>
          <p:cNvPr id="383" name="Szövegdoboz 118">
            <a:extLst>
              <a:ext uri="{FF2B5EF4-FFF2-40B4-BE49-F238E27FC236}">
                <a16:creationId xmlns:a16="http://schemas.microsoft.com/office/drawing/2014/main" id="{74B213AF-A55D-4211-B718-9469976C363F}"/>
              </a:ext>
            </a:extLst>
          </p:cNvPr>
          <p:cNvSpPr txBox="1"/>
          <p:nvPr/>
        </p:nvSpPr>
        <p:spPr>
          <a:xfrm>
            <a:off x="3464223" y="2769623"/>
            <a:ext cx="9653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Amazon b</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Anapura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Lab</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4" name="Téglalap 125">
            <a:extLst>
              <a:ext uri="{FF2B5EF4-FFF2-40B4-BE49-F238E27FC236}">
                <a16:creationId xmlns:a16="http://schemas.microsoft.com/office/drawing/2014/main" id="{0C52C4D1-7183-4AA2-B213-AA26CDB75920}"/>
              </a:ext>
            </a:extLst>
          </p:cNvPr>
          <p:cNvSpPr/>
          <p:nvPr/>
        </p:nvSpPr>
        <p:spPr>
          <a:xfrm>
            <a:off x="2120187" y="5499090"/>
            <a:ext cx="49340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A57</a:t>
            </a:r>
          </a:p>
        </p:txBody>
      </p:sp>
      <p:sp>
        <p:nvSpPr>
          <p:cNvPr id="385" name="Szövegdoboz 126">
            <a:extLst>
              <a:ext uri="{FF2B5EF4-FFF2-40B4-BE49-F238E27FC236}">
                <a16:creationId xmlns:a16="http://schemas.microsoft.com/office/drawing/2014/main" id="{C91BB7C9-235E-4073-9B85-6D3224FD1FEC}"/>
              </a:ext>
            </a:extLst>
          </p:cNvPr>
          <p:cNvSpPr txBox="1"/>
          <p:nvPr/>
        </p:nvSpPr>
        <p:spPr>
          <a:xfrm>
            <a:off x="2147622" y="5258468"/>
            <a:ext cx="47000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Atlas</a:t>
            </a:r>
          </a:p>
        </p:txBody>
      </p:sp>
      <p:sp>
        <p:nvSpPr>
          <p:cNvPr id="386" name="Nyíl: jobbra mutató 116">
            <a:extLst>
              <a:ext uri="{FF2B5EF4-FFF2-40B4-BE49-F238E27FC236}">
                <a16:creationId xmlns:a16="http://schemas.microsoft.com/office/drawing/2014/main" id="{B523C40E-7812-4AFE-9C96-E9A66D2C8497}"/>
              </a:ext>
            </a:extLst>
          </p:cNvPr>
          <p:cNvSpPr/>
          <p:nvPr/>
        </p:nvSpPr>
        <p:spPr>
          <a:xfrm>
            <a:off x="2619872" y="5551690"/>
            <a:ext cx="132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87" name="Téglalap 10">
            <a:extLst>
              <a:ext uri="{FF2B5EF4-FFF2-40B4-BE49-F238E27FC236}">
                <a16:creationId xmlns:a16="http://schemas.microsoft.com/office/drawing/2014/main" id="{A6BB4FF6-6FE0-4587-B388-FEDFBA31F1C7}"/>
              </a:ext>
            </a:extLst>
          </p:cNvPr>
          <p:cNvSpPr/>
          <p:nvPr/>
        </p:nvSpPr>
        <p:spPr>
          <a:xfrm>
            <a:off x="6126114" y="646440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2018</a:t>
            </a:r>
          </a:p>
        </p:txBody>
      </p:sp>
      <p:sp>
        <p:nvSpPr>
          <p:cNvPr id="388" name="Téglalap 11">
            <a:extLst>
              <a:ext uri="{FF2B5EF4-FFF2-40B4-BE49-F238E27FC236}">
                <a16:creationId xmlns:a16="http://schemas.microsoft.com/office/drawing/2014/main" id="{A78BB795-5DB4-4B84-A70B-9B98E1130DD6}"/>
              </a:ext>
            </a:extLst>
          </p:cNvPr>
          <p:cNvSpPr/>
          <p:nvPr/>
        </p:nvSpPr>
        <p:spPr>
          <a:xfrm>
            <a:off x="6855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2019</a:t>
            </a:r>
          </a:p>
        </p:txBody>
      </p:sp>
      <p:sp>
        <p:nvSpPr>
          <p:cNvPr id="389" name="Téglalap 12">
            <a:extLst>
              <a:ext uri="{FF2B5EF4-FFF2-40B4-BE49-F238E27FC236}">
                <a16:creationId xmlns:a16="http://schemas.microsoft.com/office/drawing/2014/main" id="{E45247D8-A161-4647-A403-9EE2032C283B}"/>
              </a:ext>
            </a:extLst>
          </p:cNvPr>
          <p:cNvSpPr/>
          <p:nvPr/>
        </p:nvSpPr>
        <p:spPr>
          <a:xfrm>
            <a:off x="7584114" y="6471036"/>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2020</a:t>
            </a:r>
          </a:p>
        </p:txBody>
      </p:sp>
      <p:sp>
        <p:nvSpPr>
          <p:cNvPr id="390" name="Téglalap 13">
            <a:extLst>
              <a:ext uri="{FF2B5EF4-FFF2-40B4-BE49-F238E27FC236}">
                <a16:creationId xmlns:a16="http://schemas.microsoft.com/office/drawing/2014/main" id="{04563564-96E2-478F-AF2C-F32AB4A22D99}"/>
              </a:ext>
            </a:extLst>
          </p:cNvPr>
          <p:cNvSpPr/>
          <p:nvPr/>
        </p:nvSpPr>
        <p:spPr>
          <a:xfrm>
            <a:off x="8313114" y="6470733"/>
            <a:ext cx="729000" cy="28571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2021</a:t>
            </a:r>
          </a:p>
        </p:txBody>
      </p:sp>
      <p:sp>
        <p:nvSpPr>
          <p:cNvPr id="391" name="Téglalap 20">
            <a:extLst>
              <a:ext uri="{FF2B5EF4-FFF2-40B4-BE49-F238E27FC236}">
                <a16:creationId xmlns:a16="http://schemas.microsoft.com/office/drawing/2014/main" id="{4CC64E43-2CEF-42C1-96DB-BABF395E63E2}"/>
              </a:ext>
            </a:extLst>
          </p:cNvPr>
          <p:cNvSpPr/>
          <p:nvPr/>
        </p:nvSpPr>
        <p:spPr>
          <a:xfrm>
            <a:off x="6846691" y="6070488"/>
            <a:ext cx="547174"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A65-AE</a:t>
            </a:r>
          </a:p>
        </p:txBody>
      </p:sp>
      <p:sp>
        <p:nvSpPr>
          <p:cNvPr id="392" name="Szövegdoboz 23">
            <a:extLst>
              <a:ext uri="{FF2B5EF4-FFF2-40B4-BE49-F238E27FC236}">
                <a16:creationId xmlns:a16="http://schemas.microsoft.com/office/drawing/2014/main" id="{02F3C7B3-94FE-45D5-89C6-AE0B7F2D0011}"/>
              </a:ext>
            </a:extLst>
          </p:cNvPr>
          <p:cNvSpPr txBox="1"/>
          <p:nvPr/>
        </p:nvSpPr>
        <p:spPr>
          <a:xfrm>
            <a:off x="6868581" y="5848790"/>
            <a:ext cx="53572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Hellos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3" name="Nyíl: jobbra mutató 25">
            <a:extLst>
              <a:ext uri="{FF2B5EF4-FFF2-40B4-BE49-F238E27FC236}">
                <a16:creationId xmlns:a16="http://schemas.microsoft.com/office/drawing/2014/main" id="{5B43E5FB-FE6F-4D4F-8B39-1302A076649B}"/>
              </a:ext>
            </a:extLst>
          </p:cNvPr>
          <p:cNvSpPr/>
          <p:nvPr/>
        </p:nvSpPr>
        <p:spPr>
          <a:xfrm>
            <a:off x="6018114" y="6128228"/>
            <a:ext cx="837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4" name="Téglalap 29">
            <a:extLst>
              <a:ext uri="{FF2B5EF4-FFF2-40B4-BE49-F238E27FC236}">
                <a16:creationId xmlns:a16="http://schemas.microsoft.com/office/drawing/2014/main" id="{CC8BDBDE-E265-4FA3-8E85-AF1F447F36AD}"/>
              </a:ext>
            </a:extLst>
          </p:cNvPr>
          <p:cNvSpPr/>
          <p:nvPr/>
        </p:nvSpPr>
        <p:spPr>
          <a:xfrm>
            <a:off x="6130636" y="5487475"/>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A76</a:t>
            </a:r>
          </a:p>
        </p:txBody>
      </p:sp>
      <p:sp>
        <p:nvSpPr>
          <p:cNvPr id="395" name="Téglalap 30">
            <a:extLst>
              <a:ext uri="{FF2B5EF4-FFF2-40B4-BE49-F238E27FC236}">
                <a16:creationId xmlns:a16="http://schemas.microsoft.com/office/drawing/2014/main" id="{4E6B5850-2046-4AA0-8EED-B8014407EFD3}"/>
              </a:ext>
            </a:extLst>
          </p:cNvPr>
          <p:cNvSpPr/>
          <p:nvPr/>
        </p:nvSpPr>
        <p:spPr>
          <a:xfrm>
            <a:off x="6855113" y="5489997"/>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A77</a:t>
            </a:r>
          </a:p>
        </p:txBody>
      </p:sp>
      <p:sp>
        <p:nvSpPr>
          <p:cNvPr id="396" name="Téglalap 31">
            <a:extLst>
              <a:ext uri="{FF2B5EF4-FFF2-40B4-BE49-F238E27FC236}">
                <a16:creationId xmlns:a16="http://schemas.microsoft.com/office/drawing/2014/main" id="{80A7F2E1-8FED-4A41-86F1-76130B3A83F2}"/>
              </a:ext>
            </a:extLst>
          </p:cNvPr>
          <p:cNvSpPr/>
          <p:nvPr/>
        </p:nvSpPr>
        <p:spPr>
          <a:xfrm>
            <a:off x="7584114" y="5494416"/>
            <a:ext cx="786109"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A78</a:t>
            </a:r>
          </a:p>
        </p:txBody>
      </p:sp>
      <p:sp>
        <p:nvSpPr>
          <p:cNvPr id="397" name="Nyíl: jobbra mutató 36">
            <a:extLst>
              <a:ext uri="{FF2B5EF4-FFF2-40B4-BE49-F238E27FC236}">
                <a16:creationId xmlns:a16="http://schemas.microsoft.com/office/drawing/2014/main" id="{00BCC882-602A-4E8D-88C2-BA06B242CB59}"/>
              </a:ext>
            </a:extLst>
          </p:cNvPr>
          <p:cNvSpPr/>
          <p:nvPr/>
        </p:nvSpPr>
        <p:spPr>
          <a:xfrm>
            <a:off x="5978506" y="5551558"/>
            <a:ext cx="135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8" name="Nyíl: jobbra mutató 37">
            <a:extLst>
              <a:ext uri="{FF2B5EF4-FFF2-40B4-BE49-F238E27FC236}">
                <a16:creationId xmlns:a16="http://schemas.microsoft.com/office/drawing/2014/main" id="{11809E5D-3486-4B15-A257-8723C0F609C0}"/>
              </a:ext>
            </a:extLst>
          </p:cNvPr>
          <p:cNvSpPr/>
          <p:nvPr/>
        </p:nvSpPr>
        <p:spPr>
          <a:xfrm>
            <a:off x="6653491" y="5553797"/>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399" name="Nyíl: jobbra mutató 38">
            <a:extLst>
              <a:ext uri="{FF2B5EF4-FFF2-40B4-BE49-F238E27FC236}">
                <a16:creationId xmlns:a16="http://schemas.microsoft.com/office/drawing/2014/main" id="{ECA64138-13A6-4324-BCCE-B2BF19544CE5}"/>
              </a:ext>
            </a:extLst>
          </p:cNvPr>
          <p:cNvSpPr/>
          <p:nvPr/>
        </p:nvSpPr>
        <p:spPr>
          <a:xfrm>
            <a:off x="7475416" y="5551558"/>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00" name="Szövegdoboz 45">
            <a:extLst>
              <a:ext uri="{FF2B5EF4-FFF2-40B4-BE49-F238E27FC236}">
                <a16:creationId xmlns:a16="http://schemas.microsoft.com/office/drawing/2014/main" id="{3ADF4DF2-9065-49DA-AAC0-F76F46C7D73E}"/>
              </a:ext>
            </a:extLst>
          </p:cNvPr>
          <p:cNvSpPr txBox="1"/>
          <p:nvPr/>
        </p:nvSpPr>
        <p:spPr>
          <a:xfrm>
            <a:off x="6157373" y="5245637"/>
            <a:ext cx="47160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Enyo</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1" name="Szövegdoboz 46">
            <a:extLst>
              <a:ext uri="{FF2B5EF4-FFF2-40B4-BE49-F238E27FC236}">
                <a16:creationId xmlns:a16="http://schemas.microsoft.com/office/drawing/2014/main" id="{87C0B553-4E8E-49BA-94FE-799688E9CF6F}"/>
              </a:ext>
            </a:extLst>
          </p:cNvPr>
          <p:cNvSpPr txBox="1"/>
          <p:nvPr/>
        </p:nvSpPr>
        <p:spPr>
          <a:xfrm>
            <a:off x="6868581" y="5250531"/>
            <a:ext cx="61747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Deimos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2" name="Szövegdoboz 47">
            <a:extLst>
              <a:ext uri="{FF2B5EF4-FFF2-40B4-BE49-F238E27FC236}">
                <a16:creationId xmlns:a16="http://schemas.microsoft.com/office/drawing/2014/main" id="{F32737B2-D076-43A6-8FFC-E5C99DC65036}"/>
              </a:ext>
            </a:extLst>
          </p:cNvPr>
          <p:cNvSpPr txBox="1"/>
          <p:nvPr/>
        </p:nvSpPr>
        <p:spPr>
          <a:xfrm>
            <a:off x="7664725" y="5253468"/>
            <a:ext cx="6864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Hercules</a:t>
            </a:r>
          </a:p>
        </p:txBody>
      </p:sp>
      <p:sp>
        <p:nvSpPr>
          <p:cNvPr id="403" name="Téglalap: lekerekített 140">
            <a:extLst>
              <a:ext uri="{FF2B5EF4-FFF2-40B4-BE49-F238E27FC236}">
                <a16:creationId xmlns:a16="http://schemas.microsoft.com/office/drawing/2014/main" id="{D45726BD-4D59-45DE-8F7A-6C4B5B4499C3}"/>
              </a:ext>
            </a:extLst>
          </p:cNvPr>
          <p:cNvSpPr/>
          <p:nvPr/>
        </p:nvSpPr>
        <p:spPr>
          <a:xfrm>
            <a:off x="6349531" y="4471687"/>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p>
        </p:txBody>
      </p:sp>
      <p:sp>
        <p:nvSpPr>
          <p:cNvPr id="404" name="Téglalap: lekerekített 142">
            <a:extLst>
              <a:ext uri="{FF2B5EF4-FFF2-40B4-BE49-F238E27FC236}">
                <a16:creationId xmlns:a16="http://schemas.microsoft.com/office/drawing/2014/main" id="{E96C63E7-B98D-4B7A-8B9E-8D474B2D6CBF}"/>
              </a:ext>
            </a:extLst>
          </p:cNvPr>
          <p:cNvSpPr/>
          <p:nvPr/>
        </p:nvSpPr>
        <p:spPr>
          <a:xfrm>
            <a:off x="7188741" y="4471993"/>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05" name="Téglalap: lekerekített 144">
            <a:extLst>
              <a:ext uri="{FF2B5EF4-FFF2-40B4-BE49-F238E27FC236}">
                <a16:creationId xmlns:a16="http://schemas.microsoft.com/office/drawing/2014/main" id="{E9A371E2-0B93-49F4-85F7-CCAE488EADA8}"/>
              </a:ext>
            </a:extLst>
          </p:cNvPr>
          <p:cNvSpPr/>
          <p:nvPr/>
        </p:nvSpPr>
        <p:spPr>
          <a:xfrm>
            <a:off x="8064703" y="447225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5 nm</a:t>
            </a:r>
          </a:p>
        </p:txBody>
      </p:sp>
      <p:sp>
        <p:nvSpPr>
          <p:cNvPr id="407" name="Téglalap 74">
            <a:extLst>
              <a:ext uri="{FF2B5EF4-FFF2-40B4-BE49-F238E27FC236}">
                <a16:creationId xmlns:a16="http://schemas.microsoft.com/office/drawing/2014/main" id="{C5AE9CA1-1D1A-46B6-B09E-1CE28785F36C}"/>
              </a:ext>
            </a:extLst>
          </p:cNvPr>
          <p:cNvSpPr/>
          <p:nvPr/>
        </p:nvSpPr>
        <p:spPr>
          <a:xfrm>
            <a:off x="5867700" y="233506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8" name="Téglalap 77">
            <a:extLst>
              <a:ext uri="{FF2B5EF4-FFF2-40B4-BE49-F238E27FC236}">
                <a16:creationId xmlns:a16="http://schemas.microsoft.com/office/drawing/2014/main" id="{5E911457-AFB0-435E-ADB8-292F5075CB48}"/>
              </a:ext>
            </a:extLst>
          </p:cNvPr>
          <p:cNvSpPr/>
          <p:nvPr/>
        </p:nvSpPr>
        <p:spPr>
          <a:xfrm>
            <a:off x="1543931" y="2303672"/>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9" name="Téglalap 78">
            <a:extLst>
              <a:ext uri="{FF2B5EF4-FFF2-40B4-BE49-F238E27FC236}">
                <a16:creationId xmlns:a16="http://schemas.microsoft.com/office/drawing/2014/main" id="{78F36957-3D57-4DFC-9ADD-1460A857732B}"/>
              </a:ext>
            </a:extLst>
          </p:cNvPr>
          <p:cNvSpPr/>
          <p:nvPr/>
        </p:nvSpPr>
        <p:spPr>
          <a:xfrm>
            <a:off x="6120158" y="1773464"/>
            <a:ext cx="864000"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eMAG</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8180</a:t>
            </a:r>
          </a:p>
        </p:txBody>
      </p:sp>
      <p:cxnSp>
        <p:nvCxnSpPr>
          <p:cNvPr id="412" name="Egyenes összekötő 88">
            <a:extLst>
              <a:ext uri="{FF2B5EF4-FFF2-40B4-BE49-F238E27FC236}">
                <a16:creationId xmlns:a16="http://schemas.microsoft.com/office/drawing/2014/main" id="{6B1BBD0A-FA98-4B4C-90BA-718E1C041C66}"/>
              </a:ext>
            </a:extLst>
          </p:cNvPr>
          <p:cNvCxnSpPr>
            <a:cxnSpLocks/>
          </p:cNvCxnSpPr>
          <p:nvPr/>
        </p:nvCxnSpPr>
        <p:spPr>
          <a:xfrm>
            <a:off x="5949616" y="2372286"/>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3" name="Egyenes összekötő 89">
            <a:extLst>
              <a:ext uri="{FF2B5EF4-FFF2-40B4-BE49-F238E27FC236}">
                <a16:creationId xmlns:a16="http://schemas.microsoft.com/office/drawing/2014/main" id="{A718D350-4732-471E-9EE0-D55DD5DA9DDC}"/>
              </a:ext>
            </a:extLst>
          </p:cNvPr>
          <p:cNvCxnSpPr>
            <a:cxnSpLocks/>
          </p:cNvCxnSpPr>
          <p:nvPr/>
        </p:nvCxnSpPr>
        <p:spPr>
          <a:xfrm flipV="1">
            <a:off x="5943500" y="2364831"/>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4" name="Nyíl: jobbra mutató 92">
            <a:extLst>
              <a:ext uri="{FF2B5EF4-FFF2-40B4-BE49-F238E27FC236}">
                <a16:creationId xmlns:a16="http://schemas.microsoft.com/office/drawing/2014/main" id="{934C2598-6D01-4A62-ADCB-C69DA2B418F4}"/>
              </a:ext>
            </a:extLst>
          </p:cNvPr>
          <p:cNvSpPr/>
          <p:nvPr/>
        </p:nvSpPr>
        <p:spPr>
          <a:xfrm>
            <a:off x="2399721" y="2354745"/>
            <a:ext cx="1620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15" name="Szövegdoboz 94">
            <a:extLst>
              <a:ext uri="{FF2B5EF4-FFF2-40B4-BE49-F238E27FC236}">
                <a16:creationId xmlns:a16="http://schemas.microsoft.com/office/drawing/2014/main" id="{0326D1C8-A145-4BA6-AFEC-7673E2784925}"/>
              </a:ext>
            </a:extLst>
          </p:cNvPr>
          <p:cNvSpPr txBox="1"/>
          <p:nvPr/>
        </p:nvSpPr>
        <p:spPr>
          <a:xfrm>
            <a:off x="4219578" y="1770395"/>
            <a:ext cx="17694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APM a</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cquired</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 Macom</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bought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by</a:t>
            </a: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Ampere</a:t>
            </a:r>
          </a:p>
        </p:txBody>
      </p:sp>
      <p:sp>
        <p:nvSpPr>
          <p:cNvPr id="416" name="Szövegdoboz 95">
            <a:extLst>
              <a:ext uri="{FF2B5EF4-FFF2-40B4-BE49-F238E27FC236}">
                <a16:creationId xmlns:a16="http://schemas.microsoft.com/office/drawing/2014/main" id="{DFC678DF-0852-42EA-A3EF-E4D1D4A32E85}"/>
              </a:ext>
            </a:extLst>
          </p:cNvPr>
          <p:cNvSpPr txBox="1"/>
          <p:nvPr/>
        </p:nvSpPr>
        <p:spPr>
          <a:xfrm>
            <a:off x="6223643" y="1533756"/>
            <a:ext cx="620683"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9" name="Nyíl: jobbra mutató 93">
            <a:extLst>
              <a:ext uri="{FF2B5EF4-FFF2-40B4-BE49-F238E27FC236}">
                <a16:creationId xmlns:a16="http://schemas.microsoft.com/office/drawing/2014/main" id="{9FA6A9A1-5931-4BB8-AC07-950A68E28C81}"/>
              </a:ext>
            </a:extLst>
          </p:cNvPr>
          <p:cNvSpPr/>
          <p:nvPr/>
        </p:nvSpPr>
        <p:spPr>
          <a:xfrm rot="19182256">
            <a:off x="5364107" y="2075803"/>
            <a:ext cx="828000" cy="18780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0" name="Téglalap 76">
            <a:extLst>
              <a:ext uri="{FF2B5EF4-FFF2-40B4-BE49-F238E27FC236}">
                <a16:creationId xmlns:a16="http://schemas.microsoft.com/office/drawing/2014/main" id="{488FB64C-5E29-4B08-9DBE-82B9F602EF84}"/>
              </a:ext>
            </a:extLst>
          </p:cNvPr>
          <p:cNvSpPr/>
          <p:nvPr/>
        </p:nvSpPr>
        <p:spPr>
          <a:xfrm>
            <a:off x="4024433" y="2332545"/>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X-Gene2</a:t>
            </a:r>
          </a:p>
        </p:txBody>
      </p:sp>
      <p:sp>
        <p:nvSpPr>
          <p:cNvPr id="421" name="Nyíl: jobbra mutató 75">
            <a:extLst>
              <a:ext uri="{FF2B5EF4-FFF2-40B4-BE49-F238E27FC236}">
                <a16:creationId xmlns:a16="http://schemas.microsoft.com/office/drawing/2014/main" id="{CBFEDB5E-3595-4A35-9BF2-952452F9E498}"/>
              </a:ext>
            </a:extLst>
          </p:cNvPr>
          <p:cNvSpPr/>
          <p:nvPr/>
        </p:nvSpPr>
        <p:spPr>
          <a:xfrm>
            <a:off x="4836309" y="2354745"/>
            <a:ext cx="1026000" cy="171427"/>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23" name="Téglalap: lekerekített 132">
            <a:extLst>
              <a:ext uri="{FF2B5EF4-FFF2-40B4-BE49-F238E27FC236}">
                <a16:creationId xmlns:a16="http://schemas.microsoft.com/office/drawing/2014/main" id="{64B417E4-5D4C-4D4E-A0BC-E068F94A29B9}"/>
              </a:ext>
            </a:extLst>
          </p:cNvPr>
          <p:cNvSpPr/>
          <p:nvPr/>
        </p:nvSpPr>
        <p:spPr>
          <a:xfrm>
            <a:off x="2131606" y="1872356"/>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40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4" name="Egyenes összekötő nyíllal 133">
            <a:extLst>
              <a:ext uri="{FF2B5EF4-FFF2-40B4-BE49-F238E27FC236}">
                <a16:creationId xmlns:a16="http://schemas.microsoft.com/office/drawing/2014/main" id="{15B8CCC2-4A9C-4856-8649-E8CC89460441}"/>
              </a:ext>
            </a:extLst>
          </p:cNvPr>
          <p:cNvCxnSpPr>
            <a:stCxn id="423" idx="2"/>
          </p:cNvCxnSpPr>
          <p:nvPr/>
        </p:nvCxnSpPr>
        <p:spPr>
          <a:xfrm flipH="1">
            <a:off x="2338003" y="2052356"/>
            <a:ext cx="146875" cy="229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5" name="Egyenes összekötő nyíllal 135">
            <a:extLst>
              <a:ext uri="{FF2B5EF4-FFF2-40B4-BE49-F238E27FC236}">
                <a16:creationId xmlns:a16="http://schemas.microsoft.com/office/drawing/2014/main" id="{664D5680-B044-4781-9BC5-5448ED5DDDBD}"/>
              </a:ext>
            </a:extLst>
          </p:cNvPr>
          <p:cNvCxnSpPr>
            <a:cxnSpLocks/>
            <a:stCxn id="432" idx="2"/>
          </p:cNvCxnSpPr>
          <p:nvPr/>
        </p:nvCxnSpPr>
        <p:spPr>
          <a:xfrm>
            <a:off x="3761652" y="2048972"/>
            <a:ext cx="253174" cy="25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6" name="Téglalap: lekerekített 136">
            <a:extLst>
              <a:ext uri="{FF2B5EF4-FFF2-40B4-BE49-F238E27FC236}">
                <a16:creationId xmlns:a16="http://schemas.microsoft.com/office/drawing/2014/main" id="{F3EFADA7-A19A-4EF6-AA26-32FEDB84295A}"/>
              </a:ext>
            </a:extLst>
          </p:cNvPr>
          <p:cNvSpPr/>
          <p:nvPr/>
        </p:nvSpPr>
        <p:spPr>
          <a:xfrm>
            <a:off x="5119499" y="1544968"/>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a:t>
            </a: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27" name="Egyenes összekötő nyíllal 137">
            <a:extLst>
              <a:ext uri="{FF2B5EF4-FFF2-40B4-BE49-F238E27FC236}">
                <a16:creationId xmlns:a16="http://schemas.microsoft.com/office/drawing/2014/main" id="{8FDEC5E3-94CB-4711-94A8-8B3BAC1DBBFA}"/>
              </a:ext>
            </a:extLst>
          </p:cNvPr>
          <p:cNvCxnSpPr>
            <a:cxnSpLocks/>
            <a:stCxn id="426" idx="3"/>
          </p:cNvCxnSpPr>
          <p:nvPr/>
        </p:nvCxnSpPr>
        <p:spPr>
          <a:xfrm>
            <a:off x="5911499" y="1634968"/>
            <a:ext cx="223614" cy="119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8" name="Szövegdoboz 53">
            <a:extLst>
              <a:ext uri="{FF2B5EF4-FFF2-40B4-BE49-F238E27FC236}">
                <a16:creationId xmlns:a16="http://schemas.microsoft.com/office/drawing/2014/main" id="{B3381D7F-6889-48D4-9AFC-E9C4873237C7}"/>
              </a:ext>
            </a:extLst>
          </p:cNvPr>
          <p:cNvSpPr txBox="1"/>
          <p:nvPr/>
        </p:nvSpPr>
        <p:spPr>
          <a:xfrm>
            <a:off x="5976871" y="2112940"/>
            <a:ext cx="61946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Skylark</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9" name="Rectangle 428"/>
          <p:cNvSpPr/>
          <p:nvPr/>
        </p:nvSpPr>
        <p:spPr>
          <a:xfrm>
            <a:off x="5872104" y="2344876"/>
            <a:ext cx="800219"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X-Gene3</a:t>
            </a:r>
          </a:p>
        </p:txBody>
      </p:sp>
      <p:sp>
        <p:nvSpPr>
          <p:cNvPr id="430" name="Szövegdoboz 53">
            <a:extLst>
              <a:ext uri="{FF2B5EF4-FFF2-40B4-BE49-F238E27FC236}">
                <a16:creationId xmlns:a16="http://schemas.microsoft.com/office/drawing/2014/main" id="{B3381D7F-6889-48D4-9AFC-E9C4873237C7}"/>
              </a:ext>
            </a:extLst>
          </p:cNvPr>
          <p:cNvSpPr txBox="1"/>
          <p:nvPr/>
        </p:nvSpPr>
        <p:spPr>
          <a:xfrm>
            <a:off x="4010802" y="2085601"/>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Shadowcat</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1" name="Szövegdoboz 53">
            <a:extLst>
              <a:ext uri="{FF2B5EF4-FFF2-40B4-BE49-F238E27FC236}">
                <a16:creationId xmlns:a16="http://schemas.microsoft.com/office/drawing/2014/main" id="{B3381D7F-6889-48D4-9AFC-E9C4873237C7}"/>
              </a:ext>
            </a:extLst>
          </p:cNvPr>
          <p:cNvSpPr txBox="1"/>
          <p:nvPr/>
        </p:nvSpPr>
        <p:spPr>
          <a:xfrm>
            <a:off x="1688780" y="2068093"/>
            <a:ext cx="85831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Storm</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2" name="Téglalap: lekerekített 132">
            <a:extLst>
              <a:ext uri="{FF2B5EF4-FFF2-40B4-BE49-F238E27FC236}">
                <a16:creationId xmlns:a16="http://schemas.microsoft.com/office/drawing/2014/main" id="{64B417E4-5D4C-4D4E-A0BC-E068F94A29B9}"/>
              </a:ext>
            </a:extLst>
          </p:cNvPr>
          <p:cNvSpPr/>
          <p:nvPr/>
        </p:nvSpPr>
        <p:spPr>
          <a:xfrm>
            <a:off x="3408380" y="186897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433" name="Group 432"/>
          <p:cNvGrpSpPr/>
          <p:nvPr/>
        </p:nvGrpSpPr>
        <p:grpSpPr>
          <a:xfrm>
            <a:off x="4563927" y="3073309"/>
            <a:ext cx="3805598" cy="538584"/>
            <a:chOff x="4563927" y="3073309"/>
            <a:chExt cx="3805598" cy="538584"/>
          </a:xfrm>
        </p:grpSpPr>
        <p:sp>
          <p:nvSpPr>
            <p:cNvPr id="434" name="Téglalap 71">
              <a:extLst>
                <a:ext uri="{FF2B5EF4-FFF2-40B4-BE49-F238E27FC236}">
                  <a16:creationId xmlns:a16="http://schemas.microsoft.com/office/drawing/2014/main" id="{5B9A1309-5B06-4CA4-A839-175510C88C32}"/>
                </a:ext>
              </a:extLst>
            </p:cNvPr>
            <p:cNvSpPr/>
            <p:nvPr/>
          </p:nvSpPr>
          <p:spPr>
            <a:xfrm>
              <a:off x="5396416" y="3322078"/>
              <a:ext cx="582090"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Centriq</a:t>
              </a:r>
            </a:p>
          </p:txBody>
        </p:sp>
        <p:sp>
          <p:nvSpPr>
            <p:cNvPr id="435" name="Téglalap 72">
              <a:extLst>
                <a:ext uri="{FF2B5EF4-FFF2-40B4-BE49-F238E27FC236}">
                  <a16:creationId xmlns:a16="http://schemas.microsoft.com/office/drawing/2014/main" id="{DBEED790-4203-44C7-ABD8-5FA87829F28E}"/>
                </a:ext>
              </a:extLst>
            </p:cNvPr>
            <p:cNvSpPr/>
            <p:nvPr/>
          </p:nvSpPr>
          <p:spPr>
            <a:xfrm>
              <a:off x="7583416" y="3326182"/>
              <a:ext cx="786109" cy="285711"/>
            </a:xfrm>
            <a:prstGeom prst="rect">
              <a:avLst/>
            </a:prstGeom>
            <a:solidFill>
              <a:srgbClr val="EDF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6" name="Nyíl: jobbra mutató 73">
              <a:extLst>
                <a:ext uri="{FF2B5EF4-FFF2-40B4-BE49-F238E27FC236}">
                  <a16:creationId xmlns:a16="http://schemas.microsoft.com/office/drawing/2014/main" id="{9DD262D9-8432-4D6D-A40D-08F3CE84538A}"/>
                </a:ext>
              </a:extLst>
            </p:cNvPr>
            <p:cNvSpPr/>
            <p:nvPr/>
          </p:nvSpPr>
          <p:spPr>
            <a:xfrm>
              <a:off x="5979699" y="3373363"/>
              <a:ext cx="1593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cxnSp>
          <p:nvCxnSpPr>
            <p:cNvPr id="437" name="Egyenes összekötő 82">
              <a:extLst>
                <a:ext uri="{FF2B5EF4-FFF2-40B4-BE49-F238E27FC236}">
                  <a16:creationId xmlns:a16="http://schemas.microsoft.com/office/drawing/2014/main" id="{ADC306E7-F0C0-4C56-A66F-C69ED399FBB7}"/>
                </a:ext>
              </a:extLst>
            </p:cNvPr>
            <p:cNvCxnSpPr>
              <a:cxnSpLocks/>
            </p:cNvCxnSpPr>
            <p:nvPr/>
          </p:nvCxnSpPr>
          <p:spPr>
            <a:xfrm>
              <a:off x="7645384" y="3361869"/>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8" name="Egyenes összekötő 83">
              <a:extLst>
                <a:ext uri="{FF2B5EF4-FFF2-40B4-BE49-F238E27FC236}">
                  <a16:creationId xmlns:a16="http://schemas.microsoft.com/office/drawing/2014/main" id="{1C5E029C-1F5B-4C31-949B-7FD0046C1AF7}"/>
                </a:ext>
              </a:extLst>
            </p:cNvPr>
            <p:cNvCxnSpPr>
              <a:cxnSpLocks/>
            </p:cNvCxnSpPr>
            <p:nvPr/>
          </p:nvCxnSpPr>
          <p:spPr>
            <a:xfrm flipV="1">
              <a:off x="7648848" y="3354009"/>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9" name="Szövegdoboz 53">
              <a:extLst>
                <a:ext uri="{FF2B5EF4-FFF2-40B4-BE49-F238E27FC236}">
                  <a16:creationId xmlns:a16="http://schemas.microsoft.com/office/drawing/2014/main" id="{B3381D7F-6889-48D4-9AFC-E9C4873237C7}"/>
                </a:ext>
              </a:extLst>
            </p:cNvPr>
            <p:cNvSpPr txBox="1"/>
            <p:nvPr/>
          </p:nvSpPr>
          <p:spPr>
            <a:xfrm>
              <a:off x="5444118" y="3094096"/>
              <a:ext cx="53251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Falcor</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0" name="Szövegdoboz 53">
              <a:extLst>
                <a:ext uri="{FF2B5EF4-FFF2-40B4-BE49-F238E27FC236}">
                  <a16:creationId xmlns:a16="http://schemas.microsoft.com/office/drawing/2014/main" id="{B3381D7F-6889-48D4-9AFC-E9C4873237C7}"/>
                </a:ext>
              </a:extLst>
            </p:cNvPr>
            <p:cNvSpPr txBox="1"/>
            <p:nvPr/>
          </p:nvSpPr>
          <p:spPr>
            <a:xfrm>
              <a:off x="7688541" y="3073309"/>
              <a:ext cx="6286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Saphira</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1" name="Rectangle 440"/>
            <p:cNvSpPr/>
            <p:nvPr/>
          </p:nvSpPr>
          <p:spPr>
            <a:xfrm>
              <a:off x="7609184" y="3339871"/>
              <a:ext cx="689612"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Fireta</a:t>
              </a:r>
              <a:r>
                <a:rPr kumimoji="0" lang="en-US"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a:t>
              </a:r>
            </a:p>
          </p:txBody>
        </p:sp>
        <p:sp>
          <p:nvSpPr>
            <p:cNvPr id="442" name="Téglalap: lekerekített 138">
              <a:extLst>
                <a:ext uri="{FF2B5EF4-FFF2-40B4-BE49-F238E27FC236}">
                  <a16:creationId xmlns:a16="http://schemas.microsoft.com/office/drawing/2014/main" id="{E16C547A-2715-4707-B045-16ECA8787BAC}"/>
                </a:ext>
              </a:extLst>
            </p:cNvPr>
            <p:cNvSpPr/>
            <p:nvPr/>
          </p:nvSpPr>
          <p:spPr>
            <a:xfrm>
              <a:off x="4563927" y="3154600"/>
              <a:ext cx="706543" cy="21356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8C/</a:t>
              </a:r>
              <a:r>
                <a:rPr kumimoji="0" lang="hu-HU" sz="900" b="0" i="0" u="none" strike="noStrike" kern="1200" cap="none" spc="0" normalizeH="0" baseline="0" noProof="0" dirty="0" smtClean="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rPr>
                <a:t>10 nm</a:t>
              </a:r>
              <a:endParaRPr kumimoji="0" lang="hu-HU" sz="900" b="0" i="0" u="none" strike="noStrike" kern="1200" cap="none" spc="0" normalizeH="0" baseline="0" noProof="0" dirty="0">
                <a:ln>
                  <a:noFill/>
                </a:ln>
                <a:solidFill>
                  <a:sysClr val="windowText" lastClr="000000"/>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43" name="Straight Arrow Connector 442"/>
            <p:cNvCxnSpPr>
              <a:stCxn id="442" idx="2"/>
              <a:endCxn id="434" idx="1"/>
            </p:cNvCxnSpPr>
            <p:nvPr/>
          </p:nvCxnSpPr>
          <p:spPr bwMode="auto">
            <a:xfrm>
              <a:off x="4917199" y="3368167"/>
              <a:ext cx="479217" cy="9676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4" name="Téglalap 59">
            <a:extLst>
              <a:ext uri="{FF2B5EF4-FFF2-40B4-BE49-F238E27FC236}">
                <a16:creationId xmlns:a16="http://schemas.microsoft.com/office/drawing/2014/main" id="{680FF665-4ACA-4B24-86AB-31EDBDAF435D}"/>
              </a:ext>
            </a:extLst>
          </p:cNvPr>
          <p:cNvSpPr/>
          <p:nvPr/>
        </p:nvSpPr>
        <p:spPr>
          <a:xfrm>
            <a:off x="6130635" y="4023857"/>
            <a:ext cx="864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ThunderX2</a:t>
            </a:r>
          </a:p>
        </p:txBody>
      </p:sp>
      <p:sp>
        <p:nvSpPr>
          <p:cNvPr id="445" name="Téglalap 60">
            <a:extLst>
              <a:ext uri="{FF2B5EF4-FFF2-40B4-BE49-F238E27FC236}">
                <a16:creationId xmlns:a16="http://schemas.microsoft.com/office/drawing/2014/main" id="{DB45FFD2-474D-413B-A26E-9C89D5839E78}"/>
              </a:ext>
            </a:extLst>
          </p:cNvPr>
          <p:cNvSpPr/>
          <p:nvPr/>
        </p:nvSpPr>
        <p:spPr>
          <a:xfrm>
            <a:off x="7493831" y="4020790"/>
            <a:ext cx="817118"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ThunderX3</a:t>
            </a:r>
          </a:p>
        </p:txBody>
      </p:sp>
      <p:sp>
        <p:nvSpPr>
          <p:cNvPr id="446" name="Nyíl: jobbra mutató 61">
            <a:extLst>
              <a:ext uri="{FF2B5EF4-FFF2-40B4-BE49-F238E27FC236}">
                <a16:creationId xmlns:a16="http://schemas.microsoft.com/office/drawing/2014/main" id="{0413F16B-F504-4763-BA70-CA2AEC66CD09}"/>
              </a:ext>
            </a:extLst>
          </p:cNvPr>
          <p:cNvSpPr/>
          <p:nvPr/>
        </p:nvSpPr>
        <p:spPr>
          <a:xfrm>
            <a:off x="7010729" y="4087794"/>
            <a:ext cx="46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47" name="Téglalap 64">
            <a:extLst>
              <a:ext uri="{FF2B5EF4-FFF2-40B4-BE49-F238E27FC236}">
                <a16:creationId xmlns:a16="http://schemas.microsoft.com/office/drawing/2014/main" id="{21A5C84E-6817-430E-894A-B34C7D9CE888}"/>
              </a:ext>
            </a:extLst>
          </p:cNvPr>
          <p:cNvSpPr/>
          <p:nvPr/>
        </p:nvSpPr>
        <p:spPr>
          <a:xfrm>
            <a:off x="3210114" y="4020790"/>
            <a:ext cx="810000" cy="285711"/>
          </a:xfrm>
          <a:prstGeom prst="rect">
            <a:avLst/>
          </a:prstGeom>
          <a:solidFill>
            <a:srgbClr val="F2F2F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ThunderX</a:t>
            </a:r>
          </a:p>
        </p:txBody>
      </p:sp>
      <p:sp>
        <p:nvSpPr>
          <p:cNvPr id="448" name="Szövegdoboz 65">
            <a:extLst>
              <a:ext uri="{FF2B5EF4-FFF2-40B4-BE49-F238E27FC236}">
                <a16:creationId xmlns:a16="http://schemas.microsoft.com/office/drawing/2014/main" id="{49927F63-4C44-44C2-A70B-C04C27DF3B95}"/>
              </a:ext>
            </a:extLst>
          </p:cNvPr>
          <p:cNvSpPr txBox="1"/>
          <p:nvPr/>
        </p:nvSpPr>
        <p:spPr>
          <a:xfrm>
            <a:off x="4350621" y="4270787"/>
            <a:ext cx="11788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Server </a:t>
            </a: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IP sold </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9" name="Nyíl: jobbra mutató 63">
            <a:extLst>
              <a:ext uri="{FF2B5EF4-FFF2-40B4-BE49-F238E27FC236}">
                <a16:creationId xmlns:a16="http://schemas.microsoft.com/office/drawing/2014/main" id="{27B18681-8C50-47CD-8C4B-2F3DC55D9B8A}"/>
              </a:ext>
            </a:extLst>
          </p:cNvPr>
          <p:cNvSpPr/>
          <p:nvPr/>
        </p:nvSpPr>
        <p:spPr>
          <a:xfrm rot="20417058" flipV="1">
            <a:off x="5021022" y="4381982"/>
            <a:ext cx="1116000" cy="160111"/>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50" name="Téglalap 57">
            <a:extLst>
              <a:ext uri="{FF2B5EF4-FFF2-40B4-BE49-F238E27FC236}">
                <a16:creationId xmlns:a16="http://schemas.microsoft.com/office/drawing/2014/main" id="{8C6C87CB-0B75-4028-A6A6-CFE4DC94AD23}"/>
              </a:ext>
            </a:extLst>
          </p:cNvPr>
          <p:cNvSpPr/>
          <p:nvPr/>
        </p:nvSpPr>
        <p:spPr>
          <a:xfrm>
            <a:off x="4472602" y="4519377"/>
            <a:ext cx="582090" cy="285711"/>
          </a:xfrm>
          <a:prstGeom prst="rect">
            <a:avLst/>
          </a:prstGeom>
          <a:solidFill>
            <a:srgbClr val="CEF7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Vulcan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1" name="Egyenes összekötő nyíllal 147">
            <a:extLst>
              <a:ext uri="{FF2B5EF4-FFF2-40B4-BE49-F238E27FC236}">
                <a16:creationId xmlns:a16="http://schemas.microsoft.com/office/drawing/2014/main" id="{DB97E4A5-B0FD-401A-BD24-56886C8E9DC8}"/>
              </a:ext>
            </a:extLst>
          </p:cNvPr>
          <p:cNvCxnSpPr>
            <a:cxnSpLocks/>
          </p:cNvCxnSpPr>
          <p:nvPr/>
        </p:nvCxnSpPr>
        <p:spPr>
          <a:xfrm flipV="1">
            <a:off x="4256199" y="4676015"/>
            <a:ext cx="212454" cy="129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2" name="Szövegdoboz 53">
            <a:extLst>
              <a:ext uri="{FF2B5EF4-FFF2-40B4-BE49-F238E27FC236}">
                <a16:creationId xmlns:a16="http://schemas.microsoft.com/office/drawing/2014/main" id="{B3381D7F-6889-48D4-9AFC-E9C4873237C7}"/>
              </a:ext>
            </a:extLst>
          </p:cNvPr>
          <p:cNvSpPr txBox="1"/>
          <p:nvPr/>
        </p:nvSpPr>
        <p:spPr>
          <a:xfrm>
            <a:off x="6052307" y="3798632"/>
            <a:ext cx="96853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Vulcan-based</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3" name="Szövegdoboz 53">
            <a:extLst>
              <a:ext uri="{FF2B5EF4-FFF2-40B4-BE49-F238E27FC236}">
                <a16:creationId xmlns:a16="http://schemas.microsoft.com/office/drawing/2014/main" id="{B3381D7F-6889-48D4-9AFC-E9C4873237C7}"/>
              </a:ext>
            </a:extLst>
          </p:cNvPr>
          <p:cNvSpPr txBox="1"/>
          <p:nvPr/>
        </p:nvSpPr>
        <p:spPr>
          <a:xfrm>
            <a:off x="7653464" y="3803360"/>
            <a:ext cx="52610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Triton</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54" name="Egyenes összekötő nyíllal 135">
            <a:extLst>
              <a:ext uri="{FF2B5EF4-FFF2-40B4-BE49-F238E27FC236}">
                <a16:creationId xmlns:a16="http://schemas.microsoft.com/office/drawing/2014/main" id="{664D5680-B044-4781-9BC5-5448ED5DDDBD}"/>
              </a:ext>
            </a:extLst>
          </p:cNvPr>
          <p:cNvCxnSpPr>
            <a:cxnSpLocks/>
            <a:stCxn id="455" idx="2"/>
          </p:cNvCxnSpPr>
          <p:nvPr/>
        </p:nvCxnSpPr>
        <p:spPr>
          <a:xfrm flipH="1">
            <a:off x="4032284" y="3939566"/>
            <a:ext cx="412094" cy="9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5" name="Téglalap: lekerekített 132">
            <a:extLst>
              <a:ext uri="{FF2B5EF4-FFF2-40B4-BE49-F238E27FC236}">
                <a16:creationId xmlns:a16="http://schemas.microsoft.com/office/drawing/2014/main" id="{64B417E4-5D4C-4D4E-A0BC-E068F94A29B9}"/>
              </a:ext>
            </a:extLst>
          </p:cNvPr>
          <p:cNvSpPr/>
          <p:nvPr/>
        </p:nvSpPr>
        <p:spPr>
          <a:xfrm>
            <a:off x="4048378" y="3725999"/>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48C/28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56" name="Téglalap: lekerekített 130">
            <a:extLst>
              <a:ext uri="{FF2B5EF4-FFF2-40B4-BE49-F238E27FC236}">
                <a16:creationId xmlns:a16="http://schemas.microsoft.com/office/drawing/2014/main" id="{54E03BDD-02DE-44A9-8390-5DEA11571895}"/>
              </a:ext>
            </a:extLst>
          </p:cNvPr>
          <p:cNvSpPr/>
          <p:nvPr/>
        </p:nvSpPr>
        <p:spPr>
          <a:xfrm>
            <a:off x="8183207" y="3721343"/>
            <a:ext cx="900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60C/4T/</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57" name="Egyenes összekötő nyíllal 131">
            <a:extLst>
              <a:ext uri="{FF2B5EF4-FFF2-40B4-BE49-F238E27FC236}">
                <a16:creationId xmlns:a16="http://schemas.microsoft.com/office/drawing/2014/main" id="{9652BB54-274A-4D0E-93AC-8B5CC35692D0}"/>
              </a:ext>
            </a:extLst>
          </p:cNvPr>
          <p:cNvCxnSpPr>
            <a:stCxn id="456" idx="2"/>
          </p:cNvCxnSpPr>
          <p:nvPr/>
        </p:nvCxnSpPr>
        <p:spPr>
          <a:xfrm flipH="1">
            <a:off x="8320336" y="3934910"/>
            <a:ext cx="312871" cy="208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8" name="Egyenes összekötő 82">
            <a:extLst>
              <a:ext uri="{FF2B5EF4-FFF2-40B4-BE49-F238E27FC236}">
                <a16:creationId xmlns:a16="http://schemas.microsoft.com/office/drawing/2014/main" id="{ADC306E7-F0C0-4C56-A66F-C69ED399FBB7}"/>
              </a:ext>
            </a:extLst>
          </p:cNvPr>
          <p:cNvCxnSpPr>
            <a:cxnSpLocks/>
          </p:cNvCxnSpPr>
          <p:nvPr/>
        </p:nvCxnSpPr>
        <p:spPr>
          <a:xfrm>
            <a:off x="7529416" y="4043412"/>
            <a:ext cx="725151" cy="231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9" name="Egyenes összekötő 83">
            <a:extLst>
              <a:ext uri="{FF2B5EF4-FFF2-40B4-BE49-F238E27FC236}">
                <a16:creationId xmlns:a16="http://schemas.microsoft.com/office/drawing/2014/main" id="{1C5E029C-1F5B-4C31-949B-7FD0046C1AF7}"/>
              </a:ext>
            </a:extLst>
          </p:cNvPr>
          <p:cNvCxnSpPr>
            <a:cxnSpLocks/>
          </p:cNvCxnSpPr>
          <p:nvPr/>
        </p:nvCxnSpPr>
        <p:spPr>
          <a:xfrm flipV="1">
            <a:off x="7529070" y="4051405"/>
            <a:ext cx="720000"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0" name="Téglalap: lekerekített 132">
            <a:extLst>
              <a:ext uri="{FF2B5EF4-FFF2-40B4-BE49-F238E27FC236}">
                <a16:creationId xmlns:a16="http://schemas.microsoft.com/office/drawing/2014/main" id="{64B417E4-5D4C-4D4E-A0BC-E068F94A29B9}"/>
              </a:ext>
            </a:extLst>
          </p:cNvPr>
          <p:cNvSpPr/>
          <p:nvPr/>
        </p:nvSpPr>
        <p:spPr>
          <a:xfrm>
            <a:off x="3482959" y="4832473"/>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61" name="Nyíl: jobbra mutató 61">
            <a:extLst>
              <a:ext uri="{FF2B5EF4-FFF2-40B4-BE49-F238E27FC236}">
                <a16:creationId xmlns:a16="http://schemas.microsoft.com/office/drawing/2014/main" id="{0413F16B-F504-4763-BA70-CA2AEC66CD09}"/>
              </a:ext>
            </a:extLst>
          </p:cNvPr>
          <p:cNvSpPr/>
          <p:nvPr/>
        </p:nvSpPr>
        <p:spPr>
          <a:xfrm>
            <a:off x="4043798" y="4084554"/>
            <a:ext cx="205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2" name="Téglalap: lekerekített 132">
            <a:extLst>
              <a:ext uri="{FF2B5EF4-FFF2-40B4-BE49-F238E27FC236}">
                <a16:creationId xmlns:a16="http://schemas.microsoft.com/office/drawing/2014/main" id="{64B417E4-5D4C-4D4E-A0BC-E068F94A29B9}"/>
              </a:ext>
            </a:extLst>
          </p:cNvPr>
          <p:cNvSpPr/>
          <p:nvPr/>
        </p:nvSpPr>
        <p:spPr>
          <a:xfrm>
            <a:off x="5095337" y="3724591"/>
            <a:ext cx="936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32C/4T/16</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63" name="Straight Arrow Connector 462"/>
          <p:cNvCxnSpPr>
            <a:stCxn id="462" idx="2"/>
          </p:cNvCxnSpPr>
          <p:nvPr/>
        </p:nvCxnSpPr>
        <p:spPr bwMode="auto">
          <a:xfrm>
            <a:off x="5563337" y="3938158"/>
            <a:ext cx="556821" cy="87927"/>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4" name="Téglalap 106">
            <a:extLst>
              <a:ext uri="{FF2B5EF4-FFF2-40B4-BE49-F238E27FC236}">
                <a16:creationId xmlns:a16="http://schemas.microsoft.com/office/drawing/2014/main" id="{F91F3DEE-AED3-45D1-A18E-D5FEB502F70B}"/>
              </a:ext>
            </a:extLst>
          </p:cNvPr>
          <p:cNvSpPr/>
          <p:nvPr/>
        </p:nvSpPr>
        <p:spPr>
          <a:xfrm>
            <a:off x="3050153" y="1122944"/>
            <a:ext cx="827654"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Dev. </a:t>
            </a: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a:t>
            </a: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it</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5" name="Téglalap 107">
            <a:extLst>
              <a:ext uri="{FF2B5EF4-FFF2-40B4-BE49-F238E27FC236}">
                <a16:creationId xmlns:a16="http://schemas.microsoft.com/office/drawing/2014/main" id="{68C6E4F1-D68F-456D-B2E1-DD6D324A4BA8}"/>
              </a:ext>
            </a:extLst>
          </p:cNvPr>
          <p:cNvSpPr/>
          <p:nvPr/>
        </p:nvSpPr>
        <p:spPr>
          <a:xfrm>
            <a:off x="4303613"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A1100</a:t>
            </a:r>
          </a:p>
        </p:txBody>
      </p:sp>
      <p:sp>
        <p:nvSpPr>
          <p:cNvPr id="466" name="Nyíl: jobbra mutató 108">
            <a:extLst>
              <a:ext uri="{FF2B5EF4-FFF2-40B4-BE49-F238E27FC236}">
                <a16:creationId xmlns:a16="http://schemas.microsoft.com/office/drawing/2014/main" id="{9AF05279-ACB1-4D5E-8BEF-38249007D57E}"/>
              </a:ext>
            </a:extLst>
          </p:cNvPr>
          <p:cNvSpPr/>
          <p:nvPr/>
        </p:nvSpPr>
        <p:spPr>
          <a:xfrm>
            <a:off x="3878718" y="1173205"/>
            <a:ext cx="43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67" name="Szövegdoboz 112">
            <a:extLst>
              <a:ext uri="{FF2B5EF4-FFF2-40B4-BE49-F238E27FC236}">
                <a16:creationId xmlns:a16="http://schemas.microsoft.com/office/drawing/2014/main" id="{13459FC8-CE21-4ECB-8178-23FB811424FF}"/>
              </a:ext>
            </a:extLst>
          </p:cNvPr>
          <p:cNvSpPr txBox="1"/>
          <p:nvPr/>
        </p:nvSpPr>
        <p:spPr>
          <a:xfrm>
            <a:off x="1541611" y="1077663"/>
            <a:ext cx="150233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AMD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announces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ARM-</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based</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processors</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8" name="Téglalap 121">
            <a:extLst>
              <a:ext uri="{FF2B5EF4-FFF2-40B4-BE49-F238E27FC236}">
                <a16:creationId xmlns:a16="http://schemas.microsoft.com/office/drawing/2014/main" id="{D4781C44-225F-4181-BBC6-07C91668A374}"/>
              </a:ext>
            </a:extLst>
          </p:cNvPr>
          <p:cNvSpPr/>
          <p:nvPr/>
        </p:nvSpPr>
        <p:spPr>
          <a:xfrm>
            <a:off x="5278902" y="1122944"/>
            <a:ext cx="817118" cy="285711"/>
          </a:xfrm>
          <a:prstGeom prst="rect">
            <a:avLst/>
          </a:prstGeom>
          <a:solidFill>
            <a:srgbClr val="FFFF00">
              <a:alpha val="2902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9" name="Nyíl: jobbra mutató 122">
            <a:extLst>
              <a:ext uri="{FF2B5EF4-FFF2-40B4-BE49-F238E27FC236}">
                <a16:creationId xmlns:a16="http://schemas.microsoft.com/office/drawing/2014/main" id="{37B56497-1D76-4FA9-8629-4D59E80A5E96}"/>
              </a:ext>
            </a:extLst>
          </p:cNvPr>
          <p:cNvSpPr/>
          <p:nvPr/>
        </p:nvSpPr>
        <p:spPr>
          <a:xfrm>
            <a:off x="5121331" y="1174087"/>
            <a:ext cx="162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70" name="Egyenes összekötő 123">
            <a:extLst>
              <a:ext uri="{FF2B5EF4-FFF2-40B4-BE49-F238E27FC236}">
                <a16:creationId xmlns:a16="http://schemas.microsoft.com/office/drawing/2014/main" id="{84DF24F0-EA28-436A-A393-93FBF3E07BBD}"/>
              </a:ext>
            </a:extLst>
          </p:cNvPr>
          <p:cNvCxnSpPr>
            <a:cxnSpLocks/>
          </p:cNvCxnSpPr>
          <p:nvPr/>
        </p:nvCxnSpPr>
        <p:spPr>
          <a:xfrm>
            <a:off x="5362217" y="1147592"/>
            <a:ext cx="655088" cy="223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1" name="Egyenes összekötő 124">
            <a:extLst>
              <a:ext uri="{FF2B5EF4-FFF2-40B4-BE49-F238E27FC236}">
                <a16:creationId xmlns:a16="http://schemas.microsoft.com/office/drawing/2014/main" id="{B39D36F7-B388-49F7-931B-84EEC6EAEB59}"/>
              </a:ext>
            </a:extLst>
          </p:cNvPr>
          <p:cNvCxnSpPr>
            <a:cxnSpLocks/>
          </p:cNvCxnSpPr>
          <p:nvPr/>
        </p:nvCxnSpPr>
        <p:spPr>
          <a:xfrm flipV="1">
            <a:off x="5362217" y="1156765"/>
            <a:ext cx="655088" cy="228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2" name="Rectangle 471"/>
          <p:cNvSpPr/>
          <p:nvPr/>
        </p:nvSpPr>
        <p:spPr>
          <a:xfrm>
            <a:off x="5465181" y="1139370"/>
            <a:ext cx="466794"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K12</a:t>
            </a:r>
          </a:p>
        </p:txBody>
      </p:sp>
      <p:cxnSp>
        <p:nvCxnSpPr>
          <p:cNvPr id="473" name="Straight Arrow Connector 472"/>
          <p:cNvCxnSpPr>
            <a:stCxn id="483" idx="0"/>
          </p:cNvCxnSpPr>
          <p:nvPr/>
        </p:nvCxnSpPr>
        <p:spPr bwMode="auto">
          <a:xfrm flipV="1">
            <a:off x="3953301" y="1404646"/>
            <a:ext cx="357417" cy="137178"/>
          </a:xfrm>
          <a:prstGeom prst="straightConnector1">
            <a:avLst/>
          </a:prstGeom>
          <a:noFill/>
          <a:ln w="317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4" name="Téglalap 102">
            <a:extLst>
              <a:ext uri="{FF2B5EF4-FFF2-40B4-BE49-F238E27FC236}">
                <a16:creationId xmlns:a16="http://schemas.microsoft.com/office/drawing/2014/main" id="{5C568B9C-355C-4F29-A221-FE5C08A5452D}"/>
              </a:ext>
            </a:extLst>
          </p:cNvPr>
          <p:cNvSpPr/>
          <p:nvPr/>
        </p:nvSpPr>
        <p:spPr>
          <a:xfrm>
            <a:off x="7268186" y="2789064"/>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5" name="Téglalap 104">
            <a:extLst>
              <a:ext uri="{FF2B5EF4-FFF2-40B4-BE49-F238E27FC236}">
                <a16:creationId xmlns:a16="http://schemas.microsoft.com/office/drawing/2014/main" id="{7A9D42E2-2EEC-46FB-9311-149CD9BD2127}"/>
              </a:ext>
            </a:extLst>
          </p:cNvPr>
          <p:cNvSpPr/>
          <p:nvPr/>
        </p:nvSpPr>
        <p:spPr>
          <a:xfrm>
            <a:off x="6248491" y="2784905"/>
            <a:ext cx="810000" cy="285711"/>
          </a:xfrm>
          <a:prstGeom prst="rect">
            <a:avLst/>
          </a:prstGeom>
          <a:solidFill>
            <a:srgbClr val="DBDD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Graviton</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6" name="Nyíl: jobbra mutató 103">
            <a:extLst>
              <a:ext uri="{FF2B5EF4-FFF2-40B4-BE49-F238E27FC236}">
                <a16:creationId xmlns:a16="http://schemas.microsoft.com/office/drawing/2014/main" id="{BF47AC3F-99C3-463F-8F7F-DEABD51E7A51}"/>
              </a:ext>
            </a:extLst>
          </p:cNvPr>
          <p:cNvSpPr/>
          <p:nvPr/>
        </p:nvSpPr>
        <p:spPr>
          <a:xfrm>
            <a:off x="4405775" y="2864451"/>
            <a:ext cx="183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7" name="Nyíl: jobbra mutató 119">
            <a:extLst>
              <a:ext uri="{FF2B5EF4-FFF2-40B4-BE49-F238E27FC236}">
                <a16:creationId xmlns:a16="http://schemas.microsoft.com/office/drawing/2014/main" id="{FE991B02-BBFE-41DA-8003-533B3B2D0783}"/>
              </a:ext>
            </a:extLst>
          </p:cNvPr>
          <p:cNvSpPr/>
          <p:nvPr/>
        </p:nvSpPr>
        <p:spPr>
          <a:xfrm>
            <a:off x="7055964" y="2852227"/>
            <a:ext cx="216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a:ln>
                <a:noFill/>
              </a:ln>
              <a:solidFill>
                <a:srgbClr val="FFFFFF"/>
              </a:solidFill>
              <a:effectLst/>
              <a:uLnTx/>
              <a:uFillTx/>
              <a:latin typeface="Arial"/>
              <a:ea typeface="+mn-ea"/>
              <a:cs typeface="+mn-cs"/>
            </a:endParaRPr>
          </a:p>
        </p:txBody>
      </p:sp>
      <p:sp>
        <p:nvSpPr>
          <p:cNvPr id="478" name="Téglalap: lekerekített 1">
            <a:extLst>
              <a:ext uri="{FF2B5EF4-FFF2-40B4-BE49-F238E27FC236}">
                <a16:creationId xmlns:a16="http://schemas.microsoft.com/office/drawing/2014/main" id="{083B6F9F-8D86-4DE0-A807-DE4507E1C57E}"/>
              </a:ext>
            </a:extLst>
          </p:cNvPr>
          <p:cNvSpPr/>
          <p:nvPr/>
        </p:nvSpPr>
        <p:spPr>
          <a:xfrm>
            <a:off x="6847238" y="2402526"/>
            <a:ext cx="792000"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16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79" name="Egyenes összekötő nyíllal 3">
            <a:extLst>
              <a:ext uri="{FF2B5EF4-FFF2-40B4-BE49-F238E27FC236}">
                <a16:creationId xmlns:a16="http://schemas.microsoft.com/office/drawing/2014/main" id="{BEC78690-CBC8-4416-AB19-6796AB0083B7}"/>
              </a:ext>
            </a:extLst>
          </p:cNvPr>
          <p:cNvCxnSpPr>
            <a:stCxn id="478" idx="2"/>
          </p:cNvCxnSpPr>
          <p:nvPr/>
        </p:nvCxnSpPr>
        <p:spPr>
          <a:xfrm flipH="1">
            <a:off x="7043448" y="2582526"/>
            <a:ext cx="199790" cy="182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0" name="Téglalap: lekerekített 128">
            <a:extLst>
              <a:ext uri="{FF2B5EF4-FFF2-40B4-BE49-F238E27FC236}">
                <a16:creationId xmlns:a16="http://schemas.microsoft.com/office/drawing/2014/main" id="{E91E3D56-AAD0-4E0F-9414-13F9AE09C8C8}"/>
              </a:ext>
            </a:extLst>
          </p:cNvPr>
          <p:cNvSpPr/>
          <p:nvPr/>
        </p:nvSpPr>
        <p:spPr>
          <a:xfrm>
            <a:off x="7933061" y="2400412"/>
            <a:ext cx="706543"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64C/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481" name="Egyenes összekötő nyíllal 129">
            <a:extLst>
              <a:ext uri="{FF2B5EF4-FFF2-40B4-BE49-F238E27FC236}">
                <a16:creationId xmlns:a16="http://schemas.microsoft.com/office/drawing/2014/main" id="{A488525E-F1D1-44B8-8F28-8F8209C964A2}"/>
              </a:ext>
            </a:extLst>
          </p:cNvPr>
          <p:cNvCxnSpPr>
            <a:stCxn id="480" idx="2"/>
          </p:cNvCxnSpPr>
          <p:nvPr/>
        </p:nvCxnSpPr>
        <p:spPr>
          <a:xfrm flipH="1">
            <a:off x="8078186" y="2580412"/>
            <a:ext cx="208147" cy="211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2" name="Szövegdoboz 97">
            <a:extLst>
              <a:ext uri="{FF2B5EF4-FFF2-40B4-BE49-F238E27FC236}">
                <a16:creationId xmlns:a16="http://schemas.microsoft.com/office/drawing/2014/main" id="{8523F926-F49E-47B6-8FCA-2B29BCE784AE}"/>
              </a:ext>
            </a:extLst>
          </p:cNvPr>
          <p:cNvSpPr txBox="1"/>
          <p:nvPr/>
        </p:nvSpPr>
        <p:spPr>
          <a:xfrm>
            <a:off x="8028840" y="2812417"/>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483" name="Téglalap: lekerekített 1">
            <a:extLst>
              <a:ext uri="{FF2B5EF4-FFF2-40B4-BE49-F238E27FC236}">
                <a16:creationId xmlns:a16="http://schemas.microsoft.com/office/drawing/2014/main" id="{083B6F9F-8D86-4DE0-A807-DE4507E1C57E}"/>
              </a:ext>
            </a:extLst>
          </p:cNvPr>
          <p:cNvSpPr/>
          <p:nvPr/>
        </p:nvSpPr>
        <p:spPr>
          <a:xfrm>
            <a:off x="3563379" y="1541824"/>
            <a:ext cx="779844" cy="18206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8C/28</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84" name="Téglalap 67">
            <a:extLst>
              <a:ext uri="{FF2B5EF4-FFF2-40B4-BE49-F238E27FC236}">
                <a16:creationId xmlns:a16="http://schemas.microsoft.com/office/drawing/2014/main" id="{9AFFA8D1-E8E3-4B42-A2B2-D488EFD2DD95}"/>
              </a:ext>
            </a:extLst>
          </p:cNvPr>
          <p:cNvSpPr/>
          <p:nvPr/>
        </p:nvSpPr>
        <p:spPr>
          <a:xfrm>
            <a:off x="111642" y="2284970"/>
            <a:ext cx="810000" cy="285711"/>
          </a:xfrm>
          <a:prstGeom prst="rect">
            <a:avLst/>
          </a:prstGeom>
          <a:solidFill>
            <a:srgbClr val="FFF0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APM</a:t>
            </a:r>
          </a:p>
        </p:txBody>
      </p:sp>
      <p:sp>
        <p:nvSpPr>
          <p:cNvPr id="485" name="Rounded Rectangle 484"/>
          <p:cNvSpPr/>
          <p:nvPr/>
        </p:nvSpPr>
        <p:spPr bwMode="auto">
          <a:xfrm>
            <a:off x="-16332" y="1532693"/>
            <a:ext cx="9144000" cy="1077816"/>
          </a:xfrm>
          <a:prstGeom prst="roundRect">
            <a:avLst/>
          </a:prstGeom>
          <a:noFill/>
          <a:ln w="381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Times New Roman" pitchFamily="18" charset="0"/>
            </a:endParaRPr>
          </a:p>
        </p:txBody>
      </p:sp>
      <p:sp>
        <p:nvSpPr>
          <p:cNvPr id="486" name="Téglalap 48">
            <a:extLst>
              <a:ext uri="{FF2B5EF4-FFF2-40B4-BE49-F238E27FC236}">
                <a16:creationId xmlns:a16="http://schemas.microsoft.com/office/drawing/2014/main" id="{BF7FFED4-90B6-452B-A50F-FA5B713F99E8}"/>
              </a:ext>
            </a:extLst>
          </p:cNvPr>
          <p:cNvSpPr/>
          <p:nvPr/>
        </p:nvSpPr>
        <p:spPr>
          <a:xfrm>
            <a:off x="6845587" y="4881549"/>
            <a:ext cx="523016"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N1</a:t>
            </a:r>
          </a:p>
        </p:txBody>
      </p:sp>
      <p:sp>
        <p:nvSpPr>
          <p:cNvPr id="487" name="Téglalap 49">
            <a:extLst>
              <a:ext uri="{FF2B5EF4-FFF2-40B4-BE49-F238E27FC236}">
                <a16:creationId xmlns:a16="http://schemas.microsoft.com/office/drawing/2014/main" id="{7D80B398-A0FE-4D74-AC32-B0D72CF32018}"/>
              </a:ext>
            </a:extLst>
          </p:cNvPr>
          <p:cNvSpPr/>
          <p:nvPr/>
        </p:nvSpPr>
        <p:spPr>
          <a:xfrm>
            <a:off x="7576734" y="4883815"/>
            <a:ext cx="620303"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V1</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8" name="Téglalap 50">
            <a:extLst>
              <a:ext uri="{FF2B5EF4-FFF2-40B4-BE49-F238E27FC236}">
                <a16:creationId xmlns:a16="http://schemas.microsoft.com/office/drawing/2014/main" id="{0EBC998D-FE98-4E39-978A-6239CC3C37F3}"/>
              </a:ext>
            </a:extLst>
          </p:cNvPr>
          <p:cNvSpPr/>
          <p:nvPr/>
        </p:nvSpPr>
        <p:spPr>
          <a:xfrm>
            <a:off x="8313114" y="4879418"/>
            <a:ext cx="725012" cy="285711"/>
          </a:xfrm>
          <a:prstGeom prst="rect">
            <a:avLst/>
          </a:prstGeom>
          <a:solidFill>
            <a:srgbClr val="FFD9D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N2</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9" name="Nyíl: jobbra mutató 51">
            <a:extLst>
              <a:ext uri="{FF2B5EF4-FFF2-40B4-BE49-F238E27FC236}">
                <a16:creationId xmlns:a16="http://schemas.microsoft.com/office/drawing/2014/main" id="{DAC3EDDD-8D6E-44E4-88DA-A94E34B771A3}"/>
              </a:ext>
            </a:extLst>
          </p:cNvPr>
          <p:cNvSpPr/>
          <p:nvPr/>
        </p:nvSpPr>
        <p:spPr>
          <a:xfrm>
            <a:off x="7369438" y="4949490"/>
            <a:ext cx="189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0" name="Nyíl: jobbra mutató 52">
            <a:extLst>
              <a:ext uri="{FF2B5EF4-FFF2-40B4-BE49-F238E27FC236}">
                <a16:creationId xmlns:a16="http://schemas.microsoft.com/office/drawing/2014/main" id="{C7599333-4622-4A43-A7E0-388D0A9A787A}"/>
              </a:ext>
            </a:extLst>
          </p:cNvPr>
          <p:cNvSpPr/>
          <p:nvPr/>
        </p:nvSpPr>
        <p:spPr>
          <a:xfrm>
            <a:off x="8200567" y="4949426"/>
            <a:ext cx="108000" cy="17142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sp>
        <p:nvSpPr>
          <p:cNvPr id="491" name="Szövegdoboz 53">
            <a:extLst>
              <a:ext uri="{FF2B5EF4-FFF2-40B4-BE49-F238E27FC236}">
                <a16:creationId xmlns:a16="http://schemas.microsoft.com/office/drawing/2014/main" id="{B3381D7F-6889-48D4-9AFC-E9C4873237C7}"/>
              </a:ext>
            </a:extLst>
          </p:cNvPr>
          <p:cNvSpPr txBox="1"/>
          <p:nvPr/>
        </p:nvSpPr>
        <p:spPr>
          <a:xfrm>
            <a:off x="6907324" y="4678469"/>
            <a:ext cx="41229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p>
        </p:txBody>
      </p:sp>
      <p:sp>
        <p:nvSpPr>
          <p:cNvPr id="492" name="Szövegdoboz 54">
            <a:extLst>
              <a:ext uri="{FF2B5EF4-FFF2-40B4-BE49-F238E27FC236}">
                <a16:creationId xmlns:a16="http://schemas.microsoft.com/office/drawing/2014/main" id="{E2E184C0-0E6B-4EEF-B3BB-C85E2DE661A6}"/>
              </a:ext>
            </a:extLst>
          </p:cNvPr>
          <p:cNvSpPr txBox="1"/>
          <p:nvPr/>
        </p:nvSpPr>
        <p:spPr>
          <a:xfrm>
            <a:off x="7692841" y="4672714"/>
            <a:ext cx="43473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Zeus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3" name="Szövegdoboz 91">
            <a:extLst>
              <a:ext uri="{FF2B5EF4-FFF2-40B4-BE49-F238E27FC236}">
                <a16:creationId xmlns:a16="http://schemas.microsoft.com/office/drawing/2014/main" id="{831FBB4D-E390-4522-872E-DB4FFF043A59}"/>
              </a:ext>
            </a:extLst>
          </p:cNvPr>
          <p:cNvSpPr txBox="1"/>
          <p:nvPr/>
        </p:nvSpPr>
        <p:spPr>
          <a:xfrm>
            <a:off x="5840498" y="4887092"/>
            <a:ext cx="85953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Neoverse</a:t>
            </a:r>
            <a:endParaRPr kumimoji="0" lang="hu-HU"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4" name="Bal oldali kapcsos zárójel 39">
            <a:extLst>
              <a:ext uri="{FF2B5EF4-FFF2-40B4-BE49-F238E27FC236}">
                <a16:creationId xmlns:a16="http://schemas.microsoft.com/office/drawing/2014/main" id="{CC64BC3F-EFC9-49FC-A691-3860E669A2DC}"/>
              </a:ext>
            </a:extLst>
          </p:cNvPr>
          <p:cNvSpPr/>
          <p:nvPr/>
        </p:nvSpPr>
        <p:spPr>
          <a:xfrm>
            <a:off x="6655980" y="4881549"/>
            <a:ext cx="185151" cy="285711"/>
          </a:xfrm>
          <a:custGeom>
            <a:avLst/>
            <a:gdLst>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88900 w 196900"/>
              <a:gd name="connsiteY3" fmla="*/ 576000 h 1152000"/>
              <a:gd name="connsiteX4" fmla="*/ 142900 w 196900"/>
              <a:gd name="connsiteY4" fmla="*/ 567000 h 1152000"/>
              <a:gd name="connsiteX5" fmla="*/ 142900 w 196900"/>
              <a:gd name="connsiteY5" fmla="*/ 9000 h 1152000"/>
              <a:gd name="connsiteX6" fmla="*/ 196900 w 196900"/>
              <a:gd name="connsiteY6" fmla="*/ 0 h 1152000"/>
              <a:gd name="connsiteX7" fmla="*/ 196900 w 196900"/>
              <a:gd name="connsiteY7" fmla="*/ 1152000 h 1152000"/>
              <a:gd name="connsiteX0" fmla="*/ 196900 w 196900"/>
              <a:gd name="connsiteY0" fmla="*/ 1152000 h 1152000"/>
              <a:gd name="connsiteX1" fmla="*/ 142900 w 196900"/>
              <a:gd name="connsiteY1" fmla="*/ 1143000 h 1152000"/>
              <a:gd name="connsiteX2" fmla="*/ 142900 w 196900"/>
              <a:gd name="connsiteY2" fmla="*/ 585000 h 1152000"/>
              <a:gd name="connsiteX3" fmla="*/ 0 w 196900"/>
              <a:gd name="connsiteY3" fmla="*/ 741100 h 1152000"/>
              <a:gd name="connsiteX4" fmla="*/ 142900 w 196900"/>
              <a:gd name="connsiteY4" fmla="*/ 567000 h 1152000"/>
              <a:gd name="connsiteX5" fmla="*/ 142900 w 196900"/>
              <a:gd name="connsiteY5" fmla="*/ 9000 h 1152000"/>
              <a:gd name="connsiteX6" fmla="*/ 196900 w 196900"/>
              <a:gd name="connsiteY6" fmla="*/ 0 h 1152000"/>
              <a:gd name="connsiteX0" fmla="*/ 108000 w 108000"/>
              <a:gd name="connsiteY0" fmla="*/ 1152000 h 1152000"/>
              <a:gd name="connsiteX1" fmla="*/ 54000 w 108000"/>
              <a:gd name="connsiteY1" fmla="*/ 1143000 h 1152000"/>
              <a:gd name="connsiteX2" fmla="*/ 54000 w 108000"/>
              <a:gd name="connsiteY2" fmla="*/ 585000 h 1152000"/>
              <a:gd name="connsiteX3" fmla="*/ 0 w 108000"/>
              <a:gd name="connsiteY3" fmla="*/ 576000 h 1152000"/>
              <a:gd name="connsiteX4" fmla="*/ 54000 w 108000"/>
              <a:gd name="connsiteY4" fmla="*/ 567000 h 1152000"/>
              <a:gd name="connsiteX5" fmla="*/ 54000 w 108000"/>
              <a:gd name="connsiteY5" fmla="*/ 9000 h 1152000"/>
              <a:gd name="connsiteX6" fmla="*/ 108000 w 108000"/>
              <a:gd name="connsiteY6" fmla="*/ 0 h 1152000"/>
              <a:gd name="connsiteX7" fmla="*/ 108000 w 108000"/>
              <a:gd name="connsiteY7" fmla="*/ 1152000 h 1152000"/>
              <a:gd name="connsiteX0" fmla="*/ 108000 w 108000"/>
              <a:gd name="connsiteY0" fmla="*/ 1152000 h 1152000"/>
              <a:gd name="connsiteX1" fmla="*/ 54000 w 108000"/>
              <a:gd name="connsiteY1" fmla="*/ 1143000 h 1152000"/>
              <a:gd name="connsiteX2" fmla="*/ 54000 w 108000"/>
              <a:gd name="connsiteY2" fmla="*/ 585000 h 1152000"/>
              <a:gd name="connsiteX3" fmla="*/ 50800 w 108000"/>
              <a:gd name="connsiteY3" fmla="*/ 607750 h 1152000"/>
              <a:gd name="connsiteX4" fmla="*/ 54000 w 108000"/>
              <a:gd name="connsiteY4" fmla="*/ 567000 h 1152000"/>
              <a:gd name="connsiteX5" fmla="*/ 54000 w 108000"/>
              <a:gd name="connsiteY5" fmla="*/ 9000 h 1152000"/>
              <a:gd name="connsiteX6" fmla="*/ 108000 w 108000"/>
              <a:gd name="connsiteY6" fmla="*/ 0 h 1152000"/>
              <a:gd name="connsiteX0" fmla="*/ 69900 w 69900"/>
              <a:gd name="connsiteY0" fmla="*/ 1152000 h 1152000"/>
              <a:gd name="connsiteX1" fmla="*/ 15900 w 69900"/>
              <a:gd name="connsiteY1" fmla="*/ 1143000 h 1152000"/>
              <a:gd name="connsiteX2" fmla="*/ 15900 w 69900"/>
              <a:gd name="connsiteY2" fmla="*/ 585000 h 1152000"/>
              <a:gd name="connsiteX3" fmla="*/ 0 w 69900"/>
              <a:gd name="connsiteY3" fmla="*/ 566475 h 1152000"/>
              <a:gd name="connsiteX4" fmla="*/ 15900 w 69900"/>
              <a:gd name="connsiteY4" fmla="*/ 567000 h 1152000"/>
              <a:gd name="connsiteX5" fmla="*/ 15900 w 69900"/>
              <a:gd name="connsiteY5" fmla="*/ 9000 h 1152000"/>
              <a:gd name="connsiteX6" fmla="*/ 69900 w 69900"/>
              <a:gd name="connsiteY6" fmla="*/ 0 h 1152000"/>
              <a:gd name="connsiteX7" fmla="*/ 69900 w 69900"/>
              <a:gd name="connsiteY7" fmla="*/ 1152000 h 1152000"/>
              <a:gd name="connsiteX0" fmla="*/ 69900 w 69900"/>
              <a:gd name="connsiteY0" fmla="*/ 1152000 h 1152000"/>
              <a:gd name="connsiteX1" fmla="*/ 15900 w 69900"/>
              <a:gd name="connsiteY1" fmla="*/ 1143000 h 1152000"/>
              <a:gd name="connsiteX2" fmla="*/ 15900 w 69900"/>
              <a:gd name="connsiteY2" fmla="*/ 585000 h 1152000"/>
              <a:gd name="connsiteX3" fmla="*/ 12700 w 69900"/>
              <a:gd name="connsiteY3" fmla="*/ 607750 h 1152000"/>
              <a:gd name="connsiteX4" fmla="*/ 15900 w 69900"/>
              <a:gd name="connsiteY4" fmla="*/ 567000 h 1152000"/>
              <a:gd name="connsiteX5" fmla="*/ 15900 w 69900"/>
              <a:gd name="connsiteY5" fmla="*/ 9000 h 1152000"/>
              <a:gd name="connsiteX6" fmla="*/ 69900 w 69900"/>
              <a:gd name="connsiteY6" fmla="*/ 0 h 1152000"/>
              <a:gd name="connsiteX0" fmla="*/ 117525 w 117525"/>
              <a:gd name="connsiteY0" fmla="*/ 1152000 h 1152000"/>
              <a:gd name="connsiteX1" fmla="*/ 63525 w 117525"/>
              <a:gd name="connsiteY1" fmla="*/ 1143000 h 1152000"/>
              <a:gd name="connsiteX2" fmla="*/ 63525 w 117525"/>
              <a:gd name="connsiteY2" fmla="*/ 585000 h 1152000"/>
              <a:gd name="connsiteX3" fmla="*/ 0 w 117525"/>
              <a:gd name="connsiteY3" fmla="*/ 509325 h 1152000"/>
              <a:gd name="connsiteX4" fmla="*/ 63525 w 117525"/>
              <a:gd name="connsiteY4" fmla="*/ 567000 h 1152000"/>
              <a:gd name="connsiteX5" fmla="*/ 63525 w 117525"/>
              <a:gd name="connsiteY5" fmla="*/ 9000 h 1152000"/>
              <a:gd name="connsiteX6" fmla="*/ 117525 w 117525"/>
              <a:gd name="connsiteY6" fmla="*/ 0 h 1152000"/>
              <a:gd name="connsiteX7" fmla="*/ 117525 w 117525"/>
              <a:gd name="connsiteY7" fmla="*/ 1152000 h 1152000"/>
              <a:gd name="connsiteX0" fmla="*/ 117525 w 117525"/>
              <a:gd name="connsiteY0" fmla="*/ 1152000 h 1152000"/>
              <a:gd name="connsiteX1" fmla="*/ 63525 w 117525"/>
              <a:gd name="connsiteY1" fmla="*/ 1143000 h 1152000"/>
              <a:gd name="connsiteX2" fmla="*/ 63525 w 117525"/>
              <a:gd name="connsiteY2" fmla="*/ 585000 h 1152000"/>
              <a:gd name="connsiteX3" fmla="*/ 60325 w 117525"/>
              <a:gd name="connsiteY3" fmla="*/ 607750 h 1152000"/>
              <a:gd name="connsiteX4" fmla="*/ 63525 w 117525"/>
              <a:gd name="connsiteY4" fmla="*/ 567000 h 1152000"/>
              <a:gd name="connsiteX5" fmla="*/ 63525 w 117525"/>
              <a:gd name="connsiteY5" fmla="*/ 9000 h 1152000"/>
              <a:gd name="connsiteX6" fmla="*/ 117525 w 117525"/>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5081 w 72281"/>
              <a:gd name="connsiteY3" fmla="*/ 607750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19844 w 72281"/>
              <a:gd name="connsiteY3" fmla="*/ 643469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67000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18281 w 72281"/>
              <a:gd name="connsiteY2" fmla="*/ 585000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72281 w 72281"/>
              <a:gd name="connsiteY0" fmla="*/ 1152000 h 1152000"/>
              <a:gd name="connsiteX1" fmla="*/ 18281 w 72281"/>
              <a:gd name="connsiteY1" fmla="*/ 1143000 h 1152000"/>
              <a:gd name="connsiteX2" fmla="*/ 18281 w 72281"/>
              <a:gd name="connsiteY2" fmla="*/ 585000 h 1152000"/>
              <a:gd name="connsiteX3" fmla="*/ 0 w 72281"/>
              <a:gd name="connsiteY3" fmla="*/ 568856 h 1152000"/>
              <a:gd name="connsiteX4" fmla="*/ 18281 w 72281"/>
              <a:gd name="connsiteY4" fmla="*/ 567000 h 1152000"/>
              <a:gd name="connsiteX5" fmla="*/ 18281 w 72281"/>
              <a:gd name="connsiteY5" fmla="*/ 9000 h 1152000"/>
              <a:gd name="connsiteX6" fmla="*/ 72281 w 72281"/>
              <a:gd name="connsiteY6" fmla="*/ 0 h 1152000"/>
              <a:gd name="connsiteX7" fmla="*/ 72281 w 72281"/>
              <a:gd name="connsiteY7" fmla="*/ 1152000 h 1152000"/>
              <a:gd name="connsiteX0" fmla="*/ 72281 w 72281"/>
              <a:gd name="connsiteY0" fmla="*/ 1152000 h 1152000"/>
              <a:gd name="connsiteX1" fmla="*/ 18281 w 72281"/>
              <a:gd name="connsiteY1" fmla="*/ 1143000 h 1152000"/>
              <a:gd name="connsiteX2" fmla="*/ 20662 w 72281"/>
              <a:gd name="connsiteY2" fmla="*/ 646913 h 1152000"/>
              <a:gd name="connsiteX3" fmla="*/ 43657 w 72281"/>
              <a:gd name="connsiteY3" fmla="*/ 593462 h 1152000"/>
              <a:gd name="connsiteX4" fmla="*/ 18281 w 72281"/>
              <a:gd name="connsiteY4" fmla="*/ 557475 h 1152000"/>
              <a:gd name="connsiteX5" fmla="*/ 18281 w 72281"/>
              <a:gd name="connsiteY5" fmla="*/ 9000 h 1152000"/>
              <a:gd name="connsiteX6" fmla="*/ 72281 w 72281"/>
              <a:gd name="connsiteY6" fmla="*/ 0 h 1152000"/>
              <a:gd name="connsiteX0" fmla="*/ 115913 w 115913"/>
              <a:gd name="connsiteY0" fmla="*/ 1152000 h 1152000"/>
              <a:gd name="connsiteX1" fmla="*/ 61913 w 115913"/>
              <a:gd name="connsiteY1" fmla="*/ 1143000 h 1152000"/>
              <a:gd name="connsiteX2" fmla="*/ 61913 w 115913"/>
              <a:gd name="connsiteY2" fmla="*/ 585000 h 1152000"/>
              <a:gd name="connsiteX3" fmla="*/ 43632 w 115913"/>
              <a:gd name="connsiteY3" fmla="*/ 568856 h 1152000"/>
              <a:gd name="connsiteX4" fmla="*/ 0 w 115913"/>
              <a:gd name="connsiteY4" fmla="*/ 469368 h 1152000"/>
              <a:gd name="connsiteX5" fmla="*/ 61913 w 115913"/>
              <a:gd name="connsiteY5" fmla="*/ 9000 h 1152000"/>
              <a:gd name="connsiteX6" fmla="*/ 115913 w 115913"/>
              <a:gd name="connsiteY6" fmla="*/ 0 h 1152000"/>
              <a:gd name="connsiteX7" fmla="*/ 115913 w 115913"/>
              <a:gd name="connsiteY7" fmla="*/ 1152000 h 1152000"/>
              <a:gd name="connsiteX0" fmla="*/ 115913 w 115913"/>
              <a:gd name="connsiteY0" fmla="*/ 1152000 h 1152000"/>
              <a:gd name="connsiteX1" fmla="*/ 61913 w 115913"/>
              <a:gd name="connsiteY1" fmla="*/ 1143000 h 1152000"/>
              <a:gd name="connsiteX2" fmla="*/ 64294 w 115913"/>
              <a:gd name="connsiteY2" fmla="*/ 646913 h 1152000"/>
              <a:gd name="connsiteX3" fmla="*/ 87289 w 115913"/>
              <a:gd name="connsiteY3" fmla="*/ 593462 h 1152000"/>
              <a:gd name="connsiteX4" fmla="*/ 61913 w 115913"/>
              <a:gd name="connsiteY4" fmla="*/ 557475 h 1152000"/>
              <a:gd name="connsiteX5" fmla="*/ 61913 w 115913"/>
              <a:gd name="connsiteY5" fmla="*/ 9000 h 1152000"/>
              <a:gd name="connsiteX6" fmla="*/ 115913 w 115913"/>
              <a:gd name="connsiteY6" fmla="*/ 0 h 1152000"/>
              <a:gd name="connsiteX0" fmla="*/ 209599 w 209599"/>
              <a:gd name="connsiteY0" fmla="*/ 1152000 h 1152000"/>
              <a:gd name="connsiteX1" fmla="*/ 155599 w 209599"/>
              <a:gd name="connsiteY1" fmla="*/ 1143000 h 1152000"/>
              <a:gd name="connsiteX2" fmla="*/ 155599 w 209599"/>
              <a:gd name="connsiteY2" fmla="*/ 585000 h 1152000"/>
              <a:gd name="connsiteX3" fmla="*/ 137318 w 209599"/>
              <a:gd name="connsiteY3" fmla="*/ 568856 h 1152000"/>
              <a:gd name="connsiteX4" fmla="*/ 93686 w 209599"/>
              <a:gd name="connsiteY4" fmla="*/ 469368 h 1152000"/>
              <a:gd name="connsiteX5" fmla="*/ 155599 w 209599"/>
              <a:gd name="connsiteY5" fmla="*/ 9000 h 1152000"/>
              <a:gd name="connsiteX6" fmla="*/ 209599 w 209599"/>
              <a:gd name="connsiteY6" fmla="*/ 0 h 1152000"/>
              <a:gd name="connsiteX7" fmla="*/ 209599 w 209599"/>
              <a:gd name="connsiteY7" fmla="*/ 1152000 h 1152000"/>
              <a:gd name="connsiteX0" fmla="*/ 209599 w 209599"/>
              <a:gd name="connsiteY0" fmla="*/ 1152000 h 1152000"/>
              <a:gd name="connsiteX1" fmla="*/ 155599 w 209599"/>
              <a:gd name="connsiteY1" fmla="*/ 1143000 h 1152000"/>
              <a:gd name="connsiteX2" fmla="*/ 157980 w 209599"/>
              <a:gd name="connsiteY2" fmla="*/ 646913 h 1152000"/>
              <a:gd name="connsiteX3" fmla="*/ 0 w 209599"/>
              <a:gd name="connsiteY3" fmla="*/ 648231 h 1152000"/>
              <a:gd name="connsiteX4" fmla="*/ 155599 w 209599"/>
              <a:gd name="connsiteY4" fmla="*/ 557475 h 1152000"/>
              <a:gd name="connsiteX5" fmla="*/ 155599 w 209599"/>
              <a:gd name="connsiteY5" fmla="*/ 9000 h 1152000"/>
              <a:gd name="connsiteX6" fmla="*/ 209599 w 209599"/>
              <a:gd name="connsiteY6" fmla="*/ 0 h 1152000"/>
              <a:gd name="connsiteX0" fmla="*/ 231539 w 231539"/>
              <a:gd name="connsiteY0" fmla="*/ 1152000 h 1152000"/>
              <a:gd name="connsiteX1" fmla="*/ 177539 w 231539"/>
              <a:gd name="connsiteY1" fmla="*/ 1143000 h 1152000"/>
              <a:gd name="connsiteX2" fmla="*/ 177539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59258 w 231539"/>
              <a:gd name="connsiteY3" fmla="*/ 568856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15626 w 231539"/>
              <a:gd name="connsiteY4" fmla="*/ 469368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83071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31539 w 231539"/>
              <a:gd name="connsiteY0" fmla="*/ 1152000 h 1152000"/>
              <a:gd name="connsiteX1" fmla="*/ 177539 w 231539"/>
              <a:gd name="connsiteY1" fmla="*/ 1143000 h 1152000"/>
              <a:gd name="connsiteX2" fmla="*/ 179920 w 231539"/>
              <a:gd name="connsiteY2" fmla="*/ 585000 h 1152000"/>
              <a:gd name="connsiteX3" fmla="*/ 173546 w 231539"/>
              <a:gd name="connsiteY3" fmla="*/ 573619 h 1152000"/>
              <a:gd name="connsiteX4" fmla="*/ 170394 w 231539"/>
              <a:gd name="connsiteY4" fmla="*/ 481274 h 1152000"/>
              <a:gd name="connsiteX5" fmla="*/ 177539 w 231539"/>
              <a:gd name="connsiteY5" fmla="*/ 9000 h 1152000"/>
              <a:gd name="connsiteX6" fmla="*/ 231539 w 231539"/>
              <a:gd name="connsiteY6" fmla="*/ 0 h 1152000"/>
              <a:gd name="connsiteX7" fmla="*/ 231539 w 231539"/>
              <a:gd name="connsiteY7" fmla="*/ 1152000 h 1152000"/>
              <a:gd name="connsiteX0" fmla="*/ 231539 w 231539"/>
              <a:gd name="connsiteY0" fmla="*/ 1152000 h 1152000"/>
              <a:gd name="connsiteX1" fmla="*/ 177539 w 231539"/>
              <a:gd name="connsiteY1" fmla="*/ 1143000 h 1152000"/>
              <a:gd name="connsiteX2" fmla="*/ 179920 w 231539"/>
              <a:gd name="connsiteY2" fmla="*/ 646913 h 1152000"/>
              <a:gd name="connsiteX3" fmla="*/ 21940 w 231539"/>
              <a:gd name="connsiteY3" fmla="*/ 648231 h 1152000"/>
              <a:gd name="connsiteX4" fmla="*/ 1326 w 231539"/>
              <a:gd name="connsiteY4" fmla="*/ 505087 h 1152000"/>
              <a:gd name="connsiteX5" fmla="*/ 177539 w 231539"/>
              <a:gd name="connsiteY5" fmla="*/ 9000 h 1152000"/>
              <a:gd name="connsiteX6" fmla="*/ 231539 w 231539"/>
              <a:gd name="connsiteY6" fmla="*/ 0 h 1152000"/>
              <a:gd name="connsiteX0" fmla="*/ 209600 w 209600"/>
              <a:gd name="connsiteY0" fmla="*/ 1152000 h 1152000"/>
              <a:gd name="connsiteX1" fmla="*/ 155600 w 209600"/>
              <a:gd name="connsiteY1" fmla="*/ 1143000 h 1152000"/>
              <a:gd name="connsiteX2" fmla="*/ 157981 w 209600"/>
              <a:gd name="connsiteY2" fmla="*/ 585000 h 1152000"/>
              <a:gd name="connsiteX3" fmla="*/ 151607 w 209600"/>
              <a:gd name="connsiteY3" fmla="*/ 573619 h 1152000"/>
              <a:gd name="connsiteX4" fmla="*/ 148455 w 209600"/>
              <a:gd name="connsiteY4" fmla="*/ 481274 h 1152000"/>
              <a:gd name="connsiteX5" fmla="*/ 155600 w 209600"/>
              <a:gd name="connsiteY5" fmla="*/ 9000 h 1152000"/>
              <a:gd name="connsiteX6" fmla="*/ 209600 w 209600"/>
              <a:gd name="connsiteY6" fmla="*/ 0 h 1152000"/>
              <a:gd name="connsiteX7" fmla="*/ 209600 w 209600"/>
              <a:gd name="connsiteY7" fmla="*/ 1152000 h 1152000"/>
              <a:gd name="connsiteX0" fmla="*/ 209600 w 209600"/>
              <a:gd name="connsiteY0" fmla="*/ 1152000 h 1152000"/>
              <a:gd name="connsiteX1" fmla="*/ 155600 w 209600"/>
              <a:gd name="connsiteY1" fmla="*/ 1143000 h 1152000"/>
              <a:gd name="connsiteX2" fmla="*/ 157981 w 209600"/>
              <a:gd name="connsiteY2" fmla="*/ 646913 h 1152000"/>
              <a:gd name="connsiteX3" fmla="*/ 1 w 209600"/>
              <a:gd name="connsiteY3" fmla="*/ 648231 h 1152000"/>
              <a:gd name="connsiteX4" fmla="*/ 155600 w 209600"/>
              <a:gd name="connsiteY4" fmla="*/ 581287 h 1152000"/>
              <a:gd name="connsiteX5" fmla="*/ 155600 w 209600"/>
              <a:gd name="connsiteY5" fmla="*/ 9000 h 1152000"/>
              <a:gd name="connsiteX6" fmla="*/ 209600 w 209600"/>
              <a:gd name="connsiteY6" fmla="*/ 0 h 1152000"/>
              <a:gd name="connsiteX0" fmla="*/ 133401 w 133401"/>
              <a:gd name="connsiteY0" fmla="*/ 1152000 h 1152000"/>
              <a:gd name="connsiteX1" fmla="*/ 79401 w 133401"/>
              <a:gd name="connsiteY1" fmla="*/ 1143000 h 1152000"/>
              <a:gd name="connsiteX2" fmla="*/ 81782 w 133401"/>
              <a:gd name="connsiteY2" fmla="*/ 585000 h 1152000"/>
              <a:gd name="connsiteX3" fmla="*/ 75408 w 133401"/>
              <a:gd name="connsiteY3" fmla="*/ 573619 h 1152000"/>
              <a:gd name="connsiteX4" fmla="*/ 72256 w 133401"/>
              <a:gd name="connsiteY4" fmla="*/ 481274 h 1152000"/>
              <a:gd name="connsiteX5" fmla="*/ 79401 w 133401"/>
              <a:gd name="connsiteY5" fmla="*/ 9000 h 1152000"/>
              <a:gd name="connsiteX6" fmla="*/ 133401 w 133401"/>
              <a:gd name="connsiteY6" fmla="*/ 0 h 1152000"/>
              <a:gd name="connsiteX7" fmla="*/ 133401 w 133401"/>
              <a:gd name="connsiteY7" fmla="*/ 1152000 h 1152000"/>
              <a:gd name="connsiteX0" fmla="*/ 133401 w 133401"/>
              <a:gd name="connsiteY0" fmla="*/ 1152000 h 1152000"/>
              <a:gd name="connsiteX1" fmla="*/ 79401 w 133401"/>
              <a:gd name="connsiteY1" fmla="*/ 1143000 h 1152000"/>
              <a:gd name="connsiteX2" fmla="*/ 81782 w 133401"/>
              <a:gd name="connsiteY2" fmla="*/ 646913 h 1152000"/>
              <a:gd name="connsiteX3" fmla="*/ 2 w 133401"/>
              <a:gd name="connsiteY3" fmla="*/ 550600 h 1152000"/>
              <a:gd name="connsiteX4" fmla="*/ 79401 w 133401"/>
              <a:gd name="connsiteY4" fmla="*/ 581287 h 1152000"/>
              <a:gd name="connsiteX5" fmla="*/ 79401 w 133401"/>
              <a:gd name="connsiteY5" fmla="*/ 9000 h 1152000"/>
              <a:gd name="connsiteX6" fmla="*/ 133401 w 13340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79401 w 254012"/>
              <a:gd name="connsiteY4" fmla="*/ 581287 h 1152000"/>
              <a:gd name="connsiteX5" fmla="*/ 79401 w 254012"/>
              <a:gd name="connsiteY5" fmla="*/ 9000 h 1152000"/>
              <a:gd name="connsiteX6" fmla="*/ 133401 w 254012"/>
              <a:gd name="connsiteY6" fmla="*/ 0 h 1152000"/>
              <a:gd name="connsiteX0" fmla="*/ 135880 w 256491"/>
              <a:gd name="connsiteY0" fmla="*/ 1152000 h 1152000"/>
              <a:gd name="connsiteX1" fmla="*/ 81880 w 256491"/>
              <a:gd name="connsiteY1" fmla="*/ 1143000 h 1152000"/>
              <a:gd name="connsiteX2" fmla="*/ 84261 w 256491"/>
              <a:gd name="connsiteY2" fmla="*/ 585000 h 1152000"/>
              <a:gd name="connsiteX3" fmla="*/ 256481 w 256491"/>
              <a:gd name="connsiteY3" fmla="*/ 490276 h 1152000"/>
              <a:gd name="connsiteX4" fmla="*/ 74735 w 256491"/>
              <a:gd name="connsiteY4" fmla="*/ 481274 h 1152000"/>
              <a:gd name="connsiteX5" fmla="*/ 81880 w 256491"/>
              <a:gd name="connsiteY5" fmla="*/ 9000 h 1152000"/>
              <a:gd name="connsiteX6" fmla="*/ 135880 w 256491"/>
              <a:gd name="connsiteY6" fmla="*/ 0 h 1152000"/>
              <a:gd name="connsiteX7" fmla="*/ 135880 w 256491"/>
              <a:gd name="connsiteY7" fmla="*/ 1152000 h 1152000"/>
              <a:gd name="connsiteX0" fmla="*/ 135880 w 256491"/>
              <a:gd name="connsiteY0" fmla="*/ 1152000 h 1152000"/>
              <a:gd name="connsiteX1" fmla="*/ 81880 w 256491"/>
              <a:gd name="connsiteY1" fmla="*/ 1143000 h 1152000"/>
              <a:gd name="connsiteX2" fmla="*/ 84261 w 256491"/>
              <a:gd name="connsiteY2" fmla="*/ 646913 h 1152000"/>
              <a:gd name="connsiteX3" fmla="*/ 2481 w 256491"/>
              <a:gd name="connsiteY3" fmla="*/ 550600 h 1152000"/>
              <a:gd name="connsiteX4" fmla="*/ 200942 w 256491"/>
              <a:gd name="connsiteY4" fmla="*/ 536044 h 1152000"/>
              <a:gd name="connsiteX5" fmla="*/ 81880 w 256491"/>
              <a:gd name="connsiteY5" fmla="*/ 9000 h 1152000"/>
              <a:gd name="connsiteX6" fmla="*/ 135880 w 256491"/>
              <a:gd name="connsiteY6" fmla="*/ 0 h 1152000"/>
              <a:gd name="connsiteX0" fmla="*/ 133401 w 254012"/>
              <a:gd name="connsiteY0" fmla="*/ 1152000 h 1152000"/>
              <a:gd name="connsiteX1" fmla="*/ 79401 w 254012"/>
              <a:gd name="connsiteY1" fmla="*/ 1143000 h 1152000"/>
              <a:gd name="connsiteX2" fmla="*/ 81782 w 254012"/>
              <a:gd name="connsiteY2" fmla="*/ 585000 h 1152000"/>
              <a:gd name="connsiteX3" fmla="*/ 254002 w 254012"/>
              <a:gd name="connsiteY3" fmla="*/ 490276 h 1152000"/>
              <a:gd name="connsiteX4" fmla="*/ 72256 w 254012"/>
              <a:gd name="connsiteY4" fmla="*/ 481274 h 1152000"/>
              <a:gd name="connsiteX5" fmla="*/ 79401 w 254012"/>
              <a:gd name="connsiteY5" fmla="*/ 9000 h 1152000"/>
              <a:gd name="connsiteX6" fmla="*/ 133401 w 254012"/>
              <a:gd name="connsiteY6" fmla="*/ 0 h 1152000"/>
              <a:gd name="connsiteX7" fmla="*/ 133401 w 254012"/>
              <a:gd name="connsiteY7" fmla="*/ 1152000 h 1152000"/>
              <a:gd name="connsiteX0" fmla="*/ 133401 w 254012"/>
              <a:gd name="connsiteY0" fmla="*/ 1152000 h 1152000"/>
              <a:gd name="connsiteX1" fmla="*/ 79401 w 254012"/>
              <a:gd name="connsiteY1" fmla="*/ 1143000 h 1152000"/>
              <a:gd name="connsiteX2" fmla="*/ 81782 w 254012"/>
              <a:gd name="connsiteY2" fmla="*/ 646913 h 1152000"/>
              <a:gd name="connsiteX3" fmla="*/ 2 w 254012"/>
              <a:gd name="connsiteY3" fmla="*/ 550600 h 1152000"/>
              <a:gd name="connsiteX4" fmla="*/ 84163 w 254012"/>
              <a:gd name="connsiteY4" fmla="*/ 493182 h 1152000"/>
              <a:gd name="connsiteX5" fmla="*/ 79401 w 254012"/>
              <a:gd name="connsiteY5" fmla="*/ 9000 h 1152000"/>
              <a:gd name="connsiteX6" fmla="*/ 133401 w 254012"/>
              <a:gd name="connsiteY6" fmla="*/ 0 h 1152000"/>
              <a:gd name="connsiteX0" fmla="*/ 133404 w 254015"/>
              <a:gd name="connsiteY0" fmla="*/ 1152000 h 1152000"/>
              <a:gd name="connsiteX1" fmla="*/ 79404 w 254015"/>
              <a:gd name="connsiteY1" fmla="*/ 1143000 h 1152000"/>
              <a:gd name="connsiteX2" fmla="*/ 81785 w 254015"/>
              <a:gd name="connsiteY2" fmla="*/ 585000 h 1152000"/>
              <a:gd name="connsiteX3" fmla="*/ 254005 w 254015"/>
              <a:gd name="connsiteY3" fmla="*/ 490276 h 1152000"/>
              <a:gd name="connsiteX4" fmla="*/ 72259 w 254015"/>
              <a:gd name="connsiteY4" fmla="*/ 481274 h 1152000"/>
              <a:gd name="connsiteX5" fmla="*/ 79404 w 254015"/>
              <a:gd name="connsiteY5" fmla="*/ 9000 h 1152000"/>
              <a:gd name="connsiteX6" fmla="*/ 133404 w 254015"/>
              <a:gd name="connsiteY6" fmla="*/ 0 h 1152000"/>
              <a:gd name="connsiteX7" fmla="*/ 133404 w 254015"/>
              <a:gd name="connsiteY7" fmla="*/ 1152000 h 1152000"/>
              <a:gd name="connsiteX0" fmla="*/ 133404 w 254015"/>
              <a:gd name="connsiteY0" fmla="*/ 1152000 h 1152000"/>
              <a:gd name="connsiteX1" fmla="*/ 79404 w 254015"/>
              <a:gd name="connsiteY1" fmla="*/ 1143000 h 1152000"/>
              <a:gd name="connsiteX2" fmla="*/ 79404 w 254015"/>
              <a:gd name="connsiteY2" fmla="*/ 596906 h 1152000"/>
              <a:gd name="connsiteX3" fmla="*/ 5 w 254015"/>
              <a:gd name="connsiteY3" fmla="*/ 550600 h 1152000"/>
              <a:gd name="connsiteX4" fmla="*/ 84166 w 254015"/>
              <a:gd name="connsiteY4" fmla="*/ 493182 h 1152000"/>
              <a:gd name="connsiteX5" fmla="*/ 79404 w 254015"/>
              <a:gd name="connsiteY5" fmla="*/ 9000 h 1152000"/>
              <a:gd name="connsiteX6" fmla="*/ 133404 w 254015"/>
              <a:gd name="connsiteY6" fmla="*/ 0 h 1152000"/>
              <a:gd name="connsiteX0" fmla="*/ 133412 w 254023"/>
              <a:gd name="connsiteY0" fmla="*/ 1152000 h 1152000"/>
              <a:gd name="connsiteX1" fmla="*/ 79412 w 254023"/>
              <a:gd name="connsiteY1" fmla="*/ 1143000 h 1152000"/>
              <a:gd name="connsiteX2" fmla="*/ 81793 w 254023"/>
              <a:gd name="connsiteY2" fmla="*/ 585000 h 1152000"/>
              <a:gd name="connsiteX3" fmla="*/ 254013 w 254023"/>
              <a:gd name="connsiteY3" fmla="*/ 490276 h 1152000"/>
              <a:gd name="connsiteX4" fmla="*/ 72267 w 254023"/>
              <a:gd name="connsiteY4" fmla="*/ 481274 h 1152000"/>
              <a:gd name="connsiteX5" fmla="*/ 79412 w 254023"/>
              <a:gd name="connsiteY5" fmla="*/ 9000 h 1152000"/>
              <a:gd name="connsiteX6" fmla="*/ 133412 w 254023"/>
              <a:gd name="connsiteY6" fmla="*/ 0 h 1152000"/>
              <a:gd name="connsiteX7" fmla="*/ 133412 w 254023"/>
              <a:gd name="connsiteY7" fmla="*/ 1152000 h 1152000"/>
              <a:gd name="connsiteX0" fmla="*/ 133412 w 254023"/>
              <a:gd name="connsiteY0" fmla="*/ 1152000 h 1152000"/>
              <a:gd name="connsiteX1" fmla="*/ 79412 w 254023"/>
              <a:gd name="connsiteY1" fmla="*/ 1143000 h 1152000"/>
              <a:gd name="connsiteX2" fmla="*/ 79412 w 254023"/>
              <a:gd name="connsiteY2" fmla="*/ 596906 h 1152000"/>
              <a:gd name="connsiteX3" fmla="*/ 13 w 254023"/>
              <a:gd name="connsiteY3" fmla="*/ 550600 h 1152000"/>
              <a:gd name="connsiteX4" fmla="*/ 86555 w 254023"/>
              <a:gd name="connsiteY4" fmla="*/ 531282 h 1152000"/>
              <a:gd name="connsiteX5" fmla="*/ 79412 w 254023"/>
              <a:gd name="connsiteY5" fmla="*/ 9000 h 1152000"/>
              <a:gd name="connsiteX6" fmla="*/ 133412 w 254023"/>
              <a:gd name="connsiteY6" fmla="*/ 0 h 1152000"/>
              <a:gd name="connsiteX0" fmla="*/ 126270 w 246881"/>
              <a:gd name="connsiteY0" fmla="*/ 1152000 h 1152000"/>
              <a:gd name="connsiteX1" fmla="*/ 72270 w 246881"/>
              <a:gd name="connsiteY1" fmla="*/ 1143000 h 1152000"/>
              <a:gd name="connsiteX2" fmla="*/ 74651 w 246881"/>
              <a:gd name="connsiteY2" fmla="*/ 585000 h 1152000"/>
              <a:gd name="connsiteX3" fmla="*/ 246871 w 246881"/>
              <a:gd name="connsiteY3" fmla="*/ 490276 h 1152000"/>
              <a:gd name="connsiteX4" fmla="*/ 65125 w 246881"/>
              <a:gd name="connsiteY4" fmla="*/ 481274 h 1152000"/>
              <a:gd name="connsiteX5" fmla="*/ 72270 w 246881"/>
              <a:gd name="connsiteY5" fmla="*/ 9000 h 1152000"/>
              <a:gd name="connsiteX6" fmla="*/ 126270 w 246881"/>
              <a:gd name="connsiteY6" fmla="*/ 0 h 1152000"/>
              <a:gd name="connsiteX7" fmla="*/ 126270 w 246881"/>
              <a:gd name="connsiteY7" fmla="*/ 1152000 h 1152000"/>
              <a:gd name="connsiteX0" fmla="*/ 126270 w 246881"/>
              <a:gd name="connsiteY0" fmla="*/ 1152000 h 1152000"/>
              <a:gd name="connsiteX1" fmla="*/ 72270 w 246881"/>
              <a:gd name="connsiteY1" fmla="*/ 1143000 h 1152000"/>
              <a:gd name="connsiteX2" fmla="*/ 72270 w 246881"/>
              <a:gd name="connsiteY2" fmla="*/ 596906 h 1152000"/>
              <a:gd name="connsiteX3" fmla="*/ 15 w 246881"/>
              <a:gd name="connsiteY3" fmla="*/ 569650 h 1152000"/>
              <a:gd name="connsiteX4" fmla="*/ 79413 w 246881"/>
              <a:gd name="connsiteY4" fmla="*/ 531282 h 1152000"/>
              <a:gd name="connsiteX5" fmla="*/ 72270 w 246881"/>
              <a:gd name="connsiteY5" fmla="*/ 9000 h 1152000"/>
              <a:gd name="connsiteX6" fmla="*/ 126270 w 246881"/>
              <a:gd name="connsiteY6" fmla="*/ 0 h 1152000"/>
              <a:gd name="connsiteX0" fmla="*/ 126257 w 246868"/>
              <a:gd name="connsiteY0" fmla="*/ 1152000 h 1152000"/>
              <a:gd name="connsiteX1" fmla="*/ 72257 w 246868"/>
              <a:gd name="connsiteY1" fmla="*/ 1143000 h 1152000"/>
              <a:gd name="connsiteX2" fmla="*/ 74638 w 246868"/>
              <a:gd name="connsiteY2" fmla="*/ 585000 h 1152000"/>
              <a:gd name="connsiteX3" fmla="*/ 246858 w 246868"/>
              <a:gd name="connsiteY3" fmla="*/ 490276 h 1152000"/>
              <a:gd name="connsiteX4" fmla="*/ 65112 w 246868"/>
              <a:gd name="connsiteY4" fmla="*/ 481274 h 1152000"/>
              <a:gd name="connsiteX5" fmla="*/ 72257 w 246868"/>
              <a:gd name="connsiteY5" fmla="*/ 9000 h 1152000"/>
              <a:gd name="connsiteX6" fmla="*/ 126257 w 246868"/>
              <a:gd name="connsiteY6" fmla="*/ 0 h 1152000"/>
              <a:gd name="connsiteX7" fmla="*/ 126257 w 246868"/>
              <a:gd name="connsiteY7" fmla="*/ 1152000 h 1152000"/>
              <a:gd name="connsiteX0" fmla="*/ 126257 w 246868"/>
              <a:gd name="connsiteY0" fmla="*/ 1152000 h 1152000"/>
              <a:gd name="connsiteX1" fmla="*/ 72257 w 246868"/>
              <a:gd name="connsiteY1" fmla="*/ 1143000 h 1152000"/>
              <a:gd name="connsiteX2" fmla="*/ 72257 w 246868"/>
              <a:gd name="connsiteY2" fmla="*/ 596906 h 1152000"/>
              <a:gd name="connsiteX3" fmla="*/ 2 w 246868"/>
              <a:gd name="connsiteY3" fmla="*/ 569650 h 1152000"/>
              <a:gd name="connsiteX4" fmla="*/ 74637 w 246868"/>
              <a:gd name="connsiteY4" fmla="*/ 543188 h 1152000"/>
              <a:gd name="connsiteX5" fmla="*/ 72257 w 246868"/>
              <a:gd name="connsiteY5" fmla="*/ 9000 h 1152000"/>
              <a:gd name="connsiteX6" fmla="*/ 126257 w 246868"/>
              <a:gd name="connsiteY6"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68" h="1152000" stroke="0" extrusionOk="0">
                <a:moveTo>
                  <a:pt x="126257" y="1152000"/>
                </a:moveTo>
                <a:cubicBezTo>
                  <a:pt x="96434" y="1152000"/>
                  <a:pt x="72257" y="1147971"/>
                  <a:pt x="72257" y="1143000"/>
                </a:cubicBezTo>
                <a:cubicBezTo>
                  <a:pt x="73051" y="957000"/>
                  <a:pt x="73844" y="771000"/>
                  <a:pt x="74638" y="585000"/>
                </a:cubicBezTo>
                <a:cubicBezTo>
                  <a:pt x="74638" y="580029"/>
                  <a:pt x="248446" y="507564"/>
                  <a:pt x="246858" y="490276"/>
                </a:cubicBezTo>
                <a:cubicBezTo>
                  <a:pt x="245270" y="472988"/>
                  <a:pt x="65112" y="486245"/>
                  <a:pt x="65112" y="481274"/>
                </a:cubicBezTo>
                <a:lnTo>
                  <a:pt x="72257" y="9000"/>
                </a:lnTo>
                <a:cubicBezTo>
                  <a:pt x="72257" y="4029"/>
                  <a:pt x="96434" y="0"/>
                  <a:pt x="126257" y="0"/>
                </a:cubicBezTo>
                <a:lnTo>
                  <a:pt x="126257" y="1152000"/>
                </a:lnTo>
                <a:close/>
              </a:path>
              <a:path w="246868" h="1152000" fill="none">
                <a:moveTo>
                  <a:pt x="126257" y="1152000"/>
                </a:moveTo>
                <a:cubicBezTo>
                  <a:pt x="96434" y="1152000"/>
                  <a:pt x="72257" y="1147971"/>
                  <a:pt x="72257" y="1143000"/>
                </a:cubicBezTo>
                <a:cubicBezTo>
                  <a:pt x="73051" y="977638"/>
                  <a:pt x="71463" y="762268"/>
                  <a:pt x="72257" y="596906"/>
                </a:cubicBezTo>
                <a:cubicBezTo>
                  <a:pt x="72257" y="591935"/>
                  <a:pt x="-395" y="578603"/>
                  <a:pt x="2" y="569650"/>
                </a:cubicBezTo>
                <a:cubicBezTo>
                  <a:pt x="399" y="560697"/>
                  <a:pt x="74637" y="548159"/>
                  <a:pt x="74637" y="543188"/>
                </a:cubicBezTo>
                <a:cubicBezTo>
                  <a:pt x="73050" y="381794"/>
                  <a:pt x="73844" y="170394"/>
                  <a:pt x="72257" y="9000"/>
                </a:cubicBezTo>
                <a:cubicBezTo>
                  <a:pt x="72257" y="4029"/>
                  <a:pt x="96434" y="0"/>
                  <a:pt x="1262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7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95" name="Egyenes összekötő nyíllal 141">
            <a:extLst>
              <a:ext uri="{FF2B5EF4-FFF2-40B4-BE49-F238E27FC236}">
                <a16:creationId xmlns:a16="http://schemas.microsoft.com/office/drawing/2014/main" id="{D2B3BB9F-8A23-4D65-B8E2-288FE972C2BC}"/>
              </a:ext>
            </a:extLst>
          </p:cNvPr>
          <p:cNvCxnSpPr>
            <a:cxnSpLocks/>
          </p:cNvCxnSpPr>
          <p:nvPr/>
        </p:nvCxnSpPr>
        <p:spPr>
          <a:xfrm>
            <a:off x="6702803" y="4685254"/>
            <a:ext cx="144722" cy="1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6" name="Egyenes összekötő nyíllal 143">
            <a:extLst>
              <a:ext uri="{FF2B5EF4-FFF2-40B4-BE49-F238E27FC236}">
                <a16:creationId xmlns:a16="http://schemas.microsoft.com/office/drawing/2014/main" id="{8913EFA2-26A3-481D-B5C5-B9DE4DF8613E}"/>
              </a:ext>
            </a:extLst>
          </p:cNvPr>
          <p:cNvCxnSpPr>
            <a:cxnSpLocks/>
          </p:cNvCxnSpPr>
          <p:nvPr/>
        </p:nvCxnSpPr>
        <p:spPr>
          <a:xfrm>
            <a:off x="7542013" y="4685559"/>
            <a:ext cx="144722" cy="159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7" name="Egyenes összekötő nyíllal 145">
            <a:extLst>
              <a:ext uri="{FF2B5EF4-FFF2-40B4-BE49-F238E27FC236}">
                <a16:creationId xmlns:a16="http://schemas.microsoft.com/office/drawing/2014/main" id="{BE974B0C-35E8-4859-85A7-3D71B9DF7243}"/>
              </a:ext>
            </a:extLst>
          </p:cNvPr>
          <p:cNvCxnSpPr>
            <a:cxnSpLocks/>
          </p:cNvCxnSpPr>
          <p:nvPr/>
        </p:nvCxnSpPr>
        <p:spPr>
          <a:xfrm flipH="1">
            <a:off x="8329581" y="4685818"/>
            <a:ext cx="88394" cy="201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8" name="Szövegdoboz 54">
            <a:extLst>
              <a:ext uri="{FF2B5EF4-FFF2-40B4-BE49-F238E27FC236}">
                <a16:creationId xmlns:a16="http://schemas.microsoft.com/office/drawing/2014/main" id="{E2E184C0-0E6B-4EEF-B3BB-C85E2DE661A6}"/>
              </a:ext>
            </a:extLst>
          </p:cNvPr>
          <p:cNvSpPr txBox="1"/>
          <p:nvPr/>
        </p:nvSpPr>
        <p:spPr>
          <a:xfrm>
            <a:off x="8359016" y="4666089"/>
            <a:ext cx="58381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Perseus</a:t>
            </a:r>
            <a:endParaRPr kumimoji="0" lang="hu-HU"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6" name="Téglalap: lekerekített 130">
            <a:extLst>
              <a:ext uri="{FF2B5EF4-FFF2-40B4-BE49-F238E27FC236}">
                <a16:creationId xmlns:a16="http://schemas.microsoft.com/office/drawing/2014/main" id="{54E03BDD-02DE-44A9-8390-5DEA11571895}"/>
              </a:ext>
            </a:extLst>
          </p:cNvPr>
          <p:cNvSpPr/>
          <p:nvPr/>
        </p:nvSpPr>
        <p:spPr>
          <a:xfrm>
            <a:off x="7524604" y="1330056"/>
            <a:ext cx="75566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80C/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7" name="Téglalap 79">
            <a:extLst>
              <a:ext uri="{FF2B5EF4-FFF2-40B4-BE49-F238E27FC236}">
                <a16:creationId xmlns:a16="http://schemas.microsoft.com/office/drawing/2014/main" id="{EB2D6595-70EA-49C5-B745-3B15A64F22BA}"/>
              </a:ext>
            </a:extLst>
          </p:cNvPr>
          <p:cNvSpPr/>
          <p:nvPr/>
        </p:nvSpPr>
        <p:spPr>
          <a:xfrm>
            <a:off x="7482746" y="1769908"/>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p>
        </p:txBody>
      </p:sp>
      <p:sp>
        <p:nvSpPr>
          <p:cNvPr id="158" name="Szövegdoboz 96">
            <a:extLst>
              <a:ext uri="{FF2B5EF4-FFF2-40B4-BE49-F238E27FC236}">
                <a16:creationId xmlns:a16="http://schemas.microsoft.com/office/drawing/2014/main" id="{174A92AB-F542-4350-BE1A-CDC4F1B0E391}"/>
              </a:ext>
            </a:extLst>
          </p:cNvPr>
          <p:cNvSpPr txBox="1"/>
          <p:nvPr/>
        </p:nvSpPr>
        <p:spPr>
          <a:xfrm>
            <a:off x="7463116" y="1544820"/>
            <a:ext cx="84189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QuickSilver</a:t>
            </a:r>
          </a:p>
        </p:txBody>
      </p:sp>
      <p:sp>
        <p:nvSpPr>
          <p:cNvPr id="159" name="Szövegdoboz 97">
            <a:extLst>
              <a:ext uri="{FF2B5EF4-FFF2-40B4-BE49-F238E27FC236}">
                <a16:creationId xmlns:a16="http://schemas.microsoft.com/office/drawing/2014/main" id="{8523F926-F49E-47B6-8FCA-2B29BCE784AE}"/>
              </a:ext>
            </a:extLst>
          </p:cNvPr>
          <p:cNvSpPr txBox="1"/>
          <p:nvPr/>
        </p:nvSpPr>
        <p:spPr>
          <a:xfrm>
            <a:off x="7460845" y="2057726"/>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160" name="Téglalap 79">
            <a:extLst>
              <a:ext uri="{FF2B5EF4-FFF2-40B4-BE49-F238E27FC236}">
                <a16:creationId xmlns:a16="http://schemas.microsoft.com/office/drawing/2014/main" id="{EB2D6595-70EA-49C5-B745-3B15A64F22BA}"/>
              </a:ext>
            </a:extLst>
          </p:cNvPr>
          <p:cNvSpPr/>
          <p:nvPr/>
        </p:nvSpPr>
        <p:spPr>
          <a:xfrm>
            <a:off x="8310510" y="1770362"/>
            <a:ext cx="817118" cy="285711"/>
          </a:xfrm>
          <a:prstGeom prst="rect">
            <a:avLst/>
          </a:prstGeom>
          <a:solidFill>
            <a:srgbClr val="FFE1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Altra</a:t>
            </a:r>
            <a:r>
              <a:rPr kumimoji="0" lang="en-GB" sz="10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Max</a:t>
            </a:r>
            <a:endParaRPr kumimoji="0" lang="hu-HU" sz="10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1" name="Szövegdoboz 96">
            <a:extLst>
              <a:ext uri="{FF2B5EF4-FFF2-40B4-BE49-F238E27FC236}">
                <a16:creationId xmlns:a16="http://schemas.microsoft.com/office/drawing/2014/main" id="{174A92AB-F542-4350-BE1A-CDC4F1B0E391}"/>
              </a:ext>
            </a:extLst>
          </p:cNvPr>
          <p:cNvSpPr txBox="1"/>
          <p:nvPr/>
        </p:nvSpPr>
        <p:spPr>
          <a:xfrm>
            <a:off x="8343312" y="1541915"/>
            <a:ext cx="70403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Mystique</a:t>
            </a:r>
            <a:endPar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2" name="Téglalap: lekerekített 130">
            <a:extLst>
              <a:ext uri="{FF2B5EF4-FFF2-40B4-BE49-F238E27FC236}">
                <a16:creationId xmlns:a16="http://schemas.microsoft.com/office/drawing/2014/main" id="{54E03BDD-02DE-44A9-8390-5DEA11571895}"/>
              </a:ext>
            </a:extLst>
          </p:cNvPr>
          <p:cNvSpPr/>
          <p:nvPr/>
        </p:nvSpPr>
        <p:spPr>
          <a:xfrm>
            <a:off x="8304289" y="1326417"/>
            <a:ext cx="781817" cy="180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128C/</a:t>
            </a:r>
            <a:r>
              <a:rPr kumimoji="0" lang="hu-HU" sz="9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7 nm</a:t>
            </a:r>
            <a:endParaRPr kumimoji="0" lang="hu-HU" sz="9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3" name="Szövegdoboz 97">
            <a:extLst>
              <a:ext uri="{FF2B5EF4-FFF2-40B4-BE49-F238E27FC236}">
                <a16:creationId xmlns:a16="http://schemas.microsoft.com/office/drawing/2014/main" id="{8523F926-F49E-47B6-8FCA-2B29BCE784AE}"/>
              </a:ext>
            </a:extLst>
          </p:cNvPr>
          <p:cNvSpPr txBox="1"/>
          <p:nvPr/>
        </p:nvSpPr>
        <p:spPr>
          <a:xfrm>
            <a:off x="8275396" y="2052472"/>
            <a:ext cx="8899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7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9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cores</a:t>
            </a:r>
            <a:r>
              <a:rPr kumimoji="0" lang="hu-HU"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7325301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 Overview </a:t>
            </a:r>
            <a:r>
              <a:rPr lang="hu-HU" dirty="0" smtClean="0"/>
              <a:t>(</a:t>
            </a:r>
            <a:r>
              <a:rPr lang="en-GB" dirty="0" smtClean="0"/>
              <a:t>2</a:t>
            </a:r>
            <a:r>
              <a:rPr lang="hu-HU" dirty="0" smtClean="0"/>
              <a:t>)</a:t>
            </a:r>
            <a:endParaRPr lang="en-GB" dirty="0"/>
          </a:p>
        </p:txBody>
      </p:sp>
      <p:sp>
        <p:nvSpPr>
          <p:cNvPr id="3" name="TextBox 2"/>
          <p:cNvSpPr txBox="1"/>
          <p:nvPr/>
        </p:nvSpPr>
        <p:spPr>
          <a:xfrm>
            <a:off x="300527" y="851339"/>
            <a:ext cx="9116740" cy="1154162"/>
          </a:xfrm>
          <a:prstGeom prst="rect">
            <a:avLst/>
          </a:prstGeom>
          <a:noFill/>
        </p:spPr>
        <p:txBody>
          <a:bodyPr wrap="square" rtlCol="0">
            <a:spAutoFit/>
          </a:bodyPr>
          <a:lstStyle/>
          <a:p>
            <a:pPr marL="285750" indent="-285750">
              <a:buFont typeface="Arial" panose="020B0604020202020204" pitchFamily="34" charset="0"/>
              <a:buChar char="•"/>
            </a:pPr>
            <a:r>
              <a:rPr lang="en-GB" sz="1600" spc="-30" dirty="0" smtClean="0">
                <a:solidFill>
                  <a:srgbClr val="0070C0"/>
                </a:solidFill>
                <a:latin typeface="+mj-lt"/>
              </a:rPr>
              <a:t>APM’s processor division and IP </a:t>
            </a:r>
            <a:r>
              <a:rPr lang="en-GB" sz="1600" spc="-30" dirty="0" smtClean="0">
                <a:latin typeface="+mj-lt"/>
              </a:rPr>
              <a:t>was p</a:t>
            </a:r>
            <a:r>
              <a:rPr lang="en-GB" sz="1600" spc="-30" dirty="0" smtClean="0">
                <a:solidFill>
                  <a:srgbClr val="0070C0"/>
                </a:solidFill>
                <a:latin typeface="+mj-lt"/>
              </a:rPr>
              <a:t>urchased</a:t>
            </a:r>
            <a:r>
              <a:rPr lang="en-GB" sz="1600" spc="-30" dirty="0" smtClean="0">
                <a:latin typeface="+mj-lt"/>
              </a:rPr>
              <a:t> through a financial transaction</a:t>
            </a:r>
          </a:p>
          <a:p>
            <a:r>
              <a:rPr lang="en-GB" sz="1600" spc="-30" dirty="0" smtClean="0">
                <a:latin typeface="+mj-lt"/>
              </a:rPr>
              <a:t>      by a new firm called </a:t>
            </a:r>
            <a:r>
              <a:rPr lang="en-GB" sz="1600" spc="-30" dirty="0" smtClean="0">
                <a:solidFill>
                  <a:srgbClr val="FF0000"/>
                </a:solidFill>
                <a:latin typeface="+mj-lt"/>
              </a:rPr>
              <a:t>Ampere</a:t>
            </a:r>
            <a:r>
              <a:rPr lang="en-GB" sz="1600" spc="-30" dirty="0" smtClean="0">
                <a:latin typeface="+mj-lt"/>
              </a:rPr>
              <a:t>, that has been established in 2018 by an ex </a:t>
            </a:r>
          </a:p>
          <a:p>
            <a:pPr>
              <a:spcAft>
                <a:spcPts val="600"/>
              </a:spcAft>
            </a:pPr>
            <a:r>
              <a:rPr lang="en-GB" sz="1600" spc="-30" dirty="0">
                <a:latin typeface="+mj-lt"/>
              </a:rPr>
              <a:t> </a:t>
            </a:r>
            <a:r>
              <a:rPr lang="en-GB" sz="1600" spc="-30" dirty="0" smtClean="0">
                <a:latin typeface="+mj-lt"/>
              </a:rPr>
              <a:t>     Intel-president Renee James.</a:t>
            </a:r>
          </a:p>
          <a:p>
            <a:pPr marL="285750" indent="-285750">
              <a:buFont typeface="Arial" panose="020B0604020202020204" pitchFamily="34" charset="0"/>
              <a:buChar char="•"/>
            </a:pPr>
            <a:r>
              <a:rPr lang="en-GB" sz="1600" dirty="0" smtClean="0">
                <a:latin typeface="+mj-lt"/>
              </a:rPr>
              <a:t> Recently both </a:t>
            </a:r>
            <a:r>
              <a:rPr lang="en-GB" sz="1600" dirty="0" smtClean="0">
                <a:solidFill>
                  <a:srgbClr val="0070C0"/>
                </a:solidFill>
                <a:latin typeface="+mj-lt"/>
              </a:rPr>
              <a:t>Oracle</a:t>
            </a:r>
            <a:r>
              <a:rPr lang="en-GB" sz="1600" dirty="0" smtClean="0">
                <a:latin typeface="+mj-lt"/>
              </a:rPr>
              <a:t> and </a:t>
            </a:r>
            <a:r>
              <a:rPr lang="en-GB" sz="1600" dirty="0" smtClean="0">
                <a:solidFill>
                  <a:srgbClr val="0070C0"/>
                </a:solidFill>
                <a:latin typeface="+mj-lt"/>
              </a:rPr>
              <a:t>ARM have a stake </a:t>
            </a:r>
            <a:r>
              <a:rPr lang="en-GB" sz="1600" dirty="0" smtClean="0">
                <a:latin typeface="+mj-lt"/>
              </a:rPr>
              <a:t>in Ampere.</a:t>
            </a:r>
          </a:p>
        </p:txBody>
      </p:sp>
      <p:sp>
        <p:nvSpPr>
          <p:cNvPr id="5" name="TextBox 4"/>
          <p:cNvSpPr txBox="1"/>
          <p:nvPr/>
        </p:nvSpPr>
        <p:spPr>
          <a:xfrm>
            <a:off x="142875" y="451950"/>
            <a:ext cx="2623603" cy="369332"/>
          </a:xfrm>
          <a:prstGeom prst="rect">
            <a:avLst/>
          </a:prstGeom>
          <a:noFill/>
        </p:spPr>
        <p:txBody>
          <a:bodyPr wrap="none" rtlCol="0">
            <a:spAutoFit/>
          </a:bodyPr>
          <a:lstStyle/>
          <a:p>
            <a:pPr lvl="0">
              <a:defRPr/>
            </a:pPr>
            <a:r>
              <a:rPr lang="en-GB" dirty="0" smtClean="0">
                <a:solidFill>
                  <a:srgbClr val="2D2D8A"/>
                </a:solidFill>
                <a:latin typeface="Verdana"/>
              </a:rPr>
              <a:t>Founding of Ampere</a:t>
            </a:r>
            <a:endParaRPr lang="en-US" dirty="0">
              <a:solidFill>
                <a:srgbClr val="2D2D8A"/>
              </a:solidFill>
              <a:latin typeface="Verdana"/>
            </a:endParaRPr>
          </a:p>
        </p:txBody>
      </p:sp>
      <p:sp>
        <p:nvSpPr>
          <p:cNvPr id="6"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196314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4.1 </a:t>
            </a:r>
            <a:r>
              <a:rPr lang="en-US" sz="1600" dirty="0"/>
              <a:t>Overview </a:t>
            </a:r>
            <a:r>
              <a:rPr lang="hu-HU" sz="1600" dirty="0" smtClean="0"/>
              <a:t>(</a:t>
            </a:r>
            <a:r>
              <a:rPr lang="en-GB" sz="1600" dirty="0" smtClean="0"/>
              <a:t>3)</a:t>
            </a:r>
            <a:endParaRPr lang="en-US" sz="1600" dirty="0"/>
          </a:p>
        </p:txBody>
      </p:sp>
      <p:sp>
        <p:nvSpPr>
          <p:cNvPr id="4" name="TextBox 3"/>
          <p:cNvSpPr txBox="1"/>
          <p:nvPr/>
        </p:nvSpPr>
        <p:spPr>
          <a:xfrm>
            <a:off x="112013" y="452908"/>
            <a:ext cx="8223533" cy="369332"/>
          </a:xfrm>
          <a:prstGeom prst="rect">
            <a:avLst/>
          </a:prstGeom>
          <a:noFill/>
        </p:spPr>
        <p:txBody>
          <a:bodyPr wrap="none" rtlCol="0">
            <a:spAutoFit/>
          </a:bodyPr>
          <a:lstStyle/>
          <a:p>
            <a:r>
              <a:rPr lang="en-US" dirty="0" smtClean="0">
                <a:solidFill>
                  <a:schemeClr val="accent6"/>
                </a:solidFill>
                <a:latin typeface="+mj-lt"/>
              </a:rPr>
              <a:t>Overview of Ampere’s ARM ISA-based processor line </a:t>
            </a:r>
            <a:r>
              <a:rPr lang="hu-HU" dirty="0" smtClean="0">
                <a:latin typeface="+mj-lt"/>
              </a:rPr>
              <a:t>(</a:t>
            </a:r>
            <a:r>
              <a:rPr lang="hu-HU" dirty="0" err="1" smtClean="0">
                <a:latin typeface="+mj-lt"/>
              </a:rPr>
              <a:t>Based</a:t>
            </a:r>
            <a:r>
              <a:rPr lang="hu-HU" dirty="0" smtClean="0">
                <a:latin typeface="+mj-lt"/>
              </a:rPr>
              <a:t> </a:t>
            </a:r>
            <a:r>
              <a:rPr lang="hu-HU" dirty="0" err="1" smtClean="0">
                <a:latin typeface="+mj-lt"/>
              </a:rPr>
              <a:t>on</a:t>
            </a:r>
            <a:r>
              <a:rPr lang="hu-HU" dirty="0" smtClean="0">
                <a:latin typeface="+mj-lt"/>
              </a:rPr>
              <a:t> </a:t>
            </a:r>
            <a:r>
              <a:rPr lang="en-US" dirty="0" smtClean="0">
                <a:latin typeface="+mj-lt"/>
              </a:rPr>
              <a:t>[</a:t>
            </a:r>
            <a:r>
              <a:rPr lang="hu-HU" dirty="0" smtClean="0">
                <a:latin typeface="+mj-lt"/>
              </a:rPr>
              <a:t>49</a:t>
            </a:r>
            <a:r>
              <a:rPr lang="en-US" dirty="0" smtClean="0">
                <a:latin typeface="+mj-lt"/>
              </a:rPr>
              <a:t>]</a:t>
            </a:r>
            <a:r>
              <a:rPr lang="hu-HU" dirty="0" smtClean="0">
                <a:latin typeface="+mj-lt"/>
              </a:rPr>
              <a:t>)</a:t>
            </a:r>
            <a:endParaRPr lang="en-US" dirty="0" smtClean="0">
              <a:latin typeface="+mj-lt"/>
            </a:endParaRPr>
          </a:p>
        </p:txBody>
      </p:sp>
      <p:grpSp>
        <p:nvGrpSpPr>
          <p:cNvPr id="15" name="Csoportba foglalás 14"/>
          <p:cNvGrpSpPr/>
          <p:nvPr/>
        </p:nvGrpSpPr>
        <p:grpSpPr>
          <a:xfrm>
            <a:off x="142875" y="1201552"/>
            <a:ext cx="8826493" cy="3790960"/>
            <a:chOff x="142875" y="1201552"/>
            <a:chExt cx="8826493" cy="3790960"/>
          </a:xfrm>
        </p:grpSpPr>
        <p:pic>
          <p:nvPicPr>
            <p:cNvPr id="35842" name="Picture 2" descr="https://images.anandtech.com/doci/15253/roadmap%20dec19.JPG"/>
            <p:cNvPicPr>
              <a:picLocks noChangeAspect="1" noChangeArrowheads="1"/>
            </p:cNvPicPr>
            <p:nvPr/>
          </p:nvPicPr>
          <p:blipFill rotWithShape="1">
            <a:blip r:embed="rId2">
              <a:extLst>
                <a:ext uri="{28A0092B-C50C-407E-A947-70E740481C1C}">
                  <a14:useLocalDpi xmlns:a14="http://schemas.microsoft.com/office/drawing/2010/main" val="0"/>
                </a:ext>
              </a:extLst>
            </a:blip>
            <a:srcRect t="7604" r="7826"/>
            <a:stretch/>
          </p:blipFill>
          <p:spPr bwMode="auto">
            <a:xfrm>
              <a:off x="142875" y="1248696"/>
              <a:ext cx="8826493" cy="37438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mages.anandtech.com/doci/15253/roadmap%20dec19.JPG"/>
            <p:cNvPicPr>
              <a:picLocks noChangeAspect="1" noChangeArrowheads="1"/>
            </p:cNvPicPr>
            <p:nvPr/>
          </p:nvPicPr>
          <p:blipFill rotWithShape="1">
            <a:blip r:embed="rId2">
              <a:extLst>
                <a:ext uri="{28A0092B-C50C-407E-A947-70E740481C1C}">
                  <a14:useLocalDpi xmlns:a14="http://schemas.microsoft.com/office/drawing/2010/main" val="0"/>
                </a:ext>
              </a:extLst>
            </a:blip>
            <a:srcRect l="27457" t="20021" r="50028" b="22255"/>
            <a:stretch/>
          </p:blipFill>
          <p:spPr bwMode="auto">
            <a:xfrm>
              <a:off x="4908887" y="1530417"/>
              <a:ext cx="2156059" cy="2338939"/>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p:cNvSpPr/>
            <p:nvPr/>
          </p:nvSpPr>
          <p:spPr bwMode="auto">
            <a:xfrm>
              <a:off x="2887579" y="1511166"/>
              <a:ext cx="1713297" cy="288758"/>
            </a:xfrm>
            <a:prstGeom prst="rect">
              <a:avLst/>
            </a:prstGeom>
            <a:solidFill>
              <a:schemeClr val="bg1"/>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
          <p:nvSpPr>
            <p:cNvPr id="8" name="Szövegdoboz 7"/>
            <p:cNvSpPr txBox="1"/>
            <p:nvPr/>
          </p:nvSpPr>
          <p:spPr>
            <a:xfrm>
              <a:off x="3073315" y="1414912"/>
              <a:ext cx="1839110" cy="307777"/>
            </a:xfrm>
            <a:prstGeom prst="rect">
              <a:avLst/>
            </a:prstGeom>
            <a:noFill/>
          </p:spPr>
          <p:txBody>
            <a:bodyPr wrap="square" rtlCol="0">
              <a:spAutoFit/>
            </a:bodyPr>
            <a:lstStyle/>
            <a:p>
              <a:r>
                <a:rPr lang="hu-HU" sz="1350" dirty="0" smtClean="0">
                  <a:latin typeface="+mj-lt"/>
                </a:rPr>
                <a:t>Ampere Altra</a:t>
              </a:r>
              <a:endParaRPr lang="en-GB" sz="1350" dirty="0" smtClean="0">
                <a:latin typeface="+mj-lt"/>
              </a:endParaRPr>
            </a:p>
          </p:txBody>
        </p:sp>
        <p:sp>
          <p:nvSpPr>
            <p:cNvPr id="9" name="Téglalap 8"/>
            <p:cNvSpPr/>
            <p:nvPr/>
          </p:nvSpPr>
          <p:spPr bwMode="auto">
            <a:xfrm>
              <a:off x="827088" y="2002261"/>
              <a:ext cx="1425224" cy="298177"/>
            </a:xfrm>
            <a:prstGeom prst="rect">
              <a:avLst/>
            </a:prstGeom>
            <a:solidFill>
              <a:schemeClr val="bg1"/>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
          <p:nvSpPr>
            <p:cNvPr id="11" name="Szövegdoboz 10"/>
            <p:cNvSpPr txBox="1"/>
            <p:nvPr/>
          </p:nvSpPr>
          <p:spPr>
            <a:xfrm>
              <a:off x="686119" y="1865696"/>
              <a:ext cx="2007351" cy="300082"/>
            </a:xfrm>
            <a:prstGeom prst="rect">
              <a:avLst/>
            </a:prstGeom>
            <a:noFill/>
          </p:spPr>
          <p:txBody>
            <a:bodyPr wrap="square" rtlCol="0">
              <a:spAutoFit/>
            </a:bodyPr>
            <a:lstStyle/>
            <a:p>
              <a:r>
                <a:rPr lang="hu-HU" sz="1350" dirty="0" smtClean="0">
                  <a:latin typeface="+mj-lt"/>
                </a:rPr>
                <a:t>Ampere </a:t>
              </a:r>
              <a:r>
                <a:rPr lang="hu-HU" sz="1350" dirty="0" err="1" smtClean="0">
                  <a:latin typeface="+mj-lt"/>
                </a:rPr>
                <a:t>eMAG</a:t>
              </a:r>
              <a:r>
                <a:rPr lang="hu-HU" sz="1350" dirty="0" smtClean="0">
                  <a:latin typeface="+mj-lt"/>
                </a:rPr>
                <a:t> 8180</a:t>
              </a:r>
              <a:endParaRPr lang="en-GB" sz="1350" dirty="0" smtClean="0">
                <a:latin typeface="+mj-lt"/>
              </a:endParaRPr>
            </a:p>
          </p:txBody>
        </p:sp>
        <p:sp>
          <p:nvSpPr>
            <p:cNvPr id="12" name="Szövegdoboz 11"/>
            <p:cNvSpPr txBox="1"/>
            <p:nvPr/>
          </p:nvSpPr>
          <p:spPr>
            <a:xfrm>
              <a:off x="5079857" y="1201552"/>
              <a:ext cx="1839110" cy="307777"/>
            </a:xfrm>
            <a:prstGeom prst="rect">
              <a:avLst/>
            </a:prstGeom>
            <a:noFill/>
          </p:spPr>
          <p:txBody>
            <a:bodyPr wrap="square" rtlCol="0">
              <a:spAutoFit/>
            </a:bodyPr>
            <a:lstStyle/>
            <a:p>
              <a:r>
                <a:rPr lang="hu-HU" sz="1350" dirty="0" smtClean="0">
                  <a:latin typeface="+mj-lt"/>
                </a:rPr>
                <a:t>Ampere Altra Max</a:t>
              </a:r>
              <a:endParaRPr lang="en-GB" sz="1350" dirty="0" smtClean="0">
                <a:latin typeface="+mj-lt"/>
              </a:endParaRPr>
            </a:p>
          </p:txBody>
        </p:sp>
        <p:pic>
          <p:nvPicPr>
            <p:cNvPr id="13" name="Picture 2" descr="https://images.anandtech.com/doci/15253/roadmap%20dec19.JPG"/>
            <p:cNvPicPr>
              <a:picLocks noChangeAspect="1" noChangeArrowheads="1"/>
            </p:cNvPicPr>
            <p:nvPr/>
          </p:nvPicPr>
          <p:blipFill rotWithShape="1">
            <a:blip r:embed="rId2">
              <a:extLst>
                <a:ext uri="{28A0092B-C50C-407E-A947-70E740481C1C}">
                  <a14:useLocalDpi xmlns:a14="http://schemas.microsoft.com/office/drawing/2010/main" val="0"/>
                </a:ext>
              </a:extLst>
            </a:blip>
            <a:srcRect l="5343" t="34511" r="73750" b="59550"/>
            <a:stretch/>
          </p:blipFill>
          <p:spPr bwMode="auto">
            <a:xfrm>
              <a:off x="2738391" y="1828799"/>
              <a:ext cx="2002055" cy="240632"/>
            </a:xfrm>
            <a:prstGeom prst="rect">
              <a:avLst/>
            </a:prstGeom>
            <a:noFill/>
            <a:extLst>
              <a:ext uri="{909E8E84-426E-40DD-AFC4-6F175D3DCCD1}">
                <a14:hiddenFill xmlns:a14="http://schemas.microsoft.com/office/drawing/2010/main">
                  <a:solidFill>
                    <a:srgbClr val="FFFFFF"/>
                  </a:solidFill>
                </a14:hiddenFill>
              </a:ext>
            </a:extLst>
          </p:spPr>
        </p:pic>
        <p:sp>
          <p:nvSpPr>
            <p:cNvPr id="10" name="Téglalap 9"/>
            <p:cNvSpPr/>
            <p:nvPr/>
          </p:nvSpPr>
          <p:spPr bwMode="auto">
            <a:xfrm>
              <a:off x="4967568" y="2162137"/>
              <a:ext cx="1892046" cy="1621702"/>
            </a:xfrm>
            <a:prstGeom prst="rect">
              <a:avLst/>
            </a:prstGeom>
            <a:solidFill>
              <a:srgbClr val="ECECEC"/>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
          <p:nvSpPr>
            <p:cNvPr id="14" name="Szövegdoboz 13"/>
            <p:cNvSpPr txBox="1"/>
            <p:nvPr/>
          </p:nvSpPr>
          <p:spPr>
            <a:xfrm>
              <a:off x="7168543" y="1935839"/>
              <a:ext cx="1388317" cy="420628"/>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hu-HU" sz="900" dirty="0" err="1" smtClean="0">
                  <a:solidFill>
                    <a:schemeClr val="tx2">
                      <a:lumMod val="85000"/>
                      <a:lumOff val="15000"/>
                    </a:schemeClr>
                  </a:solidFill>
                  <a:latin typeface="+mj-lt"/>
                </a:rPr>
                <a:t>Called</a:t>
              </a:r>
              <a:r>
                <a:rPr lang="hu-HU" sz="900" dirty="0" smtClean="0">
                  <a:solidFill>
                    <a:schemeClr val="tx2">
                      <a:lumMod val="85000"/>
                      <a:lumOff val="15000"/>
                    </a:schemeClr>
                  </a:solidFill>
                  <a:latin typeface="+mj-lt"/>
                </a:rPr>
                <a:t> </a:t>
              </a:r>
              <a:r>
                <a:rPr lang="hu-HU" sz="900" dirty="0" err="1" smtClean="0">
                  <a:solidFill>
                    <a:schemeClr val="tx2">
                      <a:lumMod val="85000"/>
                      <a:lumOff val="15000"/>
                    </a:schemeClr>
                  </a:solidFill>
                  <a:latin typeface="+mj-lt"/>
                </a:rPr>
                <a:t>Syrin</a:t>
              </a:r>
              <a:r>
                <a:rPr lang="hu-HU" sz="900" dirty="0" smtClean="0">
                  <a:solidFill>
                    <a:schemeClr val="tx2">
                      <a:lumMod val="85000"/>
                      <a:lumOff val="15000"/>
                    </a:schemeClr>
                  </a:solidFill>
                  <a:latin typeface="+mj-lt"/>
                </a:rPr>
                <a:t> </a:t>
              </a:r>
            </a:p>
            <a:p>
              <a:pPr marL="171450" indent="-171450">
                <a:spcAft>
                  <a:spcPts val="600"/>
                </a:spcAft>
                <a:buFont typeface="Arial" panose="020B0604020202020204" pitchFamily="34" charset="0"/>
                <a:buChar char="•"/>
              </a:pPr>
              <a:r>
                <a:rPr lang="hu-HU" sz="900" dirty="0" err="1" smtClean="0">
                  <a:solidFill>
                    <a:schemeClr val="tx2">
                      <a:lumMod val="85000"/>
                      <a:lumOff val="15000"/>
                    </a:schemeClr>
                  </a:solidFill>
                  <a:latin typeface="+mj-lt"/>
                </a:rPr>
                <a:t>Custom</a:t>
              </a:r>
              <a:r>
                <a:rPr lang="hu-HU" sz="900" dirty="0" smtClean="0">
                  <a:solidFill>
                    <a:schemeClr val="tx2">
                      <a:lumMod val="85000"/>
                      <a:lumOff val="15000"/>
                    </a:schemeClr>
                  </a:solidFill>
                  <a:latin typeface="+mj-lt"/>
                </a:rPr>
                <a:t> </a:t>
              </a:r>
              <a:r>
                <a:rPr lang="hu-HU" sz="900" dirty="0" err="1" smtClean="0">
                  <a:solidFill>
                    <a:schemeClr val="tx2">
                      <a:lumMod val="85000"/>
                      <a:lumOff val="15000"/>
                    </a:schemeClr>
                  </a:solidFill>
                  <a:latin typeface="+mj-lt"/>
                </a:rPr>
                <a:t>core</a:t>
              </a:r>
              <a:endParaRPr lang="en-GB" sz="900" dirty="0" smtClean="0">
                <a:solidFill>
                  <a:schemeClr val="tx2">
                    <a:lumMod val="85000"/>
                    <a:lumOff val="15000"/>
                  </a:schemeClr>
                </a:solidFill>
                <a:latin typeface="+mj-lt"/>
              </a:endParaRPr>
            </a:p>
          </p:txBody>
        </p:sp>
      </p:grpSp>
      <p:sp>
        <p:nvSpPr>
          <p:cNvPr id="16" name="Szövegdoboz 15"/>
          <p:cNvSpPr txBox="1"/>
          <p:nvPr/>
        </p:nvSpPr>
        <p:spPr>
          <a:xfrm>
            <a:off x="5097503" y="2165239"/>
            <a:ext cx="1388317" cy="1420902"/>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hu-HU" sz="900" dirty="0" err="1" smtClean="0">
                <a:solidFill>
                  <a:schemeClr val="tx2">
                    <a:lumMod val="85000"/>
                    <a:lumOff val="15000"/>
                  </a:schemeClr>
                </a:solidFill>
                <a:latin typeface="+mj-lt"/>
              </a:rPr>
              <a:t>Arm</a:t>
            </a:r>
            <a:r>
              <a:rPr lang="hu-HU" sz="900" dirty="0" smtClean="0">
                <a:solidFill>
                  <a:schemeClr val="tx2">
                    <a:lumMod val="85000"/>
                    <a:lumOff val="15000"/>
                  </a:schemeClr>
                </a:solidFill>
                <a:latin typeface="+mj-lt"/>
              </a:rPr>
              <a:t> v8.2+ </a:t>
            </a:r>
          </a:p>
          <a:p>
            <a:pPr marL="171450" indent="-171450">
              <a:spcAft>
                <a:spcPts val="600"/>
              </a:spcAft>
              <a:buFont typeface="Arial" panose="020B0604020202020204" pitchFamily="34" charset="0"/>
              <a:buChar char="•"/>
            </a:pPr>
            <a:r>
              <a:rPr lang="hu-HU" sz="900" dirty="0" err="1" smtClean="0">
                <a:solidFill>
                  <a:schemeClr val="tx2">
                    <a:lumMod val="85000"/>
                    <a:lumOff val="15000"/>
                  </a:schemeClr>
                </a:solidFill>
                <a:latin typeface="+mj-lt"/>
              </a:rPr>
              <a:t>Up</a:t>
            </a:r>
            <a:r>
              <a:rPr lang="hu-HU" sz="900" dirty="0" smtClean="0">
                <a:solidFill>
                  <a:schemeClr val="tx2">
                    <a:lumMod val="85000"/>
                    <a:lumOff val="15000"/>
                  </a:schemeClr>
                </a:solidFill>
                <a:latin typeface="+mj-lt"/>
              </a:rPr>
              <a:t> </a:t>
            </a:r>
            <a:r>
              <a:rPr lang="hu-HU" sz="900" dirty="0" err="1" smtClean="0">
                <a:solidFill>
                  <a:schemeClr val="tx2">
                    <a:lumMod val="85000"/>
                    <a:lumOff val="15000"/>
                  </a:schemeClr>
                </a:solidFill>
                <a:latin typeface="+mj-lt"/>
              </a:rPr>
              <a:t>to</a:t>
            </a:r>
            <a:r>
              <a:rPr lang="hu-HU" sz="900" dirty="0" smtClean="0">
                <a:solidFill>
                  <a:schemeClr val="tx2">
                    <a:lumMod val="85000"/>
                    <a:lumOff val="15000"/>
                  </a:schemeClr>
                </a:solidFill>
                <a:latin typeface="+mj-lt"/>
              </a:rPr>
              <a:t> 128 </a:t>
            </a:r>
            <a:r>
              <a:rPr lang="hu-HU" sz="900" dirty="0" err="1" smtClean="0">
                <a:solidFill>
                  <a:schemeClr val="tx2">
                    <a:lumMod val="85000"/>
                    <a:lumOff val="15000"/>
                  </a:schemeClr>
                </a:solidFill>
                <a:latin typeface="+mj-lt"/>
              </a:rPr>
              <a:t>cores</a:t>
            </a:r>
            <a:endParaRPr lang="hu-HU" sz="900" dirty="0" smtClean="0">
              <a:solidFill>
                <a:schemeClr val="tx2">
                  <a:lumMod val="85000"/>
                  <a:lumOff val="15000"/>
                </a:schemeClr>
              </a:solidFill>
              <a:latin typeface="+mj-lt"/>
            </a:endParaRPr>
          </a:p>
          <a:p>
            <a:pPr marL="171450" indent="-171450">
              <a:spcAft>
                <a:spcPts val="600"/>
              </a:spcAft>
              <a:buFont typeface="Arial" panose="020B0604020202020204" pitchFamily="34" charset="0"/>
              <a:buChar char="•"/>
            </a:pPr>
            <a:r>
              <a:rPr lang="hu-HU" sz="900" dirty="0" err="1" smtClean="0">
                <a:solidFill>
                  <a:schemeClr val="tx2">
                    <a:lumMod val="85000"/>
                    <a:lumOff val="15000"/>
                  </a:schemeClr>
                </a:solidFill>
                <a:latin typeface="+mj-lt"/>
              </a:rPr>
              <a:t>PCIe</a:t>
            </a:r>
            <a:r>
              <a:rPr lang="hu-HU" sz="900" dirty="0" smtClean="0">
                <a:solidFill>
                  <a:schemeClr val="tx2">
                    <a:lumMod val="85000"/>
                    <a:lumOff val="15000"/>
                  </a:schemeClr>
                </a:solidFill>
                <a:latin typeface="+mj-lt"/>
              </a:rPr>
              <a:t> Gen4</a:t>
            </a:r>
          </a:p>
          <a:p>
            <a:pPr marL="171450" indent="-171450">
              <a:spcAft>
                <a:spcPts val="600"/>
              </a:spcAft>
              <a:buFont typeface="Arial" panose="020B0604020202020204" pitchFamily="34" charset="0"/>
              <a:buChar char="•"/>
            </a:pPr>
            <a:r>
              <a:rPr lang="hu-HU" sz="900" dirty="0" smtClean="0">
                <a:solidFill>
                  <a:schemeClr val="tx2">
                    <a:lumMod val="85000"/>
                    <a:lumOff val="15000"/>
                  </a:schemeClr>
                </a:solidFill>
                <a:latin typeface="+mj-lt"/>
              </a:rPr>
              <a:t>CCIX </a:t>
            </a:r>
            <a:r>
              <a:rPr lang="hu-HU" sz="900" dirty="0" err="1" smtClean="0">
                <a:solidFill>
                  <a:schemeClr val="tx2">
                    <a:lumMod val="85000"/>
                    <a:lumOff val="15000"/>
                  </a:schemeClr>
                </a:solidFill>
                <a:latin typeface="+mj-lt"/>
              </a:rPr>
              <a:t>attach</a:t>
            </a:r>
            <a:r>
              <a:rPr lang="hu-HU" sz="900" dirty="0" smtClean="0">
                <a:solidFill>
                  <a:schemeClr val="tx2">
                    <a:lumMod val="85000"/>
                    <a:lumOff val="15000"/>
                  </a:schemeClr>
                </a:solidFill>
                <a:latin typeface="+mj-lt"/>
              </a:rPr>
              <a:t> </a:t>
            </a:r>
            <a:r>
              <a:rPr lang="hu-HU" sz="900" dirty="0" err="1" smtClean="0">
                <a:solidFill>
                  <a:schemeClr val="tx2">
                    <a:lumMod val="85000"/>
                    <a:lumOff val="15000"/>
                  </a:schemeClr>
                </a:solidFill>
                <a:latin typeface="+mj-lt"/>
              </a:rPr>
              <a:t>for</a:t>
            </a:r>
            <a:r>
              <a:rPr lang="hu-HU" sz="900" dirty="0" smtClean="0">
                <a:solidFill>
                  <a:schemeClr val="tx2">
                    <a:lumMod val="85000"/>
                    <a:lumOff val="15000"/>
                  </a:schemeClr>
                </a:solidFill>
                <a:latin typeface="+mj-lt"/>
              </a:rPr>
              <a:t> </a:t>
            </a:r>
            <a:r>
              <a:rPr lang="hu-HU" sz="900" dirty="0" err="1" smtClean="0">
                <a:solidFill>
                  <a:schemeClr val="tx2">
                    <a:lumMod val="85000"/>
                    <a:lumOff val="15000"/>
                  </a:schemeClr>
                </a:solidFill>
                <a:latin typeface="+mj-lt"/>
              </a:rPr>
              <a:t>coherency</a:t>
            </a:r>
            <a:endParaRPr lang="hu-HU" sz="900" dirty="0" smtClean="0">
              <a:solidFill>
                <a:schemeClr val="tx2">
                  <a:lumMod val="85000"/>
                  <a:lumOff val="15000"/>
                </a:schemeClr>
              </a:solidFill>
              <a:latin typeface="+mj-lt"/>
            </a:endParaRPr>
          </a:p>
          <a:p>
            <a:pPr marL="171450" indent="-171450">
              <a:spcAft>
                <a:spcPts val="600"/>
              </a:spcAft>
              <a:buFont typeface="Arial" panose="020B0604020202020204" pitchFamily="34" charset="0"/>
              <a:buChar char="•"/>
            </a:pPr>
            <a:r>
              <a:rPr lang="hu-HU" sz="900" dirty="0" err="1" smtClean="0">
                <a:solidFill>
                  <a:schemeClr val="tx2">
                    <a:lumMod val="85000"/>
                    <a:lumOff val="15000"/>
                  </a:schemeClr>
                </a:solidFill>
                <a:latin typeface="+mj-lt"/>
              </a:rPr>
              <a:t>Support</a:t>
            </a:r>
            <a:r>
              <a:rPr lang="hu-HU" sz="900" dirty="0" smtClean="0">
                <a:solidFill>
                  <a:schemeClr val="tx2">
                    <a:lumMod val="85000"/>
                    <a:lumOff val="15000"/>
                  </a:schemeClr>
                </a:solidFill>
                <a:latin typeface="+mj-lt"/>
              </a:rPr>
              <a:t> </a:t>
            </a:r>
            <a:r>
              <a:rPr lang="hu-HU" sz="900" dirty="0" err="1" smtClean="0">
                <a:solidFill>
                  <a:schemeClr val="tx2">
                    <a:lumMod val="85000"/>
                    <a:lumOff val="15000"/>
                  </a:schemeClr>
                </a:solidFill>
                <a:latin typeface="+mj-lt"/>
              </a:rPr>
              <a:t>for</a:t>
            </a:r>
            <a:r>
              <a:rPr lang="hu-HU" sz="900" dirty="0" smtClean="0">
                <a:solidFill>
                  <a:schemeClr val="tx2">
                    <a:lumMod val="85000"/>
                    <a:lumOff val="15000"/>
                  </a:schemeClr>
                </a:solidFill>
                <a:latin typeface="+mj-lt"/>
              </a:rPr>
              <a:t> CXS</a:t>
            </a:r>
          </a:p>
          <a:p>
            <a:pPr marL="171450" indent="-171450">
              <a:spcAft>
                <a:spcPts val="600"/>
              </a:spcAft>
              <a:buFont typeface="Arial" panose="020B0604020202020204" pitchFamily="34" charset="0"/>
              <a:buChar char="•"/>
            </a:pPr>
            <a:r>
              <a:rPr lang="hu-HU" sz="900" dirty="0" smtClean="0">
                <a:solidFill>
                  <a:schemeClr val="tx2">
                    <a:lumMod val="85000"/>
                    <a:lumOff val="15000"/>
                  </a:schemeClr>
                </a:solidFill>
                <a:latin typeface="+mj-lt"/>
              </a:rPr>
              <a:t>TDP </a:t>
            </a:r>
            <a:r>
              <a:rPr lang="hu-HU" sz="900" dirty="0" err="1" smtClean="0">
                <a:solidFill>
                  <a:schemeClr val="tx2">
                    <a:lumMod val="85000"/>
                    <a:lumOff val="15000"/>
                  </a:schemeClr>
                </a:solidFill>
                <a:latin typeface="+mj-lt"/>
              </a:rPr>
              <a:t>up</a:t>
            </a:r>
            <a:r>
              <a:rPr lang="hu-HU" sz="900" dirty="0" smtClean="0">
                <a:solidFill>
                  <a:schemeClr val="tx2">
                    <a:lumMod val="85000"/>
                    <a:lumOff val="15000"/>
                  </a:schemeClr>
                </a:solidFill>
                <a:latin typeface="+mj-lt"/>
              </a:rPr>
              <a:t> </a:t>
            </a:r>
            <a:r>
              <a:rPr lang="hu-HU" sz="900" dirty="0" err="1" smtClean="0">
                <a:solidFill>
                  <a:schemeClr val="tx2">
                    <a:lumMod val="85000"/>
                    <a:lumOff val="15000"/>
                  </a:schemeClr>
                </a:solidFill>
                <a:latin typeface="+mj-lt"/>
              </a:rPr>
              <a:t>to</a:t>
            </a:r>
            <a:r>
              <a:rPr lang="hu-HU" sz="900" dirty="0" smtClean="0">
                <a:solidFill>
                  <a:schemeClr val="tx2">
                    <a:lumMod val="85000"/>
                    <a:lumOff val="15000"/>
                  </a:schemeClr>
                </a:solidFill>
                <a:latin typeface="+mj-lt"/>
              </a:rPr>
              <a:t> 250 W</a:t>
            </a:r>
            <a:endParaRPr lang="en-GB" sz="900" dirty="0" smtClean="0">
              <a:solidFill>
                <a:schemeClr val="tx2">
                  <a:lumMod val="85000"/>
                  <a:lumOff val="15000"/>
                </a:schemeClr>
              </a:solidFill>
              <a:latin typeface="+mj-lt"/>
            </a:endParaRPr>
          </a:p>
        </p:txBody>
      </p:sp>
      <p:sp>
        <p:nvSpPr>
          <p:cNvPr id="2" name="TextBox 1"/>
          <p:cNvSpPr txBox="1"/>
          <p:nvPr/>
        </p:nvSpPr>
        <p:spPr>
          <a:xfrm>
            <a:off x="3342289" y="4088527"/>
            <a:ext cx="935420" cy="300082"/>
          </a:xfrm>
          <a:prstGeom prst="rect">
            <a:avLst/>
          </a:prstGeom>
          <a:noFill/>
        </p:spPr>
        <p:txBody>
          <a:bodyPr wrap="square" rtlCol="0">
            <a:spAutoFit/>
          </a:bodyPr>
          <a:lstStyle/>
          <a:p>
            <a:r>
              <a:rPr lang="en-GB" sz="1350" dirty="0" smtClean="0">
                <a:latin typeface="+mj-lt"/>
              </a:rPr>
              <a:t>03/2020</a:t>
            </a:r>
          </a:p>
        </p:txBody>
      </p:sp>
      <p:sp>
        <p:nvSpPr>
          <p:cNvPr id="17" name="TextBox 16"/>
          <p:cNvSpPr txBox="1"/>
          <p:nvPr/>
        </p:nvSpPr>
        <p:spPr>
          <a:xfrm>
            <a:off x="5523183" y="3925620"/>
            <a:ext cx="935420" cy="300082"/>
          </a:xfrm>
          <a:prstGeom prst="rect">
            <a:avLst/>
          </a:prstGeom>
          <a:noFill/>
        </p:spPr>
        <p:txBody>
          <a:bodyPr wrap="square" rtlCol="0">
            <a:spAutoFit/>
          </a:bodyPr>
          <a:lstStyle/>
          <a:p>
            <a:r>
              <a:rPr lang="en-GB" sz="1350" dirty="0" smtClean="0">
                <a:latin typeface="+mj-lt"/>
              </a:rPr>
              <a:t>05/2021</a:t>
            </a:r>
          </a:p>
        </p:txBody>
      </p:sp>
      <p:sp>
        <p:nvSpPr>
          <p:cNvPr id="18" name="TextBox 17"/>
          <p:cNvSpPr txBox="1"/>
          <p:nvPr/>
        </p:nvSpPr>
        <p:spPr>
          <a:xfrm>
            <a:off x="1203439" y="4293480"/>
            <a:ext cx="935420" cy="300082"/>
          </a:xfrm>
          <a:prstGeom prst="rect">
            <a:avLst/>
          </a:prstGeom>
          <a:noFill/>
        </p:spPr>
        <p:txBody>
          <a:bodyPr wrap="square" rtlCol="0">
            <a:spAutoFit/>
          </a:bodyPr>
          <a:lstStyle/>
          <a:p>
            <a:r>
              <a:rPr lang="en-GB" sz="1350" dirty="0" smtClean="0">
                <a:latin typeface="+mj-lt"/>
              </a:rPr>
              <a:t>02/2018</a:t>
            </a:r>
          </a:p>
        </p:txBody>
      </p:sp>
    </p:spTree>
    <p:extLst>
      <p:ext uri="{BB962C8B-B14F-4D97-AF65-F5344CB8AC3E}">
        <p14:creationId xmlns:p14="http://schemas.microsoft.com/office/powerpoint/2010/main" val="23002421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360899" name="AutoShape 3"/>
          <p:cNvSpPr>
            <a:spLocks noChangeArrowheads="1"/>
          </p:cNvSpPr>
          <p:nvPr/>
        </p:nvSpPr>
        <p:spPr bwMode="auto">
          <a:xfrm>
            <a:off x="961925" y="1914694"/>
            <a:ext cx="7404100" cy="504000"/>
          </a:xfrm>
          <a:prstGeom prst="roundRect">
            <a:avLst>
              <a:gd name="adj" fmla="val 0"/>
            </a:avLst>
          </a:prstGeom>
          <a:solidFill>
            <a:srgbClr val="000080"/>
          </a:solidFill>
          <a:ln w="9525">
            <a:solidFill>
              <a:schemeClr val="bg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4.2 The  </a:t>
            </a:r>
            <a:r>
              <a:rPr kumimoji="0" lang="en-US" altLang="en-US" sz="1800" b="0" i="0" u="none" strike="noStrike" kern="1200" cap="none" spc="0" normalizeH="0" baseline="0" noProof="0" dirty="0" err="1" smtClean="0">
                <a:ln>
                  <a:noFill/>
                </a:ln>
                <a:solidFill>
                  <a:srgbClr val="FFFFFF"/>
                </a:solidFill>
                <a:effectLst/>
                <a:uLnTx/>
                <a:uFillTx/>
                <a:latin typeface="Verdana" pitchFamily="34" charset="0"/>
                <a:ea typeface="+mn-ea"/>
                <a:cs typeface="Times New Roman" pitchFamily="18" charset="0"/>
              </a:rPr>
              <a:t>Amper</a:t>
            </a: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a:t>
            </a:r>
            <a:r>
              <a:rPr kumimoji="0" lang="en-US" altLang="en-US" sz="1800" b="0" i="0" u="none" strike="noStrike" kern="1200" cap="none" spc="0" normalizeH="0" baseline="0" noProof="0" dirty="0" err="1" smtClean="0">
                <a:ln>
                  <a:noFill/>
                </a:ln>
                <a:solidFill>
                  <a:srgbClr val="FFFFFF"/>
                </a:solidFill>
                <a:effectLst/>
                <a:uLnTx/>
                <a:uFillTx/>
                <a:latin typeface="Verdana" pitchFamily="34" charset="0"/>
                <a:ea typeface="+mn-ea"/>
                <a:cs typeface="Times New Roman" pitchFamily="18" charset="0"/>
              </a:rPr>
              <a:t>Altra</a:t>
            </a:r>
            <a:r>
              <a:rPr kumimoji="0" lang="en-US" altLang="en-US" sz="1800" b="0" i="0" u="none" strike="noStrike" kern="1200" cap="none" spc="0" normalizeH="0" baseline="0" noProof="0" dirty="0" smtClean="0">
                <a:ln>
                  <a:noFill/>
                </a:ln>
                <a:solidFill>
                  <a:srgbClr val="FFFFFF"/>
                </a:solidFill>
                <a:effectLst/>
                <a:uLnTx/>
                <a:uFillTx/>
                <a:latin typeface="Verdana" pitchFamily="34" charset="0"/>
                <a:ea typeface="+mn-ea"/>
                <a:cs typeface="Times New Roman" pitchFamily="18" charset="0"/>
              </a:rPr>
              <a:t> (Quicksilver) processor</a:t>
            </a:r>
            <a:endParaRPr kumimoji="0" lang="en-US" altLang="en-US" sz="1800" b="0" i="0" u="none" strike="noStrike" kern="1200" cap="none" spc="0" normalizeH="0" baseline="0" noProof="0" dirty="0">
              <a:ln>
                <a:noFill/>
              </a:ln>
              <a:solidFill>
                <a:srgbClr val="FFFFFF"/>
              </a:solidFill>
              <a:effectLst/>
              <a:uLnTx/>
              <a:uFillTx/>
              <a:latin typeface="Verdana" pitchFamily="34" charset="0"/>
              <a:ea typeface="+mn-ea"/>
              <a:cs typeface="Times New Roman" pitchFamily="18" charset="0"/>
            </a:endParaRPr>
          </a:p>
        </p:txBody>
      </p:sp>
    </p:spTree>
    <p:extLst>
      <p:ext uri="{BB962C8B-B14F-4D97-AF65-F5344CB8AC3E}">
        <p14:creationId xmlns:p14="http://schemas.microsoft.com/office/powerpoint/2010/main" val="22717940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a:t>
            </a:r>
            <a:r>
              <a:rPr lang="en-US" altLang="en-US" sz="1600" kern="1200" dirty="0" smtClean="0">
                <a:solidFill>
                  <a:srgbClr val="FFFFFF"/>
                </a:solidFill>
                <a:latin typeface="Verdana" pitchFamily="34" charset="0"/>
                <a:cs typeface="Times New Roman" pitchFamily="18" charset="0"/>
              </a:rPr>
              <a:t>processor</a:t>
            </a:r>
            <a:r>
              <a:rPr lang="hu-HU" altLang="en-US" sz="1600" kern="1200" dirty="0" smtClean="0">
                <a:solidFill>
                  <a:srgbClr val="FFFFFF"/>
                </a:solidFill>
                <a:latin typeface="Verdana" pitchFamily="34" charset="0"/>
                <a:cs typeface="Times New Roman" pitchFamily="18" charset="0"/>
              </a:rPr>
              <a:t> (1)</a:t>
            </a:r>
            <a:endParaRPr lang="en-US" altLang="en-US" sz="1600" kern="1200" dirty="0">
              <a:solidFill>
                <a:srgbClr val="FFFFFF"/>
              </a:solidFill>
              <a:latin typeface="Verdana" pitchFamily="34" charset="0"/>
              <a:cs typeface="Times New Roman" pitchFamily="18" charset="0"/>
            </a:endParaRPr>
          </a:p>
        </p:txBody>
      </p:sp>
      <p:sp>
        <p:nvSpPr>
          <p:cNvPr id="4" name="TextBox 3"/>
          <p:cNvSpPr txBox="1"/>
          <p:nvPr/>
        </p:nvSpPr>
        <p:spPr>
          <a:xfrm>
            <a:off x="117575" y="452388"/>
            <a:ext cx="5514971" cy="369332"/>
          </a:xfrm>
          <a:prstGeom prst="rect">
            <a:avLst/>
          </a:prstGeom>
          <a:noFill/>
        </p:spPr>
        <p:txBody>
          <a:bodyPr wrap="none" rtlCol="0">
            <a:spAutoFit/>
          </a:bodyPr>
          <a:lstStyle/>
          <a:p>
            <a:r>
              <a:rPr lang="en-US" dirty="0" smtClean="0">
                <a:solidFill>
                  <a:schemeClr val="accent6"/>
                </a:solidFill>
                <a:latin typeface="+mj-lt"/>
              </a:rPr>
              <a:t>4.2 The Ampere </a:t>
            </a:r>
            <a:r>
              <a:rPr lang="en-US" dirty="0" err="1" smtClean="0">
                <a:solidFill>
                  <a:schemeClr val="accent6"/>
                </a:solidFill>
                <a:latin typeface="+mj-lt"/>
              </a:rPr>
              <a:t>Altra</a:t>
            </a:r>
            <a:r>
              <a:rPr lang="en-US" dirty="0" smtClean="0">
                <a:solidFill>
                  <a:schemeClr val="accent6"/>
                </a:solidFill>
                <a:latin typeface="+mj-lt"/>
              </a:rPr>
              <a:t> (Quicksilver) processor </a:t>
            </a:r>
          </a:p>
        </p:txBody>
      </p:sp>
      <p:sp>
        <p:nvSpPr>
          <p:cNvPr id="5" name="TextBox 4"/>
          <p:cNvSpPr txBox="1"/>
          <p:nvPr/>
        </p:nvSpPr>
        <p:spPr>
          <a:xfrm>
            <a:off x="271579" y="807662"/>
            <a:ext cx="8847102" cy="1800493"/>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latin typeface="+mj-lt"/>
              </a:rPr>
              <a:t>Introduced in </a:t>
            </a:r>
            <a:r>
              <a:rPr lang="en-US" sz="1600" dirty="0" smtClean="0">
                <a:solidFill>
                  <a:srgbClr val="0070C0"/>
                </a:solidFill>
                <a:latin typeface="+mj-lt"/>
              </a:rPr>
              <a:t>03/2020.</a:t>
            </a:r>
          </a:p>
          <a:p>
            <a:pPr marL="285750" indent="-285750">
              <a:spcAft>
                <a:spcPts val="600"/>
              </a:spcAft>
              <a:buFont typeface="Arial" panose="020B0604020202020204" pitchFamily="34" charset="0"/>
              <a:buChar char="•"/>
            </a:pPr>
            <a:r>
              <a:rPr lang="en-US" sz="1600" dirty="0" smtClean="0">
                <a:solidFill>
                  <a:srgbClr val="0070C0"/>
                </a:solidFill>
                <a:latin typeface="+mj-lt"/>
              </a:rPr>
              <a:t>Up to </a:t>
            </a:r>
            <a:r>
              <a:rPr lang="en-US" sz="1600" dirty="0">
                <a:solidFill>
                  <a:srgbClr val="0070C0"/>
                </a:solidFill>
                <a:latin typeface="+mj-lt"/>
              </a:rPr>
              <a:t>80 Neoverse-N1 </a:t>
            </a:r>
            <a:r>
              <a:rPr lang="en-US" sz="1600" dirty="0" smtClean="0">
                <a:solidFill>
                  <a:srgbClr val="0070C0"/>
                </a:solidFill>
                <a:latin typeface="+mj-lt"/>
              </a:rPr>
              <a:t>cores </a:t>
            </a:r>
            <a:r>
              <a:rPr lang="en-US" sz="1600" dirty="0" smtClean="0">
                <a:latin typeface="+mj-lt"/>
              </a:rPr>
              <a:t>with </a:t>
            </a:r>
            <a:r>
              <a:rPr lang="en-US" sz="1600" dirty="0" smtClean="0">
                <a:solidFill>
                  <a:srgbClr val="0070C0"/>
                </a:solidFill>
                <a:latin typeface="+mj-lt"/>
              </a:rPr>
              <a:t>Armv8.2 </a:t>
            </a:r>
            <a:r>
              <a:rPr lang="en-US" sz="1600" dirty="0" smtClean="0">
                <a:latin typeface="+mj-lt"/>
              </a:rPr>
              <a:t>features. </a:t>
            </a:r>
          </a:p>
          <a:p>
            <a:pPr marL="285750" indent="-285750">
              <a:buFont typeface="Arial" panose="020B0604020202020204" pitchFamily="34" charset="0"/>
              <a:buChar char="•"/>
            </a:pPr>
            <a:r>
              <a:rPr lang="en-US" sz="1600" dirty="0" smtClean="0">
                <a:latin typeface="+mj-lt"/>
              </a:rPr>
              <a:t>Processor </a:t>
            </a:r>
            <a:r>
              <a:rPr lang="en-US" sz="1600" dirty="0">
                <a:latin typeface="+mj-lt"/>
              </a:rPr>
              <a:t>elements are interconnected by ARM’s </a:t>
            </a:r>
            <a:r>
              <a:rPr lang="en-US" sz="1600" dirty="0" smtClean="0">
                <a:latin typeface="+mj-lt"/>
              </a:rPr>
              <a:t>2D mesh interconnect, called</a:t>
            </a:r>
          </a:p>
          <a:p>
            <a:pPr>
              <a:spcAft>
                <a:spcPts val="600"/>
              </a:spcAft>
            </a:pPr>
            <a:r>
              <a:rPr lang="en-US" sz="1600" dirty="0">
                <a:latin typeface="+mj-lt"/>
              </a:rPr>
              <a:t> </a:t>
            </a:r>
            <a:r>
              <a:rPr lang="en-US" sz="1600" dirty="0" smtClean="0">
                <a:latin typeface="+mj-lt"/>
              </a:rPr>
              <a:t>     </a:t>
            </a:r>
            <a:r>
              <a:rPr lang="en-US" sz="1600" dirty="0" smtClean="0">
                <a:solidFill>
                  <a:srgbClr val="0070C0"/>
                </a:solidFill>
                <a:latin typeface="+mj-lt"/>
              </a:rPr>
              <a:t>CMN-600 </a:t>
            </a:r>
            <a:r>
              <a:rPr lang="en-US" sz="1600" dirty="0" smtClean="0">
                <a:latin typeface="+mj-lt"/>
              </a:rPr>
              <a:t>(Coherent Mesh Network) </a:t>
            </a:r>
          </a:p>
          <a:p>
            <a:pPr marL="285750" indent="-285750">
              <a:buFont typeface="Arial" panose="020B0604020202020204" pitchFamily="34" charset="0"/>
              <a:buChar char="•"/>
            </a:pPr>
            <a:r>
              <a:rPr lang="en-US" sz="1600" dirty="0" smtClean="0">
                <a:latin typeface="+mj-lt"/>
              </a:rPr>
              <a:t>Implemented as a </a:t>
            </a:r>
            <a:r>
              <a:rPr lang="en-US" sz="1600" dirty="0" smtClean="0">
                <a:solidFill>
                  <a:srgbClr val="0070C0"/>
                </a:solidFill>
                <a:latin typeface="+mj-lt"/>
              </a:rPr>
              <a:t>large monolithic die </a:t>
            </a:r>
            <a:r>
              <a:rPr lang="en-US" sz="1600" dirty="0" smtClean="0">
                <a:latin typeface="+mj-lt"/>
              </a:rPr>
              <a:t>of 77x67 mm on TSMC’s 7 nm technology</a:t>
            </a:r>
          </a:p>
          <a:p>
            <a:r>
              <a:rPr lang="en-US" sz="1600" dirty="0">
                <a:latin typeface="+mj-lt"/>
              </a:rPr>
              <a:t> </a:t>
            </a:r>
            <a:r>
              <a:rPr lang="en-US" sz="1600" dirty="0" smtClean="0">
                <a:latin typeface="+mj-lt"/>
              </a:rPr>
              <a:t>     with an </a:t>
            </a:r>
            <a:r>
              <a:rPr lang="en-US" sz="1600" dirty="0" smtClean="0">
                <a:solidFill>
                  <a:srgbClr val="0070C0"/>
                </a:solidFill>
                <a:latin typeface="+mj-lt"/>
              </a:rPr>
              <a:t>LGA-4926 socket</a:t>
            </a:r>
            <a:r>
              <a:rPr lang="en-US" sz="1600" dirty="0" smtClean="0">
                <a:latin typeface="+mj-lt"/>
              </a:rPr>
              <a:t>. </a:t>
            </a:r>
          </a:p>
        </p:txBody>
      </p:sp>
      <p:sp>
        <p:nvSpPr>
          <p:cNvPr id="6" name="TextBox 4"/>
          <p:cNvSpPr txBox="1"/>
          <p:nvPr/>
        </p:nvSpPr>
        <p:spPr>
          <a:xfrm>
            <a:off x="8727099" y="6366018"/>
            <a:ext cx="3481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Verdana"/>
                <a:ea typeface="+mn-ea"/>
                <a:cs typeface="Times New Roman" pitchFamily="18" charset="0"/>
              </a:rPr>
              <a:t>*</a:t>
            </a:r>
          </a:p>
        </p:txBody>
      </p:sp>
    </p:spTree>
    <p:extLst>
      <p:ext uri="{BB962C8B-B14F-4D97-AF65-F5344CB8AC3E}">
        <p14:creationId xmlns:p14="http://schemas.microsoft.com/office/powerpoint/2010/main" val="398023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(2)</a:t>
            </a:r>
            <a:endParaRPr lang="en-US" sz="1600" dirty="0"/>
          </a:p>
        </p:txBody>
      </p:sp>
      <p:pic>
        <p:nvPicPr>
          <p:cNvPr id="15362" name="Picture 2" descr="https://images.anandtech.com/doci/16315/AmpereLaunch-page-008.jpg"/>
          <p:cNvPicPr>
            <a:picLocks noChangeAspect="1" noChangeArrowheads="1"/>
          </p:cNvPicPr>
          <p:nvPr/>
        </p:nvPicPr>
        <p:blipFill rotWithShape="1">
          <a:blip r:embed="rId2">
            <a:extLst>
              <a:ext uri="{28A0092B-C50C-407E-A947-70E740481C1C}">
                <a14:useLocalDpi xmlns:a14="http://schemas.microsoft.com/office/drawing/2010/main" val="0"/>
              </a:ext>
            </a:extLst>
          </a:blip>
          <a:srcRect t="15915"/>
          <a:stretch/>
        </p:blipFill>
        <p:spPr bwMode="auto">
          <a:xfrm>
            <a:off x="84455" y="1304225"/>
            <a:ext cx="8988425" cy="4251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075" y="449180"/>
            <a:ext cx="4000711" cy="369332"/>
          </a:xfrm>
          <a:prstGeom prst="rect">
            <a:avLst/>
          </a:prstGeom>
          <a:noFill/>
        </p:spPr>
        <p:txBody>
          <a:bodyPr wrap="none" rtlCol="0">
            <a:spAutoFit/>
          </a:bodyPr>
          <a:lstStyle/>
          <a:p>
            <a:r>
              <a:rPr lang="en-US" dirty="0" smtClean="0">
                <a:solidFill>
                  <a:schemeClr val="accent6"/>
                </a:solidFill>
                <a:latin typeface="+mj-lt"/>
              </a:rPr>
              <a:t>Key features of </a:t>
            </a:r>
            <a:r>
              <a:rPr lang="en-US" dirty="0" err="1" smtClean="0">
                <a:solidFill>
                  <a:schemeClr val="accent6"/>
                </a:solidFill>
                <a:latin typeface="+mj-lt"/>
              </a:rPr>
              <a:t>Amper</a:t>
            </a:r>
            <a:r>
              <a:rPr lang="en-US" dirty="0" smtClean="0">
                <a:solidFill>
                  <a:schemeClr val="accent6"/>
                </a:solidFill>
                <a:latin typeface="+mj-lt"/>
              </a:rPr>
              <a:t> </a:t>
            </a:r>
            <a:r>
              <a:rPr lang="en-US" dirty="0" err="1" smtClean="0">
                <a:solidFill>
                  <a:schemeClr val="accent6"/>
                </a:solidFill>
                <a:latin typeface="+mj-lt"/>
              </a:rPr>
              <a:t>Altra</a:t>
            </a:r>
            <a:r>
              <a:rPr lang="en-US" dirty="0" smtClean="0">
                <a:solidFill>
                  <a:schemeClr val="accent6"/>
                </a:solidFill>
                <a:latin typeface="+mj-lt"/>
              </a:rPr>
              <a:t> </a:t>
            </a:r>
            <a:r>
              <a:rPr lang="en-US" dirty="0" smtClean="0">
                <a:latin typeface="+mj-lt"/>
              </a:rPr>
              <a:t>[</a:t>
            </a:r>
            <a:r>
              <a:rPr lang="hu-HU" dirty="0" smtClean="0">
                <a:latin typeface="+mj-lt"/>
              </a:rPr>
              <a:t>52</a:t>
            </a:r>
            <a:r>
              <a:rPr lang="en-US" dirty="0" smtClean="0">
                <a:latin typeface="+mj-lt"/>
              </a:rPr>
              <a:t>]</a:t>
            </a:r>
          </a:p>
        </p:txBody>
      </p:sp>
    </p:spTree>
    <p:extLst>
      <p:ext uri="{BB962C8B-B14F-4D97-AF65-F5344CB8AC3E}">
        <p14:creationId xmlns:p14="http://schemas.microsoft.com/office/powerpoint/2010/main" val="16217077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(3)</a:t>
            </a:r>
            <a:endParaRPr lang="en-US" sz="1600" dirty="0"/>
          </a:p>
        </p:txBody>
      </p:sp>
      <p:sp>
        <p:nvSpPr>
          <p:cNvPr id="4" name="Rectangle 3"/>
          <p:cNvSpPr/>
          <p:nvPr/>
        </p:nvSpPr>
        <p:spPr>
          <a:xfrm>
            <a:off x="341693" y="874889"/>
            <a:ext cx="7117883" cy="5952912"/>
          </a:xfrm>
          <a:prstGeom prst="rect">
            <a:avLst/>
          </a:prstGeom>
        </p:spPr>
        <p:txBody>
          <a:bodyPr wrap="square">
            <a:spAutoFit/>
          </a:bodyPr>
          <a:lstStyle/>
          <a:p>
            <a:pPr>
              <a:spcAft>
                <a:spcPts val="300"/>
              </a:spcAft>
            </a:pPr>
            <a:r>
              <a:rPr lang="en-US" sz="1400" b="1" dirty="0" smtClean="0"/>
              <a:t>PROCESSOR </a:t>
            </a:r>
            <a:r>
              <a:rPr lang="en-US" sz="1400" b="1" dirty="0"/>
              <a:t>SUBSYSTEM</a:t>
            </a:r>
          </a:p>
          <a:p>
            <a:pPr>
              <a:spcAft>
                <a:spcPts val="100"/>
              </a:spcAft>
            </a:pPr>
            <a:r>
              <a:rPr lang="en-US" sz="1400" dirty="0"/>
              <a:t>• </a:t>
            </a:r>
            <a:r>
              <a:rPr lang="en-US" sz="1400" dirty="0" smtClean="0"/>
              <a:t>  80 </a:t>
            </a:r>
            <a:r>
              <a:rPr lang="en-US" sz="1400" dirty="0"/>
              <a:t>Arm v8.2+ 64-bit CPU </a:t>
            </a:r>
            <a:r>
              <a:rPr lang="en-US" sz="1400" dirty="0" smtClean="0"/>
              <a:t>cores (</a:t>
            </a:r>
            <a:r>
              <a:rPr lang="en-US" sz="1400" dirty="0" err="1" smtClean="0"/>
              <a:t>Neoverse</a:t>
            </a:r>
            <a:r>
              <a:rPr lang="en-US" sz="1400" dirty="0" smtClean="0"/>
              <a:t> N1) </a:t>
            </a:r>
            <a:r>
              <a:rPr lang="en-US" sz="1400" dirty="0"/>
              <a:t>up </a:t>
            </a:r>
            <a:r>
              <a:rPr lang="en-US" sz="1400" dirty="0" smtClean="0"/>
              <a:t>to 3.0 </a:t>
            </a:r>
            <a:r>
              <a:rPr lang="en-US" sz="1400" dirty="0"/>
              <a:t>GHz with Sustained Turbo</a:t>
            </a:r>
          </a:p>
          <a:p>
            <a:pPr>
              <a:spcAft>
                <a:spcPts val="100"/>
              </a:spcAft>
            </a:pPr>
            <a:r>
              <a:rPr lang="en-US" sz="1400" dirty="0"/>
              <a:t>• </a:t>
            </a:r>
            <a:r>
              <a:rPr lang="en-US" sz="1400" dirty="0" smtClean="0"/>
              <a:t>  64 </a:t>
            </a:r>
            <a:r>
              <a:rPr lang="en-US" sz="1400" dirty="0"/>
              <a:t>KB L1 I-cache, 64 KB L1 </a:t>
            </a:r>
            <a:r>
              <a:rPr lang="en-US" sz="1400" dirty="0" smtClean="0"/>
              <a:t>D-cache per </a:t>
            </a:r>
            <a:r>
              <a:rPr lang="en-US" sz="1400" dirty="0"/>
              <a:t>core</a:t>
            </a:r>
          </a:p>
          <a:p>
            <a:pPr>
              <a:spcAft>
                <a:spcPts val="100"/>
              </a:spcAft>
            </a:pPr>
            <a:r>
              <a:rPr lang="en-US" sz="1400" dirty="0"/>
              <a:t>• </a:t>
            </a:r>
            <a:r>
              <a:rPr lang="en-US" sz="1400" dirty="0" smtClean="0"/>
              <a:t>  1 </a:t>
            </a:r>
            <a:r>
              <a:rPr lang="en-US" sz="1400" dirty="0"/>
              <a:t>MB L2 cache per core</a:t>
            </a:r>
          </a:p>
          <a:p>
            <a:pPr>
              <a:spcAft>
                <a:spcPts val="100"/>
              </a:spcAft>
            </a:pPr>
            <a:r>
              <a:rPr lang="en-US" sz="1400" dirty="0"/>
              <a:t>• </a:t>
            </a:r>
            <a:r>
              <a:rPr lang="en-US" sz="1400" dirty="0" smtClean="0"/>
              <a:t>  32 </a:t>
            </a:r>
            <a:r>
              <a:rPr lang="en-US" sz="1400" dirty="0"/>
              <a:t>MB System Level Cache (SLC)</a:t>
            </a:r>
          </a:p>
          <a:p>
            <a:pPr>
              <a:spcAft>
                <a:spcPts val="100"/>
              </a:spcAft>
            </a:pPr>
            <a:r>
              <a:rPr lang="en-US" sz="1400" dirty="0"/>
              <a:t>• </a:t>
            </a:r>
            <a:r>
              <a:rPr lang="en-US" sz="1400" dirty="0" smtClean="0"/>
              <a:t>  2x </a:t>
            </a:r>
            <a:r>
              <a:rPr lang="en-US" sz="1400" dirty="0"/>
              <a:t>full-width (128b) </a:t>
            </a:r>
            <a:r>
              <a:rPr lang="en-US" sz="1400" dirty="0" smtClean="0"/>
              <a:t>SIMD execution</a:t>
            </a:r>
            <a:endParaRPr lang="en-US" sz="1400" dirty="0"/>
          </a:p>
          <a:p>
            <a:pPr>
              <a:spcAft>
                <a:spcPts val="100"/>
              </a:spcAft>
            </a:pPr>
            <a:r>
              <a:rPr lang="en-US" sz="1400" dirty="0"/>
              <a:t>• </a:t>
            </a:r>
            <a:r>
              <a:rPr lang="en-US" sz="1400" dirty="0" smtClean="0"/>
              <a:t>  Coherent </a:t>
            </a:r>
            <a:r>
              <a:rPr lang="en-US" sz="1400" dirty="0"/>
              <a:t>mesh-based interconnect</a:t>
            </a:r>
          </a:p>
          <a:p>
            <a:pPr>
              <a:spcAft>
                <a:spcPts val="300"/>
              </a:spcAft>
            </a:pPr>
            <a:r>
              <a:rPr lang="en-US" sz="1400" dirty="0" smtClean="0"/>
              <a:t>     – </a:t>
            </a:r>
            <a:r>
              <a:rPr lang="en-US" sz="1400" dirty="0"/>
              <a:t>Distributed snoop filtering</a:t>
            </a:r>
          </a:p>
          <a:p>
            <a:pPr>
              <a:spcAft>
                <a:spcPts val="300"/>
              </a:spcAft>
            </a:pPr>
            <a:r>
              <a:rPr lang="en-US" sz="1400" b="1" dirty="0"/>
              <a:t>MEMORY</a:t>
            </a:r>
          </a:p>
          <a:p>
            <a:pPr>
              <a:spcAft>
                <a:spcPts val="100"/>
              </a:spcAft>
            </a:pPr>
            <a:r>
              <a:rPr lang="en-US" sz="1400" dirty="0"/>
              <a:t>• </a:t>
            </a:r>
            <a:r>
              <a:rPr lang="en-US" sz="1400" dirty="0" smtClean="0"/>
              <a:t>  8x </a:t>
            </a:r>
            <a:r>
              <a:rPr lang="en-US" sz="1400" dirty="0"/>
              <a:t>72-bit DDR4-3200 channels</a:t>
            </a:r>
          </a:p>
          <a:p>
            <a:pPr>
              <a:spcAft>
                <a:spcPts val="100"/>
              </a:spcAft>
            </a:pPr>
            <a:r>
              <a:rPr lang="en-US" sz="1400" dirty="0"/>
              <a:t>• </a:t>
            </a:r>
            <a:r>
              <a:rPr lang="en-US" sz="1400" dirty="0" smtClean="0"/>
              <a:t>  ECC</a:t>
            </a:r>
            <a:r>
              <a:rPr lang="en-US" sz="1400" dirty="0"/>
              <a:t>, Symbol-based ECC, </a:t>
            </a:r>
            <a:r>
              <a:rPr lang="en-US" sz="1400" dirty="0" smtClean="0"/>
              <a:t>and DDR4 </a:t>
            </a:r>
            <a:r>
              <a:rPr lang="en-US" sz="1400" dirty="0"/>
              <a:t>RAS features</a:t>
            </a:r>
          </a:p>
          <a:p>
            <a:pPr>
              <a:spcAft>
                <a:spcPts val="300"/>
              </a:spcAft>
            </a:pPr>
            <a:r>
              <a:rPr lang="en-US" sz="1400" dirty="0"/>
              <a:t>• </a:t>
            </a:r>
            <a:r>
              <a:rPr lang="en-US" sz="1400" dirty="0" smtClean="0"/>
              <a:t>  Up </a:t>
            </a:r>
            <a:r>
              <a:rPr lang="en-US" sz="1400" dirty="0"/>
              <a:t>to 16 DIMMs and 4 TB/socket</a:t>
            </a:r>
          </a:p>
          <a:p>
            <a:pPr>
              <a:spcBef>
                <a:spcPts val="300"/>
              </a:spcBef>
              <a:spcAft>
                <a:spcPts val="300"/>
              </a:spcAft>
            </a:pPr>
            <a:r>
              <a:rPr lang="en-US" sz="1400" b="1" dirty="0"/>
              <a:t>SYSTEM RESOURCES</a:t>
            </a:r>
          </a:p>
          <a:p>
            <a:pPr>
              <a:spcAft>
                <a:spcPts val="100"/>
              </a:spcAft>
            </a:pPr>
            <a:r>
              <a:rPr lang="en-US" sz="1400" dirty="0"/>
              <a:t>• </a:t>
            </a:r>
            <a:r>
              <a:rPr lang="en-US" sz="1400" dirty="0" smtClean="0"/>
              <a:t>  Full </a:t>
            </a:r>
            <a:r>
              <a:rPr lang="en-US" sz="1400" dirty="0"/>
              <a:t>interrupt virtualization (GICv3)</a:t>
            </a:r>
          </a:p>
          <a:p>
            <a:pPr>
              <a:spcAft>
                <a:spcPts val="100"/>
              </a:spcAft>
            </a:pPr>
            <a:r>
              <a:rPr lang="en-US" sz="1400" dirty="0"/>
              <a:t>• </a:t>
            </a:r>
            <a:r>
              <a:rPr lang="en-US" sz="1400" dirty="0" smtClean="0"/>
              <a:t>  Full </a:t>
            </a:r>
            <a:r>
              <a:rPr lang="en-US" sz="1400" dirty="0"/>
              <a:t>I/O virtualization (SMMUv3)</a:t>
            </a:r>
          </a:p>
          <a:p>
            <a:pPr>
              <a:spcAft>
                <a:spcPts val="300"/>
              </a:spcAft>
            </a:pPr>
            <a:r>
              <a:rPr lang="en-US" sz="1400" dirty="0"/>
              <a:t>• </a:t>
            </a:r>
            <a:r>
              <a:rPr lang="en-US" sz="1400" dirty="0" smtClean="0"/>
              <a:t>  Enterprise </a:t>
            </a:r>
            <a:r>
              <a:rPr lang="en-US" sz="1400" dirty="0"/>
              <a:t>server-class RAS</a:t>
            </a:r>
          </a:p>
          <a:p>
            <a:pPr>
              <a:spcAft>
                <a:spcPts val="300"/>
              </a:spcAft>
            </a:pPr>
            <a:r>
              <a:rPr lang="en-US" sz="1400" b="1" dirty="0"/>
              <a:t>CONNECTIVITY</a:t>
            </a:r>
          </a:p>
          <a:p>
            <a:pPr>
              <a:spcAft>
                <a:spcPts val="100"/>
              </a:spcAft>
            </a:pPr>
            <a:r>
              <a:rPr lang="en-US" sz="1400" dirty="0"/>
              <a:t>• </a:t>
            </a:r>
            <a:r>
              <a:rPr lang="en-US" sz="1400" dirty="0" smtClean="0"/>
              <a:t>  128 </a:t>
            </a:r>
            <a:r>
              <a:rPr lang="en-US" sz="1400" dirty="0"/>
              <a:t>lanes of </a:t>
            </a:r>
            <a:r>
              <a:rPr lang="en-US" sz="1400" dirty="0" err="1"/>
              <a:t>PCIe</a:t>
            </a:r>
            <a:r>
              <a:rPr lang="en-US" sz="1400" dirty="0"/>
              <a:t> Gen4</a:t>
            </a:r>
          </a:p>
          <a:p>
            <a:pPr>
              <a:spcAft>
                <a:spcPts val="100"/>
              </a:spcAft>
            </a:pPr>
            <a:r>
              <a:rPr lang="en-US" sz="1400" dirty="0" smtClean="0"/>
              <a:t>     – </a:t>
            </a:r>
            <a:r>
              <a:rPr lang="en-US" sz="1400" dirty="0"/>
              <a:t>8 x8 </a:t>
            </a:r>
            <a:r>
              <a:rPr lang="en-US" sz="1400" dirty="0" err="1"/>
              <a:t>PCIe</a:t>
            </a:r>
            <a:r>
              <a:rPr lang="en-US" sz="1400" dirty="0"/>
              <a:t> + 4 x16 </a:t>
            </a:r>
            <a:r>
              <a:rPr lang="en-US" sz="1400" dirty="0" err="1"/>
              <a:t>PCIe</a:t>
            </a:r>
            <a:r>
              <a:rPr lang="en-US" sz="1400" dirty="0"/>
              <a:t>/CCIX </a:t>
            </a:r>
            <a:r>
              <a:rPr lang="en-US" sz="1400" dirty="0" smtClean="0"/>
              <a:t>with Extended </a:t>
            </a:r>
            <a:r>
              <a:rPr lang="en-US" sz="1400" dirty="0"/>
              <a:t>Speed Mode (ESM</a:t>
            </a:r>
            <a:r>
              <a:rPr lang="en-US" sz="1400" dirty="0" smtClean="0"/>
              <a:t>) support</a:t>
            </a:r>
          </a:p>
          <a:p>
            <a:pPr>
              <a:spcAft>
                <a:spcPts val="100"/>
              </a:spcAft>
            </a:pPr>
            <a:r>
              <a:rPr lang="en-US" sz="1400" dirty="0"/>
              <a:t> </a:t>
            </a:r>
            <a:r>
              <a:rPr lang="en-US" sz="1400" dirty="0" smtClean="0"/>
              <a:t>         for data </a:t>
            </a:r>
            <a:r>
              <a:rPr lang="en-US" sz="1400" dirty="0"/>
              <a:t>transfers </a:t>
            </a:r>
            <a:r>
              <a:rPr lang="en-US" sz="1400" dirty="0" smtClean="0"/>
              <a:t>at 20/25 </a:t>
            </a:r>
            <a:r>
              <a:rPr lang="en-US" sz="1400" dirty="0"/>
              <a:t>GT/s</a:t>
            </a:r>
          </a:p>
          <a:p>
            <a:pPr>
              <a:spcAft>
                <a:spcPts val="100"/>
              </a:spcAft>
            </a:pPr>
            <a:r>
              <a:rPr lang="en-US" sz="1400" dirty="0" smtClean="0"/>
              <a:t>     – </a:t>
            </a:r>
            <a:r>
              <a:rPr lang="en-US" sz="1400" dirty="0"/>
              <a:t>48 controllers to support up </a:t>
            </a:r>
            <a:r>
              <a:rPr lang="en-US" sz="1400" dirty="0" smtClean="0"/>
              <a:t>to 32 </a:t>
            </a:r>
            <a:r>
              <a:rPr lang="en-US" sz="1400" dirty="0"/>
              <a:t>x2 links</a:t>
            </a:r>
          </a:p>
          <a:p>
            <a:pPr>
              <a:spcAft>
                <a:spcPts val="100"/>
              </a:spcAft>
            </a:pPr>
            <a:r>
              <a:rPr lang="en-US" sz="1400" dirty="0" smtClean="0"/>
              <a:t>•   </a:t>
            </a:r>
            <a:r>
              <a:rPr lang="en-US" sz="1400" dirty="0"/>
              <a:t>192 lanes in 2P configuration</a:t>
            </a:r>
          </a:p>
          <a:p>
            <a:pPr>
              <a:spcAft>
                <a:spcPts val="100"/>
              </a:spcAft>
            </a:pPr>
            <a:r>
              <a:rPr lang="en-US" sz="1400" dirty="0" smtClean="0"/>
              <a:t>•   </a:t>
            </a:r>
            <a:r>
              <a:rPr lang="en-US" sz="1400" dirty="0"/>
              <a:t>Coherent multi-socket support</a:t>
            </a:r>
          </a:p>
          <a:p>
            <a:pPr>
              <a:spcAft>
                <a:spcPts val="100"/>
              </a:spcAft>
            </a:pPr>
            <a:r>
              <a:rPr lang="en-US" sz="1400" dirty="0" smtClean="0"/>
              <a:t>•   </a:t>
            </a:r>
            <a:r>
              <a:rPr lang="en-US" sz="1400" dirty="0"/>
              <a:t>4 x16 CCIX lanes</a:t>
            </a:r>
          </a:p>
        </p:txBody>
      </p:sp>
      <p:sp>
        <p:nvSpPr>
          <p:cNvPr id="5" name="TextBox 4"/>
          <p:cNvSpPr txBox="1"/>
          <p:nvPr/>
        </p:nvSpPr>
        <p:spPr>
          <a:xfrm>
            <a:off x="114000" y="452389"/>
            <a:ext cx="5768695" cy="369332"/>
          </a:xfrm>
          <a:prstGeom prst="rect">
            <a:avLst/>
          </a:prstGeom>
          <a:noFill/>
        </p:spPr>
        <p:txBody>
          <a:bodyPr wrap="none" rtlCol="0">
            <a:spAutoFit/>
          </a:bodyPr>
          <a:lstStyle/>
          <a:p>
            <a:r>
              <a:rPr lang="en-US" dirty="0" smtClean="0">
                <a:solidFill>
                  <a:schemeClr val="accent6"/>
                </a:solidFill>
                <a:latin typeface="+mj-lt"/>
              </a:rPr>
              <a:t>Main features of the 80-core Ampere </a:t>
            </a:r>
            <a:r>
              <a:rPr lang="en-US" dirty="0" err="1" smtClean="0">
                <a:solidFill>
                  <a:schemeClr val="accent6"/>
                </a:solidFill>
                <a:latin typeface="+mj-lt"/>
              </a:rPr>
              <a:t>Altra</a:t>
            </a:r>
            <a:r>
              <a:rPr lang="en-US" dirty="0" smtClean="0">
                <a:solidFill>
                  <a:schemeClr val="accent6"/>
                </a:solidFill>
                <a:latin typeface="+mj-lt"/>
              </a:rPr>
              <a:t> </a:t>
            </a:r>
            <a:r>
              <a:rPr lang="en-US" dirty="0" smtClean="0">
                <a:latin typeface="+mj-lt"/>
              </a:rPr>
              <a:t>[</a:t>
            </a:r>
            <a:r>
              <a:rPr lang="hu-HU" dirty="0" smtClean="0">
                <a:latin typeface="+mj-lt"/>
              </a:rPr>
              <a:t>53</a:t>
            </a:r>
            <a:r>
              <a:rPr lang="en-US" dirty="0" smtClean="0">
                <a:latin typeface="+mj-lt"/>
              </a:rPr>
              <a:t>] </a:t>
            </a:r>
          </a:p>
        </p:txBody>
      </p:sp>
    </p:spTree>
    <p:extLst>
      <p:ext uri="{BB962C8B-B14F-4D97-AF65-F5344CB8AC3E}">
        <p14:creationId xmlns:p14="http://schemas.microsoft.com/office/powerpoint/2010/main" val="7705578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(4)</a:t>
            </a:r>
            <a:endParaRPr lang="en-US" sz="1600" dirty="0"/>
          </a:p>
        </p:txBody>
      </p:sp>
      <p:sp>
        <p:nvSpPr>
          <p:cNvPr id="5" name="TextBox 4"/>
          <p:cNvSpPr txBox="1"/>
          <p:nvPr/>
        </p:nvSpPr>
        <p:spPr>
          <a:xfrm>
            <a:off x="114000" y="452387"/>
            <a:ext cx="5420527" cy="369332"/>
          </a:xfrm>
          <a:prstGeom prst="rect">
            <a:avLst/>
          </a:prstGeom>
          <a:noFill/>
        </p:spPr>
        <p:txBody>
          <a:bodyPr wrap="square" rtlCol="0">
            <a:spAutoFit/>
          </a:bodyPr>
          <a:lstStyle/>
          <a:p>
            <a:r>
              <a:rPr lang="en-US" dirty="0" smtClean="0">
                <a:solidFill>
                  <a:schemeClr val="accent6"/>
                </a:solidFill>
                <a:latin typeface="+mj-lt"/>
              </a:rPr>
              <a:t>Block diagram of the Ampere </a:t>
            </a:r>
            <a:r>
              <a:rPr lang="en-US" dirty="0" err="1" smtClean="0">
                <a:solidFill>
                  <a:schemeClr val="accent6"/>
                </a:solidFill>
                <a:latin typeface="+mj-lt"/>
              </a:rPr>
              <a:t>Altra</a:t>
            </a:r>
            <a:r>
              <a:rPr lang="en-US" dirty="0" smtClean="0">
                <a:solidFill>
                  <a:schemeClr val="accent6"/>
                </a:solidFill>
                <a:latin typeface="+mj-lt"/>
              </a:rPr>
              <a:t> </a:t>
            </a:r>
            <a:r>
              <a:rPr lang="en-US" dirty="0" smtClean="0">
                <a:latin typeface="+mj-lt"/>
              </a:rPr>
              <a:t>[</a:t>
            </a:r>
            <a:r>
              <a:rPr lang="hu-HU" dirty="0" smtClean="0">
                <a:latin typeface="+mj-lt"/>
              </a:rPr>
              <a:t>53</a:t>
            </a:r>
            <a:r>
              <a:rPr lang="en-US" dirty="0" smtClean="0">
                <a:latin typeface="+mj-lt"/>
              </a:rPr>
              <a:t>] </a:t>
            </a:r>
          </a:p>
        </p:txBody>
      </p:sp>
      <p:grpSp>
        <p:nvGrpSpPr>
          <p:cNvPr id="8" name="Csoportba foglalás 7"/>
          <p:cNvGrpSpPr/>
          <p:nvPr/>
        </p:nvGrpSpPr>
        <p:grpSpPr>
          <a:xfrm>
            <a:off x="0" y="1153113"/>
            <a:ext cx="9144000" cy="4766553"/>
            <a:chOff x="0" y="1249363"/>
            <a:chExt cx="9144000" cy="4766553"/>
          </a:xfrm>
        </p:grpSpPr>
        <p:pic>
          <p:nvPicPr>
            <p:cNvPr id="3" name="Picture 2"/>
            <p:cNvPicPr>
              <a:picLocks noChangeAspect="1"/>
            </p:cNvPicPr>
            <p:nvPr/>
          </p:nvPicPr>
          <p:blipFill rotWithShape="1">
            <a:blip r:embed="rId2"/>
            <a:srcRect l="12578" t="23473" r="13984" b="8472"/>
            <a:stretch/>
          </p:blipFill>
          <p:spPr>
            <a:xfrm>
              <a:off x="0" y="1249363"/>
              <a:ext cx="9144000" cy="4766553"/>
            </a:xfrm>
            <a:prstGeom prst="rect">
              <a:avLst/>
            </a:prstGeom>
          </p:spPr>
        </p:pic>
        <p:sp>
          <p:nvSpPr>
            <p:cNvPr id="6" name="TextBox 5"/>
            <p:cNvSpPr txBox="1"/>
            <p:nvPr/>
          </p:nvSpPr>
          <p:spPr>
            <a:xfrm>
              <a:off x="684520" y="3676850"/>
              <a:ext cx="7875874" cy="261610"/>
            </a:xfrm>
            <a:prstGeom prst="rect">
              <a:avLst/>
            </a:prstGeom>
            <a:noFill/>
          </p:spPr>
          <p:txBody>
            <a:bodyPr wrap="none" rtlCol="0">
              <a:spAutoFit/>
            </a:bodyPr>
            <a:lstStyle/>
            <a:p>
              <a:r>
                <a:rPr lang="en-US" sz="1100" b="1" dirty="0" smtClean="0">
                  <a:latin typeface="+mj-lt"/>
                </a:rPr>
                <a:t>ARM’s CMN-600 cache coherent 2D mesh interconnect with distributed 32 MB system level cache </a:t>
              </a:r>
            </a:p>
          </p:txBody>
        </p:sp>
        <p:sp>
          <p:nvSpPr>
            <p:cNvPr id="7" name="TextBox 9"/>
            <p:cNvSpPr txBox="1"/>
            <p:nvPr/>
          </p:nvSpPr>
          <p:spPr>
            <a:xfrm>
              <a:off x="2415940" y="1366788"/>
              <a:ext cx="2408032" cy="261610"/>
            </a:xfrm>
            <a:prstGeom prst="rect">
              <a:avLst/>
            </a:prstGeom>
            <a:noFill/>
          </p:spPr>
          <p:txBody>
            <a:bodyPr wrap="none" rtlCol="0">
              <a:spAutoFit/>
            </a:bodyPr>
            <a:lstStyle/>
            <a:p>
              <a:r>
                <a:rPr lang="en-US" sz="1100" b="1" dirty="0" smtClean="0">
                  <a:latin typeface="+mj-lt"/>
                </a:rPr>
                <a:t>Up to 80 Neoverse-N1 cores</a:t>
              </a:r>
            </a:p>
          </p:txBody>
        </p:sp>
      </p:grpSp>
    </p:spTree>
    <p:extLst>
      <p:ext uri="{BB962C8B-B14F-4D97-AF65-F5344CB8AC3E}">
        <p14:creationId xmlns:p14="http://schemas.microsoft.com/office/powerpoint/2010/main" val="34952243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1600" kern="1200" dirty="0" smtClean="0">
                <a:solidFill>
                  <a:srgbClr val="FFFFFF"/>
                </a:solidFill>
                <a:latin typeface="Verdana" pitchFamily="34" charset="0"/>
                <a:cs typeface="Times New Roman" pitchFamily="18" charset="0"/>
              </a:rPr>
              <a:t>4.2 </a:t>
            </a:r>
            <a:r>
              <a:rPr lang="en-US" altLang="en-US" sz="1600" kern="1200" dirty="0">
                <a:solidFill>
                  <a:srgbClr val="FFFFFF"/>
                </a:solidFill>
                <a:latin typeface="Verdana" pitchFamily="34" charset="0"/>
                <a:cs typeface="Times New Roman" pitchFamily="18" charset="0"/>
              </a:rPr>
              <a:t>The  </a:t>
            </a:r>
            <a:r>
              <a:rPr lang="en-US" altLang="en-US" sz="1600" kern="1200" dirty="0" err="1">
                <a:solidFill>
                  <a:srgbClr val="FFFFFF"/>
                </a:solidFill>
                <a:latin typeface="Verdana" pitchFamily="34" charset="0"/>
                <a:cs typeface="Times New Roman" pitchFamily="18" charset="0"/>
              </a:rPr>
              <a:t>Amper</a:t>
            </a:r>
            <a:r>
              <a:rPr lang="en-US" altLang="en-US" sz="1600" kern="1200" dirty="0">
                <a:solidFill>
                  <a:srgbClr val="FFFFFF"/>
                </a:solidFill>
                <a:latin typeface="Verdana" pitchFamily="34" charset="0"/>
                <a:cs typeface="Times New Roman" pitchFamily="18" charset="0"/>
              </a:rPr>
              <a:t> </a:t>
            </a:r>
            <a:r>
              <a:rPr lang="en-US" altLang="en-US" sz="1600" kern="1200" dirty="0" err="1">
                <a:solidFill>
                  <a:srgbClr val="FFFFFF"/>
                </a:solidFill>
                <a:latin typeface="Verdana" pitchFamily="34" charset="0"/>
                <a:cs typeface="Times New Roman" pitchFamily="18" charset="0"/>
              </a:rPr>
              <a:t>Altra</a:t>
            </a:r>
            <a:r>
              <a:rPr lang="en-US" altLang="en-US" sz="1600" kern="1200" dirty="0">
                <a:solidFill>
                  <a:srgbClr val="FFFFFF"/>
                </a:solidFill>
                <a:latin typeface="Verdana" pitchFamily="34" charset="0"/>
                <a:cs typeface="Times New Roman" pitchFamily="18" charset="0"/>
              </a:rPr>
              <a:t> (Quicksilver) processor</a:t>
            </a:r>
            <a:r>
              <a:rPr lang="hu-HU" altLang="en-US" sz="1600" kern="1200" dirty="0">
                <a:solidFill>
                  <a:srgbClr val="FFFFFF"/>
                </a:solidFill>
                <a:latin typeface="Verdana" pitchFamily="34" charset="0"/>
                <a:cs typeface="Times New Roman" pitchFamily="18" charset="0"/>
              </a:rPr>
              <a:t> </a:t>
            </a:r>
            <a:r>
              <a:rPr lang="hu-HU" altLang="en-US" sz="1600" kern="1200" dirty="0" smtClean="0">
                <a:solidFill>
                  <a:srgbClr val="FFFFFF"/>
                </a:solidFill>
                <a:latin typeface="Verdana" pitchFamily="34" charset="0"/>
                <a:cs typeface="Times New Roman" pitchFamily="18" charset="0"/>
              </a:rPr>
              <a:t>(5)</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1264303775"/>
              </p:ext>
            </p:extLst>
          </p:nvPr>
        </p:nvGraphicFramePr>
        <p:xfrm>
          <a:off x="107950" y="1341331"/>
          <a:ext cx="8949423" cy="4591562"/>
        </p:xfrm>
        <a:graphic>
          <a:graphicData uri="http://schemas.openxmlformats.org/drawingml/2006/table">
            <a:tbl>
              <a:tblPr/>
              <a:tblGrid>
                <a:gridCol w="1278489">
                  <a:extLst>
                    <a:ext uri="{9D8B030D-6E8A-4147-A177-3AD203B41FA5}">
                      <a16:colId xmlns:a16="http://schemas.microsoft.com/office/drawing/2014/main" val="966023671"/>
                    </a:ext>
                  </a:extLst>
                </a:gridCol>
                <a:gridCol w="1278489">
                  <a:extLst>
                    <a:ext uri="{9D8B030D-6E8A-4147-A177-3AD203B41FA5}">
                      <a16:colId xmlns:a16="http://schemas.microsoft.com/office/drawing/2014/main" val="367864247"/>
                    </a:ext>
                  </a:extLst>
                </a:gridCol>
                <a:gridCol w="1278489">
                  <a:extLst>
                    <a:ext uri="{9D8B030D-6E8A-4147-A177-3AD203B41FA5}">
                      <a16:colId xmlns:a16="http://schemas.microsoft.com/office/drawing/2014/main" val="2779518409"/>
                    </a:ext>
                  </a:extLst>
                </a:gridCol>
                <a:gridCol w="1278489">
                  <a:extLst>
                    <a:ext uri="{9D8B030D-6E8A-4147-A177-3AD203B41FA5}">
                      <a16:colId xmlns:a16="http://schemas.microsoft.com/office/drawing/2014/main" val="1255709782"/>
                    </a:ext>
                  </a:extLst>
                </a:gridCol>
                <a:gridCol w="1278489">
                  <a:extLst>
                    <a:ext uri="{9D8B030D-6E8A-4147-A177-3AD203B41FA5}">
                      <a16:colId xmlns:a16="http://schemas.microsoft.com/office/drawing/2014/main" val="1557299887"/>
                    </a:ext>
                  </a:extLst>
                </a:gridCol>
                <a:gridCol w="1278489">
                  <a:extLst>
                    <a:ext uri="{9D8B030D-6E8A-4147-A177-3AD203B41FA5}">
                      <a16:colId xmlns:a16="http://schemas.microsoft.com/office/drawing/2014/main" val="4251952560"/>
                    </a:ext>
                  </a:extLst>
                </a:gridCol>
                <a:gridCol w="1278489">
                  <a:extLst>
                    <a:ext uri="{9D8B030D-6E8A-4147-A177-3AD203B41FA5}">
                      <a16:colId xmlns:a16="http://schemas.microsoft.com/office/drawing/2014/main" val="930409079"/>
                    </a:ext>
                  </a:extLst>
                </a:gridCol>
              </a:tblGrid>
              <a:tr h="530759">
                <a:tc gridSpan="7">
                  <a:txBody>
                    <a:bodyPr/>
                    <a:lstStyle/>
                    <a:p>
                      <a:pPr algn="ctr" fontAlgn="t"/>
                      <a:r>
                        <a:rPr lang="en-US" sz="1500">
                          <a:solidFill>
                            <a:srgbClr val="FFFFFF"/>
                          </a:solidFill>
                          <a:effectLst/>
                          <a:latin typeface="Rokkitt"/>
                        </a:rPr>
                        <a:t>Ampere 1st Gen Altra 'QuickSilver'</a:t>
                      </a:r>
                      <a:br>
                        <a:rPr lang="en-US" sz="1500">
                          <a:solidFill>
                            <a:srgbClr val="FFFFFF"/>
                          </a:solidFill>
                          <a:effectLst/>
                          <a:latin typeface="Rokkitt"/>
                        </a:rPr>
                      </a:br>
                      <a:r>
                        <a:rPr lang="en-US" sz="1500">
                          <a:solidFill>
                            <a:srgbClr val="FFFFFF"/>
                          </a:solidFill>
                          <a:effectLst/>
                          <a:latin typeface="Rokkitt"/>
                        </a:rPr>
                        <a:t>Product List</a:t>
                      </a:r>
                    </a:p>
                  </a:txBody>
                  <a:tcPr marL="74638" marR="74638" marT="41466" marB="41466">
                    <a:lnL w="6350" cap="flat" cmpd="sng" algn="ctr">
                      <a:solidFill>
                        <a:srgbClr val="FFFFFF"/>
                      </a:solidFill>
                      <a:prstDash val="solid"/>
                      <a:round/>
                      <a:headEnd type="none" w="med" len="med"/>
                      <a:tailEnd type="none" w="med" len="med"/>
                    </a:lnL>
                    <a:lnR>
                      <a:noFill/>
                    </a:lnR>
                    <a:lnT>
                      <a:noFill/>
                    </a:lnT>
                    <a:lnB w="6350" cap="flat" cmpd="sng" algn="ctr">
                      <a:solidFill>
                        <a:srgbClr val="D6D6D6"/>
                      </a:solidFill>
                      <a:prstDash val="solid"/>
                      <a:round/>
                      <a:headEnd type="none" w="med" len="med"/>
                      <a:tailEnd type="none" w="med" len="med"/>
                    </a:lnB>
                    <a:solidFill>
                      <a:srgbClr val="8484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161119"/>
                  </a:ext>
                </a:extLst>
              </a:tr>
              <a:tr h="510026">
                <a:tc>
                  <a:txBody>
                    <a:bodyPr/>
                    <a:lstStyle/>
                    <a:p>
                      <a:pPr algn="ctr" fontAlgn="t"/>
                      <a:r>
                        <a:rPr lang="en-US" sz="1500">
                          <a:solidFill>
                            <a:srgbClr val="FFFFFF"/>
                          </a:solidFill>
                          <a:effectLst/>
                          <a:latin typeface="Rokkitt"/>
                        </a:rPr>
                        <a:t>AnandTech</a:t>
                      </a:r>
                    </a:p>
                  </a:txBody>
                  <a:tcPr marL="31099" marR="31099" marT="31099" marB="3109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500">
                          <a:solidFill>
                            <a:srgbClr val="FFFFFF"/>
                          </a:solidFill>
                          <a:effectLst/>
                          <a:latin typeface="Rokkitt"/>
                        </a:rPr>
                        <a:t>Cores</a:t>
                      </a:r>
                    </a:p>
                  </a:txBody>
                  <a:tcPr marL="31099" marR="31099" marT="31099" marB="3109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500">
                          <a:solidFill>
                            <a:srgbClr val="FFFFFF"/>
                          </a:solidFill>
                          <a:effectLst/>
                          <a:latin typeface="Rokkitt"/>
                        </a:rPr>
                        <a:t>Frequency</a:t>
                      </a:r>
                    </a:p>
                  </a:txBody>
                  <a:tcPr marL="31099" marR="31099" marT="31099" marB="3109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500" dirty="0">
                          <a:solidFill>
                            <a:srgbClr val="FFFFFF"/>
                          </a:solidFill>
                          <a:effectLst/>
                          <a:latin typeface="Rokkitt"/>
                        </a:rPr>
                        <a:t>TDP</a:t>
                      </a:r>
                    </a:p>
                  </a:txBody>
                  <a:tcPr marL="31099" marR="31099" marT="31099" marB="3109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500">
                          <a:solidFill>
                            <a:srgbClr val="FFFFFF"/>
                          </a:solidFill>
                          <a:effectLst/>
                          <a:latin typeface="Rokkitt"/>
                        </a:rPr>
                        <a:t>PCIe</a:t>
                      </a:r>
                    </a:p>
                  </a:txBody>
                  <a:tcPr marL="31099" marR="31099" marT="31099" marB="3109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500">
                          <a:solidFill>
                            <a:srgbClr val="FFFFFF"/>
                          </a:solidFill>
                          <a:effectLst/>
                          <a:latin typeface="Rokkitt"/>
                        </a:rPr>
                        <a:t>DDR4</a:t>
                      </a:r>
                    </a:p>
                  </a:txBody>
                  <a:tcPr marL="31099" marR="31099" marT="31099" marB="3109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tc>
                  <a:txBody>
                    <a:bodyPr/>
                    <a:lstStyle/>
                    <a:p>
                      <a:pPr algn="ctr" fontAlgn="t"/>
                      <a:r>
                        <a:rPr lang="en-US" sz="1500">
                          <a:solidFill>
                            <a:srgbClr val="FFFFFF"/>
                          </a:solidFill>
                          <a:effectLst/>
                          <a:latin typeface="Rokkitt"/>
                        </a:rPr>
                        <a:t>Price</a:t>
                      </a:r>
                    </a:p>
                  </a:txBody>
                  <a:tcPr marL="31099" marR="31099" marT="31099" marB="31099">
                    <a:lnL w="6350" cap="flat" cmpd="sng" algn="ctr">
                      <a:solidFill>
                        <a:srgbClr val="FFFFFF"/>
                      </a:solidFill>
                      <a:prstDash val="solid"/>
                      <a:round/>
                      <a:headEnd type="none" w="med" len="med"/>
                      <a:tailEnd type="none" w="med" len="med"/>
                    </a:lnL>
                    <a:lnR>
                      <a:noFill/>
                    </a:lnR>
                    <a:lnT w="6350" cap="flat" cmpd="sng" algn="ctr">
                      <a:solidFill>
                        <a:srgbClr val="D6D6D6"/>
                      </a:solidFill>
                      <a:prstDash val="solid"/>
                      <a:round/>
                      <a:headEnd type="none" w="med" len="med"/>
                      <a:tailEnd type="none" w="med" len="med"/>
                    </a:lnT>
                    <a:lnB w="6350" cap="flat" cmpd="sng" algn="ctr">
                      <a:solidFill>
                        <a:srgbClr val="D6D6D6"/>
                      </a:solidFill>
                      <a:prstDash val="solid"/>
                      <a:round/>
                      <a:headEnd type="none" w="med" len="med"/>
                      <a:tailEnd type="none" w="med" len="med"/>
                    </a:lnB>
                    <a:solidFill>
                      <a:srgbClr val="2295AB"/>
                    </a:solidFill>
                  </a:tcPr>
                </a:tc>
                <a:extLst>
                  <a:ext uri="{0D108BD9-81ED-4DB2-BD59-A6C34878D82A}">
                    <a16:rowId xmlns:a16="http://schemas.microsoft.com/office/drawing/2014/main" val="2094977666"/>
                  </a:ext>
                </a:extLst>
              </a:tr>
              <a:tr h="520392">
                <a:tc>
                  <a:txBody>
                    <a:bodyPr/>
                    <a:lstStyle/>
                    <a:p>
                      <a:pPr fontAlgn="t"/>
                      <a:r>
                        <a:rPr lang="en-US" sz="1500" b="1">
                          <a:solidFill>
                            <a:srgbClr val="444444"/>
                          </a:solidFill>
                          <a:effectLst/>
                          <a:latin typeface="inherit"/>
                        </a:rPr>
                        <a:t>Q80-33</a:t>
                      </a:r>
                      <a:br>
                        <a:rPr lang="en-US" sz="1500" b="1">
                          <a:solidFill>
                            <a:srgbClr val="444444"/>
                          </a:solidFill>
                          <a:effectLst/>
                          <a:latin typeface="inherit"/>
                        </a:rPr>
                      </a:br>
                      <a:r>
                        <a:rPr lang="en-US" sz="1500" b="1" i="1">
                          <a:solidFill>
                            <a:srgbClr val="444444"/>
                          </a:solidFill>
                          <a:effectLst/>
                          <a:latin typeface="inherit"/>
                        </a:rPr>
                        <a:t>(Tested)</a:t>
                      </a:r>
                      <a:endParaRPr lang="en-US" sz="1500" b="1">
                        <a:solidFill>
                          <a:srgbClr val="444444"/>
                        </a:solidFill>
                        <a:effectLst/>
                        <a:latin typeface="inherit"/>
                      </a:endParaRP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b="1">
                          <a:solidFill>
                            <a:srgbClr val="000000"/>
                          </a:solidFill>
                          <a:effectLst/>
                          <a:latin typeface="inherit"/>
                        </a:rPr>
                        <a:t>80</a:t>
                      </a:r>
                      <a:endParaRPr lang="en-US" sz="1500">
                        <a:solidFill>
                          <a:srgbClr val="444444"/>
                        </a:solidFill>
                        <a:effectLst/>
                        <a:latin typeface="inherit"/>
                      </a:endParaRP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b="1">
                          <a:solidFill>
                            <a:srgbClr val="000000"/>
                          </a:solidFill>
                          <a:effectLst/>
                          <a:latin typeface="inherit"/>
                        </a:rPr>
                        <a:t>3.3 GHz</a:t>
                      </a:r>
                      <a:endParaRPr lang="en-US" sz="1500">
                        <a:solidFill>
                          <a:srgbClr val="444444"/>
                        </a:solidFill>
                        <a:effectLst/>
                        <a:latin typeface="inherit"/>
                      </a:endParaRP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b="1" dirty="0">
                          <a:solidFill>
                            <a:srgbClr val="000000"/>
                          </a:solidFill>
                          <a:effectLst/>
                          <a:latin typeface="inherit"/>
                        </a:rPr>
                        <a:t>250 W</a:t>
                      </a:r>
                      <a:endParaRPr lang="en-US" sz="1500" dirty="0">
                        <a:solidFill>
                          <a:srgbClr val="444444"/>
                        </a:solidFill>
                        <a:effectLst/>
                        <a:latin typeface="inherit"/>
                      </a:endParaRP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b="1" dirty="0">
                          <a:solidFill>
                            <a:srgbClr val="000000"/>
                          </a:solidFill>
                          <a:effectLst/>
                          <a:latin typeface="inherit"/>
                        </a:rPr>
                        <a:t>128x G4</a:t>
                      </a:r>
                      <a:endParaRPr lang="en-US" sz="1500" dirty="0">
                        <a:solidFill>
                          <a:srgbClr val="444444"/>
                        </a:solidFill>
                        <a:effectLst/>
                        <a:latin typeface="inherit"/>
                      </a:endParaRP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b="1">
                          <a:solidFill>
                            <a:srgbClr val="000000"/>
                          </a:solidFill>
                          <a:effectLst/>
                          <a:latin typeface="inherit"/>
                        </a:rPr>
                        <a:t>8 x 3200</a:t>
                      </a:r>
                      <a:endParaRPr lang="en-US" sz="1500">
                        <a:solidFill>
                          <a:srgbClr val="444444"/>
                        </a:solidFill>
                        <a:effectLst/>
                        <a:latin typeface="inherit"/>
                      </a:endParaRP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b="1">
                          <a:solidFill>
                            <a:srgbClr val="000000"/>
                          </a:solidFill>
                          <a:effectLst/>
                          <a:latin typeface="inherit"/>
                        </a:rPr>
                        <a:t>$4050</a:t>
                      </a:r>
                      <a:endParaRPr lang="en-US" sz="1500">
                        <a:solidFill>
                          <a:srgbClr val="444444"/>
                        </a:solidFill>
                        <a:effectLst/>
                        <a:latin typeface="inherit"/>
                      </a:endParaRP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D6D6D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448156280"/>
                  </a:ext>
                </a:extLst>
              </a:tr>
              <a:tr h="296479">
                <a:tc>
                  <a:txBody>
                    <a:bodyPr/>
                    <a:lstStyle/>
                    <a:p>
                      <a:pPr fontAlgn="t"/>
                      <a:r>
                        <a:rPr lang="en-US" sz="1500" b="1">
                          <a:solidFill>
                            <a:srgbClr val="444444"/>
                          </a:solidFill>
                          <a:effectLst/>
                          <a:latin typeface="inherit"/>
                        </a:rPr>
                        <a:t>Q80-30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3.0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dirty="0">
                          <a:solidFill>
                            <a:srgbClr val="444444"/>
                          </a:solidFill>
                          <a:effectLst/>
                          <a:latin typeface="inherit"/>
                        </a:rPr>
                        <a:t>210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dirty="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$3950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766190228"/>
                  </a:ext>
                </a:extLst>
              </a:tr>
              <a:tr h="296479">
                <a:tc>
                  <a:txBody>
                    <a:bodyPr/>
                    <a:lstStyle/>
                    <a:p>
                      <a:pPr fontAlgn="t"/>
                      <a:r>
                        <a:rPr lang="en-US" sz="1500" b="1">
                          <a:solidFill>
                            <a:srgbClr val="444444"/>
                          </a:solidFill>
                          <a:effectLst/>
                          <a:latin typeface="inherit"/>
                        </a:rPr>
                        <a:t>Q80-26</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2.6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dirty="0">
                          <a:solidFill>
                            <a:srgbClr val="444444"/>
                          </a:solidFill>
                          <a:effectLst/>
                          <a:latin typeface="inherit"/>
                        </a:rPr>
                        <a:t>175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$3810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020780536"/>
                  </a:ext>
                </a:extLst>
              </a:tr>
              <a:tr h="296479">
                <a:tc>
                  <a:txBody>
                    <a:bodyPr/>
                    <a:lstStyle/>
                    <a:p>
                      <a:pPr fontAlgn="t"/>
                      <a:r>
                        <a:rPr lang="en-US" sz="1500" b="1">
                          <a:solidFill>
                            <a:srgbClr val="444444"/>
                          </a:solidFill>
                          <a:effectLst/>
                          <a:latin typeface="inherit"/>
                        </a:rPr>
                        <a:t>Q80-23</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2.3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dirty="0">
                          <a:solidFill>
                            <a:srgbClr val="444444"/>
                          </a:solidFill>
                          <a:effectLst/>
                          <a:latin typeface="inherit"/>
                        </a:rPr>
                        <a:t>150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$3700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2075322170"/>
                  </a:ext>
                </a:extLst>
              </a:tr>
              <a:tr h="296479">
                <a:tc>
                  <a:txBody>
                    <a:bodyPr/>
                    <a:lstStyle/>
                    <a:p>
                      <a:pPr fontAlgn="t"/>
                      <a:r>
                        <a:rPr lang="en-US" sz="1500" b="1">
                          <a:solidFill>
                            <a:srgbClr val="444444"/>
                          </a:solidFill>
                          <a:effectLst/>
                          <a:latin typeface="inherit"/>
                        </a:rPr>
                        <a:t>Q72-30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72</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3.0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195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$3590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4139226971"/>
                  </a:ext>
                </a:extLst>
              </a:tr>
              <a:tr h="296479">
                <a:tc>
                  <a:txBody>
                    <a:bodyPr/>
                    <a:lstStyle/>
                    <a:p>
                      <a:pPr fontAlgn="t"/>
                      <a:r>
                        <a:rPr lang="en-US" sz="1500" b="1">
                          <a:solidFill>
                            <a:srgbClr val="444444"/>
                          </a:solidFill>
                          <a:effectLst/>
                          <a:latin typeface="inherit"/>
                        </a:rPr>
                        <a:t>Q64-33</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64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3.3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220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$3810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3641247097"/>
                  </a:ext>
                </a:extLst>
              </a:tr>
              <a:tr h="296479">
                <a:tc>
                  <a:txBody>
                    <a:bodyPr/>
                    <a:lstStyle/>
                    <a:p>
                      <a:pPr fontAlgn="t"/>
                      <a:r>
                        <a:rPr lang="en-US" sz="1500" b="1">
                          <a:solidFill>
                            <a:srgbClr val="444444"/>
                          </a:solidFill>
                          <a:effectLst/>
                          <a:latin typeface="inherit"/>
                        </a:rPr>
                        <a:t>Q64-30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64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3.0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180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$3480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2301364942"/>
                  </a:ext>
                </a:extLst>
              </a:tr>
              <a:tr h="296479">
                <a:tc>
                  <a:txBody>
                    <a:bodyPr/>
                    <a:lstStyle/>
                    <a:p>
                      <a:pPr fontAlgn="t"/>
                      <a:r>
                        <a:rPr lang="en-US" sz="1500" b="1">
                          <a:solidFill>
                            <a:srgbClr val="444444"/>
                          </a:solidFill>
                          <a:effectLst/>
                          <a:latin typeface="inherit"/>
                        </a:rPr>
                        <a:t>Q64-26</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64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2.6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125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$3260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057512404"/>
                  </a:ext>
                </a:extLst>
              </a:tr>
              <a:tr h="296479">
                <a:tc>
                  <a:txBody>
                    <a:bodyPr/>
                    <a:lstStyle/>
                    <a:p>
                      <a:pPr fontAlgn="t"/>
                      <a:r>
                        <a:rPr lang="en-US" sz="1500" b="1">
                          <a:solidFill>
                            <a:srgbClr val="444444"/>
                          </a:solidFill>
                          <a:effectLst/>
                          <a:latin typeface="inherit"/>
                        </a:rPr>
                        <a:t>Q64-24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64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2.4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95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$3090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662072464"/>
                  </a:ext>
                </a:extLst>
              </a:tr>
              <a:tr h="296479">
                <a:tc>
                  <a:txBody>
                    <a:bodyPr/>
                    <a:lstStyle/>
                    <a:p>
                      <a:pPr fontAlgn="t"/>
                      <a:r>
                        <a:rPr lang="en-US" sz="1500" b="1">
                          <a:solidFill>
                            <a:srgbClr val="444444"/>
                          </a:solidFill>
                          <a:effectLst/>
                          <a:latin typeface="inherit"/>
                        </a:rPr>
                        <a:t>Q48-22</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48</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2.2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85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$2200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706575156"/>
                  </a:ext>
                </a:extLst>
              </a:tr>
              <a:tr h="296479">
                <a:tc>
                  <a:txBody>
                    <a:bodyPr/>
                    <a:lstStyle/>
                    <a:p>
                      <a:pPr fontAlgn="t"/>
                      <a:r>
                        <a:rPr lang="en-US" sz="1500" b="1">
                          <a:solidFill>
                            <a:srgbClr val="444444"/>
                          </a:solidFill>
                          <a:effectLst/>
                          <a:latin typeface="inherit"/>
                        </a:rPr>
                        <a:t>Q32-17</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32</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1.7 GHz</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45 W</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128x G4</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a:solidFill>
                            <a:srgbClr val="444444"/>
                          </a:solidFill>
                          <a:effectLst/>
                          <a:latin typeface="inherit"/>
                        </a:rPr>
                        <a:t>8 x 3200</a:t>
                      </a:r>
                    </a:p>
                  </a:txBody>
                  <a:tcPr marL="36282" marR="36282" marT="36282" marB="3628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tc>
                  <a:txBody>
                    <a:bodyPr/>
                    <a:lstStyle/>
                    <a:p>
                      <a:pPr fontAlgn="t"/>
                      <a:r>
                        <a:rPr lang="en-US" sz="1500" dirty="0">
                          <a:solidFill>
                            <a:srgbClr val="444444"/>
                          </a:solidFill>
                          <a:effectLst/>
                          <a:latin typeface="inherit"/>
                        </a:rPr>
                        <a:t>$800</a:t>
                      </a:r>
                    </a:p>
                  </a:txBody>
                  <a:tcPr marL="36282" marR="36282" marT="36282" marB="36282">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EEE"/>
                    </a:solidFill>
                  </a:tcPr>
                </a:tc>
                <a:extLst>
                  <a:ext uri="{0D108BD9-81ED-4DB2-BD59-A6C34878D82A}">
                    <a16:rowId xmlns:a16="http://schemas.microsoft.com/office/drawing/2014/main" val="1693321945"/>
                  </a:ext>
                </a:extLst>
              </a:tr>
            </a:tbl>
          </a:graphicData>
        </a:graphic>
      </p:graphicFrame>
      <p:sp>
        <p:nvSpPr>
          <p:cNvPr id="5" name="TextBox 4"/>
          <p:cNvSpPr txBox="1"/>
          <p:nvPr/>
        </p:nvSpPr>
        <p:spPr>
          <a:xfrm>
            <a:off x="114000" y="452389"/>
            <a:ext cx="5303824" cy="369332"/>
          </a:xfrm>
          <a:prstGeom prst="rect">
            <a:avLst/>
          </a:prstGeom>
          <a:noFill/>
        </p:spPr>
        <p:txBody>
          <a:bodyPr wrap="none" rtlCol="0">
            <a:spAutoFit/>
          </a:bodyPr>
          <a:lstStyle/>
          <a:p>
            <a:r>
              <a:rPr lang="en-US" dirty="0">
                <a:solidFill>
                  <a:schemeClr val="accent6"/>
                </a:solidFill>
                <a:latin typeface="+mj-lt"/>
              </a:rPr>
              <a:t>Main features of </a:t>
            </a:r>
            <a:r>
              <a:rPr lang="en-US" dirty="0" smtClean="0">
                <a:solidFill>
                  <a:schemeClr val="accent6"/>
                </a:solidFill>
                <a:latin typeface="+mj-lt"/>
              </a:rPr>
              <a:t>Ampere </a:t>
            </a:r>
            <a:r>
              <a:rPr lang="en-US" dirty="0" err="1">
                <a:solidFill>
                  <a:schemeClr val="accent6"/>
                </a:solidFill>
                <a:latin typeface="+mj-lt"/>
              </a:rPr>
              <a:t>Altra</a:t>
            </a:r>
            <a:r>
              <a:rPr lang="en-US" dirty="0">
                <a:solidFill>
                  <a:schemeClr val="accent6"/>
                </a:solidFill>
                <a:latin typeface="+mj-lt"/>
              </a:rPr>
              <a:t> </a:t>
            </a:r>
            <a:r>
              <a:rPr lang="en-US" dirty="0" smtClean="0">
                <a:solidFill>
                  <a:schemeClr val="accent6"/>
                </a:solidFill>
                <a:latin typeface="+mj-lt"/>
              </a:rPr>
              <a:t>models </a:t>
            </a:r>
            <a:r>
              <a:rPr lang="en-US" dirty="0">
                <a:latin typeface="+mj-lt"/>
              </a:rPr>
              <a:t>[</a:t>
            </a:r>
            <a:r>
              <a:rPr lang="hu-HU" dirty="0">
                <a:latin typeface="+mj-lt"/>
              </a:rPr>
              <a:t>52</a:t>
            </a:r>
            <a:r>
              <a:rPr lang="en-US" dirty="0">
                <a:latin typeface="+mj-lt"/>
              </a:rPr>
              <a:t>]</a:t>
            </a:r>
          </a:p>
        </p:txBody>
      </p:sp>
      <p:sp>
        <p:nvSpPr>
          <p:cNvPr id="4" name="Rectangle 3"/>
          <p:cNvSpPr/>
          <p:nvPr/>
        </p:nvSpPr>
        <p:spPr bwMode="auto">
          <a:xfrm>
            <a:off x="3909849" y="1881352"/>
            <a:ext cx="1292772" cy="4051541"/>
          </a:xfrm>
          <a:prstGeom prst="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3989679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lnDef>
    <a:txDef>
      <a:spPr>
        <a:noFill/>
      </a:spPr>
      <a:bodyPr wrap="none" rtlCol="0">
        <a:spAutoFit/>
      </a:bodyPr>
      <a:lstStyle>
        <a:defPPr>
          <a:defRPr sz="1600" dirty="0" smtClean="0">
            <a:latin typeface="+mj-lt"/>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lnDef>
    <a:txDef>
      <a:spPr>
        <a:noFill/>
      </a:spPr>
      <a:bodyPr wrap="none" rtlCol="0">
        <a:spAutoFit/>
      </a:bodyPr>
      <a:lstStyle>
        <a:defPPr>
          <a:defRPr sz="1600" dirty="0" smtClean="0">
            <a:latin typeface="+mj-lt"/>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lnDef>
    <a:txDef>
      <a:spPr>
        <a:noFill/>
      </a:spPr>
      <a:bodyPr wrap="none" rtlCol="0">
        <a:spAutoFit/>
      </a:bodyPr>
      <a:lstStyle>
        <a:defPPr fontAlgn="base">
          <a:defRPr sz="1600" dirty="0" smtClean="0">
            <a:latin typeface="+mj-lt"/>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47767</TotalTime>
  <Words>10866</Words>
  <Application>Microsoft Office PowerPoint</Application>
  <PresentationFormat>On-screen Show (4:3)</PresentationFormat>
  <Paragraphs>2612</Paragraphs>
  <Slides>123</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123</vt:i4>
      </vt:variant>
    </vt:vector>
  </HeadingPairs>
  <TitlesOfParts>
    <vt:vector size="135" baseType="lpstr">
      <vt:lpstr>Arial</vt:lpstr>
      <vt:lpstr>Calibri</vt:lpstr>
      <vt:lpstr>inherit</vt:lpstr>
      <vt:lpstr>Rokkitt</vt:lpstr>
      <vt:lpstr>Symbol</vt:lpstr>
      <vt:lpstr>Times New Roman</vt:lpstr>
      <vt:lpstr>Verdana</vt:lpstr>
      <vt:lpstr>Wingdings</vt:lpstr>
      <vt:lpstr>Wingdings 3</vt:lpstr>
      <vt:lpstr>3_Default Design</vt:lpstr>
      <vt:lpstr>1_Default Design</vt:lpstr>
      <vt:lpstr>4_Default Design</vt:lpstr>
      <vt:lpstr>PowerPoint Presentation</vt:lpstr>
      <vt:lpstr>PowerPoint Presentation</vt:lpstr>
      <vt:lpstr>PowerPoint Presentation</vt:lpstr>
      <vt:lpstr>1. Recent landscape of data centers (1)</vt:lpstr>
      <vt:lpstr>1. Recent landscape of data centers (2)</vt:lpstr>
      <vt:lpstr>1. Recent landscape of data centers (3)</vt:lpstr>
      <vt:lpstr>1. Recent landscape of data centers (3b)</vt:lpstr>
      <vt:lpstr>1. Recent landscape of data centers (4)</vt:lpstr>
      <vt:lpstr>1. Recent landscape of data centers (5)</vt:lpstr>
      <vt:lpstr>1. Recent landscape of data centers (6)</vt:lpstr>
      <vt:lpstr>1. Recent landscape of data centers (7)</vt:lpstr>
      <vt:lpstr>1. Recent landscape of data centers (8)</vt:lpstr>
      <vt:lpstr>1. Recent landscape of data centers (9)</vt:lpstr>
      <vt:lpstr>1. Recent landscape of data centers (10)</vt:lpstr>
      <vt:lpstr>1. Recent landscape of data centers (11)</vt:lpstr>
      <vt:lpstr>PowerPoint Presentation</vt:lpstr>
      <vt:lpstr>2. Overview of ARM ISA-based server processors (1)</vt:lpstr>
      <vt:lpstr>2. Overview of ARM ISA-based server processors (2)</vt:lpstr>
      <vt:lpstr>2. Overview of ARM ISA-based server processors (3)</vt:lpstr>
      <vt:lpstr>2. Overview of ARM ISA-based server processors (4)</vt:lpstr>
      <vt:lpstr>2. Overview of ARM ISA-based server processors (5)</vt:lpstr>
      <vt:lpstr>2. Overview of ARM ISA-based server processors (6)</vt:lpstr>
      <vt:lpstr>2. Overview of ARM ISA-based server processors (7)</vt:lpstr>
      <vt:lpstr>2. Overview of ARM ISA-based server processors (8)</vt:lpstr>
      <vt:lpstr>2. Overview of ARM ISA-based server processors (9)</vt:lpstr>
      <vt:lpstr>2. Overview of ARM ISA-based server processors (9b)</vt:lpstr>
      <vt:lpstr>2. Overview of ARM ISA-based server processors (10)</vt:lpstr>
      <vt:lpstr>2. Overview of ARM ISA-based server processors (10b)</vt:lpstr>
      <vt:lpstr>2. Overview of ARM ISA-based server processors (11)</vt:lpstr>
      <vt:lpstr>2. Overview of ARM ISA-based server processors (12)</vt:lpstr>
      <vt:lpstr>2. Overview of ARM ISA-based server processors (13)</vt:lpstr>
      <vt:lpstr>2. Overview of ARM ISA-based server processors (14)</vt:lpstr>
      <vt:lpstr>2. Overview of ARM ISA-based server processors (15)</vt:lpstr>
      <vt:lpstr>2. Overview of ARM ISA-based server processors (16)</vt:lpstr>
      <vt:lpstr>2. Overview of ARM ISA-based server processors (17)</vt:lpstr>
      <vt:lpstr>2. Overview of ARM ISA-based server processors (18)</vt:lpstr>
      <vt:lpstr>2. Overview of ARM ISA-based server processors (19)</vt:lpstr>
      <vt:lpstr>2. Overview of ARM ISA-based server processors (20)</vt:lpstr>
      <vt:lpstr>2. Overview of ARM ISA-based server processors (21)</vt:lpstr>
      <vt:lpstr>2. Overview of ARM ISA-based server processors (22)</vt:lpstr>
      <vt:lpstr>2. Overview of ARM ISA-based server processors (23)</vt:lpstr>
      <vt:lpstr>PowerPoint Presentation</vt:lpstr>
      <vt:lpstr>PowerPoint Presentation</vt:lpstr>
      <vt:lpstr>3. 1 Overview (1)</vt:lpstr>
      <vt:lpstr>3. 1 Overview (2)</vt:lpstr>
      <vt:lpstr>3. 1 Overview (3)</vt:lpstr>
      <vt:lpstr>3. 1 Overview (4)</vt:lpstr>
      <vt:lpstr>3. 1 Overview (5)</vt:lpstr>
      <vt:lpstr>3. 1 Overview (6)</vt:lpstr>
      <vt:lpstr>3. 1 Overview (6b)</vt:lpstr>
      <vt:lpstr>3. 1 Overview (7)</vt:lpstr>
      <vt:lpstr>3. 1 Overview (8)</vt:lpstr>
      <vt:lpstr>3. 1 Overview (9)</vt:lpstr>
      <vt:lpstr>3. 1 Overview (10)</vt:lpstr>
      <vt:lpstr>3. 1 Overview (11)</vt:lpstr>
      <vt:lpstr>3. 1 Overview (12)</vt:lpstr>
      <vt:lpstr>3. 1 Overview (13)</vt:lpstr>
      <vt:lpstr>3. 1 Overview (14)</vt:lpstr>
      <vt:lpstr>3. 1 Overview (15)</vt:lpstr>
      <vt:lpstr>3. 1 Overview (16)</vt:lpstr>
      <vt:lpstr>3. 1 Overview (17)</vt:lpstr>
      <vt:lpstr>3. 1 Overview (18)</vt:lpstr>
      <vt:lpstr>3. 1 Overview (19)</vt:lpstr>
      <vt:lpstr>3. 1 Overview (20)</vt:lpstr>
      <vt:lpstr>3. 1 Overview (21)</vt:lpstr>
      <vt:lpstr>3. 1 Overview (22)</vt:lpstr>
      <vt:lpstr>3. 1 Overview (23)</vt:lpstr>
      <vt:lpstr>3. 1 Overview (24)</vt:lpstr>
      <vt:lpstr>3. 1 Overview (25)</vt:lpstr>
      <vt:lpstr>3. 1 Overview (26)</vt:lpstr>
      <vt:lpstr>3. 1 Overview (26b)</vt:lpstr>
      <vt:lpstr>3. 1 Overview (27)</vt:lpstr>
      <vt:lpstr>3. 1 Overview (28)</vt:lpstr>
      <vt:lpstr>3. 1 Overview (29)</vt:lpstr>
      <vt:lpstr>3. 1 Overview (30)</vt:lpstr>
      <vt:lpstr>PowerPoint Presentation</vt:lpstr>
      <vt:lpstr>3.2 The Neoverse N1 processor and platform (1)</vt:lpstr>
      <vt:lpstr>3.2 The Neoverse N1 processor and platform (2)</vt:lpstr>
      <vt:lpstr>3.2 The Neoverse N1 processor and platform (3)</vt:lpstr>
      <vt:lpstr>3.2 The Neoverse N1 processor and platform (4)</vt:lpstr>
      <vt:lpstr>3.2 The Neoverse N1 processor and platform (5)</vt:lpstr>
      <vt:lpstr>3.2 The Neoverse N1 processor and platform (5)</vt:lpstr>
      <vt:lpstr>3.2 The Neoverse N1 processor and platform (6)</vt:lpstr>
      <vt:lpstr>3.2 The Neoverse N1 processor and platform (7)</vt:lpstr>
      <vt:lpstr>3.2 The Neoverse N1 processor and platform (8)</vt:lpstr>
      <vt:lpstr>3.2 The Neoverse N1 processor and platform (9)</vt:lpstr>
      <vt:lpstr>3.2 The Neoverse N1 processor and platform (10)</vt:lpstr>
      <vt:lpstr>3.2 The Neoverse N1 processor and platform (11)</vt:lpstr>
      <vt:lpstr>PowerPoint Presentation</vt:lpstr>
      <vt:lpstr>PowerPoint Presentation</vt:lpstr>
      <vt:lpstr>4.1 Overview (1)</vt:lpstr>
      <vt:lpstr>4.1 Overview (2)</vt:lpstr>
      <vt:lpstr>4.1 Overview (3)</vt:lpstr>
      <vt:lpstr>PowerPoint Presentation</vt:lpstr>
      <vt:lpstr>4.2 The  Amper Altra (Quicksilver) processor (1)</vt:lpstr>
      <vt:lpstr>4.2 The  Amper Altra (Quicksilver) processor (2)</vt:lpstr>
      <vt:lpstr>4.2 The  Amper Altra (Quicksilver) processor (3)</vt:lpstr>
      <vt:lpstr>4.2 The  Amper Altra (Quicksilver) processor (4)</vt:lpstr>
      <vt:lpstr>4.2 The  Amper Altra (Quicksilver) processor (5)</vt:lpstr>
      <vt:lpstr>4.2 The  Amper Altra (Quicksilver) processor (6)</vt:lpstr>
      <vt:lpstr>4.2 The  Amper Altra (Quicksilver) processor (7)</vt:lpstr>
      <vt:lpstr>4.2 The  Amper Altra (Quicksilver) processor (8)</vt:lpstr>
      <vt:lpstr>4.2 The  Amper Altra (Quicksilver) processor (9)</vt:lpstr>
      <vt:lpstr>4.2 The  Amper Altra (Quicksilver) processor (10)</vt:lpstr>
      <vt:lpstr>4.2 The  Amper Altra (Quicksilver) processor (11)</vt:lpstr>
      <vt:lpstr>PowerPoint Presentation</vt:lpstr>
      <vt:lpstr>4.3 The  Ampere Altra Max (Mystique) processor (1)</vt:lpstr>
      <vt:lpstr>4.3 The  Ampere Altra Max (Mystique) processor (2)</vt:lpstr>
      <vt:lpstr>4.3 The  Ampere Altra Max (Mystique) processor (3)</vt:lpstr>
      <vt:lpstr>PowerPoint Presentation</vt:lpstr>
      <vt:lpstr>PowerPoint Presentation</vt:lpstr>
      <vt:lpstr>PowerPoint Presentation</vt:lpstr>
      <vt:lpstr>PowerPoint Presentation</vt:lpstr>
      <vt:lpstr>PowerPoint Presentation</vt:lpstr>
      <vt:lpstr>5. References (1)</vt:lpstr>
      <vt:lpstr>5. References (2)</vt:lpstr>
      <vt:lpstr>5. References (3)</vt:lpstr>
      <vt:lpstr>5. References (4)</vt:lpstr>
      <vt:lpstr>5. References (5)</vt:lpstr>
      <vt:lpstr>5. References (6)</vt:lpstr>
      <vt:lpstr>5. References (7)</vt:lpstr>
      <vt:lpstr>5. References (8)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sima</dc:creator>
  <cp:lastModifiedBy>Dezső Sima</cp:lastModifiedBy>
  <cp:revision>1202</cp:revision>
  <cp:lastPrinted>2021-05-14T10:15:29Z</cp:lastPrinted>
  <dcterms:created xsi:type="dcterms:W3CDTF">2021-04-20T04:49:17Z</dcterms:created>
  <dcterms:modified xsi:type="dcterms:W3CDTF">2021-12-06T14:40:50Z</dcterms:modified>
</cp:coreProperties>
</file>