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  <p:sldMasterId id="2147483673" r:id="rId2"/>
    <p:sldMasterId id="2147483698" r:id="rId3"/>
    <p:sldMasterId id="2147483724" r:id="rId4"/>
    <p:sldMasterId id="2147483737" r:id="rId5"/>
    <p:sldMasterId id="2147483749" r:id="rId6"/>
    <p:sldMasterId id="2147483762" r:id="rId7"/>
    <p:sldMasterId id="2147483787" r:id="rId8"/>
    <p:sldMasterId id="2147483800" r:id="rId9"/>
    <p:sldMasterId id="2147483826" r:id="rId10"/>
  </p:sldMasterIdLst>
  <p:notesMasterIdLst>
    <p:notesMasterId r:id="rId123"/>
  </p:notesMasterIdLst>
  <p:sldIdLst>
    <p:sldId id="410" r:id="rId11"/>
    <p:sldId id="1790" r:id="rId12"/>
    <p:sldId id="1751" r:id="rId13"/>
    <p:sldId id="1754" r:id="rId14"/>
    <p:sldId id="1755" r:id="rId15"/>
    <p:sldId id="748" r:id="rId16"/>
    <p:sldId id="1338" r:id="rId17"/>
    <p:sldId id="1399" r:id="rId18"/>
    <p:sldId id="1406" r:id="rId19"/>
    <p:sldId id="1400" r:id="rId20"/>
    <p:sldId id="1401" r:id="rId21"/>
    <p:sldId id="1402" r:id="rId22"/>
    <p:sldId id="1403" r:id="rId23"/>
    <p:sldId id="1404" r:id="rId24"/>
    <p:sldId id="1405" r:id="rId25"/>
    <p:sldId id="1789" r:id="rId26"/>
    <p:sldId id="1760" r:id="rId27"/>
    <p:sldId id="1788" r:id="rId28"/>
    <p:sldId id="1257" r:id="rId29"/>
    <p:sldId id="1004" r:id="rId30"/>
    <p:sldId id="1396" r:id="rId31"/>
    <p:sldId id="1758" r:id="rId32"/>
    <p:sldId id="1759" r:id="rId33"/>
    <p:sldId id="1791" r:id="rId34"/>
    <p:sldId id="1792" r:id="rId35"/>
    <p:sldId id="1734" r:id="rId36"/>
    <p:sldId id="1735" r:id="rId37"/>
    <p:sldId id="1736" r:id="rId38"/>
    <p:sldId id="1042" r:id="rId39"/>
    <p:sldId id="1407" r:id="rId40"/>
    <p:sldId id="1270" r:id="rId41"/>
    <p:sldId id="1415" r:id="rId42"/>
    <p:sldId id="1727" r:id="rId43"/>
    <p:sldId id="1334" r:id="rId44"/>
    <p:sldId id="1269" r:id="rId45"/>
    <p:sldId id="1339" r:id="rId46"/>
    <p:sldId id="1737" r:id="rId47"/>
    <p:sldId id="1731" r:id="rId48"/>
    <p:sldId id="1738" r:id="rId49"/>
    <p:sldId id="1732" r:id="rId50"/>
    <p:sldId id="1739" r:id="rId51"/>
    <p:sldId id="1343" r:id="rId52"/>
    <p:sldId id="1740" r:id="rId53"/>
    <p:sldId id="1793" r:id="rId54"/>
    <p:sldId id="1344" r:id="rId55"/>
    <p:sldId id="1741" r:id="rId56"/>
    <p:sldId id="1410" r:id="rId57"/>
    <p:sldId id="1324" r:id="rId58"/>
    <p:sldId id="1325" r:id="rId59"/>
    <p:sldId id="1326" r:id="rId60"/>
    <p:sldId id="1327" r:id="rId61"/>
    <p:sldId id="1408" r:id="rId62"/>
    <p:sldId id="1409" r:id="rId63"/>
    <p:sldId id="1328" r:id="rId64"/>
    <p:sldId id="1329" r:id="rId65"/>
    <p:sldId id="1330" r:id="rId66"/>
    <p:sldId id="1331" r:id="rId67"/>
    <p:sldId id="1332" r:id="rId68"/>
    <p:sldId id="1335" r:id="rId69"/>
    <p:sldId id="1272" r:id="rId70"/>
    <p:sldId id="1286" r:id="rId71"/>
    <p:sldId id="1273" r:id="rId72"/>
    <p:sldId id="1274" r:id="rId73"/>
    <p:sldId id="1380" r:id="rId74"/>
    <p:sldId id="1767" r:id="rId75"/>
    <p:sldId id="1279" r:id="rId76"/>
    <p:sldId id="1768" r:id="rId77"/>
    <p:sldId id="1716" r:id="rId78"/>
    <p:sldId id="1278" r:id="rId79"/>
    <p:sldId id="1281" r:id="rId80"/>
    <p:sldId id="1769" r:id="rId81"/>
    <p:sldId id="1794" r:id="rId82"/>
    <p:sldId id="1283" r:id="rId83"/>
    <p:sldId id="1282" r:id="rId84"/>
    <p:sldId id="1771" r:id="rId85"/>
    <p:sldId id="1379" r:id="rId86"/>
    <p:sldId id="1336" r:id="rId87"/>
    <p:sldId id="1285" r:id="rId88"/>
    <p:sldId id="1284" r:id="rId89"/>
    <p:sldId id="1776" r:id="rId90"/>
    <p:sldId id="1775" r:id="rId91"/>
    <p:sldId id="1774" r:id="rId92"/>
    <p:sldId id="1781" r:id="rId93"/>
    <p:sldId id="1782" r:id="rId94"/>
    <p:sldId id="1787" r:id="rId95"/>
    <p:sldId id="1783" r:id="rId96"/>
    <p:sldId id="1784" r:id="rId97"/>
    <p:sldId id="1779" r:id="rId98"/>
    <p:sldId id="1296" r:id="rId99"/>
    <p:sldId id="1305" r:id="rId100"/>
    <p:sldId id="1306" r:id="rId101"/>
    <p:sldId id="1785" r:id="rId102"/>
    <p:sldId id="1337" r:id="rId103"/>
    <p:sldId id="1308" r:id="rId104"/>
    <p:sldId id="1358" r:id="rId105"/>
    <p:sldId id="1309" r:id="rId106"/>
    <p:sldId id="1310" r:id="rId107"/>
    <p:sldId id="1311" r:id="rId108"/>
    <p:sldId id="1312" r:id="rId109"/>
    <p:sldId id="1313" r:id="rId110"/>
    <p:sldId id="1717" r:id="rId111"/>
    <p:sldId id="1320" r:id="rId112"/>
    <p:sldId id="1321" r:id="rId113"/>
    <p:sldId id="1322" r:id="rId114"/>
    <p:sldId id="1314" r:id="rId115"/>
    <p:sldId id="1798" r:id="rId116"/>
    <p:sldId id="1315" r:id="rId117"/>
    <p:sldId id="1796" r:id="rId118"/>
    <p:sldId id="1797" r:id="rId119"/>
    <p:sldId id="1317" r:id="rId120"/>
    <p:sldId id="1725" r:id="rId121"/>
    <p:sldId id="1795" r:id="rId1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43B284-05C1-4ADE-B66F-498B437E93F5}">
          <p14:sldIdLst>
            <p14:sldId id="410"/>
            <p14:sldId id="1790"/>
            <p14:sldId id="1751"/>
            <p14:sldId id="1754"/>
            <p14:sldId id="1755"/>
            <p14:sldId id="748"/>
            <p14:sldId id="1338"/>
            <p14:sldId id="1399"/>
            <p14:sldId id="1406"/>
            <p14:sldId id="1400"/>
            <p14:sldId id="1401"/>
            <p14:sldId id="1402"/>
            <p14:sldId id="1403"/>
            <p14:sldId id="1404"/>
            <p14:sldId id="1405"/>
            <p14:sldId id="1789"/>
            <p14:sldId id="1760"/>
            <p14:sldId id="1788"/>
          </p14:sldIdLst>
        </p14:section>
        <p14:section name="Untitled Section" id="{C502D39B-7B0F-408B-9318-C54260733FCA}">
          <p14:sldIdLst>
            <p14:sldId id="1257"/>
            <p14:sldId id="1004"/>
            <p14:sldId id="1396"/>
            <p14:sldId id="1758"/>
            <p14:sldId id="1759"/>
            <p14:sldId id="1791"/>
            <p14:sldId id="1792"/>
            <p14:sldId id="1734"/>
            <p14:sldId id="1735"/>
            <p14:sldId id="1736"/>
            <p14:sldId id="1042"/>
            <p14:sldId id="1407"/>
            <p14:sldId id="1270"/>
            <p14:sldId id="1415"/>
            <p14:sldId id="1727"/>
            <p14:sldId id="1334"/>
            <p14:sldId id="1269"/>
            <p14:sldId id="1339"/>
            <p14:sldId id="1737"/>
            <p14:sldId id="1731"/>
            <p14:sldId id="1738"/>
            <p14:sldId id="1732"/>
            <p14:sldId id="1739"/>
            <p14:sldId id="1343"/>
            <p14:sldId id="1740"/>
            <p14:sldId id="1793"/>
            <p14:sldId id="1344"/>
            <p14:sldId id="1741"/>
            <p14:sldId id="1410"/>
            <p14:sldId id="1324"/>
            <p14:sldId id="1325"/>
            <p14:sldId id="1326"/>
            <p14:sldId id="1327"/>
            <p14:sldId id="1408"/>
            <p14:sldId id="1409"/>
            <p14:sldId id="1328"/>
            <p14:sldId id="1329"/>
            <p14:sldId id="1330"/>
            <p14:sldId id="1331"/>
            <p14:sldId id="1332"/>
            <p14:sldId id="1335"/>
            <p14:sldId id="1272"/>
            <p14:sldId id="1286"/>
            <p14:sldId id="1273"/>
            <p14:sldId id="1274"/>
            <p14:sldId id="1380"/>
            <p14:sldId id="1767"/>
            <p14:sldId id="1279"/>
            <p14:sldId id="1768"/>
            <p14:sldId id="1716"/>
            <p14:sldId id="1278"/>
            <p14:sldId id="1281"/>
            <p14:sldId id="1769"/>
            <p14:sldId id="1794"/>
            <p14:sldId id="1283"/>
            <p14:sldId id="1282"/>
            <p14:sldId id="1771"/>
            <p14:sldId id="1379"/>
            <p14:sldId id="1336"/>
            <p14:sldId id="1285"/>
            <p14:sldId id="1284"/>
            <p14:sldId id="1776"/>
            <p14:sldId id="1775"/>
            <p14:sldId id="1774"/>
            <p14:sldId id="1781"/>
            <p14:sldId id="1782"/>
            <p14:sldId id="1787"/>
            <p14:sldId id="1783"/>
            <p14:sldId id="1784"/>
            <p14:sldId id="1779"/>
            <p14:sldId id="1296"/>
            <p14:sldId id="1305"/>
            <p14:sldId id="1306"/>
            <p14:sldId id="1785"/>
            <p14:sldId id="1337"/>
            <p14:sldId id="1308"/>
            <p14:sldId id="1358"/>
            <p14:sldId id="1309"/>
            <p14:sldId id="1310"/>
            <p14:sldId id="1311"/>
            <p14:sldId id="1312"/>
            <p14:sldId id="1313"/>
            <p14:sldId id="1717"/>
            <p14:sldId id="1320"/>
            <p14:sldId id="1321"/>
            <p14:sldId id="1322"/>
            <p14:sldId id="1314"/>
            <p14:sldId id="1798"/>
            <p14:sldId id="1315"/>
            <p14:sldId id="1796"/>
            <p14:sldId id="1797"/>
            <p14:sldId id="1317"/>
            <p14:sldId id="1725"/>
            <p14:sldId id="17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" userDrawn="1">
          <p15:clr>
            <a:srgbClr val="A4A3A4"/>
          </p15:clr>
        </p15:guide>
        <p15:guide id="2" orient="horz" pos="4003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  <p15:guide id="4" pos="5318" userDrawn="1">
          <p15:clr>
            <a:srgbClr val="A4A3A4"/>
          </p15:clr>
        </p15:guide>
        <p15:guide id="6" pos="640" userDrawn="1">
          <p15:clr>
            <a:srgbClr val="A4A3A4"/>
          </p15:clr>
        </p15:guide>
        <p15:guide id="7" pos="2313" userDrawn="1">
          <p15:clr>
            <a:srgbClr val="A4A3A4"/>
          </p15:clr>
        </p15:guide>
        <p15:guide id="8" pos="442" userDrawn="1">
          <p15:clr>
            <a:srgbClr val="A4A3A4"/>
          </p15:clr>
        </p15:guide>
        <p15:guide id="9" orient="horz" pos="799" userDrawn="1">
          <p15:clr>
            <a:srgbClr val="A4A3A4"/>
          </p15:clr>
        </p15:guide>
        <p15:guide id="10" orient="horz" pos="544" userDrawn="1">
          <p15:clr>
            <a:srgbClr val="A4A3A4"/>
          </p15:clr>
        </p15:guide>
        <p15:guide id="11" orient="horz" pos="317" userDrawn="1">
          <p15:clr>
            <a:srgbClr val="A4A3A4"/>
          </p15:clr>
        </p15:guide>
        <p15:guide id="12" pos="187">
          <p15:clr>
            <a:srgbClr val="A4A3A4"/>
          </p15:clr>
        </p15:guide>
        <p15:guide id="14" pos="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A4FAF4"/>
    <a:srgbClr val="5EAEDA"/>
    <a:srgbClr val="6491D4"/>
    <a:srgbClr val="6B9ECD"/>
    <a:srgbClr val="A6A6A6"/>
    <a:srgbClr val="72BFC5"/>
    <a:srgbClr val="00B050"/>
    <a:srgbClr val="D9D9D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3979" autoAdjust="0"/>
  </p:normalViewPr>
  <p:slideViewPr>
    <p:cSldViewPr snapToObjects="1" showGuides="1">
      <p:cViewPr varScale="1">
        <p:scale>
          <a:sx n="91" d="100"/>
          <a:sy n="91" d="100"/>
        </p:scale>
        <p:origin x="492" y="90"/>
      </p:cViewPr>
      <p:guideLst>
        <p:guide orient="horz" pos="176"/>
        <p:guide orient="horz" pos="4003"/>
        <p:guide orient="horz" pos="1224"/>
        <p:guide pos="5318"/>
        <p:guide pos="640"/>
        <p:guide pos="2313"/>
        <p:guide pos="442"/>
        <p:guide orient="horz" pos="799"/>
        <p:guide orient="horz" pos="544"/>
        <p:guide orient="horz" pos="317"/>
        <p:guide pos="187"/>
        <p:guide pos="45"/>
      </p:guideLst>
    </p:cSldViewPr>
  </p:slideViewPr>
  <p:outlineViewPr>
    <p:cViewPr>
      <p:scale>
        <a:sx n="33" d="100"/>
        <a:sy n="33" d="100"/>
      </p:scale>
      <p:origin x="0" y="-30894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117" Type="http://schemas.openxmlformats.org/officeDocument/2006/relationships/slide" Target="slides/slide107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slide" Target="slides/slide79.xml"/><Relationship Id="rId112" Type="http://schemas.openxmlformats.org/officeDocument/2006/relationships/slide" Target="slides/slide102.xml"/><Relationship Id="rId16" Type="http://schemas.openxmlformats.org/officeDocument/2006/relationships/slide" Target="slides/slide6.xml"/><Relationship Id="rId107" Type="http://schemas.openxmlformats.org/officeDocument/2006/relationships/slide" Target="slides/slide97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102" Type="http://schemas.openxmlformats.org/officeDocument/2006/relationships/slide" Target="slides/slide92.xml"/><Relationship Id="rId12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0.xml"/><Relationship Id="rId95" Type="http://schemas.openxmlformats.org/officeDocument/2006/relationships/slide" Target="slides/slide8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100" Type="http://schemas.openxmlformats.org/officeDocument/2006/relationships/slide" Target="slides/slide90.xml"/><Relationship Id="rId105" Type="http://schemas.openxmlformats.org/officeDocument/2006/relationships/slide" Target="slides/slide95.xml"/><Relationship Id="rId113" Type="http://schemas.openxmlformats.org/officeDocument/2006/relationships/slide" Target="slides/slide103.xml"/><Relationship Id="rId118" Type="http://schemas.openxmlformats.org/officeDocument/2006/relationships/slide" Target="slides/slide108.xml"/><Relationship Id="rId12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slide" Target="slides/slide83.xml"/><Relationship Id="rId98" Type="http://schemas.openxmlformats.org/officeDocument/2006/relationships/slide" Target="slides/slide88.xml"/><Relationship Id="rId121" Type="http://schemas.openxmlformats.org/officeDocument/2006/relationships/slide" Target="slides/slide11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103" Type="http://schemas.openxmlformats.org/officeDocument/2006/relationships/slide" Target="slides/slide93.xml"/><Relationship Id="rId108" Type="http://schemas.openxmlformats.org/officeDocument/2006/relationships/slide" Target="slides/slide98.xml"/><Relationship Id="rId116" Type="http://schemas.openxmlformats.org/officeDocument/2006/relationships/slide" Target="slides/slide106.xml"/><Relationship Id="rId124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slide" Target="slides/slide81.xml"/><Relationship Id="rId96" Type="http://schemas.openxmlformats.org/officeDocument/2006/relationships/slide" Target="slides/slide86.xml"/><Relationship Id="rId111" Type="http://schemas.openxmlformats.org/officeDocument/2006/relationships/slide" Target="slides/slide10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6" Type="http://schemas.openxmlformats.org/officeDocument/2006/relationships/slide" Target="slides/slide96.xml"/><Relationship Id="rId114" Type="http://schemas.openxmlformats.org/officeDocument/2006/relationships/slide" Target="slides/slide104.xml"/><Relationship Id="rId119" Type="http://schemas.openxmlformats.org/officeDocument/2006/relationships/slide" Target="slides/slide109.xml"/><Relationship Id="rId12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slide" Target="slides/slide84.xml"/><Relationship Id="rId99" Type="http://schemas.openxmlformats.org/officeDocument/2006/relationships/slide" Target="slides/slide89.xml"/><Relationship Id="rId101" Type="http://schemas.openxmlformats.org/officeDocument/2006/relationships/slide" Target="slides/slide91.xml"/><Relationship Id="rId122" Type="http://schemas.openxmlformats.org/officeDocument/2006/relationships/slide" Target="slides/slide1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109" Type="http://schemas.openxmlformats.org/officeDocument/2006/relationships/slide" Target="slides/slide9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97" Type="http://schemas.openxmlformats.org/officeDocument/2006/relationships/slide" Target="slides/slide87.xml"/><Relationship Id="rId104" Type="http://schemas.openxmlformats.org/officeDocument/2006/relationships/slide" Target="slides/slide94.xml"/><Relationship Id="rId120" Type="http://schemas.openxmlformats.org/officeDocument/2006/relationships/slide" Target="slides/slide110.xml"/><Relationship Id="rId12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slide" Target="slides/slide8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110" Type="http://schemas.openxmlformats.org/officeDocument/2006/relationships/slide" Target="slides/slide100.xml"/><Relationship Id="rId115" Type="http://schemas.openxmlformats.org/officeDocument/2006/relationships/slide" Target="slides/slide105.xml"/><Relationship Id="rId61" Type="http://schemas.openxmlformats.org/officeDocument/2006/relationships/slide" Target="slides/slide51.xml"/><Relationship Id="rId82" Type="http://schemas.openxmlformats.org/officeDocument/2006/relationships/slide" Target="slides/slide7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6CD8F015-447F-47A2-9CB4-05A2ED03C3A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3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9CBE5971-2EA0-420F-8461-EEE5968F5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7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0237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383219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6737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05760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5971-2EA0-420F-8461-EEE5968F5B8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01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030824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3369">
              <a:defRPr>
                <a:solidFill>
                  <a:schemeClr val="tx1"/>
                </a:solidFill>
                <a:latin typeface="Arial" charset="0"/>
              </a:defRPr>
            </a:lvl1pPr>
            <a:lvl2pPr marL="749060" indent="-285805" defTabSz="923369">
              <a:defRPr>
                <a:solidFill>
                  <a:schemeClr val="tx1"/>
                </a:solidFill>
                <a:latin typeface="Arial" charset="0"/>
              </a:defRPr>
            </a:lvl2pPr>
            <a:lvl3pPr marL="1152641" indent="-229272" defTabSz="923369">
              <a:defRPr>
                <a:solidFill>
                  <a:schemeClr val="tx1"/>
                </a:solidFill>
                <a:latin typeface="Arial" charset="0"/>
              </a:defRPr>
            </a:lvl3pPr>
            <a:lvl4pPr marL="1614325" indent="-229272" defTabSz="923369">
              <a:defRPr>
                <a:solidFill>
                  <a:schemeClr val="tx1"/>
                </a:solidFill>
                <a:latin typeface="Arial" charset="0"/>
              </a:defRPr>
            </a:lvl4pPr>
            <a:lvl5pPr marL="2077580" indent="-229272" defTabSz="923369">
              <a:defRPr>
                <a:solidFill>
                  <a:schemeClr val="tx1"/>
                </a:solidFill>
                <a:latin typeface="Arial" charset="0"/>
              </a:defRPr>
            </a:lvl5pPr>
            <a:lvl6pPr marL="2529842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105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367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629" indent="-229272" defTabSz="92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4BFD9A7-FAC6-4B51-A12F-D29D77A0AC1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4675" name="Rectangle 7"/>
          <p:cNvSpPr txBox="1">
            <a:spLocks noGrp="1" noChangeArrowheads="1"/>
          </p:cNvSpPr>
          <p:nvPr/>
        </p:nvSpPr>
        <p:spPr bwMode="auto">
          <a:xfrm>
            <a:off x="3849689" y="9430310"/>
            <a:ext cx="2946400" cy="4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62" tIns="46181" rIns="92362" bIns="46181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BA6813A-948D-418C-8852-D24B0D7AD728}" type="slidenum"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46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4" y="4714357"/>
            <a:ext cx="5438775" cy="446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362" tIns="46181" rIns="92362" bIns="4618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7582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2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047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6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36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2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80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201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904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0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1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005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36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030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64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9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33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44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36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23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3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74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2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87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1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2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51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3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3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3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0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7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37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8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83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5AEA859-1FBD-492C-B728-F9B5FDA3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94A8D3E-3776-416F-A664-C25D87E51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3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D436388-307E-48ED-B679-858C6E56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6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F9ADC9-3E27-44DA-B2AE-B3C707DCE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79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73758EC6-CCD6-42AC-9823-2B7603B0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55FC11D-C778-4699-96C3-8835C197E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30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3E9B7A-50CC-401A-A1BD-2DD8F55F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77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449907A-C9DE-436C-8305-5AA11DF95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9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0237561-2B3F-4D72-9FAF-A6F919EB8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8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DE6BB42-0C31-4CFB-B147-1AAE1EDF1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19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8C9C813-C3EC-49FF-AA04-29CCD43FF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20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6F0074C-8013-41EE-8EF0-BE450A37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8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2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2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1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7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8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2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12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49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32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5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0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03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578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97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9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04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90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86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4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4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41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6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464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3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52348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81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5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93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6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67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14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73FE5-D902-46D2-B81E-D30B1B136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141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6E968-35E0-4B35-93A0-B15D0E85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90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B5FFC-FA84-4AEA-89BC-1D553877B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8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7D0E-16C3-4DAF-96FF-5E1C947B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2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90EC1-472F-4BAD-8ECB-5423D333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00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  <a:solidFill>
            <a:srgbClr val="0000FF"/>
          </a:solidFill>
        </p:spPr>
        <p:txBody>
          <a:bodyPr/>
          <a:lstStyle>
            <a:lvl1pPr algn="ctr">
              <a:defRPr sz="1800">
                <a:latin typeface="+mn-lt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439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82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2071-DB06-4AA1-83C1-2DED61C5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6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41734-B569-4339-B0D1-FF3E7241C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34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4C2-91AB-4B86-88E5-12CA82A29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5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87231-833E-45D8-9B6D-EA572D4A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95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8057-C9E1-4654-A59A-099A3AF3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97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C148-84BA-4689-B465-D20516F9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479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68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5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5544E-E864-4144-BCE2-0051B2C64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1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19A15A-9FCA-4B07-BEC3-4A718672D2E8}" type="slidenum">
              <a:rPr lang="en-US" sz="140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7DF1A-9F14-4ECB-A856-F82C4AE6D1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9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en-US" altLang="en-US">
                <a:solidFill>
                  <a:schemeClr val="bg1"/>
                </a:solidFill>
                <a:latin typeface="Verdana" pitchFamily="34" charset="0"/>
              </a:rPr>
              <a:t> Sima</a:t>
            </a:r>
            <a:endParaRPr lang="hu-HU" altLang="en-US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491940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Intel’s Core 2 family </a:t>
            </a:r>
          </a:p>
          <a:p>
            <a:pPr algn="ctr" eaLnBrk="1" fontAlgn="base" hangingPunct="1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Overview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4" y="6119388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</a:t>
            </a:r>
            <a:r>
              <a:rPr lang="hu-HU" altLang="en-US" sz="2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20</a:t>
            </a:r>
            <a:r>
              <a:rPr lang="en-US" altLang="en-US" sz="24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</a:t>
            </a:r>
            <a:r>
              <a:rPr lang="hu-HU" altLang="en-US" sz="240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454225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2.1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Sima 2020</a:t>
            </a: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3"/>
          <p:cNvGraphicFramePr>
            <a:graphicFrameLocks noChangeAspect="1"/>
          </p:cNvGraphicFramePr>
          <p:nvPr/>
        </p:nvGraphicFramePr>
        <p:xfrm>
          <a:off x="161925" y="821324"/>
          <a:ext cx="8684567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2" imgW="9994900" imgH="7227888" progId="MSDraw">
                  <p:embed/>
                </p:oleObj>
              </mc:Choice>
              <mc:Fallback>
                <p:oleObj name="Microsoft Drawing" r:id="rId2" imgW="9994900" imgH="7227888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821324"/>
                        <a:ext cx="8684567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0293" y="494498"/>
            <a:ext cx="2613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Intel's Pentium 4 family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1500" y="5859463"/>
            <a:ext cx="360000" cy="13482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180 nm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172349" y="5859463"/>
            <a:ext cx="360000" cy="134822"/>
          </a:xfrm>
          <a:prstGeom prst="rect">
            <a:avLst/>
          </a:prstGeom>
          <a:solidFill>
            <a:srgbClr val="A4FAF4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1660" y="5814265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130 nm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231740" y="5881036"/>
            <a:ext cx="360000" cy="121669"/>
          </a:xfrm>
          <a:prstGeom prst="rect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365" y="5822685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90 nm</a:t>
            </a:r>
          </a:p>
        </p:txBody>
      </p:sp>
    </p:spTree>
    <p:extLst>
      <p:ext uri="{BB962C8B-B14F-4D97-AF65-F5344CB8AC3E}">
        <p14:creationId xmlns:p14="http://schemas.microsoft.com/office/powerpoint/2010/main" val="3858274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1"/>
          <p:cNvSpPr txBox="1">
            <a:spLocks noChangeArrowheads="1"/>
          </p:cNvSpPr>
          <p:nvPr/>
        </p:nvSpPr>
        <p:spPr bwMode="auto">
          <a:xfrm>
            <a:off x="74489" y="498296"/>
            <a:ext cx="852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33399"/>
                </a:solidFill>
                <a:latin typeface="Verdana"/>
              </a:rPr>
              <a:t>Emergence of Intel’s Atom line aiming for tablets and smartphones </a:t>
            </a:r>
            <a:r>
              <a:rPr lang="hu-HU" sz="1400" dirty="0">
                <a:latin typeface="Verdana"/>
              </a:rPr>
              <a:t>(Based on [</a:t>
            </a:r>
            <a:r>
              <a:rPr lang="en-US" sz="1400" dirty="0">
                <a:latin typeface="Verdana"/>
              </a:rPr>
              <a:t>2</a:t>
            </a:r>
            <a:r>
              <a:rPr lang="hu-HU" sz="1400" dirty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9123" y="4985548"/>
            <a:ext cx="774571" cy="43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9522" y="52904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in-order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9762" y="3305069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4-wide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out-of-order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4697" y="5280579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in 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6959" y="5286087"/>
            <a:ext cx="1130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2-wide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</a:rPr>
              <a:t>out-of-order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/>
              <a:t>5. Evolution of tablet and smartphone processors (7)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8246" y="4049341"/>
            <a:ext cx="8576350" cy="169290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6116" y="1133745"/>
            <a:ext cx="9097479" cy="4770013"/>
            <a:chOff x="86116" y="1547736"/>
            <a:chExt cx="9097479" cy="4770013"/>
          </a:xfrm>
        </p:grpSpPr>
        <p:grpSp>
          <p:nvGrpSpPr>
            <p:cNvPr id="15" name="Group 14"/>
            <p:cNvGrpSpPr/>
            <p:nvPr/>
          </p:nvGrpSpPr>
          <p:grpSpPr>
            <a:xfrm>
              <a:off x="86116" y="1547736"/>
              <a:ext cx="9097479" cy="4770013"/>
              <a:chOff x="86116" y="1330623"/>
              <a:chExt cx="9097479" cy="4770013"/>
            </a:xfrm>
          </p:grpSpPr>
          <p:pic>
            <p:nvPicPr>
              <p:cNvPr id="27" name="Kép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16" y="1330623"/>
                <a:ext cx="8986384" cy="4770013"/>
              </a:xfrm>
              <a:prstGeom prst="rect">
                <a:avLst/>
              </a:prstGeom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90425" y="4265092"/>
                <a:ext cx="8964000" cy="15840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pic>
            <p:nvPicPr>
              <p:cNvPr id="29" name="Kép 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983" t="85998" r="13040" b="6436"/>
              <a:stretch/>
            </p:blipFill>
            <p:spPr>
              <a:xfrm>
                <a:off x="4617005" y="5399813"/>
                <a:ext cx="4320480" cy="332685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4886353" y="5382636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in-order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72609" y="5385069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183005" y="5386618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037042" y="5383087"/>
                <a:ext cx="1146553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3-wide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5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out-of-order</a:t>
                </a:r>
              </a:p>
            </p:txBody>
          </p:sp>
        </p:grpSp>
        <p:pic>
          <p:nvPicPr>
            <p:cNvPr id="16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2159732" y="3861048"/>
              <a:ext cx="1044116" cy="396045"/>
            </a:xfrm>
            <a:prstGeom prst="rect">
              <a:avLst/>
            </a:prstGeom>
          </p:spPr>
        </p:pic>
        <p:pic>
          <p:nvPicPr>
            <p:cNvPr id="17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959932" y="3861048"/>
              <a:ext cx="1044116" cy="396045"/>
            </a:xfrm>
            <a:prstGeom prst="rect">
              <a:avLst/>
            </a:prstGeom>
          </p:spPr>
        </p:pic>
        <p:pic>
          <p:nvPicPr>
            <p:cNvPr id="20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5868144" y="3861048"/>
              <a:ext cx="1044116" cy="396045"/>
            </a:xfrm>
            <a:prstGeom prst="rect">
              <a:avLst/>
            </a:prstGeom>
          </p:spPr>
        </p:pic>
        <p:pic>
          <p:nvPicPr>
            <p:cNvPr id="21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6876256" y="3861047"/>
              <a:ext cx="1044116" cy="3960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68344" y="3853684"/>
              <a:ext cx="1044116" cy="403409"/>
              <a:chOff x="4968044" y="3853684"/>
              <a:chExt cx="1044116" cy="403409"/>
            </a:xfrm>
          </p:grpSpPr>
          <p:pic>
            <p:nvPicPr>
              <p:cNvPr id="24" name="Kép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326" t="48497" r="34055" b="43200"/>
              <a:stretch/>
            </p:blipFill>
            <p:spPr>
              <a:xfrm>
                <a:off x="4968044" y="3861048"/>
                <a:ext cx="1044116" cy="396045"/>
              </a:xfrm>
              <a:prstGeom prst="rect">
                <a:avLst/>
              </a:prstGeom>
            </p:spPr>
          </p:pic>
          <p:sp>
            <p:nvSpPr>
              <p:cNvPr id="25" name="Rounded Rectangle 24"/>
              <p:cNvSpPr/>
              <p:nvPr/>
            </p:nvSpPr>
            <p:spPr bwMode="auto">
              <a:xfrm>
                <a:off x="5328084" y="3897052"/>
                <a:ext cx="72008" cy="144016"/>
              </a:xfrm>
              <a:prstGeom prst="roundRect">
                <a:avLst/>
              </a:prstGeom>
              <a:solidFill>
                <a:schemeClr val="tx1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25706" y="3853684"/>
                <a:ext cx="268022" cy="25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30" i="1" dirty="0">
                    <a:solidFill>
                      <a:schemeClr val="bg1">
                        <a:lumMod val="95000"/>
                      </a:schemeClr>
                    </a:solidFill>
                  </a:rPr>
                  <a:t>5</a:t>
                </a:r>
              </a:p>
            </p:txBody>
          </p:sp>
        </p:grpSp>
        <p:pic>
          <p:nvPicPr>
            <p:cNvPr id="23" name="Kép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6" t="48497" r="34055" b="43200"/>
            <a:stretch/>
          </p:blipFill>
          <p:spPr>
            <a:xfrm>
              <a:off x="3095836" y="3861048"/>
              <a:ext cx="1044116" cy="396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4137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Intel’s Atom-based smartphone platforms (based on [276])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(8)</a:t>
            </a:r>
          </a:p>
        </p:txBody>
      </p:sp>
    </p:spTree>
    <p:extLst>
      <p:ext uri="{BB962C8B-B14F-4D97-AF65-F5344CB8AC3E}">
        <p14:creationId xmlns:p14="http://schemas.microsoft.com/office/powerpoint/2010/main" val="23161877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/>
              <a:t>5. Evolution of tablet and smartphone processors (9)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57" y="1262255"/>
            <a:ext cx="9083325" cy="4875698"/>
            <a:chOff x="23457" y="1262255"/>
            <a:chExt cx="9083325" cy="4875698"/>
          </a:xfrm>
        </p:grpSpPr>
        <p:sp>
          <p:nvSpPr>
            <p:cNvPr id="33" name="Szövegdoboz 51"/>
            <p:cNvSpPr txBox="1"/>
            <p:nvPr/>
          </p:nvSpPr>
          <p:spPr>
            <a:xfrm>
              <a:off x="7857365" y="5742986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201</a:t>
              </a:r>
              <a:r>
                <a:rPr lang="en-US" sz="12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2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1756" y="6137953"/>
              <a:ext cx="85707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7664" y="5978256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5995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70140" y="5974311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676755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383370" y="5974980"/>
              <a:ext cx="0" cy="906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77"/>
            <p:cNvSpPr txBox="1"/>
            <p:nvPr/>
          </p:nvSpPr>
          <p:spPr>
            <a:xfrm>
              <a:off x="7452320" y="4133720"/>
              <a:ext cx="6511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r>
                <a:rPr lang="hu-HU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/201</a:t>
              </a:r>
              <a:r>
                <a:rPr lang="en-US" sz="1000" dirty="0">
                  <a:solidFill>
                    <a:srgbClr val="FFFFFF"/>
                  </a:solidFill>
                  <a:ea typeface="Verdana" pitchFamily="34" charset="0"/>
                  <a:cs typeface="Verdana" pitchFamily="34" charset="0"/>
                </a:rPr>
                <a:t>4</a:t>
              </a:r>
              <a:endParaRPr lang="hu-HU" sz="1000" dirty="0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65250" y="5187998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out-of-order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47175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out-of-order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35780" y="5213840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2-wide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out-of-order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0435" y="2828575"/>
              <a:ext cx="10567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4-wide</a:t>
              </a:r>
            </a:p>
            <a:p>
              <a:pPr algn="ctr"/>
              <a:r>
                <a:rPr lang="en-US" sz="1100" dirty="0">
                  <a:solidFill>
                    <a:srgbClr val="FFFFFF"/>
                  </a:solidFill>
                </a:rPr>
                <a:t>out-of-order</a:t>
              </a:r>
            </a:p>
          </p:txBody>
        </p:sp>
        <p:pic>
          <p:nvPicPr>
            <p:cNvPr id="49" name="Kép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7" y="1262255"/>
              <a:ext cx="9083325" cy="4875697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72402" y="4228925"/>
              <a:ext cx="9000000" cy="15840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77053" y="503137"/>
            <a:ext cx="8294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333399"/>
                </a:solidFill>
                <a:latin typeface="Verdana"/>
              </a:rPr>
              <a:t>Emergence of AMD's Cat line aiming for tablets and smartphones </a:t>
            </a:r>
            <a:r>
              <a:rPr lang="hu-HU" sz="1400" dirty="0">
                <a:latin typeface="Verdana"/>
              </a:rPr>
              <a:t>(Based on [</a:t>
            </a:r>
            <a:r>
              <a:rPr lang="en-US" sz="1400" dirty="0">
                <a:latin typeface="Verdana"/>
              </a:rPr>
              <a:t>2</a:t>
            </a:r>
            <a:r>
              <a:rPr lang="hu-HU" sz="1400" dirty="0">
                <a:latin typeface="Verdana"/>
              </a:rPr>
              <a:t>])</a:t>
            </a:r>
            <a:endParaRPr lang="en-US" sz="14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70999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9" y="500439"/>
            <a:ext cx="7202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b) Low power CPUs need to be operated at low base clock frequencies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833" y="1529498"/>
            <a:ext cx="254588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base clock frequency</a:t>
            </a:r>
          </a:p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(typically 2-4 GHz)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881" y="1088740"/>
            <a:ext cx="2188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client CPUs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6787" y="108874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Mobile CPUs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4331" y="1532995"/>
            <a:ext cx="3221203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Relative low base clock frequency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(typically 1-2 GHz)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671900" y="1539243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15" y="2303875"/>
            <a:ext cx="771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(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Dd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x fc x V</a:t>
            </a:r>
            <a:r>
              <a:rPr lang="en-US" sz="1400" baseline="30000" dirty="0">
                <a:solidFill>
                  <a:srgbClr val="000000"/>
                </a:solidFill>
                <a:latin typeface="Verdana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in addition higher fc requires 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about linearly higher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higher V)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624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92132"/>
              </p:ext>
            </p:extLst>
          </p:nvPr>
        </p:nvGraphicFramePr>
        <p:xfrm>
          <a:off x="476546" y="1448780"/>
          <a:ext cx="7965888" cy="359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7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92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TDP</a:t>
                      </a:r>
                    </a:p>
                    <a:p>
                      <a:pPr algn="ctr"/>
                      <a:r>
                        <a:rPr lang="en-US" sz="1400" b="1" dirty="0"/>
                        <a:t>(W)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 cores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Graphics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No. of</a:t>
                      </a:r>
                    </a:p>
                    <a:p>
                      <a:pPr algn="ctr"/>
                      <a:r>
                        <a:rPr lang="en-US" sz="1400" b="1" dirty="0"/>
                        <a:t>graphics EUs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eDRAM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Base frequency</a:t>
                      </a:r>
                    </a:p>
                    <a:p>
                      <a:pPr algn="ctr"/>
                      <a:r>
                        <a:rPr lang="en-US" sz="1400" b="1" dirty="0"/>
                        <a:t>(GHz)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HD 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817" y="498617"/>
            <a:ext cx="8800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Example: The max. base frequency of </a:t>
            </a:r>
            <a:r>
              <a:rPr lang="en-US" sz="1400" b="1" dirty="0" err="1">
                <a:solidFill>
                  <a:srgbClr val="2D2D8A"/>
                </a:solidFill>
                <a:latin typeface="Verdana"/>
              </a:rPr>
              <a:t>Skylake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 models resulting in different TDPs and </a:t>
            </a:r>
          </a:p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  configurations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(Based on data from [202])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10" y="5409220"/>
            <a:ext cx="721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Note</a:t>
            </a:r>
            <a:r>
              <a:rPr lang="en-US" sz="1400" dirty="0">
                <a:solidFill>
                  <a:srgbClr val="000000"/>
                </a:solidFill>
              </a:rPr>
              <a:t> that low TDP can be achieved first of all </a:t>
            </a:r>
            <a:r>
              <a:rPr lang="en-US" sz="1400" dirty="0">
                <a:solidFill>
                  <a:srgbClr val="0070C0"/>
                </a:solidFill>
              </a:rPr>
              <a:t>by reducing the core frequency </a:t>
            </a:r>
            <a:r>
              <a:rPr lang="en-US" sz="1400" dirty="0">
                <a:solidFill>
                  <a:srgbClr val="000000"/>
                </a:solidFill>
              </a:rPr>
              <a:t>and limiting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 the computer resources (cores, GPU EUs) provided. 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092280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1145" y="1448780"/>
            <a:ext cx="1350154" cy="359850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19929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375" y="494487"/>
            <a:ext cx="850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Worldwide market share of smartphone and tablet application processors</a:t>
            </a:r>
            <a:r>
              <a:rPr lang="hu-HU" sz="1400" b="1" dirty="0">
                <a:solidFill>
                  <a:srgbClr val="2D2D8A"/>
                </a:solidFill>
              </a:rPr>
              <a:t> in 2015</a:t>
            </a:r>
            <a:r>
              <a:rPr lang="en-US" sz="1400" b="1" dirty="0">
                <a:solidFill>
                  <a:srgbClr val="2D2D8A"/>
                </a:solidFill>
              </a:rPr>
              <a:t> </a:t>
            </a:r>
          </a:p>
          <a:p>
            <a:r>
              <a:rPr lang="en-US" sz="1400" b="1" dirty="0">
                <a:solidFill>
                  <a:srgbClr val="2D2D8A"/>
                </a:solidFill>
              </a:rPr>
              <a:t>  (based on revenue) </a:t>
            </a:r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hu-HU" sz="1400" dirty="0">
                <a:solidFill>
                  <a:srgbClr val="000000"/>
                </a:solidFill>
              </a:rPr>
              <a:t>217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(12)</a:t>
            </a:r>
            <a:endParaRPr lang="en-US" sz="1600" dirty="0"/>
          </a:p>
        </p:txBody>
      </p:sp>
      <p:graphicFrame>
        <p:nvGraphicFramePr>
          <p:cNvPr id="10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33987"/>
              </p:ext>
            </p:extLst>
          </p:nvPr>
        </p:nvGraphicFramePr>
        <p:xfrm>
          <a:off x="611560" y="1313765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Smartphone application processors</a:t>
                      </a:r>
                    </a:p>
                    <a:p>
                      <a:pPr algn="ctr"/>
                      <a:r>
                        <a:rPr lang="en-US" sz="1200" dirty="0"/>
                        <a:t>worldwide market share 201</a:t>
                      </a:r>
                      <a:r>
                        <a:rPr lang="hu-HU" sz="1200" dirty="0"/>
                        <a:t>5</a:t>
                      </a:r>
                      <a:r>
                        <a:rPr lang="en-US" sz="1200" dirty="0"/>
                        <a:t> (revenue)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42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21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MediaTek</a:t>
                      </a:r>
                      <a:r>
                        <a:rPr lang="en-US" sz="1200" dirty="0"/>
                        <a:t> (Taiwan)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19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Samsung (S. Korea)      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Spreadtrum</a:t>
                      </a:r>
                      <a:r>
                        <a:rPr lang="en-US" sz="1200" dirty="0"/>
                        <a:t> (China)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43233"/>
              </p:ext>
            </p:extLst>
          </p:nvPr>
        </p:nvGraphicFramePr>
        <p:xfrm>
          <a:off x="4797025" y="1319728"/>
          <a:ext cx="3645405" cy="231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5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Tablet application processors</a:t>
                      </a:r>
                    </a:p>
                    <a:p>
                      <a:pPr algn="ctr"/>
                      <a:r>
                        <a:rPr lang="en-US" sz="1200" dirty="0"/>
                        <a:t>worldwide market share 201</a:t>
                      </a:r>
                      <a:r>
                        <a:rPr lang="hu-HU" sz="1200" dirty="0"/>
                        <a:t>5</a:t>
                      </a:r>
                      <a:r>
                        <a:rPr lang="en-US" sz="1200" dirty="0"/>
                        <a:t> (revenue</a:t>
                      </a:r>
                      <a:r>
                        <a:rPr lang="hu-HU" sz="1200" dirty="0"/>
                        <a:t>)</a:t>
                      </a:r>
                      <a:r>
                        <a:rPr lang="en-US" sz="1200" dirty="0"/>
                        <a:t> 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Apple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r>
                        <a:rPr lang="hu-HU" sz="1200" dirty="0"/>
                        <a:t>1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Qualcomm (USA)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hu-HU" sz="1200" dirty="0"/>
                        <a:t>6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Intel </a:t>
                      </a:r>
                      <a:r>
                        <a:rPr lang="en-US" sz="1200" dirty="0"/>
                        <a:t>(</a:t>
                      </a:r>
                      <a:r>
                        <a:rPr lang="hu-HU" sz="1200" dirty="0"/>
                        <a:t>USA</a:t>
                      </a:r>
                      <a:r>
                        <a:rPr lang="en-US" sz="1200" dirty="0"/>
                        <a:t>) 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hu-HU" sz="1200" dirty="0"/>
                        <a:t>4</a:t>
                      </a:r>
                      <a:r>
                        <a:rPr lang="en-US" sz="1200" dirty="0"/>
                        <a:t> %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MediaTek</a:t>
                      </a:r>
                      <a:r>
                        <a:rPr lang="hu-HU" sz="1200" baseline="0" dirty="0"/>
                        <a:t> (Taiwan)</a:t>
                      </a:r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/>
                        <a:t>Samsung (S. Korea)</a:t>
                      </a:r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76745" y="3834045"/>
            <a:ext cx="438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rgbClr val="000000"/>
                </a:solidFill>
              </a:rPr>
              <a:t>[Source: Related press releases of Strategy Analytics</a:t>
            </a:r>
            <a:r>
              <a:rPr lang="en-US" sz="12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863" y="4210925"/>
            <a:ext cx="8425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Nevertheless, Intel’s tablet processors results were achieved by </a:t>
            </a:r>
            <a:r>
              <a:rPr lang="en-US" sz="1400" dirty="0">
                <a:solidFill>
                  <a:srgbClr val="FF0000"/>
                </a:solidFill>
              </a:rPr>
              <a:t>paying subsidies for OEMs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/>
              <a:t>(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~ 50 $ /processor) </a:t>
            </a:r>
            <a:r>
              <a:rPr lang="en-US" sz="1400" dirty="0"/>
              <a:t>to spurn transition from ARM processors to Atom processors.</a:t>
            </a:r>
          </a:p>
        </p:txBody>
      </p:sp>
    </p:spTree>
    <p:extLst>
      <p:ext uri="{BB962C8B-B14F-4D97-AF65-F5344CB8AC3E}">
        <p14:creationId xmlns:p14="http://schemas.microsoft.com/office/powerpoint/2010/main" val="36675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(12b)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629" b="6797"/>
          <a:stretch/>
        </p:blipFill>
        <p:spPr>
          <a:xfrm>
            <a:off x="1016605" y="1583795"/>
            <a:ext cx="7053064" cy="454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150" y="518863"/>
            <a:ext cx="5998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Intel's losses on mobile development in 2013 - 2014 [74]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55" y="816962"/>
            <a:ext cx="902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Nevertheless, owing to </a:t>
            </a:r>
            <a:r>
              <a:rPr lang="en-US" sz="1400" dirty="0">
                <a:solidFill>
                  <a:srgbClr val="FF0000"/>
                </a:solidFill>
              </a:rPr>
              <a:t>subsidies Intel paid for OEMs, </a:t>
            </a:r>
            <a:r>
              <a:rPr lang="en-US" sz="1400" dirty="0"/>
              <a:t>Intel's mobile and communication division</a:t>
            </a:r>
          </a:p>
          <a:p>
            <a:r>
              <a:rPr lang="en-US" sz="1400" dirty="0"/>
              <a:t>  has lost 7 billion $ in the years 2013-2014 , as indicated in the next Figure [83].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43" y="6219310"/>
            <a:ext cx="815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Figure: Revenues/operating income of Intel's Mobile and Communications segment [83]</a:t>
            </a:r>
          </a:p>
        </p:txBody>
      </p:sp>
    </p:spTree>
    <p:extLst>
      <p:ext uri="{BB962C8B-B14F-4D97-AF65-F5344CB8AC3E}">
        <p14:creationId xmlns:p14="http://schemas.microsoft.com/office/powerpoint/2010/main" val="17432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(13)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02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/>
              <a:t>[216] </a:t>
            </a:r>
            <a:r>
              <a:rPr lang="en-US" sz="1400" dirty="0"/>
              <a:t>-1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Due to their high losses</a:t>
            </a:r>
            <a:r>
              <a:rPr lang="hu-HU" sz="1400" dirty="0"/>
              <a:t> Intel </a:t>
            </a:r>
            <a:r>
              <a:rPr lang="en-US" sz="1400" dirty="0"/>
              <a:t>first </a:t>
            </a:r>
            <a:r>
              <a:rPr lang="en-US" sz="1400" dirty="0">
                <a:solidFill>
                  <a:srgbClr val="0070C0"/>
                </a:solidFill>
              </a:rPr>
              <a:t>stopped paying subsidies </a:t>
            </a:r>
            <a:r>
              <a:rPr lang="en-US" sz="1400" dirty="0"/>
              <a:t>and then in </a:t>
            </a:r>
            <a:r>
              <a:rPr lang="en-US" sz="1400" dirty="0">
                <a:solidFill>
                  <a:srgbClr val="0070C0"/>
                </a:solidFill>
              </a:rPr>
              <a:t>4/2016 </a:t>
            </a:r>
            <a:r>
              <a:rPr lang="hu-HU" sz="1400" dirty="0"/>
              <a:t>announced </a:t>
            </a: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       </a:t>
            </a:r>
            <a:r>
              <a:rPr lang="hu-HU" sz="1400" dirty="0"/>
              <a:t>their </a:t>
            </a:r>
            <a:r>
              <a:rPr lang="hu-HU" sz="1400" dirty="0">
                <a:solidFill>
                  <a:srgbClr val="FF0000"/>
                </a:solidFill>
              </a:rPr>
              <a:t>withdrawal from the mobile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hu-HU" sz="1400" dirty="0">
                <a:solidFill>
                  <a:srgbClr val="FF0000"/>
                </a:solidFill>
              </a:rPr>
              <a:t>market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70C0"/>
                </a:solidFill>
              </a:rPr>
              <a:t>Intel's statement </a:t>
            </a:r>
            <a:r>
              <a:rPr lang="hu-HU" sz="1400" dirty="0">
                <a:solidFill>
                  <a:srgbClr val="000000"/>
                </a:solidFill>
              </a:rPr>
              <a:t>says:</a:t>
            </a:r>
          </a:p>
          <a:p>
            <a:r>
              <a:rPr lang="hu-HU" sz="1400" dirty="0">
                <a:solidFill>
                  <a:srgbClr val="000000"/>
                </a:solidFill>
              </a:rPr>
              <a:t>    "</a:t>
            </a:r>
            <a:r>
              <a:rPr lang="en-US" sz="1400" dirty="0">
                <a:solidFill>
                  <a:srgbClr val="000000"/>
                </a:solidFill>
              </a:rPr>
              <a:t>I can confirm that the changes included canceling the Broxton platform as well as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      3GX,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 and </a:t>
            </a:r>
            <a:r>
              <a:rPr lang="en-US" sz="1400" dirty="0" err="1">
                <a:solidFill>
                  <a:srgbClr val="000000"/>
                </a:solidFill>
              </a:rPr>
              <a:t>SoFIA</a:t>
            </a:r>
            <a:r>
              <a:rPr lang="en-US" sz="1400" dirty="0">
                <a:solidFill>
                  <a:srgbClr val="000000"/>
                </a:solidFill>
              </a:rPr>
              <a:t> LTE2 commercial platforms to enable us to move resources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       to products that deliver higher returns and</a:t>
            </a:r>
            <a:r>
              <a:rPr lang="hu-HU" sz="1400" dirty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advance our strategy. </a:t>
            </a:r>
            <a:endParaRPr lang="hu-HU" sz="1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</a:rPr>
              <a:t>    </a:t>
            </a:r>
            <a:r>
              <a:rPr lang="en-US" sz="1400" dirty="0">
                <a:solidFill>
                  <a:srgbClr val="000000"/>
                </a:solidFill>
              </a:rPr>
              <a:t>These changes are effective immediately.</a:t>
            </a:r>
            <a:r>
              <a:rPr lang="hu-HU" sz="1400" dirty="0">
                <a:solidFill>
                  <a:srgbClr val="000000"/>
                </a:solidFill>
              </a:rPr>
              <a:t>"</a:t>
            </a:r>
            <a:endParaRPr lang="hu-HU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068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7" y="503675"/>
            <a:ext cx="7752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Cancellation of Intel’s Atom-based smartphone platforms (based on [276])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75488" y="6446521"/>
            <a:ext cx="8164301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Eul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H., &amp; Bell M., Mobile at Intel, Investor Meeting 2012, Intel,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    http://www.cnx-software.com/pdf/Intel_2012/2012_Intel_Investor_Meeting_Eul_Bell.pdf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-42092" y="1060704"/>
            <a:ext cx="9159597" cy="5929519"/>
            <a:chOff x="-21787" y="1060704"/>
            <a:chExt cx="9159597" cy="5929519"/>
          </a:xfrm>
        </p:grpSpPr>
        <p:grpSp>
          <p:nvGrpSpPr>
            <p:cNvPr id="29" name="Group 28"/>
            <p:cNvGrpSpPr/>
            <p:nvPr/>
          </p:nvGrpSpPr>
          <p:grpSpPr>
            <a:xfrm>
              <a:off x="-21787" y="1060704"/>
              <a:ext cx="9159597" cy="5929519"/>
              <a:chOff x="-21787" y="1060704"/>
              <a:chExt cx="9159597" cy="5929519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51891" r="9522" b="41778"/>
              <a:stretch/>
            </p:blipFill>
            <p:spPr bwMode="auto">
              <a:xfrm>
                <a:off x="-21787" y="1060704"/>
                <a:ext cx="9159597" cy="5870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029496" y="346860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" name="Group 11"/>
              <p:cNvGrpSpPr/>
              <p:nvPr/>
            </p:nvGrpSpPr>
            <p:grpSpPr>
              <a:xfrm>
                <a:off x="3516347" y="278456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5002405" y="2285573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6469824" y="1817372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3526461" y="5128558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5009377" y="4767197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3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3" name="TextBox 32"/>
              <p:cNvSpPr txBox="1"/>
              <p:nvPr/>
            </p:nvSpPr>
            <p:spPr>
              <a:xfrm>
                <a:off x="3310977" y="2349210"/>
                <a:ext cx="1418036" cy="48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Clover Trail+</a:t>
                </a: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9496" y="3068960"/>
                <a:ext cx="99401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Medfield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(2012)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941309" y="1870111"/>
                <a:ext cx="1102449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Merrifield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373099" y="1408892"/>
                <a:ext cx="1189842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Moorefield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428616" y="4710630"/>
                <a:ext cx="1125106" cy="459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Lexington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(2013)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29186" y="4330787"/>
                <a:ext cx="900927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Slayton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(2014)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30556" y="3767110"/>
                <a:ext cx="190679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Z2520-2580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6268/6360/7160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473798" y="6095439"/>
                <a:ext cx="1052278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Z2420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25979" y="4450909"/>
                <a:ext cx="1063112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Z2460/2480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Saltwell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6260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55598" y="3258315"/>
                <a:ext cx="1479535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Z34x0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7160/7260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73088" y="5729919"/>
                <a:ext cx="1197933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+A-GOLD 620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223705" y="2792936"/>
                <a:ext cx="1453640" cy="778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Z35xx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22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+XMM 7260/2/35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376782" y="1747197"/>
                <a:ext cx="0" cy="4951085"/>
              </a:xfrm>
              <a:prstGeom prst="straightConnector1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5012" y="2023832"/>
                <a:ext cx="403951" cy="2528626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EC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Performance (not to scale)</a:t>
                </a:r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37055" y="3929219"/>
                <a:ext cx="930556" cy="1038079"/>
                <a:chOff x="6722587" y="2216856"/>
                <a:chExt cx="921708" cy="1026529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0" name="TextBox 59"/>
              <p:cNvSpPr txBox="1"/>
              <p:nvPr/>
            </p:nvSpPr>
            <p:spPr>
              <a:xfrm>
                <a:off x="406463" y="3529573"/>
                <a:ext cx="1233538" cy="466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Morestown</a:t>
                </a: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(2010)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00870" y="4911521"/>
                <a:ext cx="92845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Z6xx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Bonnell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45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+Wireless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module</a:t>
                </a: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7894794" y="4362515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6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2" name="Group 71"/>
              <p:cNvGrpSpPr/>
              <p:nvPr/>
            </p:nvGrpSpPr>
            <p:grpSpPr>
              <a:xfrm>
                <a:off x="6450927" y="4538668"/>
                <a:ext cx="921708" cy="1026529"/>
                <a:chOff x="6722587" y="2216856"/>
                <a:chExt cx="921708" cy="1026529"/>
              </a:xfrm>
            </p:grpSpPr>
            <p:pic>
              <p:nvPicPr>
                <p:cNvPr id="7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382" t="30844" r="9522" b="51344"/>
                <a:stretch/>
              </p:blipFill>
              <p:spPr bwMode="auto">
                <a:xfrm>
                  <a:off x="6766560" y="2256971"/>
                  <a:ext cx="845420" cy="986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61" t="49351" r="9522" b="41635"/>
                <a:stretch/>
              </p:blipFill>
              <p:spPr bwMode="auto">
                <a:xfrm rot="325995">
                  <a:off x="6722587" y="2216856"/>
                  <a:ext cx="921708" cy="457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5" name="Rectangle 74"/>
              <p:cNvSpPr/>
              <p:nvPr/>
            </p:nvSpPr>
            <p:spPr>
              <a:xfrm>
                <a:off x="6448427" y="4052293"/>
                <a:ext cx="9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Riverton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663237" y="3789040"/>
                <a:ext cx="1358064" cy="692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SoFIA</a:t>
                </a: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(x3 3G/LTE)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(2015)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68099" y="5490678"/>
                <a:ext cx="1071127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Z3xxx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Airmont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14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Integrated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LTE modem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645450" y="5308730"/>
                <a:ext cx="1449436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C31xx/32xx/34xx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2x/4x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Silvermont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28 nm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Integrated LTE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3G/4G modem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18888" y="6492240"/>
                <a:ext cx="1387688" cy="42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mplemented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5022050" y="4374105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4811774" y="4391861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377952" y="4040067"/>
                <a:ext cx="1109493" cy="20340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7697650" y="3863178"/>
                <a:ext cx="1241012" cy="199609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6242054" y="4054687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7757404" y="3848665"/>
                <a:ext cx="1245391" cy="1965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7918737" y="6219310"/>
                <a:ext cx="974596" cy="43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 Cancelled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in 04/2016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398779" y="6390059"/>
                <a:ext cx="120755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Planned, not implemented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914376" y="1629508"/>
              <a:ext cx="930556" cy="1038079"/>
              <a:chOff x="6722587" y="2216856"/>
              <a:chExt cx="921708" cy="1026529"/>
            </a:xfrm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82" t="30844" r="9522" b="51344"/>
              <a:stretch/>
            </p:blipFill>
            <p:spPr bwMode="auto">
              <a:xfrm>
                <a:off x="6766560" y="2256971"/>
                <a:ext cx="845420" cy="986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61" t="49351" r="9522" b="41635"/>
              <a:stretch/>
            </p:blipFill>
            <p:spPr bwMode="auto">
              <a:xfrm rot="325995">
                <a:off x="6722587" y="2216856"/>
                <a:ext cx="921708" cy="45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7734016" y="1219906"/>
              <a:ext cx="1312839" cy="466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Morganfield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(2016)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823071" y="2635163"/>
              <a:ext cx="109677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Z5xxx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4x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Goldmont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14 nm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+XMM 7360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7824010" y="1223755"/>
              <a:ext cx="1313800" cy="2015199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7690993" y="1223755"/>
              <a:ext cx="1355862" cy="193637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936191" y="3324107"/>
              <a:ext cx="974596" cy="43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Cancelled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in 04/2016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(14)</a:t>
            </a:r>
          </a:p>
        </p:txBody>
      </p:sp>
    </p:spTree>
    <p:extLst>
      <p:ext uri="{BB962C8B-B14F-4D97-AF65-F5344CB8AC3E}">
        <p14:creationId xmlns:p14="http://schemas.microsoft.com/office/powerpoint/2010/main" val="18746924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(15)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0" y="498072"/>
            <a:ext cx="6965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</a:rPr>
              <a:t>Intel's withdrawal from the smartphone and mobil market </a:t>
            </a:r>
            <a:r>
              <a:rPr lang="hu-HU" sz="1400" dirty="0"/>
              <a:t>[216]</a:t>
            </a:r>
            <a:r>
              <a:rPr lang="en-US" sz="1400" dirty="0"/>
              <a:t> -2</a:t>
            </a:r>
            <a:r>
              <a:rPr lang="hu-HU" sz="1400" dirty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2810" y="864873"/>
            <a:ext cx="8759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70C0"/>
                </a:solidFill>
              </a:rPr>
              <a:t>At the same time Intel laid off about 12000 employees (~ 11 % of their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hu-HU" sz="1400" dirty="0">
                <a:solidFill>
                  <a:srgbClr val="0070C0"/>
                </a:solidFill>
              </a:rPr>
              <a:t>workforce).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8738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1711" y="513511"/>
            <a:ext cx="567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Relative dissipation of Intel's </a:t>
            </a:r>
            <a:r>
              <a:rPr lang="en-US" sz="1400" b="1" dirty="0" err="1">
                <a:solidFill>
                  <a:schemeClr val="accent6"/>
                </a:solidFill>
                <a:latin typeface="+mj-lt"/>
              </a:rPr>
              <a:t>x86</a:t>
            </a:r>
            <a:r>
              <a:rPr lang="en-US" sz="1400" b="1" dirty="0">
                <a:solidFill>
                  <a:schemeClr val="accent6"/>
                </a:solidFill>
                <a:latin typeface="+mj-lt"/>
              </a:rPr>
              <a:t> family of processors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652120" y="1403775"/>
            <a:ext cx="1485165" cy="198022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1145"/>
          <a:stretch/>
        </p:blipFill>
        <p:spPr>
          <a:xfrm>
            <a:off x="375701" y="1195950"/>
            <a:ext cx="8561784" cy="50233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571438" y="1659813"/>
            <a:ext cx="1485165" cy="175519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5059" y="1195950"/>
            <a:ext cx="1095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Pentium 4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109338" y="2483896"/>
            <a:ext cx="2645722" cy="1575174"/>
          </a:xfrm>
          <a:prstGeom prst="ellips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6915" y="2048798"/>
            <a:ext cx="10829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0070C0"/>
                </a:solidFill>
                <a:latin typeface="+mj-lt"/>
              </a:rPr>
              <a:t>Pentium</a:t>
            </a:r>
            <a:r>
              <a:rPr lang="en-US" sz="1350" dirty="0">
                <a:solidFill>
                  <a:srgbClr val="0070C0"/>
                </a:solidFill>
              </a:rPr>
              <a:t> III</a:t>
            </a:r>
          </a:p>
        </p:txBody>
      </p:sp>
      <p:sp>
        <p:nvSpPr>
          <p:cNvPr id="10" name="Oval 9"/>
          <p:cNvSpPr/>
          <p:nvPr/>
        </p:nvSpPr>
        <p:spPr bwMode="auto">
          <a:xfrm rot="3278064">
            <a:off x="2003216" y="3270203"/>
            <a:ext cx="1122506" cy="2165116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0018" y="3593167"/>
            <a:ext cx="9217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+mj-lt"/>
              </a:rPr>
              <a:t>Pentium</a:t>
            </a:r>
          </a:p>
        </p:txBody>
      </p:sp>
    </p:spTree>
    <p:extLst>
      <p:ext uri="{BB962C8B-B14F-4D97-AF65-F5344CB8AC3E}">
        <p14:creationId xmlns:p14="http://schemas.microsoft.com/office/powerpoint/2010/main" val="12739074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585" y="498072"/>
            <a:ext cx="4636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AMD’s c</a:t>
            </a:r>
            <a:r>
              <a:rPr lang="hu-HU" sz="1400" b="1" dirty="0">
                <a:solidFill>
                  <a:srgbClr val="2D2D8A"/>
                </a:solidFill>
              </a:rPr>
              <a:t>ancellation of </a:t>
            </a:r>
            <a:r>
              <a:rPr lang="en-US" sz="1400" b="1" dirty="0">
                <a:solidFill>
                  <a:srgbClr val="2D2D8A"/>
                </a:solidFill>
              </a:rPr>
              <a:t>their </a:t>
            </a:r>
            <a:r>
              <a:rPr lang="hu-HU" sz="1400" b="1" dirty="0">
                <a:solidFill>
                  <a:srgbClr val="2D2D8A"/>
                </a:solidFill>
              </a:rPr>
              <a:t>Cat line in 2015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227" y="868467"/>
            <a:ext cx="851733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</a:rPr>
              <a:t>The </a:t>
            </a:r>
            <a:r>
              <a:rPr lang="hu-HU" sz="1400" dirty="0">
                <a:solidFill>
                  <a:srgbClr val="0070C0"/>
                </a:solidFill>
              </a:rPr>
              <a:t>last core of AMD's Cat line </a:t>
            </a:r>
            <a:r>
              <a:rPr lang="hu-HU" sz="1400" dirty="0">
                <a:solidFill>
                  <a:srgbClr val="000000"/>
                </a:solidFill>
              </a:rPr>
              <a:t>was the </a:t>
            </a:r>
            <a:r>
              <a:rPr lang="hu-HU" sz="1400" dirty="0">
                <a:solidFill>
                  <a:srgbClr val="FF0000"/>
                </a:solidFill>
              </a:rPr>
              <a:t>Puma+ core</a:t>
            </a:r>
            <a:r>
              <a:rPr lang="hu-HU" sz="1400" dirty="0">
                <a:solidFill>
                  <a:srgbClr val="000000"/>
                </a:solidFill>
              </a:rPr>
              <a:t> (launched in 6/2015 in the</a:t>
            </a: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</a:rPr>
              <a:t>      Carrizo-L  APU).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70C0"/>
                </a:solidFill>
              </a:rPr>
              <a:t>In AMD's 2016 Mobility roadmap there is no sign of an APU powered by the Puma+ core 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</a:rPr>
              <a:t>      </a:t>
            </a:r>
            <a:r>
              <a:rPr lang="hu-HU" sz="1400" dirty="0">
                <a:solidFill>
                  <a:srgbClr val="0070C0"/>
                </a:solidFill>
              </a:rPr>
              <a:t>or a derivative of </a:t>
            </a:r>
            <a:r>
              <a:rPr lang="en-US" sz="1400" dirty="0">
                <a:solidFill>
                  <a:srgbClr val="0070C0"/>
                </a:solidFill>
              </a:rPr>
              <a:t>it</a:t>
            </a:r>
            <a:r>
              <a:rPr lang="hu-HU" sz="1400" dirty="0">
                <a:solidFill>
                  <a:srgbClr val="0070C0"/>
                </a:solidFill>
              </a:rPr>
              <a:t> belonging to the Cat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</a:rPr>
              <a:t>Instead AMD </a:t>
            </a:r>
            <a:r>
              <a:rPr lang="en-US" sz="1400" dirty="0">
                <a:solidFill>
                  <a:srgbClr val="000000"/>
                </a:solidFill>
              </a:rPr>
              <a:t>has been </a:t>
            </a:r>
            <a:r>
              <a:rPr lang="hu-HU" sz="1400" dirty="0">
                <a:solidFill>
                  <a:srgbClr val="000000"/>
                </a:solidFill>
              </a:rPr>
              <a:t>place</a:t>
            </a:r>
            <a:r>
              <a:rPr lang="en-US" sz="1400" dirty="0">
                <a:solidFill>
                  <a:srgbClr val="000000"/>
                </a:solidFill>
              </a:rPr>
              <a:t>d</a:t>
            </a:r>
            <a:r>
              <a:rPr lang="hu-HU" sz="1400" dirty="0">
                <a:solidFill>
                  <a:srgbClr val="000000"/>
                </a:solidFill>
              </a:rPr>
              <a:t> emphasis on the Zen architecture </a:t>
            </a:r>
            <a:r>
              <a:rPr lang="en-US" sz="1400" dirty="0">
                <a:solidFill>
                  <a:srgbClr val="000000"/>
                </a:solidFill>
              </a:rPr>
              <a:t>that has been </a:t>
            </a:r>
            <a:r>
              <a:rPr lang="hu-HU" sz="1400" dirty="0">
                <a:solidFill>
                  <a:srgbClr val="000000"/>
                </a:solidFill>
              </a:rPr>
              <a:t>launched</a:t>
            </a:r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>
                <a:solidFill>
                  <a:srgbClr val="000000"/>
                </a:solidFill>
              </a:rPr>
              <a:t>     </a:t>
            </a:r>
            <a:r>
              <a:rPr lang="hu-HU" sz="1400" dirty="0">
                <a:solidFill>
                  <a:srgbClr val="000000"/>
                </a:solidFill>
              </a:rPr>
              <a:t> in 2017.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7327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86" y="515355"/>
            <a:ext cx="7300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  <a:latin typeface="Verdana"/>
              </a:rPr>
              <a:t>Nvidia</a:t>
            </a:r>
            <a:r>
              <a:rPr lang="en-US" sz="1400" b="1" dirty="0">
                <a:solidFill>
                  <a:schemeClr val="accent6"/>
                </a:solidFill>
                <a:latin typeface="Verdana"/>
              </a:rPr>
              <a:t> is leaving the smartphone and tablet market in June 2016 [81]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878" y="929183"/>
            <a:ext cx="884762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In 6/2016 </a:t>
            </a:r>
            <a:r>
              <a:rPr lang="en-US" sz="1400" dirty="0">
                <a:latin typeface="+mj-lt"/>
              </a:rPr>
              <a:t>(at </a:t>
            </a:r>
            <a:r>
              <a:rPr lang="en-US" sz="1400" dirty="0" err="1">
                <a:latin typeface="+mj-lt"/>
              </a:rPr>
              <a:t>Computex</a:t>
            </a:r>
            <a:r>
              <a:rPr lang="en-US" sz="1400" dirty="0">
                <a:latin typeface="+mj-lt"/>
              </a:rPr>
              <a:t>)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NVIDIA's CEO J. Huang</a:t>
            </a:r>
            <a:r>
              <a:rPr lang="en-US" sz="1400" dirty="0">
                <a:latin typeface="+mj-lt"/>
              </a:rPr>
              <a:t> declared the firm's leaving the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    smartphone and tablet market by saying: </a:t>
            </a: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: “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We are no longer interested in that market”. He adds, “Anybody can build smartphones, 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     and we’re happy to enjoy these devices, but we’ll let someone else build them”.</a:t>
            </a: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356" y="1988840"/>
            <a:ext cx="896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Instead NVIDIA became interested in designing in-car computers and car infotainment</a:t>
            </a:r>
          </a:p>
          <a:p>
            <a:r>
              <a:rPr lang="en-US" sz="1400" dirty="0">
                <a:latin typeface="+mj-lt"/>
              </a:rPr>
              <a:t>      systems beyond discrete GPU cards (</a:t>
            </a:r>
            <a:r>
              <a:rPr lang="en-US" sz="1400" dirty="0" err="1">
                <a:latin typeface="+mj-lt"/>
              </a:rPr>
              <a:t>dGPUs</a:t>
            </a:r>
            <a:r>
              <a:rPr lang="en-US" sz="1400" dirty="0">
                <a:latin typeface="+mj-lt"/>
              </a:rPr>
              <a:t>).  </a:t>
            </a: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7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062" y="507293"/>
            <a:ext cx="777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Concluding remark: Subsequent evolution of the width of mobile CPU cores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0" y="10219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sz="1600" dirty="0"/>
              <a:t>5. Evolution of tablet and smartphone processors (18)</a:t>
            </a:r>
          </a:p>
        </p:txBody>
      </p:sp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504432" y="1715244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3-wide</a:t>
            </a:r>
          </a:p>
        </p:txBody>
      </p: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1379190" y="171315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2-wide</a:t>
            </a:r>
          </a:p>
        </p:txBody>
      </p:sp>
      <p:sp>
        <p:nvSpPr>
          <p:cNvPr id="73" name="Oval 13"/>
          <p:cNvSpPr>
            <a:spLocks noChangeArrowheads="1"/>
          </p:cNvSpPr>
          <p:nvPr/>
        </p:nvSpPr>
        <p:spPr bwMode="auto">
          <a:xfrm>
            <a:off x="8109328" y="1633964"/>
            <a:ext cx="65087" cy="61913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5234942" y="1711807"/>
            <a:ext cx="18787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4-wide</a:t>
            </a:r>
          </a:p>
        </p:txBody>
      </p:sp>
      <p:cxnSp>
        <p:nvCxnSpPr>
          <p:cNvPr id="75" name="Straight Connector 74"/>
          <p:cNvCxnSpPr>
            <a:endCxn id="79" idx="6"/>
          </p:cNvCxnSpPr>
          <p:nvPr/>
        </p:nvCxnSpPr>
        <p:spPr bwMode="auto">
          <a:xfrm flipH="1">
            <a:off x="1689406" y="1408053"/>
            <a:ext cx="3218830" cy="26406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>
            <a:off x="4900451" y="1408053"/>
            <a:ext cx="3235487" cy="23389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1983142" y="901717"/>
            <a:ext cx="5878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Width of mobile 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(or of big cores of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big.LITTLE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or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dynamIQ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core clusters)</a:t>
            </a: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7745444" y="1713861"/>
            <a:ext cx="780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6-wide</a:t>
            </a: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624318" y="164195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H="1">
            <a:off x="3917379" y="1408053"/>
            <a:ext cx="969126" cy="270031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4900451" y="1401790"/>
            <a:ext cx="1257605" cy="252936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3884834" y="1645591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137115" y="1637657"/>
            <a:ext cx="65088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500" y="1965312"/>
            <a:ext cx="749218" cy="282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ARM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1450" y="1966178"/>
            <a:ext cx="265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 (2005-09)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(except 1-wide LP A5 (2009)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3-wide HP A15))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851920" y="1962587"/>
            <a:ext cx="2137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HP Cortex-A15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(2010)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24593" y="3477527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47220" y="3492409"/>
            <a:ext cx="2078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Atom family (2008-15)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4534" y="3733469"/>
            <a:ext cx="73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AMD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66690" y="3751148"/>
            <a:ext cx="227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Cat family (2011-2015)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4534" y="4012048"/>
            <a:ext cx="724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68002" y="4018580"/>
            <a:ext cx="1888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Cortex-A8 (2009)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045994" y="4015760"/>
            <a:ext cx="199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Swift (A6) (2012)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07112" y="429940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Qualcomm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44909" y="4304020"/>
            <a:ext cx="19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Scorpion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(S1-S3) (2007-10)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953227" y="4298965"/>
            <a:ext cx="193327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Krait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(S4/S400/S60x/S80x)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(2012-14)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(S820/821/835) (2015/2016/2017)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Kryo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385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(S845) (2018)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16505" y="5941959"/>
            <a:ext cx="1035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Samsung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088487" y="5960661"/>
            <a:ext cx="225155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M1 (2016)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M2 (2017)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Octa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516697" y="2582116"/>
            <a:ext cx="278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  (2013-15) (except 2-wide HP Cortex-A73)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80501" y="5944577"/>
            <a:ext cx="221917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v7 Ex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ynos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(2013-14)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(2016) </a:t>
            </a:r>
          </a:p>
        </p:txBody>
      </p:sp>
      <p:sp>
        <p:nvSpPr>
          <p:cNvPr id="103" name="Right Arrow 102"/>
          <p:cNvSpPr/>
          <p:nvPr/>
        </p:nvSpPr>
        <p:spPr bwMode="auto">
          <a:xfrm>
            <a:off x="2815669" y="206507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4" name="Right Arrow 103"/>
          <p:cNvSpPr/>
          <p:nvPr/>
        </p:nvSpPr>
        <p:spPr bwMode="auto">
          <a:xfrm>
            <a:off x="2806421" y="4109988"/>
            <a:ext cx="273600" cy="90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5" name="Right Arrow 104"/>
          <p:cNvSpPr/>
          <p:nvPr/>
        </p:nvSpPr>
        <p:spPr bwMode="auto">
          <a:xfrm>
            <a:off x="2805857" y="4412408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6" name="Right Arrow 105"/>
          <p:cNvSpPr/>
          <p:nvPr/>
        </p:nvSpPr>
        <p:spPr bwMode="auto">
          <a:xfrm>
            <a:off x="4833152" y="6051537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7" name="Right Arrow 106"/>
          <p:cNvSpPr/>
          <p:nvPr/>
        </p:nvSpPr>
        <p:spPr bwMode="auto">
          <a:xfrm>
            <a:off x="5988587" y="411320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9" name="TextBox 66"/>
          <p:cNvSpPr txBox="1"/>
          <p:nvPr/>
        </p:nvSpPr>
        <p:spPr>
          <a:xfrm>
            <a:off x="5251055" y="3035657"/>
            <a:ext cx="173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(2018)</a:t>
            </a:r>
          </a:p>
        </p:txBody>
      </p:sp>
      <p:sp>
        <p:nvSpPr>
          <p:cNvPr id="110" name="Right Arrow 36"/>
          <p:cNvSpPr/>
          <p:nvPr/>
        </p:nvSpPr>
        <p:spPr bwMode="auto">
          <a:xfrm>
            <a:off x="4889942" y="3147901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1" name="Szövegdoboz 1"/>
          <p:cNvSpPr txBox="1"/>
          <p:nvPr/>
        </p:nvSpPr>
        <p:spPr>
          <a:xfrm>
            <a:off x="741147" y="6381553"/>
            <a:ext cx="206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HP: High-Performance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LP: Low-Power</a:t>
            </a:r>
          </a:p>
        </p:txBody>
      </p:sp>
      <p:sp>
        <p:nvSpPr>
          <p:cNvPr id="112" name="Szövegdoboz 8"/>
          <p:cNvSpPr txBox="1"/>
          <p:nvPr/>
        </p:nvSpPr>
        <p:spPr>
          <a:xfrm>
            <a:off x="819738" y="2604335"/>
            <a:ext cx="17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 HP Cortex-A73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(2016)</a:t>
            </a:r>
          </a:p>
        </p:txBody>
      </p:sp>
      <p:sp>
        <p:nvSpPr>
          <p:cNvPr id="113" name="TextBox 53"/>
          <p:cNvSpPr txBox="1"/>
          <p:nvPr/>
        </p:nvSpPr>
        <p:spPr>
          <a:xfrm>
            <a:off x="3001480" y="3438418"/>
            <a:ext cx="1757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Airmont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-based Atom core (2016)</a:t>
            </a:r>
          </a:p>
        </p:txBody>
      </p:sp>
      <p:sp>
        <p:nvSpPr>
          <p:cNvPr id="114" name="Right Arrow 36"/>
          <p:cNvSpPr/>
          <p:nvPr/>
        </p:nvSpPr>
        <p:spPr bwMode="auto">
          <a:xfrm>
            <a:off x="2820506" y="361929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321438" y="3035829"/>
            <a:ext cx="1820964" cy="856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(2019)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Cortex-X1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(8-wide, 2020)</a:t>
            </a:r>
          </a:p>
        </p:txBody>
      </p:sp>
      <p:sp>
        <p:nvSpPr>
          <p:cNvPr id="116" name="Right Arrow 36"/>
          <p:cNvSpPr/>
          <p:nvPr/>
        </p:nvSpPr>
        <p:spPr bwMode="auto">
          <a:xfrm>
            <a:off x="7100549" y="3136014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63222" y="3038080"/>
            <a:ext cx="1815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v8.0/8.2 LP Cortex-A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(2013/2017)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061495" y="3038096"/>
            <a:ext cx="171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HP Cortex-A75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(2017)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978317" y="4018580"/>
            <a:ext cx="2071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 Cyclone (A7) (2013)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A8-A10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A11 (2017) 7-wide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subsequent cores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02079" y="5984009"/>
            <a:ext cx="1758041" cy="1225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M3 (2018)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Exynos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9810)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v8.2 M6 (8-wide) (planned/cancelled)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3" name="Right Arrow 62"/>
          <p:cNvSpPr/>
          <p:nvPr/>
        </p:nvSpPr>
        <p:spPr bwMode="auto">
          <a:xfrm>
            <a:off x="6988620" y="6058042"/>
            <a:ext cx="274320" cy="9001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1774" y="6366805"/>
            <a:ext cx="26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21438" y="4788101"/>
            <a:ext cx="1404102" cy="3351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(A7: Jim Keller)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07015" y="3519010"/>
            <a:ext cx="272401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07015" y="3519010"/>
            <a:ext cx="320087" cy="468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(5)</a:t>
            </a:r>
            <a:endParaRPr lang="en-US" sz="1600" dirty="0"/>
          </a:p>
        </p:txBody>
      </p:sp>
      <p:pic>
        <p:nvPicPr>
          <p:cNvPr id="1026" name="Picture 2" descr="Barrett begs for forgive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/>
          <a:stretch/>
        </p:blipFill>
        <p:spPr bwMode="auto">
          <a:xfrm>
            <a:off x="1842120" y="1628800"/>
            <a:ext cx="5430180" cy="38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3511" y="5741095"/>
            <a:ext cx="9177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Figure: In Oct. 2004 Crag  Barrett, Intel's then-CEO on his knees to apologize for not achieving the</a:t>
            </a:r>
          </a:p>
          <a:p>
            <a:pPr algn="ctr"/>
            <a:r>
              <a:rPr lang="en-US" sz="1400" dirty="0">
                <a:latin typeface="+mj-lt"/>
              </a:rPr>
              <a:t> 4GHz mark in front of an audience of 7000 informatics professional at the IT Expo in Orlando [</a:t>
            </a:r>
            <a:r>
              <a:rPr lang="hu-HU" sz="1400" dirty="0">
                <a:latin typeface="+mj-lt"/>
              </a:rPr>
              <a:t>220</a:t>
            </a:r>
            <a:r>
              <a:rPr lang="en-US" sz="1400" dirty="0">
                <a:latin typeface="+mj-lt"/>
              </a:rPr>
              <a:t>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095" y="496547"/>
            <a:ext cx="893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Intel's cancellation of 4 GHz Pentium 4 devices and subsequently the Pentium 4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5" y="863715"/>
            <a:ext cx="8188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In Oct. 2004 Intel's CEO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(Chief Executing Officer)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admitted that the Pentium 4 family</a:t>
            </a:r>
          </a:p>
          <a:p>
            <a:pPr lvl="0"/>
            <a:r>
              <a:rPr lang="en-US" sz="1400" dirty="0">
                <a:solidFill>
                  <a:srgbClr val="0070C0"/>
                </a:solidFill>
                <a:latin typeface="Verdana"/>
              </a:rPr>
              <a:t>      would not achieve 4 GHz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220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58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geshe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851025"/>
            <a:ext cx="66294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95437" y="496328"/>
            <a:ext cx="839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Changing Intel's design paradigm to cope with raising dissipation about 2003  </a:t>
            </a: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184150" y="863715"/>
            <a:ext cx="9036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In 2003 Intel shifted the focus of their processor development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from the pure performance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goal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to the </a:t>
            </a:r>
            <a:r>
              <a:rPr lang="en-US" altLang="en-US" sz="1400" dirty="0">
                <a:latin typeface="Verdana"/>
              </a:rPr>
              <a:t>aspect of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performance per watt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 as stated in a slide from 4/2006, see below.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585788" y="5902325"/>
            <a:ext cx="79549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1.3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 Intel’s plan to develop their manufacturing technology and processor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revealed at a shareholder’s meeting back in 4/2006 [74]</a:t>
            </a:r>
          </a:p>
        </p:txBody>
      </p:sp>
      <p:sp>
        <p:nvSpPr>
          <p:cNvPr id="6144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0322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906088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95670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2054912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2054912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99167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505415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085" y="903202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    Mobile devices require long operating hours i.e.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low power consumption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  design paradigm of traditional processors,  as indicated below. 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84" y="503675"/>
            <a:ext cx="9047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Remark: A further change of the design paradigm for designing the mobile processors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821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(8)</a:t>
            </a:r>
            <a:endParaRPr lang="en-US" sz="1600" dirty="0"/>
          </a:p>
        </p:txBody>
      </p:sp>
      <p:sp>
        <p:nvSpPr>
          <p:cNvPr id="4" name="Text Box 56"/>
          <p:cNvSpPr txBox="1">
            <a:spLocks noChangeArrowheads="1"/>
          </p:cNvSpPr>
          <p:nvPr/>
        </p:nvSpPr>
        <p:spPr bwMode="auto">
          <a:xfrm>
            <a:off x="96278" y="506647"/>
            <a:ext cx="87751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Introducing a two-phase development model (Tick-Tock model) for the Core 2 family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25" y="908720"/>
            <a:ext cx="644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The two-phase model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reduces the complexity of the development</a:t>
            </a:r>
            <a:r>
              <a:rPr lang="en-US" sz="1400" dirty="0">
                <a:latin typeface="+mj-lt"/>
              </a:rPr>
              <a:t>, 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853" y="1228472"/>
            <a:ext cx="6696641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Tick phase </a:t>
            </a:r>
            <a:r>
              <a:rPr lang="en-US" sz="1400" dirty="0">
                <a:latin typeface="+mj-lt"/>
              </a:rPr>
              <a:t>focuses on the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reduction of the feature size </a:t>
            </a:r>
            <a:r>
              <a:rPr lang="en-US" sz="1400" dirty="0">
                <a:latin typeface="+mj-lt"/>
              </a:rPr>
              <a:t>whereas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Tock phase </a:t>
            </a:r>
            <a:r>
              <a:rPr lang="en-US" sz="1400" dirty="0">
                <a:latin typeface="+mj-lt"/>
              </a:rPr>
              <a:t>focuses on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enhancing the microarchitecture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765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3"/>
          <p:cNvSpPr/>
          <p:nvPr/>
        </p:nvSpPr>
        <p:spPr bwMode="auto">
          <a:xfrm>
            <a:off x="53975" y="1088740"/>
            <a:ext cx="8928515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" name="Téglalap 4"/>
          <p:cNvSpPr/>
          <p:nvPr/>
        </p:nvSpPr>
        <p:spPr bwMode="auto">
          <a:xfrm>
            <a:off x="16655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" name="Téglalap 5"/>
          <p:cNvSpPr/>
          <p:nvPr/>
        </p:nvSpPr>
        <p:spPr bwMode="auto">
          <a:xfrm>
            <a:off x="1257188" y="1619987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" name="Téglalap 11"/>
          <p:cNvSpPr/>
          <p:nvPr/>
        </p:nvSpPr>
        <p:spPr bwMode="auto">
          <a:xfrm>
            <a:off x="2318066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" name="Téglalap 12"/>
          <p:cNvSpPr/>
          <p:nvPr/>
        </p:nvSpPr>
        <p:spPr bwMode="auto">
          <a:xfrm>
            <a:off x="3411504" y="1620651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3"/>
          <p:cNvSpPr/>
          <p:nvPr/>
        </p:nvSpPr>
        <p:spPr bwMode="auto">
          <a:xfrm>
            <a:off x="449064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" name="Téglalap 14"/>
          <p:cNvSpPr/>
          <p:nvPr/>
        </p:nvSpPr>
        <p:spPr bwMode="auto">
          <a:xfrm>
            <a:off x="5589449" y="1617334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" name="Téglalap 15"/>
          <p:cNvSpPr/>
          <p:nvPr/>
        </p:nvSpPr>
        <p:spPr bwMode="auto">
          <a:xfrm>
            <a:off x="6657334" y="161899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" name="Szövegdoboz 16"/>
          <p:cNvSpPr txBox="1">
            <a:spLocks noChangeArrowheads="1"/>
          </p:cNvSpPr>
          <p:nvPr/>
        </p:nvSpPr>
        <p:spPr bwMode="auto">
          <a:xfrm>
            <a:off x="324195" y="3040330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" name="Szövegdoboz 17"/>
          <p:cNvSpPr txBox="1">
            <a:spLocks noChangeArrowheads="1"/>
          </p:cNvSpPr>
          <p:nvPr/>
        </p:nvSpPr>
        <p:spPr bwMode="auto">
          <a:xfrm>
            <a:off x="1476629" y="3042196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2" name="Szövegdoboz 18"/>
          <p:cNvSpPr txBox="1">
            <a:spLocks noChangeArrowheads="1"/>
          </p:cNvSpPr>
          <p:nvPr/>
        </p:nvSpPr>
        <p:spPr bwMode="auto">
          <a:xfrm>
            <a:off x="2565106" y="3040806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3" name="Szövegdoboz 19"/>
          <p:cNvSpPr txBox="1">
            <a:spLocks noChangeArrowheads="1"/>
          </p:cNvSpPr>
          <p:nvPr/>
        </p:nvSpPr>
        <p:spPr bwMode="auto">
          <a:xfrm>
            <a:off x="3658843" y="3042672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20"/>
          <p:cNvSpPr txBox="1">
            <a:spLocks noChangeArrowheads="1"/>
          </p:cNvSpPr>
          <p:nvPr/>
        </p:nvSpPr>
        <p:spPr bwMode="auto">
          <a:xfrm>
            <a:off x="4691186" y="3042672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5" name="Szövegdoboz 21"/>
          <p:cNvSpPr txBox="1">
            <a:spLocks noChangeArrowheads="1"/>
          </p:cNvSpPr>
          <p:nvPr/>
        </p:nvSpPr>
        <p:spPr bwMode="auto">
          <a:xfrm>
            <a:off x="5856127" y="3044538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6" name="Szövegdoboz 22"/>
          <p:cNvSpPr txBox="1">
            <a:spLocks noChangeArrowheads="1"/>
          </p:cNvSpPr>
          <p:nvPr/>
        </p:nvSpPr>
        <p:spPr bwMode="auto">
          <a:xfrm>
            <a:off x="6860563" y="3043147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7" name="Szövegdoboz 25"/>
          <p:cNvSpPr txBox="1"/>
          <p:nvPr/>
        </p:nvSpPr>
        <p:spPr bwMode="auto">
          <a:xfrm>
            <a:off x="313731" y="1146624"/>
            <a:ext cx="7601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28600" indent="-228600" algn="ctr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26"/>
          <p:cNvSpPr txBox="1"/>
          <p:nvPr/>
        </p:nvSpPr>
        <p:spPr bwMode="auto">
          <a:xfrm>
            <a:off x="4664162" y="1149799"/>
            <a:ext cx="7777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gen.</a:t>
            </a: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Szövegdoboz 27"/>
          <p:cNvSpPr txBox="1"/>
          <p:nvPr/>
        </p:nvSpPr>
        <p:spPr bwMode="auto">
          <a:xfrm>
            <a:off x="5826463" y="1151387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zövegdoboz 28"/>
          <p:cNvSpPr txBox="1"/>
          <p:nvPr/>
        </p:nvSpPr>
        <p:spPr bwMode="auto">
          <a:xfrm>
            <a:off x="6864186" y="1149799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958021" y="1165674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22" name="Téglalap 14"/>
          <p:cNvSpPr/>
          <p:nvPr/>
        </p:nvSpPr>
        <p:spPr bwMode="auto">
          <a:xfrm>
            <a:off x="7743708" y="1624879"/>
            <a:ext cx="1077564" cy="13567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23" name="Szövegdoboz 21"/>
          <p:cNvSpPr txBox="1">
            <a:spLocks noChangeArrowheads="1"/>
          </p:cNvSpPr>
          <p:nvPr/>
        </p:nvSpPr>
        <p:spPr bwMode="auto">
          <a:xfrm>
            <a:off x="7984932" y="3037880"/>
            <a:ext cx="562047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6525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(2006)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86876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(2007)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53077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(2008)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0446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(2010)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0011" y="3489772"/>
            <a:ext cx="6563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(2011)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357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(2012)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70444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(2013)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57139" y="3489772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(2014)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6369" y="496770"/>
            <a:ext cx="7125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of Intel's Core 2 families - the generations</a:t>
            </a: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/>
              <a:t>1. </a:t>
            </a:r>
            <a:r>
              <a:rPr lang="en-US" altLang="en-US" kern="0"/>
              <a:t>Introduction</a:t>
            </a:r>
            <a:r>
              <a:rPr lang="hu-HU" altLang="en-US" kern="0"/>
              <a:t> (1)</a:t>
            </a:r>
            <a:endParaRPr lang="hu-HU" altLang="en-US" kern="0" dirty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(9)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381564" y="6348407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(2015)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75366" y="6343688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(2016)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8041" y="6348407"/>
            <a:ext cx="10454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(2017/18)</a:t>
            </a:r>
          </a:p>
        </p:txBody>
      </p:sp>
      <p:sp>
        <p:nvSpPr>
          <p:cNvPr id="60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1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2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68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72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2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4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95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216502" y="6353071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(2018)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R: Refresh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Refresh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/>
              </a:rPr>
              <a:t>Cannon Lake (10 nm) 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The 8th 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    the following processor lines:</a:t>
            </a:r>
          </a:p>
        </p:txBody>
      </p:sp>
      <p:sp>
        <p:nvSpPr>
          <p:cNvPr id="102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03" name="Szövegdoboz 21"/>
          <p:cNvSpPr txBox="1">
            <a:spLocks noChangeArrowheads="1"/>
          </p:cNvSpPr>
          <p:nvPr/>
        </p:nvSpPr>
        <p:spPr bwMode="auto">
          <a:xfrm>
            <a:off x="5274715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61954" y="6357824"/>
            <a:ext cx="75854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(2019)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lines [218].</a:t>
            </a:r>
          </a:p>
        </p:txBody>
      </p:sp>
    </p:spTree>
    <p:extLst>
      <p:ext uri="{BB962C8B-B14F-4D97-AF65-F5344CB8AC3E}">
        <p14:creationId xmlns:p14="http://schemas.microsoft.com/office/powerpoint/2010/main" val="117214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(10)</a:t>
            </a:r>
            <a:endParaRPr lang="en-US" sz="1600" dirty="0"/>
          </a:p>
        </p:txBody>
      </p:sp>
      <p:sp>
        <p:nvSpPr>
          <p:cNvPr id="4" name="Téglalap 3"/>
          <p:cNvSpPr/>
          <p:nvPr/>
        </p:nvSpPr>
        <p:spPr bwMode="auto">
          <a:xfrm>
            <a:off x="80869" y="1097523"/>
            <a:ext cx="2448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184021" y="1628770"/>
            <a:ext cx="1080975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Tiger</a:t>
            </a:r>
          </a:p>
          <a:p>
            <a:pPr algn="ctr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" name="Téglalap 11"/>
          <p:cNvSpPr/>
          <p:nvPr/>
        </p:nvSpPr>
        <p:spPr bwMode="auto">
          <a:xfrm>
            <a:off x="1244899" y="1627776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Alder Lake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" name="Szövegdoboz 17"/>
          <p:cNvSpPr txBox="1">
            <a:spLocks noChangeArrowheads="1"/>
          </p:cNvSpPr>
          <p:nvPr/>
        </p:nvSpPr>
        <p:spPr bwMode="auto">
          <a:xfrm>
            <a:off x="403462" y="3050979"/>
            <a:ext cx="56340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14" name="Szövegdoboz 18"/>
          <p:cNvSpPr txBox="1">
            <a:spLocks noChangeArrowheads="1"/>
          </p:cNvSpPr>
          <p:nvPr/>
        </p:nvSpPr>
        <p:spPr bwMode="auto">
          <a:xfrm>
            <a:off x="1491939" y="304958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9" name="Szövegdoboz 25"/>
          <p:cNvSpPr txBox="1"/>
          <p:nvPr/>
        </p:nvSpPr>
        <p:spPr bwMode="auto">
          <a:xfrm>
            <a:off x="321375" y="1213157"/>
            <a:ext cx="9042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11. 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Szövegdoboz 25"/>
          <p:cNvSpPr txBox="1"/>
          <p:nvPr/>
        </p:nvSpPr>
        <p:spPr bwMode="auto">
          <a:xfrm>
            <a:off x="1320798" y="1234442"/>
            <a:ext cx="904273" cy="23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530" y="3609020"/>
            <a:ext cx="6687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(2020)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75697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of Intel's Core 2 families - The generations -2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7942" y="3609020"/>
            <a:ext cx="7617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(2021)?</a:t>
            </a:r>
          </a:p>
        </p:txBody>
      </p:sp>
    </p:spTree>
    <p:extLst>
      <p:ext uri="{BB962C8B-B14F-4D97-AF65-F5344CB8AC3E}">
        <p14:creationId xmlns:p14="http://schemas.microsoft.com/office/powerpoint/2010/main" val="389393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0869" y="1097523"/>
            <a:ext cx="8928515" cy="2331720"/>
            <a:chOff x="80869" y="1279214"/>
            <a:chExt cx="8928515" cy="2331720"/>
          </a:xfrm>
        </p:grpSpPr>
        <p:sp>
          <p:nvSpPr>
            <p:cNvPr id="2" name="Téglalap 3"/>
            <p:cNvSpPr/>
            <p:nvPr/>
          </p:nvSpPr>
          <p:spPr bwMode="auto">
            <a:xfrm>
              <a:off x="80869" y="1279214"/>
              <a:ext cx="8928515" cy="2331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19344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284082" y="1810461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344960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ts val="400"/>
                </a:spcBef>
                <a:spcAft>
                  <a:spcPts val="6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3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438398" y="1811125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51753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ts val="40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616343" y="1807808"/>
              <a:ext cx="1080975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684228" y="1809467"/>
              <a:ext cx="1080975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ts val="60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351089" y="3230804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1503523" y="3232670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2592000" y="3231280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3685737" y="3233146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4718080" y="3233146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5883021" y="3235012"/>
              <a:ext cx="563406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6887457" y="3233621"/>
              <a:ext cx="60845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340626" y="1337098"/>
              <a:ext cx="760144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691056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</a:t>
              </a:r>
              <a:r>
                <a:rPr lang="hu-HU" sz="1100" b="1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</a:t>
              </a: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5853357" y="1341861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6891080" y="1340273"/>
              <a:ext cx="729687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7960870" y="1356148"/>
              <a:ext cx="777778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gen.</a:t>
              </a: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770602" y="1815353"/>
              <a:ext cx="1077564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011826" y="3228354"/>
              <a:ext cx="562047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291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46535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Oregon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28664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Oregon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135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Oregon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28694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820468" y="349855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97338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Oregon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84033" y="3498555"/>
            <a:ext cx="74251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Oregon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0059" y="503675"/>
            <a:ext cx="83583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Overview of the evolution of Intel's Core 2 families - The development centers</a:t>
            </a: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/>
              <a:t>1. </a:t>
            </a:r>
            <a:r>
              <a:rPr lang="en-US" altLang="en-US" kern="0"/>
              <a:t>Introduction</a:t>
            </a:r>
            <a:r>
              <a:rPr lang="hu-HU" altLang="en-US" kern="0"/>
              <a:t> (1)</a:t>
            </a:r>
            <a:endParaRPr lang="hu-HU" altLang="en-US" kern="0" dirty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(11)</a:t>
            </a:r>
            <a:endParaRPr lang="en-US" sz="1600" dirty="0"/>
          </a:p>
        </p:txBody>
      </p:sp>
      <p:sp>
        <p:nvSpPr>
          <p:cNvPr id="116" name="Téglalap 3"/>
          <p:cNvSpPr/>
          <p:nvPr/>
        </p:nvSpPr>
        <p:spPr bwMode="auto">
          <a:xfrm>
            <a:off x="26495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117" name="Téglalap 4"/>
          <p:cNvSpPr/>
          <p:nvPr/>
        </p:nvSpPr>
        <p:spPr bwMode="auto">
          <a:xfrm>
            <a:off x="168379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18" name="Szövegdoboz 16"/>
          <p:cNvSpPr txBox="1">
            <a:spLocks noChangeArrowheads="1"/>
          </p:cNvSpPr>
          <p:nvPr/>
        </p:nvSpPr>
        <p:spPr bwMode="auto">
          <a:xfrm>
            <a:off x="396199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119" name="Szövegdoboz 17"/>
          <p:cNvSpPr txBox="1">
            <a:spLocks noChangeArrowheads="1"/>
          </p:cNvSpPr>
          <p:nvPr/>
        </p:nvSpPr>
        <p:spPr bwMode="auto">
          <a:xfrm>
            <a:off x="1481786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120" name="Szövegdoboz 25"/>
          <p:cNvSpPr txBox="1"/>
          <p:nvPr/>
        </p:nvSpPr>
        <p:spPr bwMode="auto">
          <a:xfrm>
            <a:off x="341094" y="4073793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1" name="Szövegdoboz 17"/>
          <p:cNvSpPr txBox="1">
            <a:spLocks noChangeArrowheads="1"/>
          </p:cNvSpPr>
          <p:nvPr/>
        </p:nvSpPr>
        <p:spPr bwMode="auto">
          <a:xfrm>
            <a:off x="2842295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</a:p>
        </p:txBody>
      </p:sp>
      <p:sp>
        <p:nvSpPr>
          <p:cNvPr id="122" name="Szövegdoboz 25"/>
          <p:cNvSpPr txBox="1"/>
          <p:nvPr/>
        </p:nvSpPr>
        <p:spPr bwMode="auto">
          <a:xfrm>
            <a:off x="1499353" y="4071531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3" name="Szövegdoboz 25"/>
          <p:cNvSpPr txBox="1"/>
          <p:nvPr/>
        </p:nvSpPr>
        <p:spPr bwMode="auto">
          <a:xfrm>
            <a:off x="2756002" y="4081156"/>
            <a:ext cx="797013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24" name="Téglalap 4"/>
          <p:cNvSpPr/>
          <p:nvPr/>
        </p:nvSpPr>
        <p:spPr bwMode="auto">
          <a:xfrm>
            <a:off x="1272333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5" name="Téglalap 4"/>
          <p:cNvSpPr/>
          <p:nvPr/>
        </p:nvSpPr>
        <p:spPr bwMode="auto">
          <a:xfrm>
            <a:off x="2410872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6" name="Téglalap 14"/>
          <p:cNvSpPr/>
          <p:nvPr/>
        </p:nvSpPr>
        <p:spPr bwMode="auto">
          <a:xfrm>
            <a:off x="4030180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27" name="Szövegdoboz 21"/>
          <p:cNvSpPr txBox="1">
            <a:spLocks noChangeArrowheads="1"/>
          </p:cNvSpPr>
          <p:nvPr/>
        </p:nvSpPr>
        <p:spPr bwMode="auto">
          <a:xfrm>
            <a:off x="4192493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128" name="Szövegdoboz 25"/>
          <p:cNvSpPr txBox="1"/>
          <p:nvPr/>
        </p:nvSpPr>
        <p:spPr bwMode="auto">
          <a:xfrm>
            <a:off x="4094767" y="4095882"/>
            <a:ext cx="72968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69457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881499" y="639236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R: Refresh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2980" y="4464115"/>
            <a:ext cx="25512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Refresh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AMD Vega</a:t>
            </a:r>
          </a:p>
          <a:p>
            <a:pPr>
              <a:spcAft>
                <a:spcPts val="200"/>
              </a:spcAft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    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Verdana"/>
              </a:rPr>
              <a:t>Cannon Lake (10 nm) 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300700" y="4059070"/>
            <a:ext cx="290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The 8th generation  encompasses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    the following processor lines:</a:t>
            </a:r>
          </a:p>
        </p:txBody>
      </p:sp>
      <p:sp>
        <p:nvSpPr>
          <p:cNvPr id="134" name="Téglalap 14"/>
          <p:cNvSpPr/>
          <p:nvPr/>
        </p:nvSpPr>
        <p:spPr bwMode="auto">
          <a:xfrm>
            <a:off x="5075696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135" name="Szövegdoboz 21"/>
          <p:cNvSpPr txBox="1">
            <a:spLocks noChangeArrowheads="1"/>
          </p:cNvSpPr>
          <p:nvPr/>
        </p:nvSpPr>
        <p:spPr bwMode="auto">
          <a:xfrm>
            <a:off x="5303590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" name="Szövegdoboz 25"/>
          <p:cNvSpPr txBox="1"/>
          <p:nvPr/>
        </p:nvSpPr>
        <p:spPr bwMode="auto">
          <a:xfrm>
            <a:off x="5169401" y="4100635"/>
            <a:ext cx="83067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443378" y="6108332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lines [218].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454122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540140" y="6354325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875534" y="6359044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10439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1484991" y="6343688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2493135" y="6348407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3848472" y="635307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4242686" y="6369681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338329" y="6364962"/>
            <a:ext cx="57419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/>
              <a:t>Haifa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218253" y="6359044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292805" y="6354325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00" i="1" dirty="0"/>
          </a:p>
        </p:txBody>
      </p:sp>
    </p:spTree>
    <p:extLst>
      <p:ext uri="{BB962C8B-B14F-4D97-AF65-F5344CB8AC3E}">
        <p14:creationId xmlns:p14="http://schemas.microsoft.com/office/powerpoint/2010/main" val="40531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139" grpId="0"/>
      <p:bldP spid="140" grpId="0"/>
      <p:bldP spid="141" grpId="0"/>
      <p:bldP spid="146" grpId="0"/>
      <p:bldP spid="1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73229" y="501408"/>
            <a:ext cx="46153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designations of Intel’s processor lines</a:t>
            </a: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hu-HU" altLang="en-US" kern="0"/>
              <a:t>1. </a:t>
            </a:r>
            <a:r>
              <a:rPr lang="en-US" altLang="en-US" kern="0"/>
              <a:t>Introduction</a:t>
            </a:r>
            <a:r>
              <a:rPr lang="hu-HU" altLang="en-US" kern="0"/>
              <a:t> (1)</a:t>
            </a:r>
            <a:endParaRPr lang="hu-HU" altLang="en-US" kern="0" dirty="0"/>
          </a:p>
        </p:txBody>
      </p:sp>
      <p:sp>
        <p:nvSpPr>
          <p:cNvPr id="66" name="Title 6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(12)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-57275" y="1041079"/>
            <a:ext cx="9016609" cy="2832598"/>
            <a:chOff x="58204" y="1090203"/>
            <a:chExt cx="9016609" cy="2832598"/>
          </a:xfrm>
        </p:grpSpPr>
        <p:sp>
          <p:nvSpPr>
            <p:cNvPr id="2" name="Téglalap 3"/>
            <p:cNvSpPr/>
            <p:nvPr/>
          </p:nvSpPr>
          <p:spPr bwMode="auto">
            <a:xfrm>
              <a:off x="660289" y="1090203"/>
              <a:ext cx="8414524" cy="228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dirty="0">
                  <a:solidFill>
                    <a:srgbClr val="FFFFFF"/>
                  </a:solidFill>
                </a:rPr>
                <a:t>EE</a:t>
              </a:r>
              <a:endParaRPr lang="hu-HU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3" name="Téglalap 4"/>
            <p:cNvSpPr/>
            <p:nvPr/>
          </p:nvSpPr>
          <p:spPr bwMode="auto">
            <a:xfrm>
              <a:off x="753701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Core 2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4" name="Téglalap 5"/>
            <p:cNvSpPr/>
            <p:nvPr/>
          </p:nvSpPr>
          <p:spPr bwMode="auto">
            <a:xfrm>
              <a:off x="1791853" y="1611204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Penryn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5" name="Téglalap 11"/>
            <p:cNvSpPr/>
            <p:nvPr/>
          </p:nvSpPr>
          <p:spPr bwMode="auto">
            <a:xfrm>
              <a:off x="2801680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Nehalem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45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6" name="Téglalap 12"/>
            <p:cNvSpPr/>
            <p:nvPr/>
          </p:nvSpPr>
          <p:spPr bwMode="auto">
            <a:xfrm>
              <a:off x="3842501" y="1611868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West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mere</a:t>
              </a:r>
              <a:endPara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7" name="Téglalap 13"/>
            <p:cNvSpPr/>
            <p:nvPr/>
          </p:nvSpPr>
          <p:spPr bwMode="auto">
            <a:xfrm>
              <a:off x="4869712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Sandy</a:t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8" name="Téglalap 14"/>
            <p:cNvSpPr/>
            <p:nvPr/>
          </p:nvSpPr>
          <p:spPr bwMode="auto">
            <a:xfrm>
              <a:off x="5915641" y="1608551"/>
              <a:ext cx="1028957" cy="136428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Ivy</a:t>
              </a:r>
              <a:b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Bridge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9" name="Téglalap 15"/>
            <p:cNvSpPr/>
            <p:nvPr/>
          </p:nvSpPr>
          <p:spPr bwMode="auto">
            <a:xfrm>
              <a:off x="6932138" y="1610210"/>
              <a:ext cx="1028957" cy="13642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Microarchi</a:t>
              </a:r>
              <a:r>
                <a:rPr lang="en-US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10" name="Szövegdoboz 16"/>
            <p:cNvSpPr txBox="1">
              <a:spLocks noChangeArrowheads="1"/>
            </p:cNvSpPr>
            <p:nvPr/>
          </p:nvSpPr>
          <p:spPr bwMode="auto">
            <a:xfrm>
              <a:off x="903757" y="3031547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1" name="Szövegdoboz 17"/>
            <p:cNvSpPr txBox="1">
              <a:spLocks noChangeArrowheads="1"/>
            </p:cNvSpPr>
            <p:nvPr/>
          </p:nvSpPr>
          <p:spPr bwMode="auto">
            <a:xfrm>
              <a:off x="2000734" y="3033413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2" name="Szövegdoboz 18"/>
            <p:cNvSpPr txBox="1">
              <a:spLocks noChangeArrowheads="1"/>
            </p:cNvSpPr>
            <p:nvPr/>
          </p:nvSpPr>
          <p:spPr bwMode="auto">
            <a:xfrm>
              <a:off x="3036833" y="3032023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3" name="Szövegdoboz 19"/>
            <p:cNvSpPr txBox="1">
              <a:spLocks noChangeArrowheads="1"/>
            </p:cNvSpPr>
            <p:nvPr/>
          </p:nvSpPr>
          <p:spPr bwMode="auto">
            <a:xfrm>
              <a:off x="4077938" y="3033889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4" name="Szövegdoboz 20"/>
            <p:cNvSpPr txBox="1">
              <a:spLocks noChangeArrowheads="1"/>
            </p:cNvSpPr>
            <p:nvPr/>
          </p:nvSpPr>
          <p:spPr bwMode="auto">
            <a:xfrm>
              <a:off x="5060603" y="3033889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5" name="Szövegdoboz 21"/>
            <p:cNvSpPr txBox="1">
              <a:spLocks noChangeArrowheads="1"/>
            </p:cNvSpPr>
            <p:nvPr/>
          </p:nvSpPr>
          <p:spPr bwMode="auto">
            <a:xfrm>
              <a:off x="6169486" y="3035755"/>
              <a:ext cx="536294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16" name="Szövegdoboz 22"/>
            <p:cNvSpPr txBox="1">
              <a:spLocks noChangeArrowheads="1"/>
            </p:cNvSpPr>
            <p:nvPr/>
          </p:nvSpPr>
          <p:spPr bwMode="auto">
            <a:xfrm>
              <a:off x="7125588" y="3034364"/>
              <a:ext cx="579175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TOCK</a:t>
              </a:r>
            </a:p>
          </p:txBody>
        </p:sp>
        <p:sp>
          <p:nvSpPr>
            <p:cNvPr id="17" name="Szövegdoboz 25"/>
            <p:cNvSpPr txBox="1"/>
            <p:nvPr/>
          </p:nvSpPr>
          <p:spPr bwMode="auto">
            <a:xfrm>
              <a:off x="875508" y="1122260"/>
              <a:ext cx="760143" cy="612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228600" indent="-228600" algn="ctr" fontAlgn="base">
                <a:spcBef>
                  <a:spcPct val="0"/>
                </a:spcBef>
                <a:spcAft>
                  <a:spcPts val="100"/>
                </a:spcAft>
                <a:buAutoNum type="arabicPeriod"/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/>
                <a:t>4/5/</a:t>
              </a:r>
              <a:r>
                <a:rPr lang="en-US" sz="1100" dirty="0" err="1"/>
                <a:t>6xxx</a:t>
              </a:r>
              <a:endParaRPr lang="en-US" sz="1100" dirty="0"/>
            </a:p>
            <a:p>
              <a:pPr marL="228600" indent="-228600" algn="ctr" fontAlgn="base">
                <a:spcBef>
                  <a:spcPct val="0"/>
                </a:spcBef>
                <a:spcAft>
                  <a:spcPct val="0"/>
                </a:spcAft>
                <a:buAutoNum type="arabicPeriod"/>
                <a:defRPr/>
              </a:pP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Szövegdoboz 26"/>
            <p:cNvSpPr txBox="1"/>
            <p:nvPr/>
          </p:nvSpPr>
          <p:spPr bwMode="auto">
            <a:xfrm>
              <a:off x="4994525" y="1111988"/>
              <a:ext cx="729687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2. gen.</a:t>
              </a:r>
              <a:endParaRPr lang="en-US" sz="11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/>
                <a:t>2xxx</a:t>
              </a:r>
              <a:endParaRPr lang="hu-HU" sz="1100" b="1" dirty="0">
                <a:solidFill>
                  <a:srgbClr val="00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Szövegdoboz 27"/>
            <p:cNvSpPr txBox="1"/>
            <p:nvPr/>
          </p:nvSpPr>
          <p:spPr bwMode="auto">
            <a:xfrm>
              <a:off x="6080151" y="1113576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3. 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/>
                <a:t>3xxx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Szövegdoboz 28"/>
            <p:cNvSpPr txBox="1"/>
            <p:nvPr/>
          </p:nvSpPr>
          <p:spPr bwMode="auto">
            <a:xfrm>
              <a:off x="7082451" y="1111988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1100" b="1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4. gen.</a:t>
              </a: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/>
                <a:t>4xxx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8123650" y="1127863"/>
              <a:ext cx="729687" cy="6001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Verdana"/>
                  <a:cs typeface="Arial" charset="0"/>
                </a:rPr>
                <a:t>5. gen.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 err="1"/>
                <a:t>5xxx</a:t>
              </a:r>
              <a:endParaRPr lang="en-US" sz="11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100" b="1" dirty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22" name="Téglalap 14"/>
            <p:cNvSpPr/>
            <p:nvPr/>
          </p:nvSpPr>
          <p:spPr bwMode="auto">
            <a:xfrm>
              <a:off x="7966235" y="1616096"/>
              <a:ext cx="1025710" cy="13567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Broad-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well</a:t>
              </a:r>
              <a:endParaRPr lang="hu-HU" sz="12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u-HU" sz="900" b="1" dirty="0" err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</a:t>
              </a:r>
              <a:endPara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14 </a:t>
              </a:r>
              <a:r>
                <a:rPr lang="hu-HU" sz="1200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nm</a:t>
              </a:r>
            </a:p>
          </p:txBody>
        </p:sp>
        <p:sp>
          <p:nvSpPr>
            <p:cNvPr id="23" name="Szövegdoboz 21"/>
            <p:cNvSpPr txBox="1">
              <a:spLocks noChangeArrowheads="1"/>
            </p:cNvSpPr>
            <p:nvPr/>
          </p:nvSpPr>
          <p:spPr bwMode="auto">
            <a:xfrm>
              <a:off x="8195851" y="3029097"/>
              <a:ext cx="535001" cy="262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i="1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TICK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43" y="3464912"/>
              <a:ext cx="612668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b="1" dirty="0">
                  <a:latin typeface="+mj-lt"/>
                </a:rPr>
                <a:t>HEDT</a:t>
              </a:r>
            </a:p>
            <a:p>
              <a:pPr algn="ctr"/>
              <a:r>
                <a:rPr lang="en-US" sz="1100" b="1" dirty="0">
                  <a:latin typeface="+mj-lt"/>
                </a:rPr>
                <a:t>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89375" y="3466266"/>
              <a:ext cx="1369286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>
                  <a:latin typeface="+mj-lt"/>
                </a:rPr>
                <a:t>38/</a:t>
              </a:r>
              <a:r>
                <a:rPr lang="en-US" sz="1100" dirty="0" err="1">
                  <a:latin typeface="+mj-lt"/>
                </a:rPr>
                <a:t>39xx</a:t>
              </a:r>
              <a:endParaRPr lang="en-US" sz="1100" dirty="0">
                <a:latin typeface="+mj-lt"/>
              </a:endParaRPr>
            </a:p>
            <a:p>
              <a:pPr algn="ctr"/>
              <a:r>
                <a:rPr lang="en-US" sz="1100" b="1" dirty="0" err="1">
                  <a:latin typeface="+mj-lt"/>
                </a:rPr>
                <a:t>E3</a:t>
              </a:r>
              <a:r>
                <a:rPr lang="en-US" sz="1100" b="1" dirty="0">
                  <a:latin typeface="+mj-lt"/>
                </a:rPr>
                <a:t>/</a:t>
              </a:r>
              <a:r>
                <a:rPr lang="en-US" sz="1100" b="1" dirty="0" err="1">
                  <a:latin typeface="+mj-lt"/>
                </a:rPr>
                <a:t>E5</a:t>
              </a:r>
              <a:r>
                <a:rPr lang="en-US" sz="1100" b="1" dirty="0">
                  <a:latin typeface="+mj-lt"/>
                </a:rPr>
                <a:t>/</a:t>
              </a:r>
              <a:r>
                <a:rPr lang="en-US" sz="1100" b="1" dirty="0" err="1">
                  <a:latin typeface="+mj-lt"/>
                </a:rPr>
                <a:t>E7</a:t>
              </a:r>
              <a:r>
                <a:rPr lang="en-US" sz="1100" dirty="0" err="1">
                  <a:latin typeface="+mj-lt"/>
                </a:rPr>
                <a:t>-xxxx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48722" y="3466266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48/</a:t>
              </a:r>
              <a:r>
                <a:rPr lang="en-US" sz="1100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49xx</a:t>
              </a:r>
              <a:endPara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v2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40301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58/</a:t>
              </a:r>
              <a:r>
                <a:rPr lang="en-US" sz="1100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59xx</a:t>
              </a:r>
              <a:endPara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1100" dirty="0" err="1">
                  <a:solidFill>
                    <a:srgbClr val="000000"/>
                  </a:solidFill>
                  <a:latin typeface="Verdana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v3</a:t>
              </a:r>
              <a:endParaRPr lang="hu-HU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82773" y="3458028"/>
              <a:ext cx="77457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Verdana"/>
                  <a:cs typeface="Arial" charset="0"/>
                </a:rPr>
                <a:t>68/</a:t>
              </a:r>
              <a:r>
                <a:rPr lang="en-US" sz="1100" dirty="0" err="1">
                  <a:solidFill>
                    <a:srgbClr val="000000"/>
                  </a:solidFill>
                  <a:latin typeface="Verdana"/>
                  <a:cs typeface="Arial" charset="0"/>
                </a:rPr>
                <a:t>69xx</a:t>
              </a:r>
              <a:endParaRPr lang="en-US" sz="1100" dirty="0">
                <a:solidFill>
                  <a:srgbClr val="000000"/>
                </a:solidFill>
                <a:latin typeface="Verdana"/>
                <a:cs typeface="Arial" charset="0"/>
              </a:endParaRPr>
            </a:p>
            <a:p>
              <a:pPr algn="ctr"/>
              <a:r>
                <a:rPr lang="en-US" sz="1100" dirty="0" err="1">
                  <a:solidFill>
                    <a:srgbClr val="000000"/>
                  </a:solidFill>
                  <a:latin typeface="Verdana"/>
                  <a:cs typeface="Arial" charset="0"/>
                </a:rPr>
                <a:t>v4</a:t>
              </a:r>
              <a:endParaRPr lang="en-US" sz="1100" dirty="0">
                <a:solidFill>
                  <a:srgbClr val="000000"/>
                </a:solidFill>
                <a:latin typeface="Verdana"/>
                <a:cs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74802" y="1288113"/>
              <a:ext cx="8947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latin typeface="+mj-lt"/>
                </a:rPr>
                <a:t>i5</a:t>
              </a:r>
              <a:r>
                <a:rPr lang="en-US" sz="1100" b="1" dirty="0">
                  <a:latin typeface="+mj-lt"/>
                </a:rPr>
                <a:t>/</a:t>
              </a:r>
              <a:r>
                <a:rPr lang="en-US" sz="1100" b="1" dirty="0" err="1">
                  <a:latin typeface="+mj-lt"/>
                </a:rPr>
                <a:t>i7</a:t>
              </a:r>
              <a:r>
                <a:rPr lang="en-US" sz="1100" dirty="0">
                  <a:latin typeface="+mj-lt"/>
                </a:rPr>
                <a:t>-xxx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27096" y="3462820"/>
              <a:ext cx="787395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>
                  <a:latin typeface="+mj-lt"/>
                </a:rPr>
                <a:t>980/990</a:t>
              </a:r>
            </a:p>
            <a:p>
              <a:pPr algn="ctr"/>
              <a:r>
                <a:rPr lang="en-US" sz="1100" b="1" dirty="0" err="1">
                  <a:latin typeface="+mj-lt"/>
                </a:rPr>
                <a:t>E7</a:t>
              </a:r>
              <a:r>
                <a:rPr lang="en-US" sz="1100" dirty="0">
                  <a:latin typeface="+mj-lt"/>
                </a:rPr>
                <a:t>-xxx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00325" y="3466266"/>
              <a:ext cx="1000594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b="1" dirty="0" err="1">
                  <a:latin typeface="+mj-lt"/>
                </a:rPr>
                <a:t>i7</a:t>
              </a:r>
              <a:r>
                <a:rPr lang="en-US" sz="1100" dirty="0">
                  <a:latin typeface="+mj-lt"/>
                </a:rPr>
                <a:t>-965/975</a:t>
              </a:r>
            </a:p>
            <a:p>
              <a:pPr algn="ctr"/>
              <a:r>
                <a:rPr lang="en-US" sz="1100" dirty="0"/>
                <a:t>3/</a:t>
              </a:r>
              <a:r>
                <a:rPr lang="en-US" sz="1100" dirty="0" err="1"/>
                <a:t>5xxx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90938" y="1284737"/>
              <a:ext cx="11416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>
                  <a:latin typeface="+mj-lt"/>
                </a:rPr>
                <a:t>i3</a:t>
              </a:r>
              <a:r>
                <a:rPr lang="en-US" sz="1100" b="1" dirty="0">
                  <a:latin typeface="+mj-lt"/>
                </a:rPr>
                <a:t>/</a:t>
              </a:r>
              <a:r>
                <a:rPr lang="en-US" sz="1100" b="1" dirty="0" err="1">
                  <a:latin typeface="+mj-lt"/>
                </a:rPr>
                <a:t>i5</a:t>
              </a:r>
              <a:r>
                <a:rPr lang="en-US" sz="1100" b="1" dirty="0">
                  <a:latin typeface="+mj-lt"/>
                </a:rPr>
                <a:t>/</a:t>
              </a:r>
              <a:r>
                <a:rPr lang="en-US" sz="1100" b="1" dirty="0" err="1">
                  <a:latin typeface="+mj-lt"/>
                </a:rPr>
                <a:t>i7</a:t>
              </a:r>
              <a:r>
                <a:rPr lang="en-US" sz="1100" dirty="0">
                  <a:latin typeface="+mj-lt"/>
                </a:rPr>
                <a:t>-xxx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8204" y="1311631"/>
              <a:ext cx="628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latin typeface="+mj-lt"/>
                </a:rPr>
                <a:t>M/DT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53160" y="3466266"/>
              <a:ext cx="1031051" cy="443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sz="1100" dirty="0" err="1">
                  <a:latin typeface="+mj-lt"/>
                </a:rPr>
                <a:t>QX</a:t>
              </a:r>
              <a:r>
                <a:rPr lang="en-US" sz="1100" dirty="0">
                  <a:latin typeface="+mj-lt"/>
                </a:rPr>
                <a:t> 96/</a:t>
              </a:r>
              <a:r>
                <a:rPr lang="en-US" sz="1100" dirty="0" err="1">
                  <a:latin typeface="+mj-lt"/>
                </a:rPr>
                <a:t>97xx</a:t>
              </a:r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/>
                <a:t>3/5/</a:t>
              </a:r>
              <a:r>
                <a:rPr lang="en-US" sz="1100" dirty="0" err="1"/>
                <a:t>7xxx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58812" y="3466266"/>
              <a:ext cx="941283" cy="456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US" sz="1100" dirty="0">
                  <a:latin typeface="+mj-lt"/>
                </a:rPr>
                <a:t>X/</a:t>
              </a:r>
              <a:r>
                <a:rPr lang="en-US" sz="1100" dirty="0" err="1">
                  <a:latin typeface="+mj-lt"/>
                </a:rPr>
                <a:t>QX</a:t>
              </a:r>
              <a:r>
                <a:rPr lang="en-US" sz="1100" dirty="0">
                  <a:latin typeface="+mj-lt"/>
                </a:rPr>
                <a:t> </a:t>
              </a:r>
              <a:r>
                <a:rPr lang="en-US" sz="1100" dirty="0" err="1">
                  <a:latin typeface="+mj-lt"/>
                </a:rPr>
                <a:t>6xxx</a:t>
              </a:r>
              <a:endParaRPr lang="en-US" sz="1100" dirty="0">
                <a:latin typeface="+mj-lt"/>
              </a:endParaRPr>
            </a:p>
            <a:p>
              <a:pPr algn="ctr"/>
              <a:r>
                <a:rPr lang="en-US" sz="1100" dirty="0"/>
                <a:t>3/5/</a:t>
              </a:r>
              <a:r>
                <a:rPr lang="en-US" sz="1100" dirty="0" err="1"/>
                <a:t>7xxx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82616" y="1289401"/>
              <a:ext cx="986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j-lt"/>
                </a:rPr>
                <a:t>6/7/8/</a:t>
              </a:r>
              <a:r>
                <a:rPr lang="en-US" sz="1100" dirty="0" err="1">
                  <a:latin typeface="+mj-lt"/>
                </a:rPr>
                <a:t>9xxx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62" name="Téglalap 3"/>
          <p:cNvSpPr/>
          <p:nvPr/>
        </p:nvSpPr>
        <p:spPr bwMode="auto">
          <a:xfrm>
            <a:off x="543087" y="3955608"/>
            <a:ext cx="6192000" cy="2331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67" name="Téglalap 4"/>
          <p:cNvSpPr/>
          <p:nvPr/>
        </p:nvSpPr>
        <p:spPr bwMode="auto">
          <a:xfrm>
            <a:off x="684971" y="4546162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8" name="Szövegdoboz 16"/>
          <p:cNvSpPr txBox="1">
            <a:spLocks noChangeArrowheads="1"/>
          </p:cNvSpPr>
          <p:nvPr/>
        </p:nvSpPr>
        <p:spPr bwMode="auto">
          <a:xfrm>
            <a:off x="912791" y="5967499"/>
            <a:ext cx="608454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9" name="Szövegdoboz 17"/>
          <p:cNvSpPr txBox="1">
            <a:spLocks noChangeArrowheads="1"/>
          </p:cNvSpPr>
          <p:nvPr/>
        </p:nvSpPr>
        <p:spPr bwMode="auto">
          <a:xfrm>
            <a:off x="1998378" y="596936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70" name="Szövegdoboz 25"/>
          <p:cNvSpPr txBox="1"/>
          <p:nvPr/>
        </p:nvSpPr>
        <p:spPr bwMode="auto">
          <a:xfrm>
            <a:off x="857686" y="4073793"/>
            <a:ext cx="729687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6xxx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zövegdoboz 17"/>
          <p:cNvSpPr txBox="1">
            <a:spLocks noChangeArrowheads="1"/>
          </p:cNvSpPr>
          <p:nvPr/>
        </p:nvSpPr>
        <p:spPr bwMode="auto">
          <a:xfrm>
            <a:off x="3358887" y="5973848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</a:p>
        </p:txBody>
      </p:sp>
      <p:sp>
        <p:nvSpPr>
          <p:cNvPr id="73" name="Szövegdoboz 25"/>
          <p:cNvSpPr txBox="1"/>
          <p:nvPr/>
        </p:nvSpPr>
        <p:spPr bwMode="auto">
          <a:xfrm>
            <a:off x="2015945" y="4071531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7xxx</a:t>
            </a:r>
          </a:p>
        </p:txBody>
      </p:sp>
      <p:sp>
        <p:nvSpPr>
          <p:cNvPr id="78" name="Szövegdoboz 25"/>
          <p:cNvSpPr txBox="1"/>
          <p:nvPr/>
        </p:nvSpPr>
        <p:spPr bwMode="auto">
          <a:xfrm>
            <a:off x="3339969" y="4081156"/>
            <a:ext cx="79701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r>
              <a:rPr lang="en-US" sz="1100" b="1" baseline="300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8xxx</a:t>
            </a:r>
          </a:p>
        </p:txBody>
      </p:sp>
      <p:sp>
        <p:nvSpPr>
          <p:cNvPr id="79" name="Téglalap 4"/>
          <p:cNvSpPr/>
          <p:nvPr/>
        </p:nvSpPr>
        <p:spPr bwMode="auto">
          <a:xfrm>
            <a:off x="1788925" y="4551763"/>
            <a:ext cx="1080975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ts val="600"/>
              </a:spcBef>
              <a:spcAft>
                <a:spcPts val="14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ts val="50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1" name="Téglalap 4"/>
          <p:cNvSpPr/>
          <p:nvPr/>
        </p:nvSpPr>
        <p:spPr bwMode="auto">
          <a:xfrm>
            <a:off x="2927464" y="4552454"/>
            <a:ext cx="1584000" cy="13642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Kaby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Lake R/G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Amber Lake-Y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Whiskey Lake-U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Cannon Lake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14/10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2" name="Téglalap 14"/>
          <p:cNvSpPr/>
          <p:nvPr/>
        </p:nvSpPr>
        <p:spPr bwMode="auto">
          <a:xfrm>
            <a:off x="4546772" y="4558772"/>
            <a:ext cx="1008000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Coffee Lake R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83" name="Szövegdoboz 21"/>
          <p:cNvSpPr txBox="1">
            <a:spLocks noChangeArrowheads="1"/>
          </p:cNvSpPr>
          <p:nvPr/>
        </p:nvSpPr>
        <p:spPr bwMode="auto">
          <a:xfrm>
            <a:off x="4709085" y="5982127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CK</a:t>
            </a:r>
          </a:p>
        </p:txBody>
      </p:sp>
      <p:sp>
        <p:nvSpPr>
          <p:cNvPr id="85" name="Szövegdoboz 25"/>
          <p:cNvSpPr txBox="1"/>
          <p:nvPr/>
        </p:nvSpPr>
        <p:spPr bwMode="auto">
          <a:xfrm>
            <a:off x="4697984" y="4095882"/>
            <a:ext cx="72968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9xxx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86049" y="42174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75824" y="6572381"/>
            <a:ext cx="1001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R: Refresh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016278" y="4464115"/>
            <a:ext cx="2127721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Refresh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Verdana"/>
              </a:rPr>
              <a:t>Kaby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 Lake G with </a:t>
            </a:r>
          </a:p>
          <a:p>
            <a:r>
              <a:rPr lang="en-US" sz="1200" dirty="0">
                <a:solidFill>
                  <a:srgbClr val="000000"/>
                </a:solidFill>
                <a:latin typeface="Verdana"/>
              </a:rPr>
              <a:t>      AMD Vega graphics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Coffee Lake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Amber Lake Y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Whiskey Lake U</a:t>
            </a:r>
          </a:p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Verdana"/>
              </a:rPr>
              <a:t>(all 14 nm)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Verdana"/>
              </a:rPr>
              <a:t>Cannon Lake (10 nm) 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50750" y="3879050"/>
            <a:ext cx="290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aseline="30000" dirty="0">
                <a:solidFill>
                  <a:srgbClr val="000000"/>
                </a:solidFill>
                <a:latin typeface="Verdana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Verdana"/>
              </a:rPr>
              <a:t>The 8th generation 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  encompasses the following</a:t>
            </a:r>
          </a:p>
          <a:p>
            <a:pPr lvl="0"/>
            <a:r>
              <a:rPr lang="en-US" sz="1200" dirty="0">
                <a:solidFill>
                  <a:srgbClr val="000000"/>
                </a:solidFill>
                <a:latin typeface="Verdana"/>
              </a:rPr>
              <a:t>   processor lines:</a:t>
            </a:r>
          </a:p>
        </p:txBody>
      </p:sp>
      <p:sp>
        <p:nvSpPr>
          <p:cNvPr id="90" name="Téglalap 14"/>
          <p:cNvSpPr/>
          <p:nvPr/>
        </p:nvSpPr>
        <p:spPr bwMode="auto">
          <a:xfrm>
            <a:off x="5592288" y="4563525"/>
            <a:ext cx="1184957" cy="1356734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 Lake</a:t>
            </a:r>
          </a:p>
          <a:p>
            <a:pPr algn="ctr" fontAlgn="base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 Lake</a:t>
            </a: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hu-HU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10/14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91" name="Szövegdoboz 21"/>
          <p:cNvSpPr txBox="1">
            <a:spLocks noChangeArrowheads="1"/>
          </p:cNvSpPr>
          <p:nvPr/>
        </p:nvSpPr>
        <p:spPr bwMode="auto">
          <a:xfrm>
            <a:off x="5820182" y="5958005"/>
            <a:ext cx="6495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OCK</a:t>
            </a:r>
            <a:endParaRPr lang="hu-HU" altLang="en-US" sz="1200" b="1" i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Szövegdoboz 25"/>
          <p:cNvSpPr txBox="1"/>
          <p:nvPr/>
        </p:nvSpPr>
        <p:spPr bwMode="auto">
          <a:xfrm>
            <a:off x="5685993" y="4100635"/>
            <a:ext cx="83067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g</a:t>
            </a:r>
            <a:r>
              <a:rPr lang="hu-HU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en.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10xxx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29282" y="6119935"/>
            <a:ext cx="1082348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lines [218].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5669" y="6347973"/>
            <a:ext cx="1428596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i7-78xx/</a:t>
            </a: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i9</a:t>
            </a: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-79xx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designations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-41257" y="6349795"/>
            <a:ext cx="612668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>
                <a:latin typeface="+mj-lt"/>
              </a:rPr>
              <a:t>HEDT</a:t>
            </a:r>
          </a:p>
          <a:p>
            <a:pPr algn="ctr"/>
            <a:r>
              <a:rPr lang="en-US" sz="1100" b="1" dirty="0">
                <a:latin typeface="+mj-lt"/>
              </a:rPr>
              <a:t>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02100" y="6347840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i5-76xx/i7-77xx</a:t>
            </a: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6635750" y="6230938"/>
            <a:ext cx="2004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© </a:t>
            </a:r>
            <a:r>
              <a:rPr lang="en-US" altLang="en-US" dirty="0" err="1">
                <a:solidFill>
                  <a:srgbClr val="FFFFFF"/>
                </a:solidFill>
              </a:rPr>
              <a:t>Dezső</a:t>
            </a:r>
            <a:r>
              <a:rPr lang="en-US" altLang="en-US" dirty="0">
                <a:solidFill>
                  <a:srgbClr val="FFFFFF"/>
                </a:solidFill>
              </a:rPr>
              <a:t> Sima 2020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46386" y="6579350"/>
            <a:ext cx="32608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M: Mobile  DT: Desktop  HE: High-End  S: Server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-53890" y="4242210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M/DT</a:t>
            </a:r>
          </a:p>
        </p:txBody>
      </p:sp>
    </p:spTree>
    <p:extLst>
      <p:ext uri="{BB962C8B-B14F-4D97-AF65-F5344CB8AC3E}">
        <p14:creationId xmlns:p14="http://schemas.microsoft.com/office/powerpoint/2010/main" val="303707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Premiminary</a:t>
            </a:r>
            <a:r>
              <a:rPr lang="en-US" dirty="0"/>
              <a:t> remarks (1)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8" y="503675"/>
            <a:ext cx="886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Preliminary remarks for the assessment of the IC fabrication processes of Intel, TSMC</a:t>
            </a:r>
          </a:p>
          <a:p>
            <a:pPr lvl="0"/>
            <a:r>
              <a:rPr lang="en-US" sz="1400" b="1">
                <a:solidFill>
                  <a:srgbClr val="2D2D8A"/>
                </a:solidFill>
                <a:latin typeface="Verdana"/>
              </a:rPr>
              <a:t>  and Samsung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560" y="1025151"/>
            <a:ext cx="8973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Traditional planar 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IC process technologies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were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 characterized by the </a:t>
            </a:r>
            <a:r>
              <a:rPr lang="hu-HU" sz="1400" dirty="0">
                <a:solidFill>
                  <a:srgbClr val="FF0000"/>
                </a:solidFill>
                <a:latin typeface="Verdana"/>
              </a:rPr>
              <a:t>minimum feature size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 of the</a:t>
            </a:r>
          </a:p>
          <a:p>
            <a:r>
              <a:rPr lang="en-US" sz="1400" dirty="0">
                <a:solidFill>
                  <a:srgbClr val="FF0000"/>
                </a:solidFill>
                <a:latin typeface="Verdana"/>
              </a:rPr>
              <a:t>  MOSFET transistors.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6515" y="1493785"/>
            <a:ext cx="8589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T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he minimum feature size was interpreted as the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>
                <a:solidFill>
                  <a:srgbClr val="FF0000"/>
                </a:solidFill>
                <a:latin typeface="Verdana"/>
              </a:rPr>
              <a:t>gate length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 of the MOSFET transistors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,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Verdana"/>
              </a:rPr>
              <a:t> as indicated below: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7" name="Picture 2" descr="enter image description 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00" y="2303875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4076855" y="3519010"/>
            <a:ext cx="720170" cy="63007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6863" y="6354763"/>
            <a:ext cx="5503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MOSFET: Metal Oxide Semiconductor Field Effect transistor</a:t>
            </a:r>
          </a:p>
        </p:txBody>
      </p:sp>
    </p:spTree>
    <p:extLst>
      <p:ext uri="{BB962C8B-B14F-4D97-AF65-F5344CB8AC3E}">
        <p14:creationId xmlns:p14="http://schemas.microsoft.com/office/powerpoint/2010/main" val="199094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957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86450"/>
              </p:ext>
            </p:extLst>
          </p:nvPr>
        </p:nvGraphicFramePr>
        <p:xfrm>
          <a:off x="1241630" y="1313765"/>
          <a:ext cx="6705600" cy="53077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</a:t>
                      </a: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architecture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Basic architecture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and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their</a:t>
                      </a: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shrink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b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(Prescott)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2005 	90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2006 	65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2007 	45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2008 	45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2010 	32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2011 	32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2012 	22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0600" algn="l"/>
                          <a:tab pos="1879600" algn="l"/>
                          <a:tab pos="2692400" algn="l"/>
                        </a:tabLst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201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 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	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2015         14 nm    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    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Kaby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14 nm      Coffee Lake</a:t>
                      </a:r>
                    </a:p>
                    <a:p>
                      <a:pPr marL="1217613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016"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10 nm      Cannon Lake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tc>
                  <a:txBody>
                    <a:bodyPr/>
                    <a:lstStyle/>
                    <a:p>
                      <a:pPr marL="989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89013" algn="l"/>
                          <a:tab pos="1879600" algn="l"/>
                          <a:tab pos="2692400" algn="l"/>
                        </a:tabLst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          10 nm     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Icelake</a:t>
                      </a:r>
                      <a:endParaRPr kumimoji="0" lang="hu-H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1B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73635"/>
                  </a:ext>
                </a:extLst>
              </a:tr>
            </a:tbl>
          </a:graphicData>
        </a:graphic>
      </p:graphicFrame>
      <p:sp>
        <p:nvSpPr>
          <p:cNvPr id="60444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445" name="Text Box 23"/>
          <p:cNvSpPr txBox="1">
            <a:spLocks noChangeArrowheads="1"/>
          </p:cNvSpPr>
          <p:nvPr/>
        </p:nvSpPr>
        <p:spPr bwMode="auto">
          <a:xfrm>
            <a:off x="75576" y="492593"/>
            <a:ext cx="5230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Basic microarchitectures and their related shrinks</a:t>
            </a:r>
          </a:p>
        </p:txBody>
      </p:sp>
      <p:sp>
        <p:nvSpPr>
          <p:cNvPr id="60446" name="Text Box 24"/>
          <p:cNvSpPr txBox="1">
            <a:spLocks noChangeArrowheads="1"/>
          </p:cNvSpPr>
          <p:nvPr/>
        </p:nvSpPr>
        <p:spPr bwMode="auto">
          <a:xfrm>
            <a:off x="73281" y="863715"/>
            <a:ext cx="7147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Presented from the Pentium 4 Prescott core (the third core of Pentium 4) on.</a:t>
            </a:r>
          </a:p>
        </p:txBody>
      </p:sp>
    </p:spTree>
    <p:extLst>
      <p:ext uri="{BB962C8B-B14F-4D97-AF65-F5344CB8AC3E}">
        <p14:creationId xmlns:p14="http://schemas.microsoft.com/office/powerpoint/2010/main" val="173989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40" y="5662410"/>
            <a:ext cx="89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The 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two“ </a:t>
            </a:r>
            <a:r>
              <a:rPr lang="en-US" sz="1400" dirty="0">
                <a:solidFill>
                  <a:srgbClr val="000000"/>
                </a:solidFill>
              </a:rPr>
              <a:t>[180].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1" y="5139190"/>
            <a:ext cx="9316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>
                <a:solidFill>
                  <a:srgbClr val="0070C0"/>
                </a:solidFill>
              </a:rPr>
              <a:t>on July 16 2015</a:t>
            </a:r>
            <a:r>
              <a:rPr lang="en-US" sz="1400" dirty="0">
                <a:solidFill>
                  <a:srgbClr val="000000"/>
                </a:solidFill>
              </a:rPr>
              <a:t>,  </a:t>
            </a:r>
            <a:r>
              <a:rPr lang="en-US" sz="1400" dirty="0" err="1">
                <a:solidFill>
                  <a:srgbClr val="0070C0"/>
                </a:solidFill>
              </a:rPr>
              <a:t>Krzanich</a:t>
            </a:r>
            <a:r>
              <a:rPr lang="en-US" sz="1400" dirty="0">
                <a:solidFill>
                  <a:srgbClr val="0070C0"/>
                </a:solidFill>
              </a:rPr>
              <a:t>, Intel's CEO </a:t>
            </a:r>
            <a:r>
              <a:rPr lang="en-US" sz="1400" dirty="0"/>
              <a:t>(Chief Executive Officer) told:</a:t>
            </a:r>
          </a:p>
          <a:p>
            <a:r>
              <a:rPr lang="en-US" sz="1400" dirty="0"/>
              <a:t>  </a:t>
            </a:r>
            <a:r>
              <a:rPr lang="en-US" sz="1400" dirty="0">
                <a:solidFill>
                  <a:srgbClr val="0070C0"/>
                </a:solidFill>
              </a:rPr>
              <a:t>in the second half of 2017</a:t>
            </a:r>
            <a:r>
              <a:rPr lang="en-US" sz="1400" dirty="0">
                <a:solidFill>
                  <a:srgbClr val="000000"/>
                </a:solidFill>
              </a:rPr>
              <a:t>, we expect </a:t>
            </a:r>
            <a:r>
              <a:rPr lang="hu-HU" sz="1400" dirty="0">
                <a:solidFill>
                  <a:srgbClr val="000000"/>
                </a:solidFill>
              </a:rPr>
              <a:t> to </a:t>
            </a:r>
            <a:r>
              <a:rPr lang="en-US" sz="1400" dirty="0">
                <a:solidFill>
                  <a:srgbClr val="000000"/>
                </a:solidFill>
              </a:rPr>
              <a:t>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>
                <a:solidFill>
                  <a:srgbClr val="FF0000"/>
                </a:solidFill>
              </a:rPr>
              <a:t>Cannon 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496" y="506500"/>
            <a:ext cx="3627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Evolution of Intel’s IC technology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632" y="998730"/>
            <a:ext cx="9122957" cy="3822897"/>
            <a:chOff x="-2632" y="998730"/>
            <a:chExt cx="9122957" cy="3822897"/>
          </a:xfrm>
        </p:grpSpPr>
        <p:sp>
          <p:nvSpPr>
            <p:cNvPr id="31" name="Téglalap 30"/>
            <p:cNvSpPr/>
            <p:nvPr/>
          </p:nvSpPr>
          <p:spPr bwMode="auto">
            <a:xfrm>
              <a:off x="825136" y="3913162"/>
              <a:ext cx="4134200" cy="20863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825137" y="3266070"/>
              <a:ext cx="2293142" cy="35882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825138" y="1938037"/>
              <a:ext cx="495303" cy="73152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825139" y="2681780"/>
              <a:ext cx="1445178" cy="5762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825136" y="4430101"/>
              <a:ext cx="8060639" cy="8798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825136" y="4242217"/>
              <a:ext cx="6185946" cy="10380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825136" y="4139634"/>
              <a:ext cx="5093870" cy="9301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825136" y="3638903"/>
              <a:ext cx="3108329" cy="27425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825136" y="4350048"/>
              <a:ext cx="7568969" cy="65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362120" y="4456775"/>
              <a:ext cx="8525351" cy="205717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364393" y="4601808"/>
              <a:ext cx="8623373" cy="219819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2000</a:t>
                </a: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2002</a:t>
                </a: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2004</a:t>
                </a: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2006</a:t>
                </a: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2008</a:t>
                </a: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2010</a:t>
                </a: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2012</a:t>
                </a: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2014</a:t>
                </a: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2016</a:t>
                </a: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>
                    <a:solidFill>
                      <a:srgbClr val="000000"/>
                    </a:solidFill>
                  </a:rPr>
                  <a:t>2018</a:t>
                </a: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321607" y="1414014"/>
              <a:ext cx="141500" cy="3195029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2632" y="153376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200</a:t>
              </a: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4499" y="1822711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566" y="211524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2055" y="2411107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4499" y="2707242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4499" y="2999778"/>
              <a:ext cx="398832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67592" y="3295638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67592" y="3596367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74723" y="3886350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133663" y="4418791"/>
              <a:ext cx="253917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74723" y="4189396"/>
              <a:ext cx="32637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750777" y="1556598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180 nm</a:t>
              </a: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93069" y="2419190"/>
              <a:ext cx="5822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130 nm</a:t>
              </a: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438702" y="3025194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90 nm</a:t>
              </a: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50271" y="336896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65 nm</a:t>
              </a: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88924" y="3642346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45 nm</a:t>
              </a: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67593" y="3876639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32 nm</a:t>
              </a: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194337" y="398791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22 nm</a:t>
              </a: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477335" y="4093227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14 nm</a:t>
              </a: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475643" y="4171323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b="1" dirty="0">
                  <a:solidFill>
                    <a:srgbClr val="FF0000"/>
                  </a:solidFill>
                </a:rPr>
                <a:t>10 nm</a:t>
              </a: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412913" y="1430777"/>
              <a:ext cx="888711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Pentium 4</a:t>
              </a:r>
            </a:p>
            <a:p>
              <a:pPr algn="ctr"/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Northwood</a:t>
              </a: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73632" y="2131806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Pentium 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Prescott</a:t>
              </a: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41053" y="2718591"/>
              <a:ext cx="832005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Pentium 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108408" y="3230911"/>
              <a:ext cx="63195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Penryn</a:t>
              </a: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5831" y="3455678"/>
              <a:ext cx="832005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5991040" y="3710366"/>
              <a:ext cx="846180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Ivy 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54756" y="3848064"/>
              <a:ext cx="822554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605580" y="998730"/>
              <a:ext cx="877684" cy="351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Pentium 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49574" y="3891678"/>
              <a:ext cx="87075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Cannon lake</a:t>
              </a: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95975" y="37011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93967" y="3406284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86836" y="3995993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95975" y="429316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92357" y="2522057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90349" y="2231688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83218" y="2816862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92357" y="3111766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406646" y="1928819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404637" y="1633915"/>
              <a:ext cx="8482833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7228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2019614" y="244216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02/04</a:t>
              </a: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58679" y="3392957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11/07</a:t>
              </a: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81062" y="368450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01/10</a:t>
              </a: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54219" y="3902093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04/12</a:t>
              </a: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35314" y="4015128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09/14</a:t>
              </a: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560770" y="1710720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03989" y="4098621"/>
              <a:ext cx="535873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>
                  <a:solidFill>
                    <a:srgbClr val="000000"/>
                  </a:solidFill>
                </a:rPr>
                <a:t>2H/17</a:t>
              </a: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58137" y="3018245"/>
              <a:ext cx="523271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>
                  <a:solidFill>
                    <a:srgbClr val="000000"/>
                  </a:solidFill>
                </a:rPr>
                <a:t>1/0</a:t>
              </a:r>
              <a:r>
                <a:rPr lang="hu-HU" sz="900" dirty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218652" y="1173186"/>
              <a:ext cx="364179" cy="219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>
                  <a:solidFill>
                    <a:srgbClr val="000000"/>
                  </a:solidFill>
                </a:rPr>
                <a:t>nm</a:t>
              </a:r>
            </a:p>
          </p:txBody>
        </p:sp>
      </p:grpSp>
      <p:sp>
        <p:nvSpPr>
          <p:cNvPr id="13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(14)</a:t>
            </a:r>
            <a:endParaRPr lang="en-US" altLang="en-US" sz="1600" dirty="0"/>
          </a:p>
        </p:txBody>
      </p:sp>
      <p:sp>
        <p:nvSpPr>
          <p:cNvPr id="134" name="TextBox 13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35" name="Rounded Rectangle 5"/>
          <p:cNvSpPr/>
          <p:nvPr/>
        </p:nvSpPr>
        <p:spPr bwMode="auto">
          <a:xfrm>
            <a:off x="5915854" y="3565596"/>
            <a:ext cx="2478251" cy="13852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4" grpId="0"/>
      <p:bldP spid="1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(15)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4" y="1281563"/>
            <a:ext cx="8640622" cy="5162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8" y="494383"/>
            <a:ext cx="841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</a:rPr>
              <a:t>Intel’s astonishing process evolution roadmap from 12/2019 [342]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8" y="666936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3817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(16)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513300"/>
            <a:ext cx="771954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Remark</a:t>
            </a:r>
          </a:p>
          <a:p>
            <a:r>
              <a:rPr lang="en-US" sz="1600" dirty="0">
                <a:latin typeface="+mj-lt"/>
              </a:rPr>
              <a:t> 3 nm distance is equivalent to the extent of 12 Si atoms ordered in line.</a:t>
            </a:r>
          </a:p>
          <a:p>
            <a:r>
              <a:rPr lang="en-US" sz="1600" dirty="0">
                <a:latin typeface="+mj-lt"/>
              </a:rPr>
              <a:t> (Si atom: </a:t>
            </a:r>
            <a:r>
              <a:rPr lang="el-GR" sz="1600" dirty="0">
                <a:latin typeface="Verdana" panose="020B0604030504040204" pitchFamily="34" charset="0"/>
                <a:ea typeface="Verdana" panose="020B0604030504040204" pitchFamily="34" charset="0"/>
              </a:rPr>
              <a:t>~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0.24 nm).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718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  <a:solidFill>
            <a:srgbClr val="0000FF"/>
          </a:solidFill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(17)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66780" y="468917"/>
            <a:ext cx="9077219" cy="6416839"/>
            <a:chOff x="66780" y="468917"/>
            <a:chExt cx="9077219" cy="6416839"/>
          </a:xfrm>
        </p:grpSpPr>
        <p:grpSp>
          <p:nvGrpSpPr>
            <p:cNvPr id="14" name="Group 13"/>
            <p:cNvGrpSpPr/>
            <p:nvPr/>
          </p:nvGrpSpPr>
          <p:grpSpPr>
            <a:xfrm>
              <a:off x="66780" y="468917"/>
              <a:ext cx="9077219" cy="6416839"/>
              <a:chOff x="66780" y="468917"/>
              <a:chExt cx="9077219" cy="641683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/>
              <a:srcRect r="7508"/>
              <a:stretch/>
            </p:blipFill>
            <p:spPr>
              <a:xfrm>
                <a:off x="476466" y="468917"/>
                <a:ext cx="8359527" cy="6266667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313" t="82910" r="87169" b="10029"/>
              <a:stretch/>
            </p:blipFill>
            <p:spPr>
              <a:xfrm>
                <a:off x="149514" y="5661355"/>
                <a:ext cx="769918" cy="442530"/>
              </a:xfrm>
              <a:prstGeom prst="rect">
                <a:avLst/>
              </a:prstGeom>
            </p:spPr>
          </p:pic>
          <p:sp>
            <p:nvSpPr>
              <p:cNvPr id="3" name="Rounded Rectangle 2"/>
              <p:cNvSpPr/>
              <p:nvPr/>
            </p:nvSpPr>
            <p:spPr bwMode="auto">
              <a:xfrm>
                <a:off x="1104472" y="6146543"/>
                <a:ext cx="559941" cy="431514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45223" y="6079763"/>
                <a:ext cx="71405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PII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Klamath,</a:t>
                </a: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780" y="6083190"/>
                <a:ext cx="994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00" dirty="0" err="1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Pentium_MMX</a:t>
                </a:r>
                <a:endParaRPr lang="en-US" sz="900" dirty="0">
                  <a:solidFill>
                    <a:srgbClr val="000000"/>
                  </a:solidFill>
                  <a:latin typeface="Arial Rounded MT Bold" panose="020F0704030504030204" pitchFamily="34" charset="0"/>
                </a:endParaRPr>
              </a:p>
              <a:p>
                <a:pPr defTabSz="457200"/>
                <a:r>
                  <a:rPr lang="en-US" sz="90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(1997)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8178229" y="6103885"/>
                <a:ext cx="585627" cy="304649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3333CC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94678" y="6062454"/>
                <a:ext cx="1049321" cy="82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Core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Cannon-Lake,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(2018)</a:t>
                </a:r>
              </a:p>
              <a:p>
                <a:pPr defTabSz="457200"/>
                <a:r>
                  <a:rPr lang="en-US" sz="950" dirty="0" err="1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Skylake</a:t>
                </a:r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-X/SP,</a:t>
                </a:r>
              </a:p>
              <a:p>
                <a:pPr defTabSz="457200"/>
                <a:r>
                  <a:rPr lang="en-US" sz="950" dirty="0">
                    <a:solidFill>
                      <a:srgbClr val="808080">
                        <a:lumMod val="50000"/>
                      </a:srgbClr>
                    </a:solidFill>
                    <a:latin typeface="Arial Rounded MT Bold" panose="020F0704030504030204" pitchFamily="34" charset="0"/>
                  </a:rPr>
                  <a:t>(2017)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76847" y="6469443"/>
                <a:ext cx="559769" cy="238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950" dirty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(2016)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904775" y="789272"/>
              <a:ext cx="3936732" cy="58714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476466" y="1806561"/>
              <a:ext cx="5103646" cy="4786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11054" t="12763" r="84165" b="78741"/>
            <a:stretch/>
          </p:blipFill>
          <p:spPr>
            <a:xfrm>
              <a:off x="1449529" y="1672448"/>
              <a:ext cx="496632" cy="6120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92325" y="519767"/>
            <a:ext cx="4695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b="1" dirty="0">
                <a:solidFill>
                  <a:srgbClr val="2D2D8A"/>
                </a:solidFill>
                <a:latin typeface="Verdana"/>
              </a:rPr>
              <a:t>Evolution of Intel’s x86 ISA extensions 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hu-HU" sz="1400" b="1" dirty="0">
                <a:solidFill>
                  <a:srgbClr val="000000"/>
                </a:solidFill>
                <a:latin typeface="Verdana"/>
              </a:rPr>
              <a:t>42</a:t>
            </a:r>
            <a:r>
              <a:rPr lang="en-US" sz="1400" b="1" dirty="0">
                <a:solidFill>
                  <a:srgbClr val="000000"/>
                </a:solidFill>
                <a:latin typeface="Verdana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47411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(17b)</a:t>
            </a:r>
            <a:endParaRPr lang="en-US" sz="1600" dirty="0"/>
          </a:p>
        </p:txBody>
      </p:sp>
      <p:sp>
        <p:nvSpPr>
          <p:cNvPr id="98" name="Text Box 56"/>
          <p:cNvSpPr txBox="1">
            <a:spLocks noChangeArrowheads="1"/>
          </p:cNvSpPr>
          <p:nvPr/>
        </p:nvSpPr>
        <p:spPr bwMode="auto">
          <a:xfrm>
            <a:off x="77740" y="510933"/>
            <a:ext cx="8779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ISA and the microarchitecture innovations of the Core 2 family (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based on [3]) -1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03" name="Text Box 53"/>
          <p:cNvSpPr txBox="1">
            <a:spLocks noChangeArrowheads="1"/>
          </p:cNvSpPr>
          <p:nvPr/>
        </p:nvSpPr>
        <p:spPr bwMode="auto">
          <a:xfrm>
            <a:off x="5929014" y="818710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</a:p>
        </p:txBody>
      </p:sp>
      <p:sp>
        <p:nvSpPr>
          <p:cNvPr id="109" name="Rectangle 54"/>
          <p:cNvSpPr>
            <a:spLocks noChangeArrowheads="1"/>
          </p:cNvSpPr>
          <p:nvPr/>
        </p:nvSpPr>
        <p:spPr bwMode="auto">
          <a:xfrm>
            <a:off x="5777831" y="825526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5424868" y="1375813"/>
            <a:ext cx="3740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4-wide core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128-bit SIMD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FX/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FP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EUs,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L2 , no HT</a:t>
            </a:r>
          </a:p>
        </p:txBody>
      </p:sp>
      <p:sp>
        <p:nvSpPr>
          <p:cNvPr id="113" name="Rectangle 48"/>
          <p:cNvSpPr>
            <a:spLocks noChangeArrowheads="1"/>
          </p:cNvSpPr>
          <p:nvPr/>
        </p:nvSpPr>
        <p:spPr bwMode="auto">
          <a:xfrm>
            <a:off x="5629001" y="2971700"/>
            <a:ext cx="3332753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256-bit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(FP)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ring bus,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GPU</a:t>
            </a:r>
          </a:p>
        </p:txBody>
      </p:sp>
      <p:sp>
        <p:nvSpPr>
          <p:cNvPr id="118" name="Rectangle 48"/>
          <p:cNvSpPr>
            <a:spLocks noChangeArrowheads="1"/>
          </p:cNvSpPr>
          <p:nvPr/>
        </p:nvSpPr>
        <p:spPr bwMode="auto">
          <a:xfrm>
            <a:off x="5743872" y="3765436"/>
            <a:ext cx="3394435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256-bit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(FX)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AVX2,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 cache (discrete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eDRAM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),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TSX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5" name="Rectangle 48"/>
          <p:cNvSpPr>
            <a:spLocks noChangeArrowheads="1"/>
          </p:cNvSpPr>
          <p:nvPr/>
        </p:nvSpPr>
        <p:spPr bwMode="auto">
          <a:xfrm>
            <a:off x="6147385" y="4238120"/>
            <a:ext cx="2308514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Shared Virtual Memory</a:t>
            </a:r>
          </a:p>
        </p:txBody>
      </p:sp>
      <p:sp>
        <p:nvSpPr>
          <p:cNvPr id="126" name="Rectangle 48"/>
          <p:cNvSpPr>
            <a:spLocks noChangeArrowheads="1"/>
          </p:cNvSpPr>
          <p:nvPr/>
        </p:nvSpPr>
        <p:spPr bwMode="auto">
          <a:xfrm>
            <a:off x="5786120" y="2655208"/>
            <a:ext cx="2711067" cy="28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 package integrated GPU</a:t>
            </a:r>
          </a:p>
        </p:txBody>
      </p:sp>
      <p:sp>
        <p:nvSpPr>
          <p:cNvPr id="127" name="Text Box 7"/>
          <p:cNvSpPr txBox="1">
            <a:spLocks noChangeArrowheads="1"/>
          </p:cNvSpPr>
          <p:nvPr/>
        </p:nvSpPr>
        <p:spPr bwMode="auto">
          <a:xfrm>
            <a:off x="5682811" y="2141547"/>
            <a:ext cx="3433391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4 cores,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 MC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QPI, private L2,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(inclusive) L3, HT</a:t>
            </a:r>
          </a:p>
        </p:txBody>
      </p:sp>
      <p:sp>
        <p:nvSpPr>
          <p:cNvPr id="128" name="Left Brace 127"/>
          <p:cNvSpPr/>
          <p:nvPr/>
        </p:nvSpPr>
        <p:spPr bwMode="auto">
          <a:xfrm>
            <a:off x="5698300" y="3857286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9" name="Left Brace 128"/>
          <p:cNvSpPr/>
          <p:nvPr/>
        </p:nvSpPr>
        <p:spPr bwMode="auto">
          <a:xfrm>
            <a:off x="5696159" y="3046458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0" name="Left Brace 129"/>
          <p:cNvSpPr/>
          <p:nvPr/>
        </p:nvSpPr>
        <p:spPr bwMode="auto">
          <a:xfrm>
            <a:off x="5698300" y="2217525"/>
            <a:ext cx="94779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5" name="Left Brace 134"/>
          <p:cNvSpPr/>
          <p:nvPr/>
        </p:nvSpPr>
        <p:spPr bwMode="auto">
          <a:xfrm>
            <a:off x="5698300" y="1429111"/>
            <a:ext cx="94779" cy="521495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6" name="Rectangle 48"/>
          <p:cNvSpPr>
            <a:spLocks noChangeArrowheads="1"/>
          </p:cNvSpPr>
          <p:nvPr/>
        </p:nvSpPr>
        <p:spPr bwMode="auto">
          <a:xfrm>
            <a:off x="5715397" y="4441566"/>
            <a:ext cx="3446376" cy="4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New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microarch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.: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5-wide core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ISP, Memory Side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L4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cache, no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789444" y="4832032"/>
            <a:ext cx="3431558" cy="47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memory, in KBL G series: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 package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CPU, GPU, HBM2</a:t>
            </a:r>
          </a:p>
        </p:txBody>
      </p:sp>
      <p:sp>
        <p:nvSpPr>
          <p:cNvPr id="179" name="Left Brace 178"/>
          <p:cNvSpPr/>
          <p:nvPr/>
        </p:nvSpPr>
        <p:spPr bwMode="auto">
          <a:xfrm>
            <a:off x="5698299" y="4528703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7" name="Left Brace 186"/>
          <p:cNvSpPr/>
          <p:nvPr/>
        </p:nvSpPr>
        <p:spPr bwMode="auto">
          <a:xfrm>
            <a:off x="5698300" y="4907564"/>
            <a:ext cx="91134" cy="335246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75479" y="5524536"/>
            <a:ext cx="338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6C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(PCHs of S-series DTs support:  </a:t>
            </a:r>
          </a:p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USB G2,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integr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conn.,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Optane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2)</a:t>
            </a:r>
          </a:p>
        </p:txBody>
      </p:sp>
      <p:sp>
        <p:nvSpPr>
          <p:cNvPr id="195" name="Left Brace 194"/>
          <p:cNvSpPr/>
          <p:nvPr/>
        </p:nvSpPr>
        <p:spPr bwMode="auto">
          <a:xfrm>
            <a:off x="5697125" y="5552480"/>
            <a:ext cx="90000" cy="33039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138052" y="6276596"/>
            <a:ext cx="404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8C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199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0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0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0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213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4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Mill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</a:p>
          </p:txBody>
        </p:sp>
        <p:sp>
          <p:nvSpPr>
            <p:cNvPr id="215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16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17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8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219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222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223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4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5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26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227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8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29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0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231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2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3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4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23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3081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37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38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39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240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1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2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43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44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5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46" name="Text Box 58"/>
            <p:cNvSpPr txBox="1">
              <a:spLocks noChangeArrowheads="1"/>
            </p:cNvSpPr>
            <p:nvPr/>
          </p:nvSpPr>
          <p:spPr bwMode="auto">
            <a:xfrm>
              <a:off x="4592196" y="387614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247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248" name="Text Box 58"/>
            <p:cNvSpPr txBox="1">
              <a:spLocks noChangeArrowheads="1"/>
            </p:cNvSpPr>
            <p:nvPr/>
          </p:nvSpPr>
          <p:spPr bwMode="auto">
            <a:xfrm>
              <a:off x="4476456" y="4554006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10/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249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0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1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252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YEARS</a:t>
              </a:r>
            </a:p>
          </p:txBody>
        </p:sp>
        <p:sp>
          <p:nvSpPr>
            <p:cNvPr id="253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254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255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256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57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258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259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60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1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2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3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264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5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266" name="Text Box 29"/>
            <p:cNvSpPr txBox="1">
              <a:spLocks noChangeArrowheads="1"/>
            </p:cNvSpPr>
            <p:nvPr/>
          </p:nvSpPr>
          <p:spPr bwMode="auto">
            <a:xfrm rot="16200000">
              <a:off x="31524" y="283023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267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8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401870" y="456312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401870" y="49231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3394730" y="523819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3394730" y="5559738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279" name="Text Box 37"/>
            <p:cNvSpPr txBox="1">
              <a:spLocks noChangeArrowheads="1"/>
            </p:cNvSpPr>
            <p:nvPr/>
          </p:nvSpPr>
          <p:spPr bwMode="auto">
            <a:xfrm>
              <a:off x="656565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282985" y="6506223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281" name="Text Box 58"/>
            <p:cNvSpPr txBox="1">
              <a:spLocks noChangeArrowheads="1"/>
            </p:cNvSpPr>
            <p:nvPr/>
          </p:nvSpPr>
          <p:spPr bwMode="auto">
            <a:xfrm>
              <a:off x="4591250" y="650812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282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  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83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3392245" y="5885388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069910" y="6482371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10C</a:t>
            </a:r>
          </a:p>
        </p:txBody>
      </p:sp>
    </p:spTree>
    <p:extLst>
      <p:ext uri="{BB962C8B-B14F-4D97-AF65-F5344CB8AC3E}">
        <p14:creationId xmlns:p14="http://schemas.microsoft.com/office/powerpoint/2010/main" val="738654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(18)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29014" y="963342"/>
            <a:ext cx="2672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new features of the ISA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and the microarchitecture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981212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24868" y="1725196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New microarchitecture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Thunderbolt 3,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WiFi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67255" y="1486406"/>
            <a:ext cx="918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AVX 512</a:t>
            </a:r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87799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ISA and the microarchitecture 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4493772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4403285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07/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206515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265592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3558735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754752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 rot="16200000">
            <a:off x="15896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 YEARS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629797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27370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Cannon Lake</a:t>
            </a: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635308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632485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633978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 Box 58"/>
          <p:cNvSpPr txBox="1">
            <a:spLocks noChangeArrowheads="1"/>
          </p:cNvSpPr>
          <p:nvPr/>
        </p:nvSpPr>
        <p:spPr bwMode="auto">
          <a:xfrm>
            <a:off x="4394792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09/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4468685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??/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6170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19781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21850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2603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2644076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(19)</a:t>
            </a:r>
            <a:endParaRPr lang="en-US" sz="1600" dirty="0"/>
          </a:p>
        </p:txBody>
      </p:sp>
      <p:sp>
        <p:nvSpPr>
          <p:cNvPr id="11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7460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power management 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[3]) -1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1756" y="927320"/>
            <a:ext cx="5399060" cy="5920602"/>
            <a:chOff x="211756" y="927320"/>
            <a:chExt cx="5399060" cy="5920602"/>
          </a:xfrm>
        </p:grpSpPr>
        <p:sp>
          <p:nvSpPr>
            <p:cNvPr id="95" name="Text Box 28"/>
            <p:cNvSpPr txBox="1">
              <a:spLocks noChangeArrowheads="1"/>
            </p:cNvSpPr>
            <p:nvPr/>
          </p:nvSpPr>
          <p:spPr bwMode="auto">
            <a:xfrm rot="16200000">
              <a:off x="118788" y="1145972"/>
              <a:ext cx="693909" cy="405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96" name="Rectangle 46"/>
            <p:cNvSpPr>
              <a:spLocks noChangeArrowheads="1"/>
            </p:cNvSpPr>
            <p:nvPr/>
          </p:nvSpPr>
          <p:spPr bwMode="auto">
            <a:xfrm>
              <a:off x="2462687" y="1029183"/>
              <a:ext cx="3148129" cy="5818739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1" name="Text Box 6"/>
            <p:cNvSpPr txBox="1">
              <a:spLocks noChangeArrowheads="1"/>
            </p:cNvSpPr>
            <p:nvPr/>
          </p:nvSpPr>
          <p:spPr bwMode="auto">
            <a:xfrm>
              <a:off x="4585766" y="1892050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11/2007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5" name="Text Box 8"/>
            <p:cNvSpPr txBox="1">
              <a:spLocks noChangeArrowheads="1"/>
            </p:cNvSpPr>
            <p:nvPr/>
          </p:nvSpPr>
          <p:spPr bwMode="auto">
            <a:xfrm>
              <a:off x="4550401" y="1193548"/>
              <a:ext cx="1035230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16" name="Rectangle 31"/>
            <p:cNvSpPr>
              <a:spLocks noChangeArrowheads="1"/>
            </p:cNvSpPr>
            <p:nvPr/>
          </p:nvSpPr>
          <p:spPr bwMode="auto">
            <a:xfrm>
              <a:off x="211756" y="1088356"/>
              <a:ext cx="4173072" cy="73149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7" name="AutoShape 32"/>
            <p:cNvSpPr>
              <a:spLocks noChangeArrowheads="1"/>
            </p:cNvSpPr>
            <p:nvPr/>
          </p:nvSpPr>
          <p:spPr bwMode="auto">
            <a:xfrm>
              <a:off x="282486" y="1059769"/>
              <a:ext cx="3782450" cy="762199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595546" y="1069313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19" name="Text Box 34"/>
            <p:cNvSpPr txBox="1">
              <a:spLocks noChangeArrowheads="1"/>
            </p:cNvSpPr>
            <p:nvPr/>
          </p:nvSpPr>
          <p:spPr bwMode="auto">
            <a:xfrm>
              <a:off x="3810951" y="1293555"/>
              <a:ext cx="597990" cy="292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65nm</a:t>
              </a:r>
            </a:p>
          </p:txBody>
        </p:sp>
        <p:sp>
          <p:nvSpPr>
            <p:cNvPr id="120" name="Rectangle 35"/>
            <p:cNvSpPr>
              <a:spLocks noChangeArrowheads="1"/>
            </p:cNvSpPr>
            <p:nvPr/>
          </p:nvSpPr>
          <p:spPr bwMode="auto">
            <a:xfrm>
              <a:off x="629706" y="1067399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1" name="Text Box 36"/>
            <p:cNvSpPr txBox="1">
              <a:spLocks noChangeArrowheads="1"/>
            </p:cNvSpPr>
            <p:nvPr/>
          </p:nvSpPr>
          <p:spPr bwMode="auto">
            <a:xfrm>
              <a:off x="648976" y="1160481"/>
              <a:ext cx="3160346" cy="411344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ts val="1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Pentium 4 ( </a:t>
              </a:r>
              <a:r>
                <a:rPr kumimoji="0" lang="hu-HU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Cedar Mill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Pentium D (</a:t>
              </a:r>
              <a:r>
                <a:rPr kumimoji="0" lang="en-US" altLang="en-US" sz="11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Presler</a:t>
              </a:r>
              <a:r>
                <a:rPr kumimoji="0" lang="en-US" altLang="en-US" sz="115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)           </a:t>
              </a:r>
            </a:p>
          </p:txBody>
        </p:sp>
        <p:sp>
          <p:nvSpPr>
            <p:cNvPr id="122" name="Text Box 37"/>
            <p:cNvSpPr txBox="1">
              <a:spLocks noChangeArrowheads="1"/>
            </p:cNvSpPr>
            <p:nvPr/>
          </p:nvSpPr>
          <p:spPr bwMode="auto">
            <a:xfrm>
              <a:off x="647389" y="1521772"/>
              <a:ext cx="3160346" cy="272214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</a:t>
              </a:r>
              <a:r>
                <a:rPr kumimoji="0" lang="hu-HU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Core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2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23" name="Text Box 44"/>
            <p:cNvSpPr txBox="1">
              <a:spLocks noChangeArrowheads="1"/>
            </p:cNvSpPr>
            <p:nvPr/>
          </p:nvSpPr>
          <p:spPr bwMode="auto">
            <a:xfrm>
              <a:off x="4564868" y="1556127"/>
              <a:ext cx="1001473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7/2006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4" name="Text Box 45"/>
            <p:cNvSpPr txBox="1">
              <a:spLocks noChangeArrowheads="1"/>
            </p:cNvSpPr>
            <p:nvPr/>
          </p:nvSpPr>
          <p:spPr bwMode="auto">
            <a:xfrm>
              <a:off x="4585766" y="2256848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11/2008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5" name="Line 57"/>
            <p:cNvSpPr>
              <a:spLocks noChangeShapeType="1"/>
            </p:cNvSpPr>
            <p:nvPr/>
          </p:nvSpPr>
          <p:spPr bwMode="auto">
            <a:xfrm>
              <a:off x="250336" y="1560809"/>
              <a:ext cx="535867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endParaRPr>
            </a:p>
          </p:txBody>
        </p:sp>
        <p:sp>
          <p:nvSpPr>
            <p:cNvPr id="126" name="Text Box 58"/>
            <p:cNvSpPr txBox="1">
              <a:spLocks noChangeArrowheads="1"/>
            </p:cNvSpPr>
            <p:nvPr/>
          </p:nvSpPr>
          <p:spPr bwMode="auto">
            <a:xfrm>
              <a:off x="4585766" y="3070041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127" name="Text Box 61"/>
            <p:cNvSpPr txBox="1">
              <a:spLocks noChangeArrowheads="1"/>
            </p:cNvSpPr>
            <p:nvPr/>
          </p:nvSpPr>
          <p:spPr bwMode="auto">
            <a:xfrm>
              <a:off x="4585766" y="2674844"/>
              <a:ext cx="948425" cy="328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1/20</a:t>
              </a: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auto">
            <a:xfrm>
              <a:off x="221381" y="2671044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29" name="AutoShape 17"/>
            <p:cNvSpPr>
              <a:spLocks noChangeArrowheads="1"/>
            </p:cNvSpPr>
            <p:nvPr/>
          </p:nvSpPr>
          <p:spPr bwMode="auto">
            <a:xfrm>
              <a:off x="294495" y="2662524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30" name="Oval 18"/>
            <p:cNvSpPr>
              <a:spLocks noChangeArrowheads="1"/>
            </p:cNvSpPr>
            <p:nvPr/>
          </p:nvSpPr>
          <p:spPr bwMode="auto">
            <a:xfrm>
              <a:off x="3595546" y="2652045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31" name="Text Box 19"/>
            <p:cNvSpPr txBox="1">
              <a:spLocks noChangeArrowheads="1"/>
            </p:cNvSpPr>
            <p:nvPr/>
          </p:nvSpPr>
          <p:spPr bwMode="auto">
            <a:xfrm>
              <a:off x="3798273" y="2893342"/>
              <a:ext cx="601205" cy="294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32nm</a:t>
              </a: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211756" y="1844550"/>
              <a:ext cx="4173072" cy="752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3" name="AutoShape 23"/>
            <p:cNvSpPr>
              <a:spLocks noChangeArrowheads="1"/>
            </p:cNvSpPr>
            <p:nvPr/>
          </p:nvSpPr>
          <p:spPr bwMode="auto">
            <a:xfrm>
              <a:off x="282486" y="1857851"/>
              <a:ext cx="3782450" cy="7333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4" name="Oval 24"/>
            <p:cNvSpPr>
              <a:spLocks noChangeArrowheads="1"/>
            </p:cNvSpPr>
            <p:nvPr/>
          </p:nvSpPr>
          <p:spPr bwMode="auto">
            <a:xfrm>
              <a:off x="3595546" y="1863550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3809343" y="2074449"/>
              <a:ext cx="601205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45nm</a:t>
              </a:r>
            </a:p>
          </p:txBody>
        </p:sp>
        <p:sp>
          <p:nvSpPr>
            <p:cNvPr id="146" name="Text Box 30"/>
            <p:cNvSpPr txBox="1">
              <a:spLocks noChangeArrowheads="1"/>
            </p:cNvSpPr>
            <p:nvPr/>
          </p:nvSpPr>
          <p:spPr bwMode="auto">
            <a:xfrm rot="16200000">
              <a:off x="21879" y="2011051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211756" y="3444781"/>
              <a:ext cx="4173072" cy="733394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8" name="AutoShape 32"/>
            <p:cNvSpPr>
              <a:spLocks noChangeArrowheads="1"/>
            </p:cNvSpPr>
            <p:nvPr/>
          </p:nvSpPr>
          <p:spPr bwMode="auto">
            <a:xfrm>
              <a:off x="275258" y="3447816"/>
              <a:ext cx="3782450" cy="731494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9" name="Oval 33"/>
            <p:cNvSpPr>
              <a:spLocks noChangeArrowheads="1"/>
            </p:cNvSpPr>
            <p:nvPr/>
          </p:nvSpPr>
          <p:spPr bwMode="auto">
            <a:xfrm>
              <a:off x="3595546" y="3462972"/>
              <a:ext cx="784460" cy="733394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0" name="Text Box 34"/>
            <p:cNvSpPr txBox="1">
              <a:spLocks noChangeArrowheads="1"/>
            </p:cNvSpPr>
            <p:nvPr/>
          </p:nvSpPr>
          <p:spPr bwMode="auto">
            <a:xfrm>
              <a:off x="3802913" y="3691014"/>
              <a:ext cx="602813" cy="29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22nm</a:t>
              </a:r>
            </a:p>
          </p:txBody>
        </p:sp>
        <p:sp>
          <p:nvSpPr>
            <p:cNvPr id="15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3611562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52" name="Rectangle 35"/>
            <p:cNvSpPr>
              <a:spLocks noChangeArrowheads="1"/>
            </p:cNvSpPr>
            <p:nvPr/>
          </p:nvSpPr>
          <p:spPr bwMode="auto">
            <a:xfrm>
              <a:off x="629706" y="1863550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639351" y="189040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Penryn</a:t>
              </a:r>
              <a:r>
                <a:rPr kumimoji="0" lang="hu-HU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Family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4" name="Text Box 37"/>
            <p:cNvSpPr txBox="1">
              <a:spLocks noChangeArrowheads="1"/>
            </p:cNvSpPr>
            <p:nvPr/>
          </p:nvSpPr>
          <p:spPr bwMode="auto">
            <a:xfrm>
              <a:off x="639351" y="2254947"/>
              <a:ext cx="3160346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N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ehalem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155" name="Rectangle 35"/>
            <p:cNvSpPr>
              <a:spLocks noChangeArrowheads="1"/>
            </p:cNvSpPr>
            <p:nvPr/>
          </p:nvSpPr>
          <p:spPr bwMode="auto">
            <a:xfrm>
              <a:off x="629706" y="2657743"/>
              <a:ext cx="3280909" cy="7333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6" name="Text Box 36"/>
            <p:cNvSpPr txBox="1">
              <a:spLocks noChangeArrowheads="1"/>
            </p:cNvSpPr>
            <p:nvPr/>
          </p:nvSpPr>
          <p:spPr bwMode="auto">
            <a:xfrm>
              <a:off x="639351" y="2669850"/>
              <a:ext cx="3160346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W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estmere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7" name="Text Box 37"/>
            <p:cNvSpPr txBox="1">
              <a:spLocks noChangeArrowheads="1"/>
            </p:cNvSpPr>
            <p:nvPr/>
          </p:nvSpPr>
          <p:spPr bwMode="auto">
            <a:xfrm>
              <a:off x="639351" y="3049141"/>
              <a:ext cx="3150000" cy="274872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3366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andy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58" name="Rectangle 35"/>
            <p:cNvSpPr>
              <a:spLocks noChangeArrowheads="1"/>
            </p:cNvSpPr>
            <p:nvPr/>
          </p:nvSpPr>
          <p:spPr bwMode="auto">
            <a:xfrm>
              <a:off x="629706" y="3451617"/>
              <a:ext cx="3280909" cy="731494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9" name="Text Box 37"/>
            <p:cNvSpPr txBox="1">
              <a:spLocks noChangeArrowheads="1"/>
            </p:cNvSpPr>
            <p:nvPr/>
          </p:nvSpPr>
          <p:spPr bwMode="auto">
            <a:xfrm>
              <a:off x="657014" y="3858213"/>
              <a:ext cx="3148129" cy="270000"/>
            </a:xfrm>
            <a:prstGeom prst="rect">
              <a:avLst/>
            </a:prstGeom>
            <a:solidFill>
              <a:srgbClr val="3366FF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H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aswell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0" name="Text Box 58"/>
            <p:cNvSpPr txBox="1">
              <a:spLocks noChangeArrowheads="1"/>
            </p:cNvSpPr>
            <p:nvPr/>
          </p:nvSpPr>
          <p:spPr bwMode="auto">
            <a:xfrm>
              <a:off x="4585766" y="3493208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4/20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1" name="Text Box 58"/>
            <p:cNvSpPr txBox="1">
              <a:spLocks noChangeArrowheads="1"/>
            </p:cNvSpPr>
            <p:nvPr/>
          </p:nvSpPr>
          <p:spPr bwMode="auto">
            <a:xfrm>
              <a:off x="4592196" y="3856895"/>
              <a:ext cx="956462" cy="33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06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13</a:t>
              </a:r>
            </a:p>
          </p:txBody>
        </p:sp>
        <p:sp>
          <p:nvSpPr>
            <p:cNvPr id="162" name="Text Box 58"/>
            <p:cNvSpPr txBox="1">
              <a:spLocks noChangeArrowheads="1"/>
            </p:cNvSpPr>
            <p:nvPr/>
          </p:nvSpPr>
          <p:spPr bwMode="auto">
            <a:xfrm>
              <a:off x="4568083" y="4254685"/>
              <a:ext cx="956389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09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14</a:t>
              </a:r>
            </a:p>
          </p:txBody>
        </p:sp>
        <p:sp>
          <p:nvSpPr>
            <p:cNvPr id="163" name="Text Box 58"/>
            <p:cNvSpPr txBox="1">
              <a:spLocks noChangeArrowheads="1"/>
            </p:cNvSpPr>
            <p:nvPr/>
          </p:nvSpPr>
          <p:spPr bwMode="auto">
            <a:xfrm>
              <a:off x="4476456" y="4544381"/>
              <a:ext cx="1063520" cy="286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10/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164" name="Rectangle 31"/>
            <p:cNvSpPr>
              <a:spLocks noChangeArrowheads="1"/>
            </p:cNvSpPr>
            <p:nvPr/>
          </p:nvSpPr>
          <p:spPr bwMode="auto">
            <a:xfrm>
              <a:off x="231086" y="4230720"/>
              <a:ext cx="4115316" cy="261720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5" name="AutoShape 32"/>
            <p:cNvSpPr>
              <a:spLocks noChangeArrowheads="1"/>
            </p:cNvSpPr>
            <p:nvPr/>
          </p:nvSpPr>
          <p:spPr bwMode="auto">
            <a:xfrm>
              <a:off x="286632" y="4259816"/>
              <a:ext cx="3753045" cy="2578658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6" name="Text Box 34"/>
            <p:cNvSpPr txBox="1">
              <a:spLocks noChangeArrowheads="1"/>
            </p:cNvSpPr>
            <p:nvPr/>
          </p:nvSpPr>
          <p:spPr bwMode="auto">
            <a:xfrm>
              <a:off x="3819752" y="4819730"/>
              <a:ext cx="602532" cy="29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 rot="16200000">
              <a:off x="24193" y="5239240"/>
              <a:ext cx="898235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YEARS</a:t>
              </a:r>
            </a:p>
          </p:txBody>
        </p:sp>
        <p:sp>
          <p:nvSpPr>
            <p:cNvPr id="168" name="Rectangle 35"/>
            <p:cNvSpPr>
              <a:spLocks noChangeArrowheads="1"/>
            </p:cNvSpPr>
            <p:nvPr/>
          </p:nvSpPr>
          <p:spPr bwMode="auto">
            <a:xfrm>
              <a:off x="655426" y="4270259"/>
              <a:ext cx="3280909" cy="2514866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9" name="Text Box 58"/>
            <p:cNvSpPr txBox="1">
              <a:spLocks noChangeArrowheads="1"/>
            </p:cNvSpPr>
            <p:nvPr/>
          </p:nvSpPr>
          <p:spPr bwMode="auto">
            <a:xfrm>
              <a:off x="4467856" y="4914848"/>
              <a:ext cx="1063520" cy="33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170" name="Text Box 58"/>
            <p:cNvSpPr txBox="1">
              <a:spLocks noChangeArrowheads="1"/>
            </p:cNvSpPr>
            <p:nvPr/>
          </p:nvSpPr>
          <p:spPr bwMode="auto">
            <a:xfrm>
              <a:off x="4527955" y="5258523"/>
              <a:ext cx="9973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71" name="Text Box 38"/>
            <p:cNvSpPr txBox="1">
              <a:spLocks noChangeArrowheads="1"/>
            </p:cNvSpPr>
            <p:nvPr/>
          </p:nvSpPr>
          <p:spPr bwMode="auto">
            <a:xfrm rot="16200000">
              <a:off x="36346" y="1232939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72" name="Text Box 58"/>
            <p:cNvSpPr txBox="1">
              <a:spLocks noChangeArrowheads="1"/>
            </p:cNvSpPr>
            <p:nvPr/>
          </p:nvSpPr>
          <p:spPr bwMode="auto">
            <a:xfrm>
              <a:off x="4585722" y="5583408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173" name="Text Box 58"/>
            <p:cNvSpPr txBox="1">
              <a:spLocks noChangeArrowheads="1"/>
            </p:cNvSpPr>
            <p:nvPr/>
          </p:nvSpPr>
          <p:spPr bwMode="auto">
            <a:xfrm>
              <a:off x="4576247" y="6221050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10/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174" name="Oval 33"/>
            <p:cNvSpPr>
              <a:spLocks noChangeArrowheads="1"/>
            </p:cNvSpPr>
            <p:nvPr/>
          </p:nvSpPr>
          <p:spPr bwMode="auto">
            <a:xfrm>
              <a:off x="3358939" y="4221109"/>
              <a:ext cx="1052070" cy="2593056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5" name="Text Box 37"/>
            <p:cNvSpPr txBox="1">
              <a:spLocks noChangeArrowheads="1"/>
            </p:cNvSpPr>
            <p:nvPr/>
          </p:nvSpPr>
          <p:spPr bwMode="auto">
            <a:xfrm>
              <a:off x="656915" y="5232188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6" name="Text Box 37"/>
            <p:cNvSpPr txBox="1">
              <a:spLocks noChangeArrowheads="1"/>
            </p:cNvSpPr>
            <p:nvPr/>
          </p:nvSpPr>
          <p:spPr bwMode="auto">
            <a:xfrm>
              <a:off x="656915" y="4901867"/>
              <a:ext cx="3150000" cy="276999"/>
            </a:xfrm>
            <a:prstGeom prst="rect">
              <a:avLst/>
            </a:prstGeom>
            <a:solidFill>
              <a:srgbClr val="B77DBD">
                <a:alpha val="23137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Kaby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7" name="Text Box 37"/>
            <p:cNvSpPr txBox="1">
              <a:spLocks noChangeArrowheads="1"/>
            </p:cNvSpPr>
            <p:nvPr/>
          </p:nvSpPr>
          <p:spPr bwMode="auto">
            <a:xfrm>
              <a:off x="656915" y="4572120"/>
              <a:ext cx="3150000" cy="270000"/>
            </a:xfrm>
            <a:prstGeom prst="rect">
              <a:avLst/>
            </a:prstGeom>
            <a:solidFill>
              <a:srgbClr val="B77DBD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Skylake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8" name="Text Box 34"/>
            <p:cNvSpPr txBox="1">
              <a:spLocks noChangeArrowheads="1"/>
            </p:cNvSpPr>
            <p:nvPr/>
          </p:nvSpPr>
          <p:spPr bwMode="auto">
            <a:xfrm>
              <a:off x="3819495" y="5344883"/>
              <a:ext cx="595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14</a:t>
              </a:r>
              <a:r>
                <a:rPr kumimoji="0" lang="hu-HU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nm</a:t>
              </a:r>
            </a:p>
          </p:txBody>
        </p:sp>
        <p:sp>
          <p:nvSpPr>
            <p:cNvPr id="179" name="Text Box 36"/>
            <p:cNvSpPr txBox="1">
              <a:spLocks noChangeArrowheads="1"/>
            </p:cNvSpPr>
            <p:nvPr/>
          </p:nvSpPr>
          <p:spPr bwMode="auto">
            <a:xfrm>
              <a:off x="655507" y="4239619"/>
              <a:ext cx="3150000" cy="270893"/>
            </a:xfrm>
            <a:prstGeom prst="rect">
              <a:avLst/>
            </a:prstGeom>
            <a:solidFill>
              <a:srgbClr val="FFFFC9">
                <a:alpha val="57647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Broadwell</a:t>
              </a:r>
              <a:endPara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0" name="Text Box 36"/>
            <p:cNvSpPr txBox="1">
              <a:spLocks noChangeArrowheads="1"/>
            </p:cNvSpPr>
            <p:nvPr/>
          </p:nvSpPr>
          <p:spPr bwMode="auto">
            <a:xfrm>
              <a:off x="650906" y="3489615"/>
              <a:ext cx="3150000" cy="274872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TICK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 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I</a:t>
              </a:r>
              <a:r>
                <a:rPr kumimoji="0" lang="en-US" alt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vy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Bridge</a:t>
              </a:r>
            </a:p>
          </p:txBody>
        </p:sp>
        <p:sp>
          <p:nvSpPr>
            <p:cNvPr id="181" name="Text Box 29"/>
            <p:cNvSpPr txBox="1">
              <a:spLocks noChangeArrowheads="1"/>
            </p:cNvSpPr>
            <p:nvPr/>
          </p:nvSpPr>
          <p:spPr bwMode="auto">
            <a:xfrm rot="16200000">
              <a:off x="31525" y="2810988"/>
              <a:ext cx="858794" cy="24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 YEARS</a:t>
              </a:r>
            </a:p>
          </p:txBody>
        </p:sp>
        <p:sp>
          <p:nvSpPr>
            <p:cNvPr id="182" name="Text Box 37"/>
            <p:cNvSpPr txBox="1">
              <a:spLocks noChangeArrowheads="1"/>
            </p:cNvSpPr>
            <p:nvPr/>
          </p:nvSpPr>
          <p:spPr bwMode="auto">
            <a:xfrm>
              <a:off x="656915" y="6222414"/>
              <a:ext cx="3150000" cy="276999"/>
            </a:xfrm>
            <a:prstGeom prst="rect">
              <a:avLst/>
            </a:prstGeom>
            <a:solidFill>
              <a:srgbClr val="B48AB1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Refresh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3" name="Text Box 37"/>
            <p:cNvSpPr txBox="1">
              <a:spLocks noChangeArrowheads="1"/>
            </p:cNvSpPr>
            <p:nvPr/>
          </p:nvSpPr>
          <p:spPr bwMode="auto">
            <a:xfrm>
              <a:off x="656915" y="5564370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Coffee Lake 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401870" y="303295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2G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413980" y="348300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3G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413980" y="384304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4G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413980" y="420308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5G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401870" y="4542339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6G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401870" y="4885063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7G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398194" y="5217414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394730" y="5538187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8G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382620" y="620180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9G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401870" y="1540530"/>
              <a:ext cx="437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1G</a:t>
              </a:r>
            </a:p>
          </p:txBody>
        </p:sp>
        <p:sp>
          <p:nvSpPr>
            <p:cNvPr id="194" name="Text Box 37"/>
            <p:cNvSpPr txBox="1">
              <a:spLocks noChangeArrowheads="1"/>
            </p:cNvSpPr>
            <p:nvPr/>
          </p:nvSpPr>
          <p:spPr bwMode="auto">
            <a:xfrm>
              <a:off x="666190" y="6533195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Comet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273360" y="6515848"/>
              <a:ext cx="522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10G</a:t>
              </a:r>
            </a:p>
          </p:txBody>
        </p:sp>
        <p:sp>
          <p:nvSpPr>
            <p:cNvPr id="196" name="Text Box 58"/>
            <p:cNvSpPr txBox="1">
              <a:spLocks noChangeArrowheads="1"/>
            </p:cNvSpPr>
            <p:nvPr/>
          </p:nvSpPr>
          <p:spPr bwMode="auto">
            <a:xfrm>
              <a:off x="4591250" y="6527376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08/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19</a:t>
              </a:r>
            </a:p>
          </p:txBody>
        </p:sp>
        <p:sp>
          <p:nvSpPr>
            <p:cNvPr id="197" name="Text Box 37"/>
            <p:cNvSpPr txBox="1">
              <a:spLocks noChangeArrowheads="1"/>
            </p:cNvSpPr>
            <p:nvPr/>
          </p:nvSpPr>
          <p:spPr bwMode="auto">
            <a:xfrm>
              <a:off x="656915" y="5896546"/>
              <a:ext cx="3150000" cy="276999"/>
            </a:xfrm>
            <a:prstGeom prst="rect">
              <a:avLst/>
            </a:prstGeom>
            <a:solidFill>
              <a:srgbClr val="B48AB1">
                <a:alpha val="22353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TOCK</a:t>
              </a:r>
              <a:r>
                <a:rPr kumimoji="0" lang="hu-HU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Amber/Whiskey Lake</a:t>
              </a:r>
              <a:endPara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8" name="Text Box 58"/>
            <p:cNvSpPr txBox="1">
              <a:spLocks noChangeArrowheads="1"/>
            </p:cNvSpPr>
            <p:nvPr/>
          </p:nvSpPr>
          <p:spPr bwMode="auto">
            <a:xfrm>
              <a:off x="4591250" y="5906931"/>
              <a:ext cx="94448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08</a:t>
              </a:r>
              <a:r>
                <a:rPr kumimoji="0" lang="hu-HU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/20</a:t>
              </a:r>
              <a:r>
                <a:rPr kumimoji="0" lang="en-US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Times New Roman" pitchFamily="18" charset="0"/>
                </a:rPr>
                <a:t>18</a:t>
              </a:r>
            </a:p>
          </p:txBody>
        </p:sp>
      </p:grpSp>
      <p:sp>
        <p:nvSpPr>
          <p:cNvPr id="199" name="Text Box 53"/>
          <p:cNvSpPr txBox="1">
            <a:spLocks noChangeArrowheads="1"/>
          </p:cNvSpPr>
          <p:nvPr/>
        </p:nvSpPr>
        <p:spPr bwMode="auto">
          <a:xfrm>
            <a:off x="5857737" y="778740"/>
            <a:ext cx="2526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new features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of the power management</a:t>
            </a:r>
          </a:p>
        </p:txBody>
      </p:sp>
      <p:sp>
        <p:nvSpPr>
          <p:cNvPr id="200" name="Rectangle 54"/>
          <p:cNvSpPr>
            <a:spLocks noChangeArrowheads="1"/>
          </p:cNvSpPr>
          <p:nvPr/>
        </p:nvSpPr>
        <p:spPr bwMode="auto">
          <a:xfrm>
            <a:off x="5652120" y="809780"/>
            <a:ext cx="2990850" cy="420745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820664" y="1918345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EDAT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5817114" y="2182727"/>
            <a:ext cx="2816805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Integrated Power Gates,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PCU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Turbo Boost</a:t>
            </a:r>
          </a:p>
        </p:txBody>
      </p:sp>
      <p:sp>
        <p:nvSpPr>
          <p:cNvPr id="203" name="Rectangle 48"/>
          <p:cNvSpPr>
            <a:spLocks noChangeArrowheads="1"/>
          </p:cNvSpPr>
          <p:nvPr/>
        </p:nvSpPr>
        <p:spPr bwMode="auto">
          <a:xfrm>
            <a:off x="6204596" y="3045451"/>
            <a:ext cx="1664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Turbo Boost 2.0</a:t>
            </a:r>
          </a:p>
        </p:txBody>
      </p:sp>
      <p:sp>
        <p:nvSpPr>
          <p:cNvPr id="204" name="Rectangle 48"/>
          <p:cNvSpPr>
            <a:spLocks noChangeArrowheads="1"/>
          </p:cNvSpPr>
          <p:nvPr/>
        </p:nvSpPr>
        <p:spPr bwMode="auto">
          <a:xfrm>
            <a:off x="6775454" y="3848789"/>
            <a:ext cx="6046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</a:p>
        </p:txBody>
      </p:sp>
      <p:sp>
        <p:nvSpPr>
          <p:cNvPr id="205" name="Rectangle 48"/>
          <p:cNvSpPr>
            <a:spLocks noChangeArrowheads="1"/>
          </p:cNvSpPr>
          <p:nvPr/>
        </p:nvSpPr>
        <p:spPr bwMode="auto">
          <a:xfrm>
            <a:off x="6477363" y="4203511"/>
            <a:ext cx="1250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2. gen.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FIVR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6" name="Rectangle 48"/>
          <p:cNvSpPr>
            <a:spLocks noChangeArrowheads="1"/>
          </p:cNvSpPr>
          <p:nvPr/>
        </p:nvSpPr>
        <p:spPr bwMode="auto">
          <a:xfrm>
            <a:off x="5802018" y="4371842"/>
            <a:ext cx="2634054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Speed Shift Technology,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Duty Cycle control, No FIVR</a:t>
            </a:r>
          </a:p>
          <a:p>
            <a:pPr marL="0" marR="0" lvl="0" indent="0" algn="ctr" defTabSz="914400" rtl="0" eaLnBrk="1" fontAlgn="base" latinLnBrk="0" hangingPunct="1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except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Skylake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X</a:t>
            </a:r>
            <a:endParaRPr kumimoji="0" lang="en-US" altLang="en-US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920874" y="4916513"/>
            <a:ext cx="2473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Speed Shift Technology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v2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8" name="Rectangle 48"/>
          <p:cNvSpPr>
            <a:spLocks noChangeArrowheads="1"/>
          </p:cNvSpPr>
          <p:nvPr/>
        </p:nvSpPr>
        <p:spPr bwMode="auto">
          <a:xfrm>
            <a:off x="5888614" y="5475135"/>
            <a:ext cx="235032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In H-series: TVB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(Thermal Velocity Boost)</a:t>
            </a:r>
          </a:p>
        </p:txBody>
      </p:sp>
      <p:sp>
        <p:nvSpPr>
          <p:cNvPr id="209" name="Left Brace 208"/>
          <p:cNvSpPr/>
          <p:nvPr/>
        </p:nvSpPr>
        <p:spPr bwMode="auto">
          <a:xfrm>
            <a:off x="5744222" y="5556180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0" name="Left Brace 209"/>
          <p:cNvSpPr/>
          <p:nvPr/>
        </p:nvSpPr>
        <p:spPr bwMode="auto">
          <a:xfrm>
            <a:off x="5753599" y="4423168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1" name="Left Brace 210"/>
          <p:cNvSpPr/>
          <p:nvPr/>
        </p:nvSpPr>
        <p:spPr bwMode="auto">
          <a:xfrm>
            <a:off x="5753599" y="2240767"/>
            <a:ext cx="92882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2" name="Left Brace 211"/>
          <p:cNvSpPr/>
          <p:nvPr/>
        </p:nvSpPr>
        <p:spPr bwMode="auto">
          <a:xfrm>
            <a:off x="5753599" y="1440103"/>
            <a:ext cx="92882" cy="50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6788900" y="6226720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STIM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715635" y="1361512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Clock gating,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PECI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Platform Thermal Control by</a:t>
            </a:r>
            <a:endParaRPr kumimoji="0" lang="hu-HU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3. party controller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85105" y="5875769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160467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(20)</a:t>
            </a:r>
            <a:endParaRPr lang="en-US" sz="1600" dirty="0"/>
          </a:p>
        </p:txBody>
      </p:sp>
      <p:sp>
        <p:nvSpPr>
          <p:cNvPr id="5" name="Text Box 53"/>
          <p:cNvSpPr txBox="1">
            <a:spLocks noChangeArrowheads="1"/>
          </p:cNvSpPr>
          <p:nvPr/>
        </p:nvSpPr>
        <p:spPr bwMode="auto">
          <a:xfrm>
            <a:off x="5981912" y="963342"/>
            <a:ext cx="2566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Key new features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of the power management</a:t>
            </a: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5777831" y="1013431"/>
            <a:ext cx="3028531" cy="435349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57065" y="1651700"/>
            <a:ext cx="3740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FIVR, Dynamic Tuning 2.0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(not discussed)</a:t>
            </a:r>
          </a:p>
        </p:txBody>
      </p:sp>
      <p:sp>
        <p:nvSpPr>
          <p:cNvPr id="18" name="Left Brace 17"/>
          <p:cNvSpPr/>
          <p:nvPr/>
        </p:nvSpPr>
        <p:spPr bwMode="auto">
          <a:xfrm>
            <a:off x="5698300" y="1718633"/>
            <a:ext cx="94779" cy="324000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2" name="Text Box 56"/>
          <p:cNvSpPr txBox="1">
            <a:spLocks noChangeArrowheads="1"/>
          </p:cNvSpPr>
          <p:nvPr/>
        </p:nvSpPr>
        <p:spPr bwMode="auto">
          <a:xfrm>
            <a:off x="75092" y="510933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75092" y="497122"/>
            <a:ext cx="787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Key power management innovations of the Core 2 family (</a:t>
            </a:r>
            <a:r>
              <a:rPr lang="en-US" altLang="en-US" sz="14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based on [3</a:t>
            </a:r>
            <a:r>
              <a:rPr lang="en-US" altLang="en-US" sz="1400" b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]) -2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4" name="Text Box 58"/>
          <p:cNvSpPr txBox="1">
            <a:spLocks noChangeArrowheads="1"/>
          </p:cNvSpPr>
          <p:nvPr/>
        </p:nvSpPr>
        <p:spPr bwMode="auto">
          <a:xfrm>
            <a:off x="4602309" y="1409192"/>
            <a:ext cx="944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05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/20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18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4511822" y="1763587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07/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19</a:t>
            </a: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315052" y="1358770"/>
            <a:ext cx="4087345" cy="1373402"/>
          </a:xfrm>
          <a:prstGeom prst="rect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AutoShape 32"/>
          <p:cNvSpPr>
            <a:spLocks noChangeArrowheads="1"/>
          </p:cNvSpPr>
          <p:nvPr/>
        </p:nvSpPr>
        <p:spPr bwMode="auto">
          <a:xfrm>
            <a:off x="374129" y="1367641"/>
            <a:ext cx="3657600" cy="1315407"/>
          </a:xfrm>
          <a:prstGeom prst="roundRect">
            <a:avLst>
              <a:gd name="adj" fmla="val 16667"/>
            </a:avLst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3667272" y="1363484"/>
            <a:ext cx="774700" cy="1356675"/>
          </a:xfrm>
          <a:prstGeom prst="ellipse">
            <a:avLst/>
          </a:prstGeom>
          <a:solidFill>
            <a:srgbClr val="FFAD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3863289" y="1908771"/>
            <a:ext cx="595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10</a:t>
            </a: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nm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 rot="16200000">
            <a:off x="124433" y="1768211"/>
            <a:ext cx="86810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  <a:cs typeface="Arial" charset="0"/>
              </a:rPr>
              <a:t>4</a:t>
            </a:r>
            <a:r>
              <a:rPr lang="hu-HU" altLang="en-US" sz="1000" dirty="0">
                <a:solidFill>
                  <a:srgbClr val="FFFFFF"/>
                </a:solidFill>
                <a:cs typeface="Arial" charset="0"/>
              </a:rPr>
              <a:t> YEARS</a:t>
            </a:r>
          </a:p>
        </p:txBody>
      </p:sp>
      <p:sp>
        <p:nvSpPr>
          <p:cNvPr id="31" name="Rectangle 35"/>
          <p:cNvSpPr>
            <a:spLocks noChangeArrowheads="1"/>
          </p:cNvSpPr>
          <p:nvPr/>
        </p:nvSpPr>
        <p:spPr bwMode="auto">
          <a:xfrm>
            <a:off x="738334" y="1377733"/>
            <a:ext cx="3240088" cy="1351806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FFAD5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735907" y="1400855"/>
            <a:ext cx="3121025" cy="261610"/>
          </a:xfrm>
          <a:prstGeom prst="rect">
            <a:avLst/>
          </a:prstGeom>
          <a:solidFill>
            <a:srgbClr val="FFFFC9">
              <a:alpha val="58038"/>
            </a:srgbClr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TICK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Cannon Lake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743845" y="1712782"/>
            <a:ext cx="3108960" cy="276999"/>
          </a:xfrm>
          <a:prstGeom prst="rect">
            <a:avLst/>
          </a:prstGeom>
          <a:solidFill>
            <a:srgbClr val="6148F6">
              <a:alpha val="22745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Ice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41022" y="2391559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Alder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742515" y="2056998"/>
            <a:ext cx="3108960" cy="276999"/>
          </a:xfrm>
          <a:prstGeom prst="rect">
            <a:avLst/>
          </a:prstGeom>
          <a:solidFill>
            <a:srgbClr val="6148F6">
              <a:alpha val="23137"/>
            </a:srgbClr>
          </a:solidFill>
          <a:ln w="19050" algn="ctr">
            <a:solidFill>
              <a:srgbClr val="9966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TOCK</a:t>
            </a: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altLang="en-US" sz="1200" b="1" i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Tiger Lake</a:t>
            </a:r>
            <a:endParaRPr lang="en-US" altLang="en-US" sz="12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4503329" y="2080570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09/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</a:p>
        </p:txBody>
      </p: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4577222" y="2411725"/>
            <a:ext cx="9685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??/</a:t>
            </a: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20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94486" y="2031478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11G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98097" y="2386007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12G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00166" y="1689935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10G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00919" y="1374900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8G</a:t>
            </a:r>
          </a:p>
        </p:txBody>
      </p:sp>
    </p:spTree>
    <p:extLst>
      <p:ext uri="{BB962C8B-B14F-4D97-AF65-F5344CB8AC3E}">
        <p14:creationId xmlns:p14="http://schemas.microsoft.com/office/powerpoint/2010/main" val="124643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(21)</a:t>
            </a:r>
            <a:endParaRPr lang="hu-HU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51720" y="1043735"/>
            <a:ext cx="5008607" cy="4872194"/>
            <a:chOff x="1331640" y="672216"/>
            <a:chExt cx="6119939" cy="5586269"/>
          </a:xfrm>
        </p:grpSpPr>
        <p:sp>
          <p:nvSpPr>
            <p:cNvPr id="153" name="Téglalap 152"/>
            <p:cNvSpPr/>
            <p:nvPr/>
          </p:nvSpPr>
          <p:spPr bwMode="auto">
            <a:xfrm>
              <a:off x="1893011" y="826105"/>
              <a:ext cx="5072366" cy="4722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8" name="Egyenes összekötő 7"/>
            <p:cNvCxnSpPr/>
            <p:nvPr/>
          </p:nvCxnSpPr>
          <p:spPr bwMode="auto">
            <a:xfrm>
              <a:off x="1850031" y="5548622"/>
              <a:ext cx="5158662" cy="38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Egyenes összekötő 28"/>
            <p:cNvCxnSpPr/>
            <p:nvPr/>
          </p:nvCxnSpPr>
          <p:spPr bwMode="auto">
            <a:xfrm rot="5400000">
              <a:off x="2354087" y="554794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Egyenes összekötő 29"/>
            <p:cNvCxnSpPr/>
            <p:nvPr/>
          </p:nvCxnSpPr>
          <p:spPr bwMode="auto">
            <a:xfrm rot="5400000">
              <a:off x="285814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Egyenes összekötő 30"/>
            <p:cNvCxnSpPr/>
            <p:nvPr/>
          </p:nvCxnSpPr>
          <p:spPr bwMode="auto">
            <a:xfrm rot="5400000">
              <a:off x="3352673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Egyenes összekötő 31"/>
            <p:cNvCxnSpPr/>
            <p:nvPr/>
          </p:nvCxnSpPr>
          <p:spPr bwMode="auto">
            <a:xfrm rot="5400000">
              <a:off x="3856729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Egyenes összekötő 32"/>
            <p:cNvCxnSpPr/>
            <p:nvPr/>
          </p:nvCxnSpPr>
          <p:spPr bwMode="auto">
            <a:xfrm rot="5400000">
              <a:off x="4379837" y="554817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Egyenes összekötő 33"/>
            <p:cNvCxnSpPr/>
            <p:nvPr/>
          </p:nvCxnSpPr>
          <p:spPr bwMode="auto">
            <a:xfrm rot="5400000">
              <a:off x="488389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Egyenes összekötő 34"/>
            <p:cNvCxnSpPr/>
            <p:nvPr/>
          </p:nvCxnSpPr>
          <p:spPr bwMode="auto">
            <a:xfrm rot="5400000">
              <a:off x="5378423" y="5548397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Egyenes összekötő 35"/>
            <p:cNvCxnSpPr/>
            <p:nvPr/>
          </p:nvCxnSpPr>
          <p:spPr bwMode="auto">
            <a:xfrm rot="5400000">
              <a:off x="5882479" y="5548622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églalap 43"/>
            <p:cNvSpPr/>
            <p:nvPr/>
          </p:nvSpPr>
          <p:spPr bwMode="auto">
            <a:xfrm>
              <a:off x="3578223" y="3273057"/>
              <a:ext cx="216024" cy="2274890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3" name="Téglalap 42"/>
            <p:cNvSpPr/>
            <p:nvPr/>
          </p:nvSpPr>
          <p:spPr bwMode="auto">
            <a:xfrm>
              <a:off x="2547725" y="2717483"/>
              <a:ext cx="216024" cy="283113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Téglalap 44"/>
            <p:cNvSpPr/>
            <p:nvPr/>
          </p:nvSpPr>
          <p:spPr bwMode="auto">
            <a:xfrm>
              <a:off x="4586335" y="3647385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églalap 45"/>
            <p:cNvSpPr/>
            <p:nvPr/>
          </p:nvSpPr>
          <p:spPr bwMode="auto">
            <a:xfrm>
              <a:off x="5594447" y="3648149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7" name="Téglalap 46"/>
            <p:cNvSpPr/>
            <p:nvPr/>
          </p:nvSpPr>
          <p:spPr bwMode="auto">
            <a:xfrm>
              <a:off x="5084041" y="4607955"/>
              <a:ext cx="216024" cy="943788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églalap 47"/>
            <p:cNvSpPr/>
            <p:nvPr/>
          </p:nvSpPr>
          <p:spPr bwMode="auto">
            <a:xfrm>
              <a:off x="3074167" y="5178606"/>
              <a:ext cx="216024" cy="373913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Téglalap 48"/>
            <p:cNvSpPr/>
            <p:nvPr/>
          </p:nvSpPr>
          <p:spPr bwMode="auto">
            <a:xfrm>
              <a:off x="6098503" y="4607954"/>
              <a:ext cx="216024" cy="943789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60" name="Egyenes összekötő 59"/>
            <p:cNvCxnSpPr>
              <a:stCxn id="120" idx="3"/>
              <a:endCxn id="119" idx="7"/>
            </p:cNvCxnSpPr>
            <p:nvPr/>
          </p:nvCxnSpPr>
          <p:spPr bwMode="auto">
            <a:xfrm flipV="1">
              <a:off x="2219287" y="4853255"/>
              <a:ext cx="492562" cy="673913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gyenes összekötő 61"/>
            <p:cNvCxnSpPr>
              <a:stCxn id="119" idx="3"/>
              <a:endCxn id="118" idx="7"/>
            </p:cNvCxnSpPr>
            <p:nvPr/>
          </p:nvCxnSpPr>
          <p:spPr bwMode="auto">
            <a:xfrm flipV="1">
              <a:off x="2749239" y="4739595"/>
              <a:ext cx="455570" cy="80007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Egyenes összekötő 64"/>
            <p:cNvCxnSpPr>
              <a:stCxn id="118" idx="3"/>
              <a:endCxn id="117" idx="7"/>
            </p:cNvCxnSpPr>
            <p:nvPr/>
          </p:nvCxnSpPr>
          <p:spPr bwMode="auto">
            <a:xfrm flipV="1">
              <a:off x="3242199" y="4075271"/>
              <a:ext cx="464136" cy="630671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Egyenes összekötő 69"/>
            <p:cNvCxnSpPr>
              <a:stCxn id="117" idx="4"/>
            </p:cNvCxnSpPr>
            <p:nvPr/>
          </p:nvCxnSpPr>
          <p:spPr bwMode="auto">
            <a:xfrm flipV="1">
              <a:off x="3762063" y="4052771"/>
              <a:ext cx="417624" cy="635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>
              <a:endCxn id="115" idx="7"/>
            </p:cNvCxnSpPr>
            <p:nvPr/>
          </p:nvCxnSpPr>
          <p:spPr bwMode="auto">
            <a:xfrm flipV="1">
              <a:off x="4251695" y="3463323"/>
              <a:ext cx="449204" cy="56791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>
              <a:stCxn id="115" idx="3"/>
              <a:endCxn id="114" idx="7"/>
            </p:cNvCxnSpPr>
            <p:nvPr/>
          </p:nvCxnSpPr>
          <p:spPr bwMode="auto">
            <a:xfrm flipV="1">
              <a:off x="4738289" y="3122400"/>
              <a:ext cx="472140" cy="307270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>
              <a:stCxn id="114" idx="3"/>
              <a:endCxn id="113" idx="7"/>
            </p:cNvCxnSpPr>
            <p:nvPr/>
          </p:nvCxnSpPr>
          <p:spPr bwMode="auto">
            <a:xfrm flipV="1">
              <a:off x="5247819" y="2403558"/>
              <a:ext cx="464566" cy="68518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Egyenes összekötő 82"/>
            <p:cNvCxnSpPr>
              <a:stCxn id="113" idx="3"/>
              <a:endCxn id="112" idx="7"/>
            </p:cNvCxnSpPr>
            <p:nvPr/>
          </p:nvCxnSpPr>
          <p:spPr bwMode="auto">
            <a:xfrm flipV="1">
              <a:off x="5749775" y="2052337"/>
              <a:ext cx="473012" cy="317568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Folyamatábra: Döntés 110"/>
            <p:cNvSpPr/>
            <p:nvPr/>
          </p:nvSpPr>
          <p:spPr bwMode="auto">
            <a:xfrm>
              <a:off x="6206515" y="2000187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Folyamatábra: Döntés 110"/>
            <p:cNvSpPr/>
            <p:nvPr/>
          </p:nvSpPr>
          <p:spPr bwMode="auto">
            <a:xfrm>
              <a:off x="5696113" y="2351408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Folyamatábra: Döntés 110"/>
            <p:cNvSpPr/>
            <p:nvPr/>
          </p:nvSpPr>
          <p:spPr bwMode="auto">
            <a:xfrm>
              <a:off x="5194157" y="3070250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5" name="Folyamatábra: Döntés 110"/>
            <p:cNvSpPr/>
            <p:nvPr/>
          </p:nvSpPr>
          <p:spPr bwMode="auto">
            <a:xfrm>
              <a:off x="4684627" y="3411173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Folyamatábra: Döntés 110"/>
            <p:cNvSpPr/>
            <p:nvPr/>
          </p:nvSpPr>
          <p:spPr bwMode="auto">
            <a:xfrm>
              <a:off x="4186037" y="400794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7" name="Folyamatábra: Döntés 110"/>
            <p:cNvSpPr/>
            <p:nvPr/>
          </p:nvSpPr>
          <p:spPr bwMode="auto">
            <a:xfrm>
              <a:off x="3690063" y="402312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8" name="Folyamatábra: Döntés 110"/>
            <p:cNvSpPr/>
            <p:nvPr/>
          </p:nvSpPr>
          <p:spPr bwMode="auto">
            <a:xfrm>
              <a:off x="3188537" y="468744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9" name="Folyamatábra: Döntés 110"/>
            <p:cNvSpPr/>
            <p:nvPr/>
          </p:nvSpPr>
          <p:spPr bwMode="auto">
            <a:xfrm>
              <a:off x="2695577" y="480110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0" name="Folyamatábra: Döntés 110"/>
            <p:cNvSpPr/>
            <p:nvPr/>
          </p:nvSpPr>
          <p:spPr bwMode="auto">
            <a:xfrm>
              <a:off x="2165625" y="5508671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>
              <a:off x="2045463" y="1137444"/>
              <a:ext cx="2304256" cy="692608"/>
              <a:chOff x="1835696" y="1076204"/>
              <a:chExt cx="2304256" cy="692608"/>
            </a:xfrm>
          </p:grpSpPr>
          <p:sp>
            <p:nvSpPr>
              <p:cNvPr id="108" name="Téglalap 107"/>
              <p:cNvSpPr/>
              <p:nvPr/>
            </p:nvSpPr>
            <p:spPr bwMode="auto">
              <a:xfrm>
                <a:off x="1835696" y="1076204"/>
                <a:ext cx="2304256" cy="692608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9" name="Szövegdoboz 108"/>
              <p:cNvSpPr txBox="1"/>
              <p:nvPr/>
            </p:nvSpPr>
            <p:spPr>
              <a:xfrm>
                <a:off x="2509581" y="1086396"/>
                <a:ext cx="13339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Per </a:t>
                </a:r>
                <a:r>
                  <a:rPr lang="hu-HU" sz="1200" dirty="0" err="1"/>
                  <a:t>Generation</a:t>
                </a:r>
                <a:endParaRPr lang="hu-HU" sz="1200" dirty="0"/>
              </a:p>
            </p:txBody>
          </p:sp>
          <p:sp>
            <p:nvSpPr>
              <p:cNvPr id="110" name="Szövegdoboz 109"/>
              <p:cNvSpPr txBox="1"/>
              <p:nvPr/>
            </p:nvSpPr>
            <p:spPr>
              <a:xfrm>
                <a:off x="2490118" y="1442859"/>
                <a:ext cx="10553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 err="1"/>
                  <a:t>Cumulative</a:t>
                </a:r>
                <a:endParaRPr lang="hu-HU" sz="1200" dirty="0"/>
              </a:p>
            </p:txBody>
          </p:sp>
          <p:sp>
            <p:nvSpPr>
              <p:cNvPr id="136" name="Téglalap 135"/>
              <p:cNvSpPr/>
              <p:nvPr/>
            </p:nvSpPr>
            <p:spPr bwMode="auto">
              <a:xfrm>
                <a:off x="2105170" y="1186284"/>
                <a:ext cx="432048" cy="87615"/>
              </a:xfrm>
              <a:prstGeom prst="rect">
                <a:avLst/>
              </a:prstGeom>
              <a:solidFill>
                <a:srgbClr val="993366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7" name="Folyamatábra: Döntés 110"/>
              <p:cNvSpPr/>
              <p:nvPr/>
            </p:nvSpPr>
            <p:spPr bwMode="auto">
              <a:xfrm>
                <a:off x="2288986" y="1561227"/>
                <a:ext cx="72000" cy="72000"/>
              </a:xfrm>
              <a:custGeom>
                <a:avLst/>
                <a:gdLst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10000 w 10000"/>
                  <a:gd name="connsiteY2" fmla="*/ 5000 h 10000"/>
                  <a:gd name="connsiteX3" fmla="*/ 5000 w 10000"/>
                  <a:gd name="connsiteY3" fmla="*/ 10000 h 10000"/>
                  <a:gd name="connsiteX4" fmla="*/ 0 w 10000"/>
                  <a:gd name="connsiteY4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5000 w 10000"/>
                  <a:gd name="connsiteY4" fmla="*/ 10000 h 10000"/>
                  <a:gd name="connsiteX5" fmla="*/ 0 w 10000"/>
                  <a:gd name="connsiteY5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0 w 10000"/>
                  <a:gd name="connsiteY6" fmla="*/ 5000 h 10000"/>
                  <a:gd name="connsiteX0" fmla="*/ 0 w 10000"/>
                  <a:gd name="connsiteY0" fmla="*/ 5000 h 10000"/>
                  <a:gd name="connsiteX1" fmla="*/ 5000 w 10000"/>
                  <a:gd name="connsiteY1" fmla="*/ 0 h 10000"/>
                  <a:gd name="connsiteX2" fmla="*/ 7453 w 10000"/>
                  <a:gd name="connsiteY2" fmla="*/ 2569 h 10000"/>
                  <a:gd name="connsiteX3" fmla="*/ 10000 w 10000"/>
                  <a:gd name="connsiteY3" fmla="*/ 5000 h 10000"/>
                  <a:gd name="connsiteX4" fmla="*/ 7453 w 10000"/>
                  <a:gd name="connsiteY4" fmla="*/ 7456 h 10000"/>
                  <a:gd name="connsiteX5" fmla="*/ 5000 w 10000"/>
                  <a:gd name="connsiteY5" fmla="*/ 10000 h 10000"/>
                  <a:gd name="connsiteX6" fmla="*/ 2260 w 10000"/>
                  <a:gd name="connsiteY6" fmla="*/ 7243 h 10000"/>
                  <a:gd name="connsiteX7" fmla="*/ 0 w 10000"/>
                  <a:gd name="connsiteY7" fmla="*/ 5000 h 10000"/>
                  <a:gd name="connsiteX0" fmla="*/ 0 w 10000"/>
                  <a:gd name="connsiteY0" fmla="*/ 5000 h 10000"/>
                  <a:gd name="connsiteX1" fmla="*/ 2554 w 10000"/>
                  <a:gd name="connsiteY1" fmla="*/ 2250 h 10000"/>
                  <a:gd name="connsiteX2" fmla="*/ 5000 w 10000"/>
                  <a:gd name="connsiteY2" fmla="*/ 0 h 10000"/>
                  <a:gd name="connsiteX3" fmla="*/ 7453 w 10000"/>
                  <a:gd name="connsiteY3" fmla="*/ 2569 h 10000"/>
                  <a:gd name="connsiteX4" fmla="*/ 10000 w 10000"/>
                  <a:gd name="connsiteY4" fmla="*/ 5000 h 10000"/>
                  <a:gd name="connsiteX5" fmla="*/ 7453 w 10000"/>
                  <a:gd name="connsiteY5" fmla="*/ 7456 h 10000"/>
                  <a:gd name="connsiteX6" fmla="*/ 5000 w 10000"/>
                  <a:gd name="connsiteY6" fmla="*/ 10000 h 10000"/>
                  <a:gd name="connsiteX7" fmla="*/ 2260 w 10000"/>
                  <a:gd name="connsiteY7" fmla="*/ 7243 h 10000"/>
                  <a:gd name="connsiteX8" fmla="*/ 0 w 10000"/>
                  <a:gd name="connsiteY8" fmla="*/ 5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00">
                    <a:moveTo>
                      <a:pt x="0" y="5000"/>
                    </a:moveTo>
                    <a:lnTo>
                      <a:pt x="2554" y="2250"/>
                    </a:lnTo>
                    <a:lnTo>
                      <a:pt x="5000" y="0"/>
                    </a:lnTo>
                    <a:lnTo>
                      <a:pt x="7453" y="2569"/>
                    </a:lnTo>
                    <a:lnTo>
                      <a:pt x="10000" y="5000"/>
                    </a:lnTo>
                    <a:lnTo>
                      <a:pt x="7453" y="7456"/>
                    </a:lnTo>
                    <a:lnTo>
                      <a:pt x="5000" y="10000"/>
                    </a:lnTo>
                    <a:lnTo>
                      <a:pt x="2260" y="7243"/>
                    </a:lnTo>
                    <a:lnTo>
                      <a:pt x="0" y="5000"/>
                    </a:lnTo>
                    <a:close/>
                  </a:path>
                </a:pathLst>
              </a:custGeom>
              <a:solidFill>
                <a:srgbClr val="0000CC"/>
              </a:solidFill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8" name="Egyenes összekötő 137"/>
              <p:cNvCxnSpPr/>
              <p:nvPr/>
            </p:nvCxnSpPr>
            <p:spPr bwMode="auto">
              <a:xfrm flipV="1">
                <a:off x="2105170" y="1597227"/>
                <a:ext cx="41762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9" name="Szövegdoboz 138"/>
            <p:cNvSpPr txBox="1"/>
            <p:nvPr/>
          </p:nvSpPr>
          <p:spPr>
            <a:xfrm rot="-2700000">
              <a:off x="1470517" y="5827598"/>
              <a:ext cx="93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/>
                <a:t>Pentium M</a:t>
              </a:r>
              <a:br>
                <a:rPr lang="hu-HU" sz="1050" dirty="0"/>
              </a:br>
              <a:r>
                <a:rPr lang="hu-HU" sz="1050" dirty="0" err="1"/>
                <a:t>Dothan</a:t>
              </a:r>
              <a:endParaRPr lang="hu-HU" sz="1050" dirty="0"/>
            </a:p>
          </p:txBody>
        </p:sp>
        <p:sp>
          <p:nvSpPr>
            <p:cNvPr id="140" name="Szövegdoboz 139"/>
            <p:cNvSpPr txBox="1"/>
            <p:nvPr/>
          </p:nvSpPr>
          <p:spPr>
            <a:xfrm rot="-2700000">
              <a:off x="2218633" y="5843922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/>
                <a:t>Core</a:t>
              </a:r>
              <a:r>
                <a:rPr lang="hu-HU" sz="1050" dirty="0"/>
                <a:t> 2</a:t>
              </a:r>
            </a:p>
          </p:txBody>
        </p:sp>
        <p:sp>
          <p:nvSpPr>
            <p:cNvPr id="141" name="Szövegdoboz 140"/>
            <p:cNvSpPr txBox="1"/>
            <p:nvPr/>
          </p:nvSpPr>
          <p:spPr>
            <a:xfrm rot="-2700000">
              <a:off x="2701310" y="5838167"/>
              <a:ext cx="6767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 err="1"/>
                <a:t>Penryn</a:t>
              </a:r>
              <a:endParaRPr lang="hu-HU" sz="1050" dirty="0"/>
            </a:p>
          </p:txBody>
        </p:sp>
        <p:sp>
          <p:nvSpPr>
            <p:cNvPr id="142" name="Szövegdoboz 141"/>
            <p:cNvSpPr txBox="1"/>
            <p:nvPr/>
          </p:nvSpPr>
          <p:spPr>
            <a:xfrm rot="-2700000">
              <a:off x="3076474" y="5732241"/>
              <a:ext cx="89639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dirty="0"/>
                <a:t>NHM </a:t>
              </a:r>
              <a:br>
                <a:rPr lang="hu-HU" sz="1050" dirty="0"/>
              </a:br>
              <a:r>
                <a:rPr lang="hu-HU" sz="1050" dirty="0"/>
                <a:t>(w/o SMT)</a:t>
              </a:r>
            </a:p>
          </p:txBody>
        </p:sp>
        <p:sp>
          <p:nvSpPr>
            <p:cNvPr id="143" name="Szövegdoboz 142"/>
            <p:cNvSpPr txBox="1"/>
            <p:nvPr/>
          </p:nvSpPr>
          <p:spPr>
            <a:xfrm rot="-2700000">
              <a:off x="3860792" y="57867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WSM</a:t>
              </a:r>
            </a:p>
          </p:txBody>
        </p:sp>
        <p:sp>
          <p:nvSpPr>
            <p:cNvPr id="144" name="Szövegdoboz 143"/>
            <p:cNvSpPr txBox="1"/>
            <p:nvPr/>
          </p:nvSpPr>
          <p:spPr>
            <a:xfrm rot="-2700000">
              <a:off x="4407737" y="5768215"/>
              <a:ext cx="4828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SNB</a:t>
              </a:r>
            </a:p>
          </p:txBody>
        </p:sp>
        <p:sp>
          <p:nvSpPr>
            <p:cNvPr id="145" name="Szövegdoboz 144"/>
            <p:cNvSpPr txBox="1"/>
            <p:nvPr/>
          </p:nvSpPr>
          <p:spPr>
            <a:xfrm rot="-2700000">
              <a:off x="4916902" y="573272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IVB</a:t>
              </a:r>
            </a:p>
          </p:txBody>
        </p:sp>
        <p:sp>
          <p:nvSpPr>
            <p:cNvPr id="146" name="Szövegdoboz 145"/>
            <p:cNvSpPr txBox="1"/>
            <p:nvPr/>
          </p:nvSpPr>
          <p:spPr>
            <a:xfrm rot="-2700000">
              <a:off x="5331394" y="5768215"/>
              <a:ext cx="5261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HSW</a:t>
              </a:r>
            </a:p>
          </p:txBody>
        </p:sp>
        <p:sp>
          <p:nvSpPr>
            <p:cNvPr id="147" name="Szövegdoboz 146"/>
            <p:cNvSpPr txBox="1"/>
            <p:nvPr/>
          </p:nvSpPr>
          <p:spPr>
            <a:xfrm rot="-2700000">
              <a:off x="5843867" y="5781817"/>
              <a:ext cx="5180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BRW</a:t>
              </a:r>
            </a:p>
          </p:txBody>
        </p:sp>
        <p:grpSp>
          <p:nvGrpSpPr>
            <p:cNvPr id="39" name="Csoportba foglalás 38"/>
            <p:cNvGrpSpPr/>
            <p:nvPr/>
          </p:nvGrpSpPr>
          <p:grpSpPr>
            <a:xfrm>
              <a:off x="7008693" y="672216"/>
              <a:ext cx="442886" cy="4993087"/>
              <a:chOff x="6778334" y="497260"/>
              <a:chExt cx="442886" cy="4993087"/>
            </a:xfrm>
          </p:grpSpPr>
          <p:sp>
            <p:nvSpPr>
              <p:cNvPr id="98" name="Szövegdoboz 97"/>
              <p:cNvSpPr txBox="1"/>
              <p:nvPr/>
            </p:nvSpPr>
            <p:spPr>
              <a:xfrm>
                <a:off x="6778334" y="144417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1.8</a:t>
                </a:r>
              </a:p>
            </p:txBody>
          </p:sp>
          <p:sp>
            <p:nvSpPr>
              <p:cNvPr id="99" name="Szövegdoboz 98"/>
              <p:cNvSpPr txBox="1"/>
              <p:nvPr/>
            </p:nvSpPr>
            <p:spPr>
              <a:xfrm>
                <a:off x="6778334" y="1913596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1.7</a:t>
                </a:r>
              </a:p>
            </p:txBody>
          </p:sp>
          <p:sp>
            <p:nvSpPr>
              <p:cNvPr id="100" name="Szövegdoboz 99"/>
              <p:cNvSpPr txBox="1"/>
              <p:nvPr/>
            </p:nvSpPr>
            <p:spPr>
              <a:xfrm>
                <a:off x="6778334" y="2413704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1.6</a:t>
                </a:r>
              </a:p>
            </p:txBody>
          </p:sp>
          <p:sp>
            <p:nvSpPr>
              <p:cNvPr id="101" name="Szövegdoboz 100"/>
              <p:cNvSpPr txBox="1"/>
              <p:nvPr/>
            </p:nvSpPr>
            <p:spPr>
              <a:xfrm>
                <a:off x="6784882" y="2886865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1.5</a:t>
                </a:r>
              </a:p>
            </p:txBody>
          </p:sp>
          <p:sp>
            <p:nvSpPr>
              <p:cNvPr id="102" name="Szövegdoboz 101"/>
              <p:cNvSpPr txBox="1"/>
              <p:nvPr/>
            </p:nvSpPr>
            <p:spPr>
              <a:xfrm>
                <a:off x="6784882" y="33431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1.4</a:t>
                </a:r>
              </a:p>
            </p:txBody>
          </p:sp>
          <p:sp>
            <p:nvSpPr>
              <p:cNvPr id="103" name="Szövegdoboz 102"/>
              <p:cNvSpPr txBox="1"/>
              <p:nvPr/>
            </p:nvSpPr>
            <p:spPr>
              <a:xfrm>
                <a:off x="6784882" y="379901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1.3</a:t>
                </a:r>
              </a:p>
            </p:txBody>
          </p:sp>
          <p:sp>
            <p:nvSpPr>
              <p:cNvPr id="105" name="Szövegdoboz 104"/>
              <p:cNvSpPr txBox="1"/>
              <p:nvPr/>
            </p:nvSpPr>
            <p:spPr>
              <a:xfrm>
                <a:off x="6784882" y="4729959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1.1</a:t>
                </a:r>
              </a:p>
            </p:txBody>
          </p:sp>
          <p:sp>
            <p:nvSpPr>
              <p:cNvPr id="106" name="Szövegdoboz 105"/>
              <p:cNvSpPr txBox="1"/>
              <p:nvPr/>
            </p:nvSpPr>
            <p:spPr>
              <a:xfrm>
                <a:off x="6784882" y="4285017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1.2</a:t>
                </a:r>
              </a:p>
            </p:txBody>
          </p:sp>
          <p:sp>
            <p:nvSpPr>
              <p:cNvPr id="107" name="Szövegdoboz 106"/>
              <p:cNvSpPr txBox="1"/>
              <p:nvPr/>
            </p:nvSpPr>
            <p:spPr>
              <a:xfrm>
                <a:off x="6794308" y="5213348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</a:t>
                </a:r>
              </a:p>
            </p:txBody>
          </p:sp>
          <p:sp>
            <p:nvSpPr>
              <p:cNvPr id="126" name="Szövegdoboz 125"/>
              <p:cNvSpPr txBox="1"/>
              <p:nvPr/>
            </p:nvSpPr>
            <p:spPr>
              <a:xfrm>
                <a:off x="6778334" y="497260"/>
                <a:ext cx="2824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2</a:t>
                </a:r>
              </a:p>
            </p:txBody>
          </p:sp>
          <p:sp>
            <p:nvSpPr>
              <p:cNvPr id="127" name="Szövegdoboz 126"/>
              <p:cNvSpPr txBox="1"/>
              <p:nvPr/>
            </p:nvSpPr>
            <p:spPr>
              <a:xfrm>
                <a:off x="6778334" y="966681"/>
                <a:ext cx="4363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1.9</a:t>
                </a:r>
              </a:p>
            </p:txBody>
          </p:sp>
        </p:grpSp>
        <p:sp>
          <p:nvSpPr>
            <p:cNvPr id="129" name="Téglalap 128"/>
            <p:cNvSpPr/>
            <p:nvPr/>
          </p:nvSpPr>
          <p:spPr bwMode="auto">
            <a:xfrm>
              <a:off x="6601997" y="3654868"/>
              <a:ext cx="216024" cy="1900561"/>
            </a:xfrm>
            <a:prstGeom prst="rect">
              <a:avLst/>
            </a:prstGeom>
            <a:solidFill>
              <a:srgbClr val="99336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0" name="Egyenes összekötő 129"/>
            <p:cNvCxnSpPr/>
            <p:nvPr/>
          </p:nvCxnSpPr>
          <p:spPr bwMode="auto">
            <a:xfrm rot="5400000">
              <a:off x="6389313" y="5549344"/>
              <a:ext cx="144016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8" name="Csoportba foglalás 37"/>
            <p:cNvGrpSpPr/>
            <p:nvPr/>
          </p:nvGrpSpPr>
          <p:grpSpPr>
            <a:xfrm>
              <a:off x="6892235" y="810715"/>
              <a:ext cx="144016" cy="4810187"/>
              <a:chOff x="6661876" y="635759"/>
              <a:chExt cx="144016" cy="4810187"/>
            </a:xfrm>
          </p:grpSpPr>
          <p:cxnSp>
            <p:nvCxnSpPr>
              <p:cNvPr id="9" name="Egyenes összekötő 8"/>
              <p:cNvCxnSpPr/>
              <p:nvPr/>
            </p:nvCxnSpPr>
            <p:spPr bwMode="auto">
              <a:xfrm>
                <a:off x="6733884" y="635759"/>
                <a:ext cx="0" cy="480924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Egyenes összekötő 10"/>
              <p:cNvCxnSpPr/>
              <p:nvPr/>
            </p:nvCxnSpPr>
            <p:spPr bwMode="auto">
              <a:xfrm>
                <a:off x="6661876" y="206853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Egyenes összekötő 11"/>
              <p:cNvCxnSpPr/>
              <p:nvPr/>
            </p:nvCxnSpPr>
            <p:spPr bwMode="auto">
              <a:xfrm>
                <a:off x="6661876" y="159806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Egyenes összekötő 12"/>
              <p:cNvCxnSpPr/>
              <p:nvPr/>
            </p:nvCxnSpPr>
            <p:spPr bwMode="auto">
              <a:xfrm>
                <a:off x="6661876" y="301232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Egyenes összekötő 13"/>
              <p:cNvCxnSpPr/>
              <p:nvPr/>
            </p:nvCxnSpPr>
            <p:spPr bwMode="auto">
              <a:xfrm>
                <a:off x="6661876" y="254185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Egyenes összekötő 14"/>
              <p:cNvCxnSpPr/>
              <p:nvPr/>
            </p:nvCxnSpPr>
            <p:spPr bwMode="auto">
              <a:xfrm>
                <a:off x="6661876" y="394842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Egyenes összekötő 15"/>
              <p:cNvCxnSpPr/>
              <p:nvPr/>
            </p:nvCxnSpPr>
            <p:spPr bwMode="auto">
              <a:xfrm>
                <a:off x="6661876" y="347795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Egyenes összekötő 16"/>
              <p:cNvCxnSpPr/>
              <p:nvPr/>
            </p:nvCxnSpPr>
            <p:spPr bwMode="auto">
              <a:xfrm>
                <a:off x="6661876" y="4892212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Egyenes összekötő 17"/>
              <p:cNvCxnSpPr/>
              <p:nvPr/>
            </p:nvCxnSpPr>
            <p:spPr bwMode="auto">
              <a:xfrm>
                <a:off x="6661876" y="4421744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6661876" y="112161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6661876" y="65114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6661876" y="1594937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Egyenes összekötő 131"/>
              <p:cNvCxnSpPr/>
              <p:nvPr/>
            </p:nvCxnSpPr>
            <p:spPr bwMode="auto">
              <a:xfrm rot="5400000">
                <a:off x="6663010" y="537393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Csoportba foglalás 39"/>
            <p:cNvGrpSpPr/>
            <p:nvPr/>
          </p:nvGrpSpPr>
          <p:grpSpPr>
            <a:xfrm>
              <a:off x="1821003" y="826105"/>
              <a:ext cx="144016" cy="4794525"/>
              <a:chOff x="1590644" y="651149"/>
              <a:chExt cx="144016" cy="4794525"/>
            </a:xfrm>
          </p:grpSpPr>
          <p:cxnSp>
            <p:nvCxnSpPr>
              <p:cNvPr id="19" name="Egyenes összekötő 18"/>
              <p:cNvCxnSpPr/>
              <p:nvPr/>
            </p:nvCxnSpPr>
            <p:spPr bwMode="auto">
              <a:xfrm>
                <a:off x="1590644" y="272853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Egyenes összekötő 19"/>
              <p:cNvCxnSpPr/>
              <p:nvPr/>
            </p:nvCxnSpPr>
            <p:spPr bwMode="auto">
              <a:xfrm>
                <a:off x="1590644" y="233459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Egyenes összekötő 20"/>
              <p:cNvCxnSpPr/>
              <p:nvPr/>
            </p:nvCxnSpPr>
            <p:spPr bwMode="auto">
              <a:xfrm>
                <a:off x="1590644" y="3472430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Egyenes összekötő 21"/>
              <p:cNvCxnSpPr/>
              <p:nvPr/>
            </p:nvCxnSpPr>
            <p:spPr bwMode="auto">
              <a:xfrm>
                <a:off x="1590644" y="309810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Egyenes összekötő 22"/>
              <p:cNvCxnSpPr/>
              <p:nvPr/>
            </p:nvCxnSpPr>
            <p:spPr bwMode="auto">
              <a:xfrm>
                <a:off x="1590644" y="42210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Egyenes összekötő 23"/>
              <p:cNvCxnSpPr/>
              <p:nvPr/>
            </p:nvCxnSpPr>
            <p:spPr bwMode="auto">
              <a:xfrm>
                <a:off x="1590644" y="3856285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Egyenes összekötő 24"/>
              <p:cNvCxnSpPr/>
              <p:nvPr/>
            </p:nvCxnSpPr>
            <p:spPr bwMode="auto">
              <a:xfrm>
                <a:off x="1590644" y="499019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Egyenes összekötő 25"/>
              <p:cNvCxnSpPr/>
              <p:nvPr/>
            </p:nvCxnSpPr>
            <p:spPr bwMode="auto">
              <a:xfrm>
                <a:off x="1590644" y="461026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Egyenes összekötő 26"/>
              <p:cNvCxnSpPr/>
              <p:nvPr/>
            </p:nvCxnSpPr>
            <p:spPr bwMode="auto">
              <a:xfrm>
                <a:off x="1590644" y="1969788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Egyenes összekötő 27"/>
              <p:cNvCxnSpPr/>
              <p:nvPr/>
            </p:nvCxnSpPr>
            <p:spPr bwMode="auto">
              <a:xfrm>
                <a:off x="1590644" y="1590133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" name="Egyenes összekötő 4"/>
              <p:cNvCxnSpPr/>
              <p:nvPr/>
            </p:nvCxnSpPr>
            <p:spPr bwMode="auto">
              <a:xfrm>
                <a:off x="1662652" y="651149"/>
                <a:ext cx="0" cy="4794525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Egyenes összekötő 132"/>
              <p:cNvCxnSpPr/>
              <p:nvPr/>
            </p:nvCxnSpPr>
            <p:spPr bwMode="auto">
              <a:xfrm>
                <a:off x="1590644" y="1588029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Egyenes összekötő 133"/>
              <p:cNvCxnSpPr/>
              <p:nvPr/>
            </p:nvCxnSpPr>
            <p:spPr bwMode="auto">
              <a:xfrm>
                <a:off x="1590644" y="1223226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5" name="Egyenes összekötő 134"/>
              <p:cNvCxnSpPr/>
              <p:nvPr/>
            </p:nvCxnSpPr>
            <p:spPr bwMode="auto">
              <a:xfrm>
                <a:off x="1590644" y="843571"/>
                <a:ext cx="144016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1331640" y="864638"/>
              <a:ext cx="561371" cy="4744096"/>
              <a:chOff x="1101281" y="689682"/>
              <a:chExt cx="561371" cy="4744096"/>
            </a:xfrm>
          </p:grpSpPr>
          <p:sp>
            <p:nvSpPr>
              <p:cNvPr id="86" name="Szövegdoboz 85"/>
              <p:cNvSpPr txBox="1"/>
              <p:nvPr/>
            </p:nvSpPr>
            <p:spPr>
              <a:xfrm>
                <a:off x="1101281" y="1436244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20%</a:t>
                </a:r>
              </a:p>
            </p:txBody>
          </p:sp>
          <p:sp>
            <p:nvSpPr>
              <p:cNvPr id="87" name="Szövegdoboz 86"/>
              <p:cNvSpPr txBox="1"/>
              <p:nvPr/>
            </p:nvSpPr>
            <p:spPr>
              <a:xfrm>
                <a:off x="1101281" y="1821075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18%</a:t>
                </a:r>
              </a:p>
            </p:txBody>
          </p:sp>
          <p:sp>
            <p:nvSpPr>
              <p:cNvPr id="88" name="Szövegdoboz 87"/>
              <p:cNvSpPr txBox="1"/>
              <p:nvPr/>
            </p:nvSpPr>
            <p:spPr>
              <a:xfrm>
                <a:off x="1101281" y="218070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16%</a:t>
                </a:r>
              </a:p>
            </p:txBody>
          </p:sp>
          <p:sp>
            <p:nvSpPr>
              <p:cNvPr id="89" name="Szövegdoboz 88"/>
              <p:cNvSpPr txBox="1"/>
              <p:nvPr/>
            </p:nvSpPr>
            <p:spPr>
              <a:xfrm>
                <a:off x="1101281" y="2579609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14%</a:t>
                </a:r>
              </a:p>
            </p:txBody>
          </p:sp>
          <p:sp>
            <p:nvSpPr>
              <p:cNvPr id="90" name="Szövegdoboz 89"/>
              <p:cNvSpPr txBox="1"/>
              <p:nvPr/>
            </p:nvSpPr>
            <p:spPr>
              <a:xfrm>
                <a:off x="1101281" y="2964440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12%</a:t>
                </a:r>
              </a:p>
            </p:txBody>
          </p:sp>
          <p:sp>
            <p:nvSpPr>
              <p:cNvPr id="91" name="Szövegdoboz 90"/>
              <p:cNvSpPr txBox="1"/>
              <p:nvPr/>
            </p:nvSpPr>
            <p:spPr>
              <a:xfrm>
                <a:off x="1101281" y="3324067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10%</a:t>
                </a:r>
              </a:p>
            </p:txBody>
          </p:sp>
          <p:sp>
            <p:nvSpPr>
              <p:cNvPr id="92" name="Szövegdoboz 91"/>
              <p:cNvSpPr txBox="1"/>
              <p:nvPr/>
            </p:nvSpPr>
            <p:spPr>
              <a:xfrm>
                <a:off x="1215094" y="3710107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8%</a:t>
                </a:r>
              </a:p>
            </p:txBody>
          </p:sp>
          <p:sp>
            <p:nvSpPr>
              <p:cNvPr id="93" name="Szövegdoboz 92"/>
              <p:cNvSpPr txBox="1"/>
              <p:nvPr/>
            </p:nvSpPr>
            <p:spPr>
              <a:xfrm>
                <a:off x="1215094" y="4094938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6%</a:t>
                </a:r>
              </a:p>
            </p:txBody>
          </p:sp>
          <p:sp>
            <p:nvSpPr>
              <p:cNvPr id="94" name="Szövegdoboz 93"/>
              <p:cNvSpPr txBox="1"/>
              <p:nvPr/>
            </p:nvSpPr>
            <p:spPr>
              <a:xfrm>
                <a:off x="1215094" y="4454565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4%</a:t>
                </a:r>
              </a:p>
            </p:txBody>
          </p:sp>
          <p:sp>
            <p:nvSpPr>
              <p:cNvPr id="95" name="Szövegdoboz 94"/>
              <p:cNvSpPr txBox="1"/>
              <p:nvPr/>
            </p:nvSpPr>
            <p:spPr>
              <a:xfrm>
                <a:off x="1215094" y="4797152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2%</a:t>
                </a:r>
              </a:p>
            </p:txBody>
          </p:sp>
          <p:sp>
            <p:nvSpPr>
              <p:cNvPr id="96" name="Szövegdoboz 95"/>
              <p:cNvSpPr txBox="1"/>
              <p:nvPr/>
            </p:nvSpPr>
            <p:spPr>
              <a:xfrm>
                <a:off x="1215094" y="5156779"/>
                <a:ext cx="4475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0%</a:t>
                </a:r>
              </a:p>
            </p:txBody>
          </p:sp>
          <p:sp>
            <p:nvSpPr>
              <p:cNvPr id="155" name="Szövegdoboz 154"/>
              <p:cNvSpPr txBox="1"/>
              <p:nvPr/>
            </p:nvSpPr>
            <p:spPr>
              <a:xfrm>
                <a:off x="1101281" y="689682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24%</a:t>
                </a:r>
              </a:p>
            </p:txBody>
          </p:sp>
          <p:sp>
            <p:nvSpPr>
              <p:cNvPr id="156" name="Szövegdoboz 155"/>
              <p:cNvSpPr txBox="1"/>
              <p:nvPr/>
            </p:nvSpPr>
            <p:spPr>
              <a:xfrm>
                <a:off x="1101281" y="1074513"/>
                <a:ext cx="5453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dirty="0"/>
                  <a:t>22%</a:t>
                </a:r>
              </a:p>
            </p:txBody>
          </p:sp>
        </p:grpSp>
        <p:sp>
          <p:nvSpPr>
            <p:cNvPr id="158" name="Szövegdoboz 157"/>
            <p:cNvSpPr txBox="1"/>
            <p:nvPr/>
          </p:nvSpPr>
          <p:spPr>
            <a:xfrm rot="-2700000">
              <a:off x="6449266" y="5741089"/>
              <a:ext cx="4443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50" dirty="0"/>
                <a:t>SKL</a:t>
              </a:r>
            </a:p>
          </p:txBody>
        </p:sp>
        <p:sp>
          <p:nvSpPr>
            <p:cNvPr id="159" name="Folyamatábra: Döntés 110"/>
            <p:cNvSpPr/>
            <p:nvPr/>
          </p:nvSpPr>
          <p:spPr bwMode="auto">
            <a:xfrm>
              <a:off x="6674575" y="1220435"/>
              <a:ext cx="72000" cy="72000"/>
            </a:xfrm>
            <a:custGeom>
              <a:avLst/>
              <a:gdLst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10000 w 10000"/>
                <a:gd name="connsiteY2" fmla="*/ 5000 h 10000"/>
                <a:gd name="connsiteX3" fmla="*/ 5000 w 10000"/>
                <a:gd name="connsiteY3" fmla="*/ 10000 h 10000"/>
                <a:gd name="connsiteX4" fmla="*/ 0 w 10000"/>
                <a:gd name="connsiteY4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5000 w 10000"/>
                <a:gd name="connsiteY4" fmla="*/ 10000 h 10000"/>
                <a:gd name="connsiteX5" fmla="*/ 0 w 10000"/>
                <a:gd name="connsiteY5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5000 w 10000"/>
                <a:gd name="connsiteY1" fmla="*/ 0 h 10000"/>
                <a:gd name="connsiteX2" fmla="*/ 7453 w 10000"/>
                <a:gd name="connsiteY2" fmla="*/ 2569 h 10000"/>
                <a:gd name="connsiteX3" fmla="*/ 10000 w 10000"/>
                <a:gd name="connsiteY3" fmla="*/ 5000 h 10000"/>
                <a:gd name="connsiteX4" fmla="*/ 7453 w 10000"/>
                <a:gd name="connsiteY4" fmla="*/ 7456 h 10000"/>
                <a:gd name="connsiteX5" fmla="*/ 5000 w 10000"/>
                <a:gd name="connsiteY5" fmla="*/ 10000 h 10000"/>
                <a:gd name="connsiteX6" fmla="*/ 2260 w 10000"/>
                <a:gd name="connsiteY6" fmla="*/ 7243 h 10000"/>
                <a:gd name="connsiteX7" fmla="*/ 0 w 10000"/>
                <a:gd name="connsiteY7" fmla="*/ 5000 h 10000"/>
                <a:gd name="connsiteX0" fmla="*/ 0 w 10000"/>
                <a:gd name="connsiteY0" fmla="*/ 5000 h 10000"/>
                <a:gd name="connsiteX1" fmla="*/ 2554 w 10000"/>
                <a:gd name="connsiteY1" fmla="*/ 2250 h 10000"/>
                <a:gd name="connsiteX2" fmla="*/ 5000 w 10000"/>
                <a:gd name="connsiteY2" fmla="*/ 0 h 10000"/>
                <a:gd name="connsiteX3" fmla="*/ 7453 w 10000"/>
                <a:gd name="connsiteY3" fmla="*/ 2569 h 10000"/>
                <a:gd name="connsiteX4" fmla="*/ 10000 w 10000"/>
                <a:gd name="connsiteY4" fmla="*/ 5000 h 10000"/>
                <a:gd name="connsiteX5" fmla="*/ 7453 w 10000"/>
                <a:gd name="connsiteY5" fmla="*/ 7456 h 10000"/>
                <a:gd name="connsiteX6" fmla="*/ 5000 w 10000"/>
                <a:gd name="connsiteY6" fmla="*/ 10000 h 10000"/>
                <a:gd name="connsiteX7" fmla="*/ 2260 w 10000"/>
                <a:gd name="connsiteY7" fmla="*/ 7243 h 10000"/>
                <a:gd name="connsiteX8" fmla="*/ 0 w 10000"/>
                <a:gd name="connsiteY8" fmla="*/ 5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00">
                  <a:moveTo>
                    <a:pt x="0" y="5000"/>
                  </a:moveTo>
                  <a:lnTo>
                    <a:pt x="2554" y="2250"/>
                  </a:lnTo>
                  <a:lnTo>
                    <a:pt x="5000" y="0"/>
                  </a:lnTo>
                  <a:lnTo>
                    <a:pt x="7453" y="2569"/>
                  </a:lnTo>
                  <a:lnTo>
                    <a:pt x="10000" y="5000"/>
                  </a:lnTo>
                  <a:lnTo>
                    <a:pt x="7453" y="7456"/>
                  </a:lnTo>
                  <a:lnTo>
                    <a:pt x="5000" y="10000"/>
                  </a:lnTo>
                  <a:lnTo>
                    <a:pt x="2260" y="7243"/>
                  </a:lnTo>
                  <a:lnTo>
                    <a:pt x="0" y="5000"/>
                  </a:lnTo>
                  <a:close/>
                </a:path>
              </a:pathLst>
            </a:custGeom>
            <a:solidFill>
              <a:srgbClr val="0000CC"/>
            </a:solidFill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60" name="Egyenes összekötő 159"/>
            <p:cNvCxnSpPr>
              <a:stCxn id="112" idx="3"/>
              <a:endCxn id="159" idx="7"/>
            </p:cNvCxnSpPr>
            <p:nvPr/>
          </p:nvCxnSpPr>
          <p:spPr bwMode="auto">
            <a:xfrm flipV="1">
              <a:off x="6260177" y="1272585"/>
              <a:ext cx="430670" cy="746099"/>
            </a:xfrm>
            <a:prstGeom prst="line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03"/>
          <p:cNvSpPr txBox="1"/>
          <p:nvPr/>
        </p:nvSpPr>
        <p:spPr>
          <a:xfrm>
            <a:off x="73708" y="499011"/>
            <a:ext cx="793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Raising of the single thread IPC in Intel’s basic architectures </a:t>
            </a:r>
            <a:r>
              <a:rPr lang="en-US" sz="1400" dirty="0"/>
              <a:t>(Based on [195])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169862" y="6174305"/>
            <a:ext cx="8722617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dirty="0">
                <a:solidFill>
                  <a:srgbClr val="FF0000"/>
                </a:solidFill>
              </a:rPr>
              <a:t>Note</a:t>
            </a:r>
            <a:r>
              <a:rPr lang="en-US" sz="1400" dirty="0"/>
              <a:t> that Intel raised IPC in the Core family </a:t>
            </a:r>
            <a:r>
              <a:rPr lang="en-US" sz="1400" dirty="0">
                <a:solidFill>
                  <a:srgbClr val="FF0000"/>
                </a:solidFill>
              </a:rPr>
              <a:t>only less then 2-times  in about 10 years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Tock models contribute by about 10 %, Tick models by about 5 % for raising </a:t>
            </a:r>
            <a:r>
              <a:rPr lang="en-US" sz="1400" dirty="0" err="1">
                <a:solidFill>
                  <a:srgbClr val="0070C0"/>
                </a:solidFill>
              </a:rPr>
              <a:t>IPC</a:t>
            </a:r>
            <a:r>
              <a:rPr lang="en-US" sz="1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7285" y="5544235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IPC: Instructions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        Per Cycle</a:t>
            </a:r>
          </a:p>
        </p:txBody>
      </p:sp>
    </p:spTree>
    <p:extLst>
      <p:ext uri="{BB962C8B-B14F-4D97-AF65-F5344CB8AC3E}">
        <p14:creationId xmlns:p14="http://schemas.microsoft.com/office/powerpoint/2010/main" val="40116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(2)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8" y="863715"/>
            <a:ext cx="908575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In 2012 Intel replaced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former 2D (planar) MOSFET </a:t>
            </a:r>
            <a:r>
              <a:rPr lang="en-US" sz="1400" dirty="0">
                <a:latin typeface="+mj-lt"/>
              </a:rPr>
              <a:t>transistors by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3D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FinFET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>
                <a:latin typeface="+mj-lt"/>
              </a:rPr>
              <a:t> structures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 (termed after the “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fins</a:t>
            </a:r>
            <a:r>
              <a:rPr lang="en-US" sz="1400" dirty="0">
                <a:latin typeface="+mj-lt"/>
              </a:rPr>
              <a:t>” used), as indicated below.</a:t>
            </a:r>
          </a:p>
          <a:p>
            <a:r>
              <a:rPr lang="en-US" sz="1400" dirty="0">
                <a:latin typeface="+mj-lt"/>
              </a:rPr>
              <a:t>Due to its benefits subsequently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3D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FinFET</a:t>
            </a:r>
            <a:r>
              <a:rPr lang="en-US" sz="1400" dirty="0">
                <a:latin typeface="+mj-lt"/>
              </a:rPr>
              <a:t> transistor technology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became prevalent, </a:t>
            </a:r>
            <a:r>
              <a:rPr lang="en-US" sz="1400" dirty="0">
                <a:latin typeface="+mj-lt"/>
              </a:rPr>
              <a:t>i.e. all major</a:t>
            </a:r>
          </a:p>
          <a:p>
            <a:r>
              <a:rPr lang="en-US" sz="1400" dirty="0">
                <a:latin typeface="+mj-lt"/>
              </a:rPr>
              <a:t>  IC vendors (TSMC, Samsung, </a:t>
            </a:r>
            <a:r>
              <a:rPr lang="en-US" sz="1400" dirty="0" err="1">
                <a:latin typeface="+mj-lt"/>
              </a:rPr>
              <a:t>GlobalFoundries</a:t>
            </a:r>
            <a:r>
              <a:rPr lang="en-US" sz="1400" dirty="0">
                <a:latin typeface="+mj-lt"/>
              </a:rPr>
              <a:t>) followed this move.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8" y="503675"/>
            <a:ext cx="895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Cont. -1</a:t>
            </a:r>
            <a:endParaRPr lang="en-US" sz="1400" b="1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42452" y="2308810"/>
            <a:ext cx="6620058" cy="4540570"/>
            <a:chOff x="2542452" y="2393885"/>
            <a:chExt cx="6620058" cy="454057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55"/>
            <a:stretch>
              <a:fillRect/>
            </a:stretch>
          </p:blipFill>
          <p:spPr bwMode="auto">
            <a:xfrm>
              <a:off x="2720633" y="3060432"/>
              <a:ext cx="4279389" cy="3364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7691" t="7550" r="8769" b="15548"/>
            <a:stretch/>
          </p:blipFill>
          <p:spPr>
            <a:xfrm>
              <a:off x="2996825" y="2393885"/>
              <a:ext cx="6075675" cy="427547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2743811" y="4121013"/>
              <a:ext cx="1615317" cy="249687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42452" y="4091214"/>
              <a:ext cx="1287476" cy="684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2600" y="3316752"/>
              <a:ext cx="4106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fin</a:t>
              </a: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7847532" y="3509969"/>
              <a:ext cx="354396" cy="198893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4359128" y="5279624"/>
              <a:ext cx="347887" cy="134473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14338" y="6534345"/>
              <a:ext cx="348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+mj-lt"/>
                </a:rPr>
                <a:t>*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495" y="4987237"/>
            <a:ext cx="445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Figure: Transition from 2D transistor structures</a:t>
            </a:r>
          </a:p>
          <a:p>
            <a:r>
              <a:rPr lang="en-US" sz="1400" dirty="0">
                <a:latin typeface="+mj-lt"/>
              </a:rPr>
              <a:t>              to 3D </a:t>
            </a:r>
            <a:r>
              <a:rPr lang="en-US" sz="1400" dirty="0" err="1">
                <a:latin typeface="+mj-lt"/>
              </a:rPr>
              <a:t>FinFET</a:t>
            </a:r>
            <a:r>
              <a:rPr lang="en-US" sz="1400" dirty="0">
                <a:latin typeface="+mj-lt"/>
              </a:rPr>
              <a:t> structures [338]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45" y="6512728"/>
            <a:ext cx="5425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2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TSMC: Taiwanese Semiconductor Manufacturing Company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00" y="5769260"/>
            <a:ext cx="3203121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latin typeface="+mj-lt"/>
              </a:rPr>
              <a:t>IC: Integrated Circuits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latin typeface="+mj-lt"/>
              </a:rPr>
              <a:t>FET: Field Effect transistor</a:t>
            </a:r>
          </a:p>
          <a:p>
            <a:pPr>
              <a:spcAft>
                <a:spcPts val="200"/>
              </a:spcAft>
            </a:pPr>
            <a:r>
              <a:rPr lang="en-US" sz="1400" dirty="0">
                <a:latin typeface="+mj-lt"/>
              </a:rPr>
              <a:t>MOS: Metal </a:t>
            </a:r>
            <a:r>
              <a:rPr lang="en-US" sz="1400" dirty="0" err="1">
                <a:latin typeface="+mj-lt"/>
              </a:rPr>
              <a:t>Oxid</a:t>
            </a:r>
            <a:r>
              <a:rPr lang="en-US" sz="1400" dirty="0">
                <a:latin typeface="+mj-lt"/>
              </a:rPr>
              <a:t> Semiconductor</a:t>
            </a:r>
          </a:p>
        </p:txBody>
      </p:sp>
    </p:spTree>
    <p:extLst>
      <p:ext uri="{BB962C8B-B14F-4D97-AF65-F5344CB8AC3E}">
        <p14:creationId xmlns:p14="http://schemas.microsoft.com/office/powerpoint/2010/main" val="148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18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(22)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94" t="18816" r="8358"/>
          <a:stretch/>
        </p:blipFill>
        <p:spPr>
          <a:xfrm>
            <a:off x="81639" y="1289790"/>
            <a:ext cx="9008598" cy="4839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95" y="6320116"/>
            <a:ext cx="4718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>
                <a:latin typeface="+mj-lt"/>
              </a:rPr>
              <a:t>Presentation at AMD's Financial Analyst Day May 16 2017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05" y="496524"/>
            <a:ext cx="7027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General implications of the evolution of transistor technology [245]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11777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(23)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08726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8957" y="188069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5794" y="244139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3264" y="159366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7142" y="10231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48604" y="1251700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82095" y="145172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5433" y="1251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61798" y="73735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processor categories of 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7537" y="208271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5453" y="208534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9045" y="1595631"/>
            <a:ext cx="2173287" cy="4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6795" y="14533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40132" y="12532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4367" y="208660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9833" y="208147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4239" y="1596568"/>
            <a:ext cx="234284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9051" y="208672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or X models)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11752" y="14458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5090" y="12458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10" y="5476872"/>
            <a:ext cx="10246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Up to </a:t>
            </a:r>
            <a:r>
              <a:rPr lang="en-US" sz="1300" dirty="0" err="1"/>
              <a:t>28C</a:t>
            </a:r>
            <a:endParaRPr lang="en-US" sz="1300" dirty="0"/>
          </a:p>
        </p:txBody>
      </p:sp>
      <p:sp>
        <p:nvSpPr>
          <p:cNvPr id="61" name="TextBox 60"/>
          <p:cNvSpPr txBox="1"/>
          <p:nvPr/>
        </p:nvSpPr>
        <p:spPr>
          <a:xfrm>
            <a:off x="2053938" y="5476872"/>
            <a:ext cx="93006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2C - 18C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77245" y="5467672"/>
            <a:ext cx="19768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/>
              <a:t>(Up to </a:t>
            </a:r>
            <a:r>
              <a:rPr lang="en-US" sz="1300" dirty="0" err="1"/>
              <a:t>4C</a:t>
            </a:r>
            <a:r>
              <a:rPr lang="en-US" sz="1300" dirty="0"/>
              <a:t> - </a:t>
            </a:r>
            <a:r>
              <a:rPr lang="en-US" sz="1300" dirty="0" err="1"/>
              <a:t>10C</a:t>
            </a:r>
            <a:r>
              <a:rPr lang="en-US" sz="1300" dirty="0"/>
              <a:t> + G)</a:t>
            </a:r>
          </a:p>
          <a:p>
            <a:pPr algn="ctr"/>
            <a:r>
              <a:rPr lang="en-US" sz="1300" dirty="0"/>
              <a:t>(by other vendors)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01970" y="5467672"/>
            <a:ext cx="13452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2C – 10C + 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92180" y="2629806"/>
            <a:ext cx="2872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</a:rPr>
              <a:t>C  a  n  c  e  l  </a:t>
            </a:r>
            <a:r>
              <a:rPr lang="en-US" sz="1200" i="1" dirty="0" err="1">
                <a:solidFill>
                  <a:srgbClr val="FF0000"/>
                </a:solidFill>
              </a:rPr>
              <a:t>l</a:t>
            </a:r>
            <a:r>
              <a:rPr lang="en-US" sz="1200" i="1" dirty="0">
                <a:solidFill>
                  <a:srgbClr val="FF0000"/>
                </a:solidFill>
              </a:rPr>
              <a:t>  e  d   </a:t>
            </a:r>
            <a:r>
              <a:rPr lang="en-US" sz="1200" i="1" dirty="0" err="1">
                <a:solidFill>
                  <a:srgbClr val="FF0000"/>
                </a:solidFill>
              </a:rPr>
              <a:t>i</a:t>
            </a:r>
            <a:r>
              <a:rPr lang="en-US" sz="1200" i="1" dirty="0">
                <a:solidFill>
                  <a:srgbClr val="FF0000"/>
                </a:solidFill>
              </a:rPr>
              <a:t> n   2 0 1 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26" y="5274205"/>
            <a:ext cx="139172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accent6"/>
                </a:solidFill>
              </a:rPr>
              <a:t>Typical </a:t>
            </a:r>
            <a:r>
              <a:rPr lang="en-US" sz="1300" i="1" dirty="0" err="1">
                <a:solidFill>
                  <a:schemeClr val="accent6"/>
                </a:solidFill>
              </a:rPr>
              <a:t>config</a:t>
            </a:r>
            <a:r>
              <a:rPr lang="en-US" sz="1300" i="1" dirty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85327" y="1246938"/>
            <a:ext cx="3105473" cy="793876"/>
            <a:chOff x="6085327" y="1246938"/>
            <a:chExt cx="3105473" cy="793876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8065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(24)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24" t="15707" r="9188" b="17040"/>
          <a:stretch/>
        </p:blipFill>
        <p:spPr>
          <a:xfrm>
            <a:off x="116505" y="1627712"/>
            <a:ext cx="8910990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86" y="480088"/>
            <a:ext cx="765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14 nm dies of Intel's different processor categories (not on scale) [247]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15" y="5805228"/>
            <a:ext cx="31935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Knights Landing (</a:t>
            </a:r>
            <a:r>
              <a:rPr lang="en-US" sz="1300" dirty="0" err="1"/>
              <a:t>72C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6773" y="5805228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Skylake</a:t>
            </a:r>
            <a:r>
              <a:rPr lang="en-US" sz="1300" dirty="0"/>
              <a:t>-SP (</a:t>
            </a:r>
            <a:r>
              <a:rPr lang="en-US" sz="1300" dirty="0" err="1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5020" y="1088740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Skylake</a:t>
            </a:r>
            <a:r>
              <a:rPr lang="en-US" sz="1300" dirty="0"/>
              <a:t> (</a:t>
            </a:r>
            <a:r>
              <a:rPr lang="en-US" sz="1300" dirty="0" err="1"/>
              <a:t>4C</a:t>
            </a:r>
            <a:r>
              <a:rPr lang="en-US" sz="1300" dirty="0"/>
              <a:t>, 122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843" y="109520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Broadwell (</a:t>
            </a:r>
            <a:r>
              <a:rPr lang="en-US" sz="1300" dirty="0" err="1"/>
              <a:t>2C</a:t>
            </a:r>
            <a:r>
              <a:rPr lang="en-US" sz="1300" dirty="0"/>
              <a:t>, 82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158761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(25)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965" y="1797082"/>
            <a:ext cx="5438095" cy="36571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47" y="1797082"/>
            <a:ext cx="2160240" cy="972740"/>
          </a:xfrm>
          <a:prstGeom prst="rect">
            <a:avLst/>
          </a:prstGeom>
        </p:spPr>
      </p:pic>
      <p:pic>
        <p:nvPicPr>
          <p:cNvPr id="29" name="Picture 8" descr="Sky L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7" y="3834045"/>
            <a:ext cx="2183135" cy="14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855" y="476560"/>
            <a:ext cx="886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14 nm dies of Intel's different processor categories (approximately on scale)  [247]  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1520" y="1358770"/>
            <a:ext cx="2279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Broadwell (</a:t>
            </a:r>
            <a:r>
              <a:rPr lang="en-US" sz="1300" dirty="0" err="1"/>
              <a:t>2C</a:t>
            </a:r>
            <a:r>
              <a:rPr lang="en-US" sz="1300" dirty="0"/>
              <a:t>, 82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5581" y="3360159"/>
            <a:ext cx="22589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Skylake</a:t>
            </a:r>
            <a:r>
              <a:rPr lang="en-US" sz="1300" dirty="0"/>
              <a:t> (</a:t>
            </a:r>
            <a:r>
              <a:rPr lang="en-US" sz="1300" dirty="0" err="1"/>
              <a:t>4C</a:t>
            </a:r>
            <a:r>
              <a:rPr lang="en-US" sz="1300" dirty="0"/>
              <a:t>, 122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90185" y="1358770"/>
            <a:ext cx="273023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err="1"/>
              <a:t>Skylake</a:t>
            </a:r>
            <a:r>
              <a:rPr lang="en-US" sz="1300" dirty="0"/>
              <a:t>-SP (</a:t>
            </a:r>
            <a:r>
              <a:rPr lang="en-US" sz="1300" dirty="0" err="1"/>
              <a:t>28C</a:t>
            </a:r>
            <a:r>
              <a:rPr lang="en-US" sz="1300" dirty="0"/>
              <a:t>, ~680 </a:t>
            </a:r>
            <a:r>
              <a:rPr lang="en-US" sz="1300" dirty="0" err="1"/>
              <a:t>mm</a:t>
            </a:r>
            <a:r>
              <a:rPr lang="en-US" sz="1300" baseline="30000" dirty="0" err="1"/>
              <a:t>2</a:t>
            </a:r>
            <a:r>
              <a:rPr lang="en-US" sz="13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5901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</a:t>
            </a:r>
          </a:p>
        </p:txBody>
      </p:sp>
    </p:spTree>
    <p:extLst>
      <p:ext uri="{BB962C8B-B14F-4D97-AF65-F5344CB8AC3E}">
        <p14:creationId xmlns:p14="http://schemas.microsoft.com/office/powerpoint/2010/main" val="1244448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40229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9573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5643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870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3813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6673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6676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6673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5238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processor categories of 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9774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40037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1066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6834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6832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40164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9650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1160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40176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or X models)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6091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608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698258" y="158379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596" y="501603"/>
            <a:ext cx="4919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2. Evolution of desktop and laptop processors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75702" y="1606514"/>
            <a:ext cx="3105473" cy="793876"/>
            <a:chOff x="6085327" y="1246938"/>
            <a:chExt cx="3105473" cy="793876"/>
          </a:xfrm>
        </p:grpSpPr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861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080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Intel’s Core-based mainstream DT and or laptop platforms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702825"/>
              </p:ext>
            </p:extLst>
          </p:nvPr>
        </p:nvGraphicFramePr>
        <p:xfrm>
          <a:off x="64247" y="1116487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 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088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161" y="498617"/>
            <a:ext cx="6356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Intel’s Core-based mainstream DT and or laptop platforms -2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(2b)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71180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82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69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364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cores</a:t>
            </a:r>
            <a:endParaRPr lang="en-US" sz="1400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(3)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9890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 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3761910" y="1122632"/>
            <a:ext cx="828000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14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(3b)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92492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0186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761910" y="1133474"/>
            <a:ext cx="828000" cy="138890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98" y="498617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Max. number of cores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 -2</a:t>
            </a:r>
          </a:p>
        </p:txBody>
      </p:sp>
    </p:spTree>
    <p:extLst>
      <p:ext uri="{BB962C8B-B14F-4D97-AF65-F5344CB8AC3E}">
        <p14:creationId xmlns:p14="http://schemas.microsoft.com/office/powerpoint/2010/main" val="363956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953" y="863600"/>
            <a:ext cx="9072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Characterization of the 3D </a:t>
            </a:r>
            <a:r>
              <a:rPr lang="en-US" sz="1400" dirty="0" err="1">
                <a:solidFill>
                  <a:srgbClr val="0070C0"/>
                </a:solidFill>
                <a:latin typeface="Verdana"/>
              </a:rPr>
              <a:t>FinFET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 transistor structures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needs however,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 number of parameters </a:t>
            </a:r>
          </a:p>
          <a:p>
            <a:pPr lvl="0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     (not detailed here).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 publications however, process technology is usually characterized further on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by a single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      entity</a:t>
            </a:r>
            <a:r>
              <a:rPr lang="en-US" sz="1400" dirty="0">
                <a:latin typeface="+mj-lt"/>
              </a:rPr>
              <a:t>, called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process node</a:t>
            </a:r>
            <a:r>
              <a:rPr lang="en-US" sz="1400" dirty="0">
                <a:latin typeface="+mj-lt"/>
              </a:rPr>
              <a:t> or simply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node</a:t>
            </a:r>
            <a:r>
              <a:rPr lang="en-US" sz="1400" dirty="0">
                <a:latin typeface="+mj-lt"/>
              </a:rPr>
              <a:t>, e.g. 10 nm or 7 nm node.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Obviously, this kind of process characterization is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not at all exact</a:t>
            </a:r>
            <a:r>
              <a:rPr lang="en-US" sz="1400" dirty="0">
                <a:latin typeface="+mj-lt"/>
              </a:rPr>
              <a:t>, for a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more reliable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      comparison a set of key process parameters should be taken into account</a:t>
            </a:r>
            <a:r>
              <a:rPr lang="en-US" sz="1400" dirty="0">
                <a:latin typeface="+mj-lt"/>
              </a:rPr>
              <a:t>, as indicated</a:t>
            </a:r>
          </a:p>
          <a:p>
            <a:r>
              <a:rPr lang="en-US" sz="1400" dirty="0">
                <a:latin typeface="+mj-lt"/>
              </a:rPr>
              <a:t>       for instance in the Table below.   </a:t>
            </a:r>
          </a:p>
        </p:txBody>
      </p:sp>
      <p:pic>
        <p:nvPicPr>
          <p:cNvPr id="5" name="Picture 2" descr="https://www.eetasia.com/wp-content/uploads/sites/2/2020/06/Process_Compare_Intel_TSM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7"/>
          <a:stretch/>
        </p:blipFill>
        <p:spPr bwMode="auto">
          <a:xfrm>
            <a:off x="1241630" y="2798930"/>
            <a:ext cx="6705745" cy="26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438" y="517558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Cont. -2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920" y="5724255"/>
            <a:ext cx="6232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Table: Comparing Intel’s and TSMC’s process technologies [339]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8790" y="3654024"/>
            <a:ext cx="1368000" cy="180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354350" y="3699030"/>
            <a:ext cx="1368000" cy="175519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84" y="6489340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(Node: </a:t>
            </a:r>
            <a:r>
              <a:rPr lang="en-US" sz="1400" dirty="0" err="1">
                <a:latin typeface="+mj-lt"/>
              </a:rPr>
              <a:t>gyártástechnológia</a:t>
            </a:r>
            <a:r>
              <a:rPr lang="en-US" sz="14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5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 animBg="1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698" y="498617"/>
            <a:ext cx="2632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No. of memory channels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(4)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3021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in NB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 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8381295" y="1096877"/>
            <a:ext cx="720000" cy="57074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28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(4b)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15117"/>
              </p:ext>
            </p:extLst>
          </p:nvPr>
        </p:nvGraphicFramePr>
        <p:xfrm>
          <a:off x="64247" y="1114388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4267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07871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344135" y="1104600"/>
            <a:ext cx="747607" cy="141778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98" y="498617"/>
            <a:ext cx="290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No. of memory channels -2</a:t>
            </a:r>
          </a:p>
        </p:txBody>
      </p:sp>
    </p:spTree>
    <p:extLst>
      <p:ext uri="{BB962C8B-B14F-4D97-AF65-F5344CB8AC3E}">
        <p14:creationId xmlns:p14="http://schemas.microsoft.com/office/powerpoint/2010/main" val="1765258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760" y="502148"/>
            <a:ext cx="450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Placement of the MC (Memory Controller)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86102"/>
              </p:ext>
            </p:extLst>
          </p:nvPr>
        </p:nvGraphicFramePr>
        <p:xfrm>
          <a:off x="64247" y="1114389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 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1151620" y="1125285"/>
            <a:ext cx="675075" cy="5688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07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(5b)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19368"/>
              </p:ext>
            </p:extLst>
          </p:nvPr>
        </p:nvGraphicFramePr>
        <p:xfrm>
          <a:off x="64247" y="1124013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3574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1152960" y="1133475"/>
            <a:ext cx="673735" cy="13985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60" y="502148"/>
            <a:ext cx="2274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latin typeface="Verdana"/>
              </a:rPr>
              <a:t>Platform topology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 -2</a:t>
            </a:r>
          </a:p>
        </p:txBody>
      </p:sp>
    </p:spTree>
    <p:extLst>
      <p:ext uri="{BB962C8B-B14F-4D97-AF65-F5344CB8AC3E}">
        <p14:creationId xmlns:p14="http://schemas.microsoft.com/office/powerpoint/2010/main" val="2695698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599" y="1043735"/>
            <a:ext cx="408958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defRPr/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Placement of the MC (Memory Controller)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6753" y="1763482"/>
            <a:ext cx="2926349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 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into the NB</a:t>
            </a:r>
          </a:p>
          <a:p>
            <a:pPr algn="ctr" defTabSz="457200"/>
            <a:r>
              <a:rPr lang="en-US" sz="1300" dirty="0">
                <a:solidFill>
                  <a:srgbClr val="000000"/>
                </a:solidFill>
                <a:latin typeface="Verdana"/>
              </a:rPr>
              <a:t>(Attaching memory channels</a:t>
            </a:r>
          </a:p>
          <a:p>
            <a:pPr algn="ctr" defTabSz="457200"/>
            <a:r>
              <a:rPr lang="en-US" sz="1300" dirty="0">
                <a:solidFill>
                  <a:srgbClr val="000000"/>
                </a:solidFill>
                <a:latin typeface="Verdana"/>
              </a:rPr>
              <a:t>via the NB)</a:t>
            </a:r>
            <a:endParaRPr lang="en-US" sz="1300" i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1738" y="1767715"/>
            <a:ext cx="2600391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1300" b="1" dirty="0">
                <a:solidFill>
                  <a:srgbClr val="000000"/>
                </a:solidFill>
                <a:latin typeface="Verdana"/>
              </a:rPr>
              <a:t>MC is integrated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b="1" dirty="0">
                <a:solidFill>
                  <a:srgbClr val="000000"/>
                </a:solidFill>
                <a:latin typeface="Verdana"/>
              </a:rPr>
              <a:t>onto the processor die.</a:t>
            </a:r>
          </a:p>
          <a:p>
            <a:pPr algn="ctr" defTabSz="457200"/>
            <a:r>
              <a:rPr lang="en-US" sz="1300" dirty="0">
                <a:solidFill>
                  <a:srgbClr val="000000"/>
                </a:solidFill>
                <a:latin typeface="Verdana"/>
              </a:rPr>
              <a:t>(Attaching memory channels</a:t>
            </a:r>
          </a:p>
          <a:p>
            <a:pPr algn="ctr" defTabSz="457200">
              <a:spcAft>
                <a:spcPts val="400"/>
              </a:spcAft>
            </a:pPr>
            <a:r>
              <a:rPr lang="en-US" sz="1300" dirty="0">
                <a:solidFill>
                  <a:srgbClr val="000000"/>
                </a:solidFill>
                <a:latin typeface="Verdana"/>
              </a:rPr>
              <a:t>via the processor)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66790" y="1467769"/>
            <a:ext cx="1871802" cy="22358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138592" y="1467768"/>
            <a:ext cx="1950576" cy="26717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194790" y="1663228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Line 42"/>
          <p:cNvSpPr>
            <a:spLocks noChangeShapeType="1"/>
          </p:cNvSpPr>
          <p:nvPr/>
        </p:nvSpPr>
        <p:spPr bwMode="auto">
          <a:xfrm flipH="1">
            <a:off x="4146067" y="1312237"/>
            <a:ext cx="1" cy="154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949" y="517456"/>
            <a:ext cx="903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/>
            <a:r>
              <a:rPr lang="en-US" sz="1400" b="1" dirty="0">
                <a:solidFill>
                  <a:schemeClr val="accent6"/>
                </a:solidFill>
                <a:latin typeface="Verdana"/>
              </a:rPr>
              <a:t>Options for integrating the MC (Memory Controller) into a client platform  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21517" y="1687613"/>
            <a:ext cx="72000" cy="72000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Téglalap 46"/>
          <p:cNvSpPr/>
          <p:nvPr/>
        </p:nvSpPr>
        <p:spPr>
          <a:xfrm>
            <a:off x="1224408" y="4019358"/>
            <a:ext cx="1389062" cy="4889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38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7" y="4691664"/>
            <a:ext cx="366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églalap 69"/>
          <p:cNvSpPr/>
          <p:nvPr/>
        </p:nvSpPr>
        <p:spPr>
          <a:xfrm>
            <a:off x="1224408" y="4875020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" name="Szövegdoboz 70"/>
          <p:cNvSpPr txBox="1">
            <a:spLocks noChangeArrowheads="1"/>
          </p:cNvSpPr>
          <p:nvPr/>
        </p:nvSpPr>
        <p:spPr bwMode="auto">
          <a:xfrm>
            <a:off x="1908500" y="3722495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1" name="Téglalap 49"/>
          <p:cNvSpPr>
            <a:spLocks noChangeArrowheads="1"/>
          </p:cNvSpPr>
          <p:nvPr/>
        </p:nvSpPr>
        <p:spPr bwMode="auto">
          <a:xfrm>
            <a:off x="1214883" y="3152583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2" name="Egyenes összekötő 48"/>
          <p:cNvCxnSpPr>
            <a:stCxn id="39" idx="0"/>
            <a:endCxn id="37" idx="2"/>
          </p:cNvCxnSpPr>
          <p:nvPr/>
        </p:nvCxnSpPr>
        <p:spPr>
          <a:xfrm rot="5400000" flipH="1" flipV="1">
            <a:off x="1736376" y="3836002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églalap 46"/>
          <p:cNvSpPr/>
          <p:nvPr/>
        </p:nvSpPr>
        <p:spPr>
          <a:xfrm>
            <a:off x="5323661" y="4057458"/>
            <a:ext cx="1389062" cy="4873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300"/>
              </a:spcAft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NB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69"/>
          <p:cNvSpPr/>
          <p:nvPr/>
        </p:nvSpPr>
        <p:spPr>
          <a:xfrm>
            <a:off x="5323661" y="4911533"/>
            <a:ext cx="1389062" cy="4889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200" dirty="0">
                <a:solidFill>
                  <a:srgbClr val="FFFFFF"/>
                </a:solidFill>
                <a:latin typeface="Verdana" pitchFamily="34" charset="0"/>
              </a:rPr>
              <a:t>SB</a:t>
            </a:r>
            <a:endParaRPr lang="hu-HU" sz="1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6" name="Szövegdoboz 70"/>
          <p:cNvSpPr txBox="1">
            <a:spLocks noChangeArrowheads="1"/>
          </p:cNvSpPr>
          <p:nvPr/>
        </p:nvSpPr>
        <p:spPr bwMode="auto">
          <a:xfrm>
            <a:off x="6007753" y="3759008"/>
            <a:ext cx="4844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hu-HU" altLang="en-US" sz="1200">
                <a:solidFill>
                  <a:srgbClr val="000000"/>
                </a:solidFill>
                <a:latin typeface="Verdana" panose="020B0604030504040204" pitchFamily="34" charset="0"/>
              </a:rPr>
              <a:t>FSB</a:t>
            </a:r>
          </a:p>
        </p:txBody>
      </p:sp>
      <p:sp>
        <p:nvSpPr>
          <p:cNvPr id="47" name="Téglalap 49"/>
          <p:cNvSpPr>
            <a:spLocks noChangeArrowheads="1"/>
          </p:cNvSpPr>
          <p:nvPr/>
        </p:nvSpPr>
        <p:spPr bwMode="auto">
          <a:xfrm>
            <a:off x="5314136" y="3189095"/>
            <a:ext cx="1398587" cy="4889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FFFF"/>
                </a:solidFill>
                <a:latin typeface="Verdana" panose="020B0604030504040204" pitchFamily="34" charset="0"/>
              </a:rPr>
              <a:t>Processor     r</a:t>
            </a:r>
            <a:endParaRPr lang="hu-HU" altLang="en-US" sz="120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cxnSp>
        <p:nvCxnSpPr>
          <p:cNvPr id="48" name="Egyenes összekötő 48"/>
          <p:cNvCxnSpPr>
            <a:stCxn id="39" idx="0"/>
            <a:endCxn id="37" idx="2"/>
          </p:cNvCxnSpPr>
          <p:nvPr/>
        </p:nvCxnSpPr>
        <p:spPr>
          <a:xfrm flipV="1">
            <a:off x="1918939" y="4508308"/>
            <a:ext cx="0" cy="36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25"/>
          <p:cNvGrpSpPr>
            <a:grpSpLocks/>
          </p:cNvGrpSpPr>
          <p:nvPr/>
        </p:nvGrpSpPr>
        <p:grpSpPr bwMode="auto">
          <a:xfrm>
            <a:off x="3084958" y="3914583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7171511" y="3104958"/>
            <a:ext cx="1233487" cy="720725"/>
            <a:chOff x="3123" y="2358"/>
            <a:chExt cx="919" cy="511"/>
          </a:xfrm>
          <a:solidFill>
            <a:srgbClr val="6699FF"/>
          </a:solidFill>
        </p:grpSpPr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3123" y="2358"/>
              <a:ext cx="919" cy="511"/>
            </a:xfrm>
            <a:custGeom>
              <a:avLst/>
              <a:gdLst>
                <a:gd name="T0" fmla="*/ 152 w 1298"/>
                <a:gd name="T1" fmla="*/ 113 h 797"/>
                <a:gd name="T2" fmla="*/ 146 w 1298"/>
                <a:gd name="T3" fmla="*/ 97 h 797"/>
                <a:gd name="T4" fmla="*/ 163 w 1298"/>
                <a:gd name="T5" fmla="*/ 87 h 797"/>
                <a:gd name="T6" fmla="*/ 180 w 1298"/>
                <a:gd name="T7" fmla="*/ 72 h 797"/>
                <a:gd name="T8" fmla="*/ 282 w 1298"/>
                <a:gd name="T9" fmla="*/ 36 h 797"/>
                <a:gd name="T10" fmla="*/ 367 w 1298"/>
                <a:gd name="T11" fmla="*/ 0 h 797"/>
                <a:gd name="T12" fmla="*/ 639 w 1298"/>
                <a:gd name="T13" fmla="*/ 15 h 797"/>
                <a:gd name="T14" fmla="*/ 656 w 1298"/>
                <a:gd name="T15" fmla="*/ 46 h 797"/>
                <a:gd name="T16" fmla="*/ 707 w 1298"/>
                <a:gd name="T17" fmla="*/ 72 h 797"/>
                <a:gd name="T18" fmla="*/ 786 w 1298"/>
                <a:gd name="T19" fmla="*/ 128 h 797"/>
                <a:gd name="T20" fmla="*/ 871 w 1298"/>
                <a:gd name="T21" fmla="*/ 180 h 797"/>
                <a:gd name="T22" fmla="*/ 843 w 1298"/>
                <a:gd name="T23" fmla="*/ 339 h 797"/>
                <a:gd name="T24" fmla="*/ 820 w 1298"/>
                <a:gd name="T25" fmla="*/ 380 h 797"/>
                <a:gd name="T26" fmla="*/ 797 w 1298"/>
                <a:gd name="T27" fmla="*/ 410 h 797"/>
                <a:gd name="T28" fmla="*/ 695 w 1298"/>
                <a:gd name="T29" fmla="*/ 472 h 797"/>
                <a:gd name="T30" fmla="*/ 661 w 1298"/>
                <a:gd name="T31" fmla="*/ 487 h 797"/>
                <a:gd name="T32" fmla="*/ 576 w 1298"/>
                <a:gd name="T33" fmla="*/ 498 h 797"/>
                <a:gd name="T34" fmla="*/ 452 w 1298"/>
                <a:gd name="T35" fmla="*/ 492 h 797"/>
                <a:gd name="T36" fmla="*/ 418 w 1298"/>
                <a:gd name="T37" fmla="*/ 482 h 797"/>
                <a:gd name="T38" fmla="*/ 384 w 1298"/>
                <a:gd name="T39" fmla="*/ 462 h 797"/>
                <a:gd name="T40" fmla="*/ 140 w 1298"/>
                <a:gd name="T41" fmla="*/ 415 h 797"/>
                <a:gd name="T42" fmla="*/ 101 w 1298"/>
                <a:gd name="T43" fmla="*/ 354 h 797"/>
                <a:gd name="T44" fmla="*/ 50 w 1298"/>
                <a:gd name="T45" fmla="*/ 333 h 797"/>
                <a:gd name="T46" fmla="*/ 27 w 1298"/>
                <a:gd name="T47" fmla="*/ 195 h 797"/>
                <a:gd name="T48" fmla="*/ 50 w 1298"/>
                <a:gd name="T49" fmla="*/ 138 h 797"/>
                <a:gd name="T50" fmla="*/ 89 w 1298"/>
                <a:gd name="T51" fmla="*/ 133 h 797"/>
                <a:gd name="T52" fmla="*/ 152 w 1298"/>
                <a:gd name="T53" fmla="*/ 113 h 7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98"/>
                <a:gd name="T82" fmla="*/ 0 h 797"/>
                <a:gd name="T83" fmla="*/ 1298 w 1298"/>
                <a:gd name="T84" fmla="*/ 797 h 7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3294" y="2526"/>
              <a:ext cx="655" cy="1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FFFF"/>
                  </a:solidFill>
                  <a:latin typeface="Verdana" panose="020B0604030504040204" pitchFamily="34" charset="0"/>
                </a:rPr>
                <a:t>Memory</a:t>
              </a:r>
            </a:p>
          </p:txBody>
        </p:sp>
      </p:grpSp>
      <p:sp>
        <p:nvSpPr>
          <p:cNvPr id="55" name="AutoShape 31"/>
          <p:cNvSpPr>
            <a:spLocks noChangeArrowheads="1"/>
          </p:cNvSpPr>
          <p:nvPr/>
        </p:nvSpPr>
        <p:spPr bwMode="auto">
          <a:xfrm>
            <a:off x="2613470" y="4235258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6" name="AutoShape 32"/>
          <p:cNvSpPr>
            <a:spLocks noChangeArrowheads="1"/>
          </p:cNvSpPr>
          <p:nvPr/>
        </p:nvSpPr>
        <p:spPr bwMode="auto">
          <a:xfrm>
            <a:off x="6700023" y="3419283"/>
            <a:ext cx="471488" cy="77787"/>
          </a:xfrm>
          <a:prstGeom prst="leftRightArrow">
            <a:avLst>
              <a:gd name="adj1" fmla="val 50000"/>
              <a:gd name="adj2" fmla="val 121225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FontTx/>
              <a:buNone/>
            </a:pPr>
            <a:endParaRPr lang="hu-HU" altLang="en-US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76966" y="4135348"/>
            <a:ext cx="421910" cy="286189"/>
            <a:chOff x="873679" y="3689131"/>
            <a:chExt cx="421910" cy="28618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81241" y="3299774"/>
            <a:ext cx="421910" cy="286189"/>
            <a:chOff x="873679" y="3689131"/>
            <a:chExt cx="421910" cy="286189"/>
          </a:xfrm>
        </p:grpSpPr>
        <p:sp>
          <p:nvSpPr>
            <p:cNvPr id="58" name="Rectangle 57"/>
            <p:cNvSpPr/>
            <p:nvPr/>
          </p:nvSpPr>
          <p:spPr bwMode="auto">
            <a:xfrm>
              <a:off x="896918" y="3689131"/>
              <a:ext cx="355598" cy="283779"/>
            </a:xfrm>
            <a:prstGeom prst="rect">
              <a:avLst/>
            </a:prstGeom>
            <a:solidFill>
              <a:srgbClr val="FF0000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73679" y="3698321"/>
              <a:ext cx="4219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base"/>
              <a:r>
                <a:rPr lang="en-US" sz="1200" dirty="0">
                  <a:solidFill>
                    <a:srgbClr val="FFFFFF"/>
                  </a:solidFill>
                  <a:latin typeface="Verdana"/>
                </a:rPr>
                <a:t>MC</a:t>
              </a:r>
            </a:p>
          </p:txBody>
        </p:sp>
      </p:grpSp>
      <p:cxnSp>
        <p:nvCxnSpPr>
          <p:cNvPr id="60" name="Egyenes összekötő 48"/>
          <p:cNvCxnSpPr/>
          <p:nvPr/>
        </p:nvCxnSpPr>
        <p:spPr>
          <a:xfrm rot="5400000" flipH="1" flipV="1">
            <a:off x="5830140" y="3841258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48"/>
          <p:cNvCxnSpPr/>
          <p:nvPr/>
        </p:nvCxnSpPr>
        <p:spPr>
          <a:xfrm rot="5400000" flipH="1" flipV="1">
            <a:off x="5824885" y="4718869"/>
            <a:ext cx="36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(6)</a:t>
            </a:r>
            <a:endParaRPr lang="en-US" sz="1600" dirty="0"/>
          </a:p>
        </p:txBody>
      </p:sp>
      <p:sp>
        <p:nvSpPr>
          <p:cNvPr id="63" name="Right Arrow 62"/>
          <p:cNvSpPr/>
          <p:nvPr/>
        </p:nvSpPr>
        <p:spPr bwMode="auto">
          <a:xfrm>
            <a:off x="3945928" y="1885816"/>
            <a:ext cx="360000" cy="90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2270" y="4940066"/>
            <a:ext cx="1636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+mj-lt"/>
              </a:rPr>
              <a:t>NB: North Bridge</a:t>
            </a:r>
          </a:p>
          <a:p>
            <a:r>
              <a:rPr lang="en-US" sz="1300" dirty="0">
                <a:latin typeface="+mj-lt"/>
              </a:rPr>
              <a:t>SB: South Bridge</a:t>
            </a:r>
          </a:p>
        </p:txBody>
      </p:sp>
    </p:spTree>
    <p:extLst>
      <p:ext uri="{BB962C8B-B14F-4D97-AF65-F5344CB8AC3E}">
        <p14:creationId xmlns:p14="http://schemas.microsoft.com/office/powerpoint/2010/main" val="91200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692" y="498617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rate</a:t>
            </a: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88453"/>
              </p:ext>
            </p:extLst>
          </p:nvPr>
        </p:nvGraphicFramePr>
        <p:xfrm>
          <a:off x="64247" y="1095550"/>
          <a:ext cx="9027495" cy="5687888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1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4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intro.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MCH/PCH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Anchor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in NB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Pentium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D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5/2005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DD2-667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Bridge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945-975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DDR2-800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Salt Creek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Quad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Bearlake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Boulder Creek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Penryn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2x2C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6/2008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Eaglelake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DDR3-1067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Kings Creek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MC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2. G. Nehalem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(Lynnfield)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9/2009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(Clarkdale)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1/2010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(Ibex Peak)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2C/4C+G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1/2011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(Cougar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DDR3-1333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Verdana"/>
                          <a:ea typeface="Calibri"/>
                          <a:cs typeface="Times New Roman"/>
                        </a:rPr>
                        <a:t>Sugar Bay</a:t>
                      </a: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Maho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Bay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 +G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4/2012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(Panther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2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Shark Bay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6/2013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(Lynx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869">
                <a:tc rowSpan="9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</a:t>
                      </a:r>
                      <a:endParaRPr lang="en-US" sz="900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1150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9 Series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(Wild Cat Point)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DDR3-1866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Skylake</a:t>
                      </a: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4C+G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10/2015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  <a:buAutoNum type="arabicPlain" startAt="100"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(Sunrise Point)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DDR4-2133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2 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88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DDR4-2666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Amber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1515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LPDDR3-2133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71966"/>
                  </a:ext>
                </a:extLst>
              </a:tr>
              <a:tr h="319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Whiskey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295955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Coffee Lake R.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 +G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1151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 Series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88724"/>
                  </a:ext>
                </a:extLst>
              </a:tr>
              <a:tr h="302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Comet Lake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 + G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BGA 1528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400</a:t>
                      </a:r>
                      <a:r>
                        <a:rPr lang="en-US" sz="90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Series</a:t>
                      </a: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90118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7416940" y="1088108"/>
            <a:ext cx="972000" cy="57162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52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(7b)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92" y="498617"/>
            <a:ext cx="3584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Speeding up the memory rate -2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92713"/>
              </p:ext>
            </p:extLst>
          </p:nvPr>
        </p:nvGraphicFramePr>
        <p:xfrm>
          <a:off x="64247" y="1124013"/>
          <a:ext cx="9027495" cy="1407994"/>
        </p:xfrm>
        <a:graphic>
          <a:graphicData uri="http://schemas.openxmlformats.org/drawingml/2006/table">
            <a:tbl>
              <a:tblPr firstRow="1" firstCol="1" bandRow="1"/>
              <a:tblGrid>
                <a:gridCol w="1098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8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3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382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Designation of the platform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placem</a:t>
                      </a: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Technology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Max. no. of cores (</a:t>
                      </a:r>
                      <a:r>
                        <a:rPr lang="en-US" sz="900" b="1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900" b="1" baseline="-25000" dirty="0" err="1">
                          <a:effectLst/>
                          <a:latin typeface="Verdana"/>
                          <a:ea typeface="Calibri"/>
                          <a:cs typeface="Calibri"/>
                        </a:rPr>
                        <a:t>C</a:t>
                      </a: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Year of introduction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socket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Highest mem./ speed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Cannon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n.a</a:t>
                      </a: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Ice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BGA 1526/1377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300-series PCH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DDR4-3733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Tiger Lake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09/2020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LPDDR4x-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4267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992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515283" y="1133475"/>
            <a:ext cx="837137" cy="13985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01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(8)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5161" y="503478"/>
            <a:ext cx="798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Key features of the evolution of Intel’s Core-based mainstream DT platforms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607" y="908720"/>
            <a:ext cx="8802410" cy="1654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Their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core count </a:t>
            </a:r>
            <a:r>
              <a:rPr lang="en-US" sz="1400" dirty="0">
                <a:latin typeface="+mj-lt"/>
              </a:rPr>
              <a:t>rose soon (already in 2007) to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4</a:t>
            </a:r>
            <a:r>
              <a:rPr lang="en-US" sz="1400" dirty="0">
                <a:latin typeface="+mj-lt"/>
              </a:rPr>
              <a:t> and remained at this figure roughly for 10</a:t>
            </a:r>
          </a:p>
          <a:p>
            <a:r>
              <a:rPr lang="en-US" sz="1400" dirty="0">
                <a:latin typeface="+mj-lt"/>
              </a:rPr>
              <a:t>       years, only then rose Intel core counts first to 6 (Coffee Lake, 2017), subsequently to 8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400" dirty="0">
                <a:latin typeface="+mj-lt"/>
              </a:rPr>
              <a:t>       (Coffee Lake Refresh, 2018) and finally to 10 (Comet Lake S, 2019).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Two memory channels </a:t>
            </a:r>
            <a:r>
              <a:rPr lang="en-US" sz="1400" dirty="0">
                <a:latin typeface="+mj-lt"/>
              </a:rPr>
              <a:t>are used to connect memory.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Memory is connected up to the Penryn via the NB thereafter immediately via the processor.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In a 10 years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memory speed rise about three to four times</a:t>
            </a:r>
            <a:r>
              <a:rPr lang="en-US" sz="1400" dirty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554927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46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  <a:r>
              <a:rPr lang="hu-HU" sz="1400" b="1" dirty="0">
                <a:solidFill>
                  <a:srgbClr val="2D2D8A"/>
                </a:solidFill>
              </a:rPr>
              <a:t> -1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(9)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6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93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  <a:r>
              <a:rPr lang="hu-HU" sz="1400" b="1" dirty="0">
                <a:solidFill>
                  <a:srgbClr val="2D2D8A"/>
                </a:solidFill>
              </a:rPr>
              <a:t> -2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(10)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106615" y="1043736"/>
            <a:ext cx="103511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8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/>
              <a:t>Premiminary</a:t>
            </a:r>
            <a:r>
              <a:rPr lang="en-US" sz="1600" dirty="0"/>
              <a:t> remarks (4)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863" y="818710"/>
            <a:ext cx="940570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By contrasting main parameters of the fabrication process given in the preceding Table,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      it becomes obvious that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Intel’s 10 nm technology fits roughly to TSMC’s 7 nm technology</a:t>
            </a:r>
            <a:r>
              <a:rPr lang="en-US" sz="140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This is also true for Samsung’s process data [341], so it can be stated that 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Intel’s 10 nm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       IC process is roughly equivalent to TSMC’s and Samsung’s 7 nm technology.</a:t>
            </a:r>
          </a:p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1400" dirty="0">
                <a:latin typeface="+mj-lt"/>
              </a:rPr>
              <a:t>By comparing process node statements relating to different ICs the above discrepancy should </a:t>
            </a:r>
          </a:p>
          <a:p>
            <a:r>
              <a:rPr lang="en-US" sz="1400" dirty="0">
                <a:latin typeface="+mj-lt"/>
              </a:rPr>
              <a:t>       always be taken into account.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8" y="510443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j-lt"/>
              </a:rPr>
              <a:t>Cont. 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32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400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  <a:r>
              <a:rPr lang="hu-HU" sz="1400" b="1" dirty="0">
                <a:solidFill>
                  <a:srgbClr val="2D2D8A"/>
                </a:solidFill>
              </a:rPr>
              <a:t> -3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(11)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176587" y="1043736"/>
            <a:ext cx="2070487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672266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(12)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r="18085" b="9821"/>
          <a:stretch/>
        </p:blipFill>
        <p:spPr bwMode="auto">
          <a:xfrm>
            <a:off x="2141730" y="1133745"/>
            <a:ext cx="4950550" cy="550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07" y="493953"/>
            <a:ext cx="710963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hu-HU" sz="1400" b="1" dirty="0">
                <a:solidFill>
                  <a:srgbClr val="2D2D8A"/>
                </a:solidFill>
              </a:rPr>
              <a:t>Example: </a:t>
            </a:r>
            <a:r>
              <a:rPr lang="en-US" sz="1400" b="1" dirty="0">
                <a:solidFill>
                  <a:srgbClr val="2D2D8A"/>
                </a:solidFill>
              </a:rPr>
              <a:t>A slice of the graphics unit of </a:t>
            </a:r>
            <a:r>
              <a:rPr lang="en-US" sz="1400" b="1" dirty="0" err="1">
                <a:solidFill>
                  <a:srgbClr val="2D2D8A"/>
                </a:solidFill>
              </a:rPr>
              <a:t>Haswell</a:t>
            </a:r>
            <a:r>
              <a:rPr lang="en-US" sz="1400" b="1" dirty="0">
                <a:solidFill>
                  <a:srgbClr val="2D2D8A"/>
                </a:solidFill>
              </a:rPr>
              <a:t> (6.5</a:t>
            </a:r>
            <a:r>
              <a:rPr lang="en-US" sz="1400" b="1" baseline="30000" dirty="0">
                <a:solidFill>
                  <a:srgbClr val="2D2D8A"/>
                </a:solidFill>
              </a:rPr>
              <a:t>th</a:t>
            </a:r>
            <a:r>
              <a:rPr lang="en-US" sz="1400" b="1" dirty="0">
                <a:solidFill>
                  <a:srgbClr val="2D2D8A"/>
                </a:solidFill>
              </a:rPr>
              <a:t> gen. graphics)</a:t>
            </a:r>
          </a:p>
          <a:p>
            <a:r>
              <a:rPr lang="en-US" sz="1400" b="1" dirty="0">
                <a:solidFill>
                  <a:srgbClr val="2D2D8A"/>
                </a:solidFill>
              </a:rPr>
              <a:t>1 slice (GT2): </a:t>
            </a:r>
            <a:r>
              <a:rPr lang="hu-HU" sz="1400" b="1" dirty="0">
                <a:solidFill>
                  <a:srgbClr val="2D2D8A"/>
                </a:solidFill>
              </a:rPr>
              <a:t>includ</a:t>
            </a:r>
            <a:r>
              <a:rPr lang="en-US" sz="1400" b="1" dirty="0">
                <a:solidFill>
                  <a:srgbClr val="2D2D8A"/>
                </a:solidFill>
              </a:rPr>
              <a:t>s</a:t>
            </a:r>
            <a:r>
              <a:rPr lang="hu-HU" sz="1400" b="1" dirty="0">
                <a:solidFill>
                  <a:srgbClr val="2D2D8A"/>
                </a:solidFill>
              </a:rPr>
              <a:t> </a:t>
            </a:r>
            <a:r>
              <a:rPr lang="en-US" sz="1400" b="1" dirty="0">
                <a:solidFill>
                  <a:srgbClr val="2D2D8A"/>
                </a:solidFill>
              </a:rPr>
              <a:t>20 E</a:t>
            </a:r>
            <a:r>
              <a:rPr lang="hu-HU" sz="1400" b="1" dirty="0">
                <a:solidFill>
                  <a:srgbClr val="2D2D8A"/>
                </a:solidFill>
              </a:rPr>
              <a:t>U</a:t>
            </a:r>
            <a:r>
              <a:rPr lang="en-US" sz="1400" b="1" dirty="0">
                <a:solidFill>
                  <a:srgbClr val="2D2D8A"/>
                </a:solidFill>
              </a:rPr>
              <a:t>s </a:t>
            </a:r>
            <a:r>
              <a:rPr lang="en-US" sz="1400" dirty="0">
                <a:solidFill>
                  <a:srgbClr val="000000"/>
                </a:solidFill>
              </a:rPr>
              <a:t>[</a:t>
            </a:r>
            <a:r>
              <a:rPr lang="hu-HU" sz="1400" dirty="0">
                <a:solidFill>
                  <a:srgbClr val="000000"/>
                </a:solidFill>
              </a:rPr>
              <a:t>199</a:t>
            </a:r>
            <a:r>
              <a:rPr lang="en-US" sz="1400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94052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(13)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431540" y="1185424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5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>
                <a:solidFill>
                  <a:schemeClr val="accent6"/>
                </a:solidFill>
              </a:rPr>
              <a:t>Haswell</a:t>
            </a:r>
            <a:r>
              <a:rPr lang="en-US" sz="1400" b="1" dirty="0">
                <a:solidFill>
                  <a:schemeClr val="accent6"/>
                </a:solidFill>
              </a:rPr>
              <a:t> -1 </a:t>
            </a:r>
            <a:r>
              <a:rPr lang="en-US" sz="1400" dirty="0"/>
              <a:t>[</a:t>
            </a:r>
            <a:r>
              <a:rPr lang="hu-HU" sz="1400" dirty="0"/>
              <a:t>199</a:t>
            </a:r>
            <a:r>
              <a:rPr lang="en-US" sz="14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481" y="4966428"/>
            <a:ext cx="360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Each EU has </a:t>
            </a:r>
            <a:r>
              <a:rPr lang="en-US" sz="1400" dirty="0">
                <a:solidFill>
                  <a:srgbClr val="0070C0"/>
                </a:solidFill>
              </a:rPr>
              <a:t>four functional units</a:t>
            </a:r>
            <a:r>
              <a:rPr lang="en-US" sz="1400" dirty="0"/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236" y="5281463"/>
            <a:ext cx="3135795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Two </a:t>
            </a:r>
            <a:r>
              <a:rPr lang="en-US" sz="1400" dirty="0" err="1">
                <a:solidFill>
                  <a:srgbClr val="0070C0"/>
                </a:solidFill>
              </a:rPr>
              <a:t>SIMD</a:t>
            </a:r>
            <a:r>
              <a:rPr lang="en-US" sz="1400" dirty="0">
                <a:solidFill>
                  <a:srgbClr val="0070C0"/>
                </a:solidFill>
              </a:rPr>
              <a:t> FPU </a:t>
            </a:r>
            <a:r>
              <a:rPr lang="en-US" sz="1400" dirty="0"/>
              <a:t>units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1 Send unit (Load/Store)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1 Branch unit.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481" y="6091553"/>
            <a:ext cx="6426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 EU issues </a:t>
            </a:r>
            <a:r>
              <a:rPr lang="en-US" sz="1400" dirty="0">
                <a:solidFill>
                  <a:srgbClr val="0070C0"/>
                </a:solidFill>
              </a:rPr>
              <a:t>up to 4 instructions per cycle </a:t>
            </a:r>
            <a:r>
              <a:rPr lang="en-US" sz="1400" dirty="0"/>
              <a:t>to the functional units.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7205" y="3445840"/>
            <a:ext cx="241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</a:rPr>
              <a:t>SIMD: Single Instruction</a:t>
            </a:r>
          </a:p>
          <a:p>
            <a:pPr algn="ctr"/>
            <a:r>
              <a:rPr lang="en-US" sz="1400" dirty="0">
                <a:solidFill>
                  <a:schemeClr val="accent6"/>
                </a:solidFill>
              </a:rPr>
              <a:t>Multiple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97125" y="5364215"/>
            <a:ext cx="334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GRF: General Purpose Register File</a:t>
            </a:r>
          </a:p>
          <a:p>
            <a:r>
              <a:rPr lang="en-US" sz="1400" dirty="0"/>
              <a:t>ARF: Architecture Register File</a:t>
            </a:r>
          </a:p>
        </p:txBody>
      </p:sp>
    </p:spTree>
    <p:extLst>
      <p:ext uri="{BB962C8B-B14F-4D97-AF65-F5344CB8AC3E}">
        <p14:creationId xmlns:p14="http://schemas.microsoft.com/office/powerpoint/2010/main" val="590203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(14)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5506"/>
          <a:stretch/>
        </p:blipFill>
        <p:spPr bwMode="auto">
          <a:xfrm>
            <a:off x="1466655" y="1191495"/>
            <a:ext cx="5913812" cy="35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8" y="494150"/>
            <a:ext cx="4554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Block diagram of an EU of </a:t>
            </a:r>
            <a:r>
              <a:rPr lang="en-US" sz="1400" b="1" dirty="0" err="1">
                <a:solidFill>
                  <a:schemeClr val="accent6"/>
                </a:solidFill>
              </a:rPr>
              <a:t>Haswell</a:t>
            </a:r>
            <a:r>
              <a:rPr lang="en-US" sz="1400" b="1" dirty="0">
                <a:solidFill>
                  <a:schemeClr val="accent6"/>
                </a:solidFill>
              </a:rPr>
              <a:t> -2 </a:t>
            </a:r>
            <a:r>
              <a:rPr lang="en-US" sz="1400" dirty="0"/>
              <a:t>[</a:t>
            </a:r>
            <a:r>
              <a:rPr lang="hu-HU" sz="1400" dirty="0"/>
              <a:t>199</a:t>
            </a:r>
            <a:r>
              <a:rPr lang="en-US" sz="14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4959170"/>
            <a:ext cx="9348137" cy="151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Each </a:t>
            </a:r>
            <a:r>
              <a:rPr lang="en-US" sz="1400" dirty="0">
                <a:solidFill>
                  <a:srgbClr val="FF0000"/>
                </a:solidFill>
              </a:rPr>
              <a:t>SIMD FPUs </a:t>
            </a:r>
            <a:r>
              <a:rPr lang="en-US" sz="1400" dirty="0"/>
              <a:t>can execute </a:t>
            </a:r>
            <a:r>
              <a:rPr lang="en-US" sz="1400" dirty="0">
                <a:solidFill>
                  <a:srgbClr val="0070C0"/>
                </a:solidFill>
              </a:rPr>
              <a:t>4 SP FP. </a:t>
            </a:r>
            <a:r>
              <a:rPr lang="en-US" sz="1400" dirty="0"/>
              <a:t>They can execute </a:t>
            </a:r>
            <a:r>
              <a:rPr lang="en-US" sz="1400" dirty="0">
                <a:solidFill>
                  <a:srgbClr val="0070C0"/>
                </a:solidFill>
              </a:rPr>
              <a:t>MAD</a:t>
            </a:r>
            <a:r>
              <a:rPr lang="en-US" sz="1400" dirty="0"/>
              <a:t> instructions (Multiply-Add)/cycle.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Thus an </a:t>
            </a:r>
            <a:r>
              <a:rPr lang="en-US" sz="1400" dirty="0">
                <a:solidFill>
                  <a:srgbClr val="FF0000"/>
                </a:solidFill>
              </a:rPr>
              <a:t>EU</a:t>
            </a:r>
            <a:r>
              <a:rPr lang="en-US" sz="1400" dirty="0"/>
              <a:t> can execute 2 FPU x SIMD4 x 2 (MAD) = 16 SP FP operations/cycle.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EU is </a:t>
            </a:r>
            <a:r>
              <a:rPr lang="en-US" sz="1400" dirty="0">
                <a:solidFill>
                  <a:srgbClr val="0070C0"/>
                </a:solidFill>
              </a:rPr>
              <a:t>7-way multithreaded</a:t>
            </a:r>
            <a:r>
              <a:rPr lang="en-US" sz="1400" dirty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Each thread has 128 32 B registers</a:t>
            </a:r>
            <a:r>
              <a:rPr lang="en-US" sz="1400" dirty="0"/>
              <a:t>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One of the FPUs </a:t>
            </a:r>
            <a:r>
              <a:rPr lang="en-US" sz="1400" dirty="0"/>
              <a:t>also supports </a:t>
            </a:r>
            <a:r>
              <a:rPr lang="en-US" sz="1400" dirty="0">
                <a:solidFill>
                  <a:srgbClr val="0070C0"/>
                </a:solidFill>
              </a:rPr>
              <a:t>FX operations (1/2/4/8/16/32 bit wide FX operations).</a:t>
            </a:r>
          </a:p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One of the FPUs </a:t>
            </a:r>
            <a:r>
              <a:rPr lang="en-US" sz="1400" dirty="0"/>
              <a:t>also support </a:t>
            </a:r>
            <a:r>
              <a:rPr lang="en-US" sz="1400" dirty="0">
                <a:solidFill>
                  <a:srgbClr val="0070C0"/>
                </a:solidFill>
              </a:rPr>
              <a:t>transcendental math functions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81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406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(15)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202070" y="1043736"/>
            <a:ext cx="765085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07852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01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  <a:r>
              <a:rPr lang="hu-HU" sz="1400" b="1" dirty="0">
                <a:solidFill>
                  <a:srgbClr val="2D2D8A"/>
                </a:solidFill>
              </a:rPr>
              <a:t> -4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(16)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67155" y="1043736"/>
            <a:ext cx="900100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13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7479" y="1043736"/>
          <a:ext cx="8920770" cy="5680163"/>
        </p:xfrm>
        <a:graphic>
          <a:graphicData uri="http://schemas.openxmlformats.org/drawingml/2006/table">
            <a:tbl>
              <a:tblPr/>
              <a:tblGrid>
                <a:gridCol w="1044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50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50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839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Intel Core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 generation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Models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Graphics</a:t>
                      </a:r>
                    </a:p>
                    <a:p>
                      <a:pPr algn="ctr"/>
                      <a:r>
                        <a:rPr lang="en-US" sz="1100" b="1" dirty="0"/>
                        <a:t>Technology </a:t>
                      </a:r>
                    </a:p>
                    <a:p>
                      <a:pPr algn="ctr"/>
                      <a:r>
                        <a:rPr lang="en-US" sz="1100" b="1" dirty="0"/>
                        <a:t>level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 of</a:t>
                      </a:r>
                    </a:p>
                    <a:p>
                      <a:pPr algn="ctr"/>
                      <a:r>
                        <a:rPr lang="en-US" sz="1100" b="1" dirty="0"/>
                        <a:t>graphics </a:t>
                      </a:r>
                    </a:p>
                    <a:p>
                      <a:pPr algn="ctr"/>
                      <a:r>
                        <a:rPr lang="en-US" sz="1100" b="1" dirty="0"/>
                        <a:t>slices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No.</a:t>
                      </a:r>
                    </a:p>
                    <a:p>
                      <a:pPr algn="ctr"/>
                      <a:r>
                        <a:rPr lang="en-US" sz="1100" b="1" dirty="0"/>
                        <a:t>of EUs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eDRAM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OpenGL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DirectX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OpenCL</a:t>
                      </a:r>
                      <a:r>
                        <a:rPr lang="en-US" sz="1100" b="1" dirty="0"/>
                        <a:t> version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Westmere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  <a:r>
                        <a:rPr lang="en-US" sz="1100" baseline="30000" dirty="0"/>
                        <a:t>th</a:t>
                      </a:r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Ironlake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Sandy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3.1/3.3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dirty="0" err="1">
                          <a:effectLst/>
                        </a:rPr>
                        <a:t>n.a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3000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(4x3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Ivy Bridge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2500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4000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(2x8</a:t>
                      </a:r>
                      <a:r>
                        <a:rPr lang="en-US" sz="1100" baseline="0" dirty="0"/>
                        <a:t> EU)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47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Haswell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7.5th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4200-</a:t>
                      </a:r>
                    </a:p>
                    <a:p>
                      <a:pPr algn="ctr"/>
                      <a:r>
                        <a:rPr lang="en-US" sz="1100" dirty="0"/>
                        <a:t>HD 4700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(2x10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11.1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5000</a:t>
                      </a:r>
                    </a:p>
                    <a:p>
                      <a:pPr algn="ctr"/>
                      <a:r>
                        <a:rPr lang="en-US" sz="1100" dirty="0"/>
                        <a:t>Iris 5100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1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Iris Pro 5200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229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Broadwell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HD 5300-</a:t>
                      </a:r>
                    </a:p>
                    <a:p>
                      <a:pPr algn="ctr"/>
                      <a:r>
                        <a:rPr lang="en-US" sz="1100" dirty="0"/>
                        <a:t>HD 5600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11.2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</a:t>
                      </a:r>
                      <a:r>
                        <a:rPr lang="en-US" sz="1100" baseline="0" dirty="0"/>
                        <a:t> 6000</a:t>
                      </a:r>
                    </a:p>
                    <a:p>
                      <a:pPr algn="ctr"/>
                      <a:r>
                        <a:rPr lang="en-US" sz="1100" baseline="0" dirty="0"/>
                        <a:t>Iris 6100</a:t>
                      </a:r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47/48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Iris Pro 6200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Skylake</a:t>
                      </a:r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9th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(3x4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4.4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2.0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515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GT1.5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(3x6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520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(3x8 EU)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535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540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GT3e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48 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HD 580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GT4e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72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64/128 MB</a:t>
                      </a:r>
                    </a:p>
                  </a:txBody>
                  <a:tcPr marL="28112" marR="28112" marT="14056" marB="14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332" y="501623"/>
            <a:ext cx="7681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Evolution of main features of Intel’s graphics families </a:t>
            </a:r>
            <a:r>
              <a:rPr lang="en-US" sz="1400" dirty="0"/>
              <a:t>(based on [174])</a:t>
            </a:r>
            <a:r>
              <a:rPr lang="hu-HU" sz="1400" b="1" dirty="0">
                <a:solidFill>
                  <a:srgbClr val="2D2D8A"/>
                </a:solidFill>
              </a:rPr>
              <a:t> -5</a:t>
            </a:r>
            <a:endParaRPr lang="en-US" sz="1400" b="1" dirty="0">
              <a:solidFill>
                <a:srgbClr val="2D2D8A"/>
              </a:solidFill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(17)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54555" y="1043736"/>
            <a:ext cx="2140994" cy="568016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29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(18)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8692" y="503478"/>
            <a:ext cx="6909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</a:rPr>
              <a:t>Key features of the evolution of Intel’s integrated graphics families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532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Intel’s graphics implementations are subdivided into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194" y="1223755"/>
            <a:ext cx="395018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graphics generations </a:t>
            </a:r>
            <a:r>
              <a:rPr lang="en-US" sz="1400" dirty="0">
                <a:solidFill>
                  <a:srgbClr val="000000"/>
                </a:solidFill>
              </a:rPr>
              <a:t>(5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 to 9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) and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</a:rPr>
              <a:t>graphics technology levels </a:t>
            </a:r>
            <a:r>
              <a:rPr lang="en-US" sz="1400" dirty="0">
                <a:solidFill>
                  <a:srgbClr val="000000"/>
                </a:solidFill>
              </a:rPr>
              <a:t>(GT1-GT4).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39" y="1770720"/>
            <a:ext cx="8106835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</a:rPr>
              <a:t>Graphics generations </a:t>
            </a:r>
            <a:r>
              <a:rPr lang="en-US" sz="1400" dirty="0">
                <a:solidFill>
                  <a:srgbClr val="000000"/>
                </a:solidFill>
              </a:rPr>
              <a:t>are bound to the basic architectures.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FF0000"/>
                </a:solidFill>
              </a:rPr>
              <a:t>graphics technology levels </a:t>
            </a:r>
            <a:r>
              <a:rPr lang="en-US" sz="1400" dirty="0">
                <a:solidFill>
                  <a:srgbClr val="000000"/>
                </a:solidFill>
              </a:rPr>
              <a:t>indicate the </a:t>
            </a:r>
            <a:r>
              <a:rPr lang="en-US" sz="1400" dirty="0">
                <a:solidFill>
                  <a:srgbClr val="0070C0"/>
                </a:solidFill>
              </a:rPr>
              <a:t>number of graphics slices </a:t>
            </a:r>
            <a:r>
              <a:rPr lang="en-US" sz="1400" dirty="0">
                <a:solidFill>
                  <a:srgbClr val="000000"/>
                </a:solidFill>
              </a:rPr>
              <a:t>(replicable sets of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graphics EUs) </a:t>
            </a:r>
            <a:r>
              <a:rPr lang="hu-HU" sz="1400" dirty="0">
                <a:solidFill>
                  <a:srgbClr val="000000"/>
                </a:solidFill>
              </a:rPr>
              <a:t>within each graphics generation.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144" y="2581163"/>
            <a:ext cx="772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FF0000"/>
                </a:solidFill>
              </a:rPr>
              <a:t>number of graphics EUs </a:t>
            </a:r>
            <a:r>
              <a:rPr lang="en-US" sz="1400" dirty="0">
                <a:solidFill>
                  <a:srgbClr val="0070C0"/>
                </a:solidFill>
              </a:rPr>
              <a:t>is increasing more or less according to Moore’s rule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(from 12 in 2010 to 72 in 2015)</a:t>
            </a:r>
            <a:r>
              <a:rPr lang="hu-HU" sz="1400" dirty="0">
                <a:solidFill>
                  <a:srgbClr val="000000"/>
                </a:solidFill>
              </a:rPr>
              <a:t>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44" y="3121223"/>
            <a:ext cx="809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With the </a:t>
            </a:r>
            <a:r>
              <a:rPr lang="en-US" sz="1400" dirty="0" err="1">
                <a:solidFill>
                  <a:srgbClr val="000000"/>
                </a:solidFill>
              </a:rPr>
              <a:t>Haswell</a:t>
            </a:r>
            <a:r>
              <a:rPr lang="en-US" sz="1400" dirty="0">
                <a:solidFill>
                  <a:srgbClr val="000000"/>
                </a:solidFill>
              </a:rPr>
              <a:t> basic architecture graphics became </a:t>
            </a:r>
            <a:r>
              <a:rPr lang="en-US" sz="1400" dirty="0" err="1">
                <a:solidFill>
                  <a:srgbClr val="0070C0"/>
                </a:solidFill>
              </a:rPr>
              <a:t>eDRAM</a:t>
            </a:r>
            <a:r>
              <a:rPr lang="en-US" sz="1400" dirty="0">
                <a:solidFill>
                  <a:srgbClr val="0070C0"/>
                </a:solidFill>
              </a:rPr>
              <a:t> support </a:t>
            </a:r>
            <a:r>
              <a:rPr lang="en-US" sz="1400" dirty="0">
                <a:solidFill>
                  <a:srgbClr val="000000"/>
                </a:solidFill>
              </a:rPr>
              <a:t>(first 64 MB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      then 128 MB)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144" y="3661283"/>
            <a:ext cx="761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There is continuous </a:t>
            </a:r>
            <a:r>
              <a:rPr lang="en-US" sz="1400" dirty="0">
                <a:solidFill>
                  <a:srgbClr val="0070C0"/>
                </a:solidFill>
              </a:rPr>
              <a:t>support of newer versions of graphics APIs and of </a:t>
            </a:r>
            <a:r>
              <a:rPr lang="en-US" sz="1400" dirty="0" err="1">
                <a:solidFill>
                  <a:srgbClr val="0070C0"/>
                </a:solidFill>
              </a:rPr>
              <a:t>OpenCL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77875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2. Evolution of desktop and laptop processors (19)</a:t>
            </a:r>
            <a:endParaRPr lang="en-US" sz="1600" dirty="0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691" y="498102"/>
            <a:ext cx="7157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Graphics performance increase of subsequent Core generations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[196]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6565" y="1214814"/>
            <a:ext cx="8055895" cy="5085565"/>
            <a:chOff x="521550" y="1358769"/>
            <a:chExt cx="8055895" cy="508556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30" t="9400" r="16108" b="7409"/>
            <a:stretch/>
          </p:blipFill>
          <p:spPr bwMode="auto">
            <a:xfrm>
              <a:off x="521550" y="1358769"/>
              <a:ext cx="6623731" cy="50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119613" y="2753925"/>
              <a:ext cx="930446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</a:rPr>
                <a:t>Skylake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79162" y="3500658"/>
              <a:ext cx="1118645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</a:rPr>
                <a:t>Broadwell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9613" y="4072184"/>
              <a:ext cx="915468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0000"/>
                  </a:solidFill>
                </a:rPr>
                <a:t>Haswell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9613" y="4464409"/>
              <a:ext cx="1169019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Ivy Bridge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19613" y="4900718"/>
              <a:ext cx="1457832" cy="347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Sandy Bridge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020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96152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</a:t>
            </a:r>
          </a:p>
        </p:txBody>
      </p:sp>
    </p:spTree>
    <p:extLst>
      <p:ext uri="{BB962C8B-B14F-4D97-AF65-F5344CB8AC3E}">
        <p14:creationId xmlns:p14="http://schemas.microsoft.com/office/powerpoint/2010/main" val="37438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196575"/>
            <a:ext cx="73914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Introduction</a:t>
            </a: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749300" y="2066347"/>
            <a:ext cx="7513638" cy="612777"/>
            <a:chOff x="472" y="2160"/>
            <a:chExt cx="4630" cy="386"/>
          </a:xfrm>
        </p:grpSpPr>
        <p:sp>
          <p:nvSpPr>
            <p:cNvPr id="31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8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Intel's Pentium 4 and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       Core 2 families</a:t>
              </a: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749300" y="2744917"/>
            <a:ext cx="7513638" cy="457200"/>
            <a:chOff x="472" y="2160"/>
            <a:chExt cx="4630" cy="288"/>
          </a:xfrm>
        </p:grpSpPr>
        <p:sp>
          <p:nvSpPr>
            <p:cNvPr id="34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Evolution of desktop and laptop processors</a:t>
              </a: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749300" y="3317286"/>
            <a:ext cx="7513638" cy="457200"/>
            <a:chOff x="472" y="2160"/>
            <a:chExt cx="4630" cy="288"/>
          </a:xfrm>
        </p:grpSpPr>
        <p:sp>
          <p:nvSpPr>
            <p:cNvPr id="37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 Evolution of HEDT (High-End Desktop) processors</a:t>
              </a: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750888" y="3874612"/>
            <a:ext cx="7512050" cy="457200"/>
            <a:chOff x="472" y="2160"/>
            <a:chExt cx="4630" cy="288"/>
          </a:xfrm>
        </p:grpSpPr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 Evolution of high-end 2S server processors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472" y="2177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747713" y="4431210"/>
            <a:ext cx="7515225" cy="457200"/>
            <a:chOff x="472" y="2160"/>
            <a:chExt cx="4630" cy="288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28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5. Evolution of tablet and smartphone processors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472" y="2169"/>
              <a:ext cx="25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27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34612" y="1558085"/>
            <a:ext cx="68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processor categories of 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or X models)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331640" y="1575145"/>
            <a:ext cx="2350770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997" y="505134"/>
            <a:ext cx="5620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3. Evolution of HEDT (High-End </a:t>
            </a:r>
            <a:r>
              <a:rPr lang="en-US" sz="1400" b="1" dirty="0" err="1">
                <a:solidFill>
                  <a:schemeClr val="accent6"/>
                </a:solidFill>
              </a:rPr>
              <a:t>DeskTop</a:t>
            </a:r>
            <a:r>
              <a:rPr lang="en-US" sz="1400" b="1" dirty="0">
                <a:solidFill>
                  <a:schemeClr val="accent6"/>
                </a:solidFill>
              </a:rPr>
              <a:t>)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7264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068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6866" y="504611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HEDTs (High-End </a:t>
            </a:r>
            <a:r>
              <a:rPr lang="en-US" sz="1400" b="1" dirty="0" err="1">
                <a:solidFill>
                  <a:srgbClr val="2D2D8A"/>
                </a:solidFill>
                <a:latin typeface="Verdana"/>
              </a:rPr>
              <a:t>DeskTops</a:t>
            </a:r>
            <a:r>
              <a:rPr lang="en-US" sz="1400" b="1" dirty="0">
                <a:solidFill>
                  <a:srgbClr val="2D2D8A"/>
                </a:solidFill>
                <a:latin typeface="Verdana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762" y="863715"/>
            <a:ext cx="8937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They aim at</a:t>
            </a:r>
            <a:r>
              <a:rPr lang="en-US" altLang="en-US" sz="1400" dirty="0">
                <a:solidFill>
                  <a:srgbClr val="000000"/>
                </a:solidFill>
                <a:latin typeface="Verdana"/>
                <a:cs typeface="Arial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  <a:cs typeface="Arial" pitchFamily="34" charset="0"/>
              </a:rPr>
              <a:t>high performance desktops for hardcore gamers and graphics enthusiasts</a:t>
            </a:r>
            <a:r>
              <a:rPr lang="en-US" altLang="en-US" sz="1400" dirty="0">
                <a:solidFill>
                  <a:srgbClr val="0000FF"/>
                </a:solidFill>
                <a:latin typeface="Verdana"/>
                <a:cs typeface="Arial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97577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(3)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9395" r="34089" b="19239"/>
          <a:stretch/>
        </p:blipFill>
        <p:spPr>
          <a:xfrm>
            <a:off x="296863" y="1186534"/>
            <a:ext cx="8575805" cy="5220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88" y="494383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Hardcore gamer scenario </a:t>
            </a:r>
            <a:r>
              <a:rPr lang="en-US" sz="1400" dirty="0">
                <a:latin typeface="Verdana"/>
              </a:rPr>
              <a:t>[</a:t>
            </a:r>
            <a:r>
              <a:rPr lang="hu-HU" sz="1400" dirty="0">
                <a:latin typeface="Verdana"/>
              </a:rPr>
              <a:t>221</a:t>
            </a:r>
            <a:r>
              <a:rPr lang="en-US" sz="1400" dirty="0">
                <a:latin typeface="Verdana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31946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076" y="863715"/>
            <a:ext cx="8998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latin typeface="Verdana"/>
              </a:rPr>
              <a:t>What are the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main requirements to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 HEDT lines for supporting </a:t>
            </a:r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multiple (up to 4) discrete graphics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  cards </a:t>
            </a:r>
            <a:r>
              <a:rPr lang="en-US" altLang="en-US" sz="1400" dirty="0">
                <a:latin typeface="Verdana"/>
              </a:rPr>
              <a:t>vs. mainstream desktops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(4)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2150" y="507597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1. Introduction -2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620" y="1353252"/>
            <a:ext cx="554510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more </a:t>
            </a:r>
            <a:r>
              <a:rPr lang="en-US" sz="1400" dirty="0" err="1">
                <a:solidFill>
                  <a:srgbClr val="0070C0"/>
                </a:solidFill>
                <a:latin typeface="Verdana"/>
              </a:rPr>
              <a:t>PCIe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 lanes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(typically 8 or 16 lanes per card)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more cores </a:t>
            </a:r>
            <a:r>
              <a:rPr lang="en-US" sz="1400" dirty="0">
                <a:latin typeface="Verdana"/>
              </a:rPr>
              <a:t>and</a:t>
            </a: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more memory channels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(to suitably service more cores)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41530" y="2168860"/>
            <a:ext cx="30540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as indicated on the next Figure.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790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75184"/>
              </p:ext>
            </p:extLst>
          </p:nvPr>
        </p:nvGraphicFramePr>
        <p:xfrm>
          <a:off x="62718" y="1149664"/>
          <a:ext cx="9027494" cy="5329242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9770 </a:t>
                      </a: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>
                <a:solidFill>
                  <a:srgbClr val="2D2D8A"/>
                </a:solidFill>
                <a:latin typeface="+mj-lt"/>
              </a:rPr>
              <a:t> lanes -1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(5)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53035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79762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15020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323" y="501554"/>
            <a:ext cx="255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Number of </a:t>
            </a:r>
            <a:r>
              <a:rPr lang="en-US" sz="1400" b="1" dirty="0" err="1">
                <a:solidFill>
                  <a:srgbClr val="2D2D8A"/>
                </a:solidFill>
                <a:latin typeface="+mj-lt"/>
              </a:rPr>
              <a:t>PCIe</a:t>
            </a:r>
            <a:r>
              <a:rPr lang="en-US" sz="1400" b="1" dirty="0">
                <a:solidFill>
                  <a:srgbClr val="2D2D8A"/>
                </a:solidFill>
                <a:latin typeface="+mj-lt"/>
              </a:rPr>
              <a:t> lane -2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(5b)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872739" y="1133744"/>
            <a:ext cx="92784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44849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9770 </a:t>
                      </a: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Core counts -1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(6)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613884"/>
            <a:ext cx="27687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The above HEDT models and lines are unlocked.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80202" y="1133744"/>
            <a:ext cx="675075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53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(6b)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392510" y="1133744"/>
            <a:ext cx="694325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61" y="497852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Core counts -2 </a:t>
            </a:r>
          </a:p>
        </p:txBody>
      </p:sp>
    </p:spTree>
    <p:extLst>
      <p:ext uri="{BB962C8B-B14F-4D97-AF65-F5344CB8AC3E}">
        <p14:creationId xmlns:p14="http://schemas.microsoft.com/office/powerpoint/2010/main" val="37582171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(7)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 rot="10800000" flipH="1" flipV="1">
            <a:off x="71500" y="510932"/>
            <a:ext cx="1079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Remark</a:t>
            </a:r>
          </a:p>
        </p:txBody>
      </p:sp>
      <p:sp>
        <p:nvSpPr>
          <p:cNvPr id="4" name="TextBox 3"/>
          <p:cNvSpPr txBox="1"/>
          <p:nvPr/>
        </p:nvSpPr>
        <p:spPr bwMode="auto">
          <a:xfrm flipH="1">
            <a:off x="116505" y="835550"/>
            <a:ext cx="8865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The </a:t>
            </a:r>
            <a:r>
              <a:rPr lang="en-US" sz="1400" dirty="0" err="1">
                <a:solidFill>
                  <a:srgbClr val="FF0000"/>
                </a:solidFill>
                <a:latin typeface="Verdana"/>
                <a:cs typeface="Arial" charset="0"/>
              </a:rPr>
              <a:t>Kaby</a:t>
            </a: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 Lake-X models </a:t>
            </a: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in fact </a:t>
            </a: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do not fit into the traditional HEDT lines</a:t>
            </a: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, they are actually the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  highest performance models of the </a:t>
            </a:r>
            <a:r>
              <a:rPr lang="en-US" sz="1400" dirty="0" err="1">
                <a:solidFill>
                  <a:srgbClr val="0070C0"/>
                </a:solidFill>
                <a:latin typeface="Verdana"/>
                <a:cs typeface="Arial" charset="0"/>
              </a:rPr>
              <a:t>Kaby</a:t>
            </a: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 Lake line </a:t>
            </a: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and are designated as mobile models.</a:t>
            </a:r>
          </a:p>
        </p:txBody>
      </p:sp>
    </p:spTree>
    <p:extLst>
      <p:ext uri="{BB962C8B-B14F-4D97-AF65-F5344CB8AC3E}">
        <p14:creationId xmlns:p14="http://schemas.microsoft.com/office/powerpoint/2010/main" val="21397179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(8)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06715" y="649604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179" y="64948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2003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9327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2632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8080" y="6497214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066" y="649519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2006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9" y="494150"/>
            <a:ext cx="6813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Evolution of the core counts in Intel's HEDT lines </a:t>
            </a:r>
            <a:r>
              <a:rPr lang="en-US" sz="1400" dirty="0">
                <a:latin typeface="+mj-lt"/>
              </a:rPr>
              <a:t>(Based on [</a:t>
            </a:r>
            <a:r>
              <a:rPr lang="hu-HU" sz="1400" dirty="0">
                <a:latin typeface="+mj-lt"/>
              </a:rPr>
              <a:t>222</a:t>
            </a:r>
            <a:r>
              <a:rPr lang="en-US" sz="1400" dirty="0">
                <a:latin typeface="+mj-lt"/>
              </a:rPr>
              <a:t>])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10342" y="6496777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2017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1530" y="973360"/>
            <a:ext cx="8505944" cy="5570313"/>
            <a:chOff x="341530" y="1054042"/>
            <a:chExt cx="8505944" cy="5570313"/>
          </a:xfrm>
        </p:grpSpPr>
        <p:pic>
          <p:nvPicPr>
            <p:cNvPr id="205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7" b="12595"/>
            <a:stretch/>
          </p:blipFill>
          <p:spPr bwMode="auto">
            <a:xfrm>
              <a:off x="341530" y="2365999"/>
              <a:ext cx="7884830" cy="4205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06715" y="4645482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X6800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890" y="4096639"/>
              <a:ext cx="1209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Westmere</a:t>
              </a:r>
              <a:r>
                <a:rPr lang="en-US" sz="1200" dirty="0">
                  <a:solidFill>
                    <a:schemeClr val="bg1"/>
                  </a:solidFill>
                </a:rPr>
                <a:t> EE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6020" y="3646589"/>
              <a:ext cx="8659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Haswell 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1123" y="3151534"/>
              <a:ext cx="1002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Broadwell 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8596" y="4141644"/>
              <a:ext cx="8322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Core 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Extreme</a:t>
              </a:r>
            </a:p>
            <a:p>
              <a:pPr algn="ctr"/>
              <a:r>
                <a:rPr lang="en-US" sz="1200" dirty="0" err="1">
                  <a:solidFill>
                    <a:schemeClr val="bg1"/>
                  </a:solidFill>
                </a:rPr>
                <a:t>QX6700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" t="-512" r="-3" b="93963"/>
            <a:stretch/>
          </p:blipFill>
          <p:spPr bwMode="auto">
            <a:xfrm>
              <a:off x="341530" y="1054042"/>
              <a:ext cx="8505944" cy="214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91" t="-518" r="-3" b="12575"/>
            <a:stretch/>
          </p:blipFill>
          <p:spPr bwMode="auto">
            <a:xfrm>
              <a:off x="8127395" y="2030635"/>
              <a:ext cx="720079" cy="454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1" t="32227" r="10515" b="12756"/>
            <a:stretch/>
          </p:blipFill>
          <p:spPr bwMode="auto">
            <a:xfrm>
              <a:off x="7299194" y="2030635"/>
              <a:ext cx="1125125" cy="4536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302980" y="1268760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</a:rPr>
                <a:t>Skylake</a:t>
              </a:r>
              <a:r>
                <a:rPr lang="en-US" sz="1200" dirty="0">
                  <a:solidFill>
                    <a:schemeClr val="bg1"/>
                  </a:solidFill>
                </a:rPr>
                <a:t> X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72350" t="26145" r="2106" b="20465"/>
            <a:stretch/>
          </p:blipFill>
          <p:spPr>
            <a:xfrm>
              <a:off x="7542330" y="1521352"/>
              <a:ext cx="684030" cy="59925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82654" y="2029764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18</a:t>
              </a:r>
            </a:p>
          </p:txBody>
        </p:sp>
        <p:pic>
          <p:nvPicPr>
            <p:cNvPr id="25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92" t="78996" r="11041" b="19133"/>
            <a:stretch/>
          </p:blipFill>
          <p:spPr bwMode="auto">
            <a:xfrm>
              <a:off x="7390738" y="5909050"/>
              <a:ext cx="990110" cy="630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444082" y="6193468"/>
              <a:ext cx="8194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Bodoni MT Condensed" panose="02070606080606020203" pitchFamily="18" charset="0"/>
                </a:rPr>
                <a:t>18 CORE</a:t>
              </a:r>
            </a:p>
          </p:txBody>
        </p:sp>
        <p:pic>
          <p:nvPicPr>
            <p:cNvPr id="29" name="Picture 2" descr="https://images.techhive.com/images/article/2016/05/extremeslide-100663091-ori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11" t="18197" r="28917" b="73386"/>
            <a:stretch/>
          </p:blipFill>
          <p:spPr bwMode="auto">
            <a:xfrm>
              <a:off x="2276745" y="3564015"/>
              <a:ext cx="2745305" cy="40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003791" y="2213865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D357"/>
                  </a:solidFill>
                </a:rPr>
                <a:t>Number of cores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1570" y="5046893"/>
            <a:ext cx="1214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Pentium 4 EE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39758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83795"/>
            <a:ext cx="7404100" cy="6480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Overview of the evolution of Intel's Pentium 4 and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Core 2 families</a:t>
            </a:r>
          </a:p>
        </p:txBody>
      </p:sp>
    </p:spTree>
    <p:extLst>
      <p:ext uri="{BB962C8B-B14F-4D97-AF65-F5344CB8AC3E}">
        <p14:creationId xmlns:p14="http://schemas.microsoft.com/office/powerpoint/2010/main" val="35536261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9770 </a:t>
                      </a: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161" y="494150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Number of memory channels -1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(9)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819832" y="1120297"/>
            <a:ext cx="796643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89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(9b)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5804397" y="1133744"/>
            <a:ext cx="83783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61" y="494150"/>
            <a:ext cx="3501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Number of memory channels -2</a:t>
            </a:r>
          </a:p>
        </p:txBody>
      </p:sp>
    </p:spTree>
    <p:extLst>
      <p:ext uri="{BB962C8B-B14F-4D97-AF65-F5344CB8AC3E}">
        <p14:creationId xmlns:p14="http://schemas.microsoft.com/office/powerpoint/2010/main" val="3297578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3"/>
          <p:cNvSpPr>
            <a:spLocks noChangeArrowheads="1"/>
          </p:cNvSpPr>
          <p:nvPr/>
        </p:nvSpPr>
        <p:spPr bwMode="auto">
          <a:xfrm>
            <a:off x="1899080" y="1687513"/>
            <a:ext cx="2374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DT processors: 16 lanes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1x16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1x8+2x4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5" name="Line 4"/>
          <p:cNvSpPr>
            <a:spLocks noChangeShapeType="1"/>
          </p:cNvSpPr>
          <p:nvPr/>
        </p:nvSpPr>
        <p:spPr bwMode="auto">
          <a:xfrm flipV="1">
            <a:off x="2830538" y="1339850"/>
            <a:ext cx="2173287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6" name="Line 5"/>
          <p:cNvSpPr>
            <a:spLocks noChangeShapeType="1"/>
          </p:cNvSpPr>
          <p:nvPr/>
        </p:nvSpPr>
        <p:spPr bwMode="auto">
          <a:xfrm flipH="1" flipV="1">
            <a:off x="5003825" y="1339850"/>
            <a:ext cx="2122488" cy="215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77" name="Oval 12"/>
          <p:cNvSpPr>
            <a:spLocks noChangeArrowheads="1"/>
          </p:cNvSpPr>
          <p:nvPr/>
        </p:nvSpPr>
        <p:spPr bwMode="auto">
          <a:xfrm>
            <a:off x="7089800" y="15414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8" name="Oval 12"/>
          <p:cNvSpPr>
            <a:spLocks noChangeArrowheads="1"/>
          </p:cNvSpPr>
          <p:nvPr/>
        </p:nvSpPr>
        <p:spPr bwMode="auto">
          <a:xfrm>
            <a:off x="2771800" y="154940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79" name="Line 8"/>
          <p:cNvSpPr>
            <a:spLocks noChangeShapeType="1"/>
          </p:cNvSpPr>
          <p:nvPr/>
        </p:nvSpPr>
        <p:spPr bwMode="auto">
          <a:xfrm flipV="1">
            <a:off x="1187450" y="423394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0" name="Line 9"/>
          <p:cNvSpPr>
            <a:spLocks noChangeShapeType="1"/>
          </p:cNvSpPr>
          <p:nvPr/>
        </p:nvSpPr>
        <p:spPr bwMode="auto">
          <a:xfrm flipV="1">
            <a:off x="1187450" y="6835933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1" name="Line 10"/>
          <p:cNvSpPr>
            <a:spLocks noChangeShapeType="1"/>
          </p:cNvSpPr>
          <p:nvPr/>
        </p:nvSpPr>
        <p:spPr bwMode="auto">
          <a:xfrm flipV="1">
            <a:off x="1187450" y="2168860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2" name="Line 11"/>
          <p:cNvSpPr>
            <a:spLocks noChangeShapeType="1"/>
          </p:cNvSpPr>
          <p:nvPr/>
        </p:nvSpPr>
        <p:spPr bwMode="auto">
          <a:xfrm flipH="1">
            <a:off x="5011084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3" name="Line 12"/>
          <p:cNvSpPr>
            <a:spLocks noChangeShapeType="1"/>
          </p:cNvSpPr>
          <p:nvPr/>
        </p:nvSpPr>
        <p:spPr bwMode="auto">
          <a:xfrm flipH="1">
            <a:off x="8956675" y="2172260"/>
            <a:ext cx="1588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84" name="Rectangle 15"/>
          <p:cNvSpPr>
            <a:spLocks noChangeArrowheads="1"/>
          </p:cNvSpPr>
          <p:nvPr/>
        </p:nvSpPr>
        <p:spPr bwMode="auto">
          <a:xfrm>
            <a:off x="3212362" y="1042988"/>
            <a:ext cx="360515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lanes provided on the processor die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5" name="Rectangle 16"/>
          <p:cNvSpPr>
            <a:spLocks noChangeArrowheads="1"/>
          </p:cNvSpPr>
          <p:nvPr/>
        </p:nvSpPr>
        <p:spPr bwMode="auto">
          <a:xfrm>
            <a:off x="5060449" y="1658938"/>
            <a:ext cx="3797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HEDT processors: 40+ lanes (typical)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(configurable, e.g.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or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4x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x8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7" name="Rectangle 19"/>
          <p:cNvSpPr>
            <a:spLocks noChangeArrowheads="1"/>
          </p:cNvSpPr>
          <p:nvPr/>
        </p:nvSpPr>
        <p:spPr bwMode="auto">
          <a:xfrm rot="-5400000">
            <a:off x="292947" y="5400396"/>
            <a:ext cx="1247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3.0 lanes</a:t>
            </a:r>
          </a:p>
        </p:txBody>
      </p:sp>
      <p:sp>
        <p:nvSpPr>
          <p:cNvPr id="233488" name="Rectangle 20"/>
          <p:cNvSpPr>
            <a:spLocks noChangeArrowheads="1"/>
          </p:cNvSpPr>
          <p:nvPr/>
        </p:nvSpPr>
        <p:spPr bwMode="auto">
          <a:xfrm rot="-5400000">
            <a:off x="202486" y="3128805"/>
            <a:ext cx="14058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2.0  lanes </a:t>
            </a:r>
            <a:endParaRPr lang="hu-HU" altLang="en-US" sz="12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89" name="Line 21"/>
          <p:cNvSpPr>
            <a:spLocks noChangeShapeType="1"/>
          </p:cNvSpPr>
          <p:nvPr/>
        </p:nvSpPr>
        <p:spPr bwMode="auto">
          <a:xfrm rot="16200000" flipV="1">
            <a:off x="36195" y="4849868"/>
            <a:ext cx="1122195" cy="17626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2" name="Oval 12"/>
          <p:cNvSpPr>
            <a:spLocks noChangeArrowheads="1"/>
          </p:cNvSpPr>
          <p:nvPr/>
        </p:nvSpPr>
        <p:spPr bwMode="auto">
          <a:xfrm rot="-5400000">
            <a:off x="663310" y="548027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493" name="Text Box 25"/>
          <p:cNvSpPr txBox="1">
            <a:spLocks noChangeArrowheads="1"/>
          </p:cNvSpPr>
          <p:nvPr/>
        </p:nvSpPr>
        <p:spPr bwMode="auto">
          <a:xfrm rot="-5400000">
            <a:off x="-447830" y="4195583"/>
            <a:ext cx="158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generation</a:t>
            </a:r>
          </a:p>
        </p:txBody>
      </p:sp>
      <p:sp>
        <p:nvSpPr>
          <p:cNvPr id="233495" name="Line 27"/>
          <p:cNvSpPr>
            <a:spLocks noChangeShapeType="1"/>
          </p:cNvSpPr>
          <p:nvPr/>
        </p:nvSpPr>
        <p:spPr bwMode="auto">
          <a:xfrm flipV="1">
            <a:off x="509158" y="3249779"/>
            <a:ext cx="187489" cy="11271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497" name="Line 29"/>
          <p:cNvSpPr>
            <a:spLocks noChangeShapeType="1"/>
          </p:cNvSpPr>
          <p:nvPr/>
        </p:nvSpPr>
        <p:spPr bwMode="auto">
          <a:xfrm flipH="1">
            <a:off x="1152018" y="2158813"/>
            <a:ext cx="1587" cy="4663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33498" name="Group 27"/>
          <p:cNvGrpSpPr>
            <a:grpSpLocks/>
          </p:cNvGrpSpPr>
          <p:nvPr/>
        </p:nvGrpSpPr>
        <p:grpSpPr bwMode="auto">
          <a:xfrm>
            <a:off x="1709738" y="2395705"/>
            <a:ext cx="2386012" cy="1092200"/>
            <a:chOff x="1042" y="2160"/>
            <a:chExt cx="1503" cy="688"/>
          </a:xfrm>
        </p:grpSpPr>
        <p:sp>
          <p:nvSpPr>
            <p:cNvPr id="233544" name="Rectangle 59"/>
            <p:cNvSpPr>
              <a:spLocks noChangeArrowheads="1"/>
            </p:cNvSpPr>
            <p:nvPr/>
          </p:nvSpPr>
          <p:spPr bwMode="auto">
            <a:xfrm>
              <a:off x="2174" y="2204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45" name="Oval 33"/>
            <p:cNvSpPr>
              <a:spLocks noChangeArrowheads="1"/>
            </p:cNvSpPr>
            <p:nvPr/>
          </p:nvSpPr>
          <p:spPr bwMode="auto">
            <a:xfrm>
              <a:off x="1749" y="2206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6" name="Rectangle 48"/>
            <p:cNvSpPr>
              <a:spLocks noChangeArrowheads="1"/>
            </p:cNvSpPr>
            <p:nvPr/>
          </p:nvSpPr>
          <p:spPr bwMode="auto">
            <a:xfrm>
              <a:off x="1537" y="2626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7" name="Line 44"/>
            <p:cNvSpPr>
              <a:spLocks noChangeShapeType="1"/>
            </p:cNvSpPr>
            <p:nvPr/>
          </p:nvSpPr>
          <p:spPr bwMode="auto">
            <a:xfrm>
              <a:off x="1443" y="2313"/>
              <a:ext cx="317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8" name="Text Box 92"/>
            <p:cNvSpPr txBox="1">
              <a:spLocks noChangeArrowheads="1"/>
            </p:cNvSpPr>
            <p:nvPr/>
          </p:nvSpPr>
          <p:spPr bwMode="auto">
            <a:xfrm>
              <a:off x="1042" y="2225"/>
              <a:ext cx="35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PCIe</a:t>
              </a:r>
            </a:p>
            <a:p>
              <a:pPr algn="ctr"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2.0 </a:t>
              </a:r>
            </a:p>
          </p:txBody>
        </p:sp>
        <p:sp>
          <p:nvSpPr>
            <p:cNvPr id="233549" name="Text Box 93"/>
            <p:cNvSpPr txBox="1">
              <a:spLocks noChangeArrowheads="1"/>
            </p:cNvSpPr>
            <p:nvPr/>
          </p:nvSpPr>
          <p:spPr bwMode="auto">
            <a:xfrm>
              <a:off x="1404" y="2160"/>
              <a:ext cx="387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en-US" altLang="en-US" sz="10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x16</a:t>
              </a: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2x x8</a:t>
              </a:r>
              <a:endParaRPr lang="en-US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50" name="Line 50"/>
            <p:cNvSpPr>
              <a:spLocks noChangeShapeType="1"/>
            </p:cNvSpPr>
            <p:nvPr/>
          </p:nvSpPr>
          <p:spPr bwMode="auto">
            <a:xfrm>
              <a:off x="1864" y="2415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3499" name="Text Box 93"/>
          <p:cNvSpPr txBox="1">
            <a:spLocks noChangeArrowheads="1"/>
          </p:cNvSpPr>
          <p:nvPr/>
        </p:nvSpPr>
        <p:spPr bwMode="auto">
          <a:xfrm>
            <a:off x="2255838" y="4561226"/>
            <a:ext cx="61436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0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x16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2x x8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00" name="Rectangle 59"/>
          <p:cNvSpPr>
            <a:spLocks noChangeArrowheads="1"/>
          </p:cNvSpPr>
          <p:nvPr/>
        </p:nvSpPr>
        <p:spPr bwMode="auto">
          <a:xfrm>
            <a:off x="3478213" y="4640552"/>
            <a:ext cx="588962" cy="336550"/>
          </a:xfrm>
          <a:prstGeom prst="rect">
            <a:avLst/>
          </a:prstGeom>
          <a:solidFill>
            <a:srgbClr val="F6FAB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Mem.</a:t>
            </a:r>
          </a:p>
        </p:txBody>
      </p:sp>
      <p:sp>
        <p:nvSpPr>
          <p:cNvPr id="233501" name="Oval 33"/>
          <p:cNvSpPr>
            <a:spLocks noChangeArrowheads="1"/>
          </p:cNvSpPr>
          <p:nvPr/>
        </p:nvSpPr>
        <p:spPr bwMode="auto">
          <a:xfrm>
            <a:off x="2803525" y="4634251"/>
            <a:ext cx="368300" cy="338138"/>
          </a:xfrm>
          <a:prstGeom prst="ellipse">
            <a:avLst/>
          </a:prstGeom>
          <a:solidFill>
            <a:srgbClr val="CCE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</a:t>
            </a:r>
          </a:p>
        </p:txBody>
      </p:sp>
      <p:sp>
        <p:nvSpPr>
          <p:cNvPr id="233502" name="Rectangle 48"/>
          <p:cNvSpPr>
            <a:spLocks noChangeArrowheads="1"/>
          </p:cNvSpPr>
          <p:nvPr/>
        </p:nvSpPr>
        <p:spPr bwMode="auto">
          <a:xfrm>
            <a:off x="2466975" y="5301001"/>
            <a:ext cx="1023938" cy="352425"/>
          </a:xfrm>
          <a:prstGeom prst="rect">
            <a:avLst/>
          </a:prstGeom>
          <a:solidFill>
            <a:srgbClr val="993300">
              <a:alpha val="3411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Periph. Contr.</a:t>
            </a:r>
          </a:p>
        </p:txBody>
      </p:sp>
      <p:sp>
        <p:nvSpPr>
          <p:cNvPr id="233503" name="Line 44"/>
          <p:cNvSpPr>
            <a:spLocks noChangeShapeType="1"/>
          </p:cNvSpPr>
          <p:nvPr/>
        </p:nvSpPr>
        <p:spPr bwMode="auto">
          <a:xfrm>
            <a:off x="2312988" y="4804114"/>
            <a:ext cx="5032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4" name="Text Box 92"/>
          <p:cNvSpPr txBox="1">
            <a:spLocks noChangeArrowheads="1"/>
          </p:cNvSpPr>
          <p:nvPr/>
        </p:nvSpPr>
        <p:spPr bwMode="auto">
          <a:xfrm>
            <a:off x="1704975" y="4656476"/>
            <a:ext cx="5667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PCIe</a:t>
            </a:r>
          </a:p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hu-HU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3</a:t>
            </a: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.0 </a:t>
            </a:r>
          </a:p>
        </p:txBody>
      </p:sp>
      <p:sp>
        <p:nvSpPr>
          <p:cNvPr id="233505" name="Line 50"/>
          <p:cNvSpPr>
            <a:spLocks noChangeShapeType="1"/>
          </p:cNvSpPr>
          <p:nvPr/>
        </p:nvSpPr>
        <p:spPr bwMode="auto">
          <a:xfrm>
            <a:off x="2986088" y="4966039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6" name="Line 50"/>
          <p:cNvSpPr>
            <a:spLocks noChangeShapeType="1"/>
          </p:cNvSpPr>
          <p:nvPr/>
        </p:nvSpPr>
        <p:spPr bwMode="auto">
          <a:xfrm>
            <a:off x="3168675" y="4757163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3507" name="Text Box 13"/>
          <p:cNvSpPr txBox="1">
            <a:spLocks noChangeArrowheads="1"/>
          </p:cNvSpPr>
          <p:nvPr/>
        </p:nvSpPr>
        <p:spPr bwMode="auto">
          <a:xfrm>
            <a:off x="1306513" y="3564015"/>
            <a:ext cx="3587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2. gen. Nehalem (Lynnfield) (4C), 2 MCh</a:t>
            </a:r>
          </a:p>
          <a:p>
            <a:pPr eaLnBrk="1" fontAlgn="base" hangingPunct="1"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with P55 (2009)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Bridge (4C), 2 MCh with P67 (2011)</a:t>
            </a:r>
          </a:p>
        </p:txBody>
      </p:sp>
      <p:sp>
        <p:nvSpPr>
          <p:cNvPr id="233509" name="Text Box 53"/>
          <p:cNvSpPr txBox="1">
            <a:spLocks noChangeArrowheads="1"/>
          </p:cNvSpPr>
          <p:nvPr/>
        </p:nvSpPr>
        <p:spPr bwMode="auto">
          <a:xfrm>
            <a:off x="3598863" y="3152943"/>
            <a:ext cx="77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P55/P67</a:t>
            </a:r>
          </a:p>
        </p:txBody>
      </p:sp>
      <p:sp>
        <p:nvSpPr>
          <p:cNvPr id="233510" name="Text Box 54"/>
          <p:cNvSpPr txBox="1">
            <a:spLocks noChangeArrowheads="1"/>
          </p:cNvSpPr>
          <p:nvPr/>
        </p:nvSpPr>
        <p:spPr bwMode="auto">
          <a:xfrm>
            <a:off x="3636776" y="5262528"/>
            <a:ext cx="12041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Z77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Z87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/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233511" name="Text Box 17"/>
          <p:cNvSpPr txBox="1">
            <a:spLocks noChangeArrowheads="1"/>
          </p:cNvSpPr>
          <p:nvPr/>
        </p:nvSpPr>
        <p:spPr bwMode="auto">
          <a:xfrm>
            <a:off x="5028767" y="5766897"/>
            <a:ext cx="36695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Ivy Bridge-E (6C),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X79 (2013)</a:t>
            </a:r>
          </a:p>
        </p:txBody>
      </p:sp>
      <p:sp>
        <p:nvSpPr>
          <p:cNvPr id="233512" name="Text Box 56"/>
          <p:cNvSpPr txBox="1">
            <a:spLocks noChangeArrowheads="1"/>
          </p:cNvSpPr>
          <p:nvPr/>
        </p:nvSpPr>
        <p:spPr bwMode="auto">
          <a:xfrm>
            <a:off x="78698" y="497110"/>
            <a:ext cx="83631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Number of on-die </a:t>
            </a:r>
            <a:r>
              <a:rPr lang="en-US" altLang="en-US" sz="1400" b="1" dirty="0" err="1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PCIe</a:t>
            </a: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  <a:cs typeface="Arial" pitchFamily="34" charset="0"/>
              </a:rPr>
              <a:t> lanes and memory channels on Intel's DT and HEDT lines</a:t>
            </a:r>
          </a:p>
        </p:txBody>
      </p:sp>
      <p:grpSp>
        <p:nvGrpSpPr>
          <p:cNvPr id="233513" name="Group 64"/>
          <p:cNvGrpSpPr>
            <a:grpSpLocks/>
          </p:cNvGrpSpPr>
          <p:nvPr/>
        </p:nvGrpSpPr>
        <p:grpSpPr bwMode="auto">
          <a:xfrm>
            <a:off x="5442816" y="4376905"/>
            <a:ext cx="3479798" cy="1250950"/>
            <a:chOff x="3469" y="3171"/>
            <a:chExt cx="2192" cy="788"/>
          </a:xfrm>
        </p:grpSpPr>
        <p:sp>
          <p:nvSpPr>
            <p:cNvPr id="233531" name="Text Box 31"/>
            <p:cNvSpPr txBox="1">
              <a:spLocks noChangeArrowheads="1"/>
            </p:cNvSpPr>
            <p:nvPr/>
          </p:nvSpPr>
          <p:spPr bwMode="auto">
            <a:xfrm>
              <a:off x="3469" y="3319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3.0</a:t>
              </a:r>
            </a:p>
          </p:txBody>
        </p:sp>
        <p:sp>
          <p:nvSpPr>
            <p:cNvPr id="233532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3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4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5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36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40-48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145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38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39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40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41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2" name="Line 50"/>
            <p:cNvSpPr>
              <a:spLocks noChangeShapeType="1"/>
            </p:cNvSpPr>
            <p:nvPr/>
          </p:nvSpPr>
          <p:spPr bwMode="auto">
            <a:xfrm>
              <a:off x="4879" y="3375"/>
              <a:ext cx="1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43" name="Text Box 62"/>
            <p:cNvSpPr txBox="1">
              <a:spLocks noChangeArrowheads="1"/>
            </p:cNvSpPr>
            <p:nvPr/>
          </p:nvSpPr>
          <p:spPr bwMode="auto">
            <a:xfrm>
              <a:off x="5117" y="3688"/>
              <a:ext cx="54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  <a:r>
                <a:rPr lang="en-US" altLang="en-US" sz="11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  <a:r>
                <a:rPr lang="en-US" altLang="en-US" sz="11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Z99</a:t>
              </a:r>
              <a:r>
                <a:rPr lang="en-US" altLang="en-US" sz="11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/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X299</a:t>
              </a:r>
              <a:endPara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grpSp>
        <p:nvGrpSpPr>
          <p:cNvPr id="233515" name="Group 64"/>
          <p:cNvGrpSpPr>
            <a:grpSpLocks/>
          </p:cNvGrpSpPr>
          <p:nvPr/>
        </p:nvGrpSpPr>
        <p:grpSpPr bwMode="auto">
          <a:xfrm>
            <a:off x="5485683" y="2300455"/>
            <a:ext cx="3160713" cy="1219200"/>
            <a:chOff x="3451" y="3171"/>
            <a:chExt cx="1991" cy="768"/>
          </a:xfrm>
        </p:grpSpPr>
        <p:sp>
          <p:nvSpPr>
            <p:cNvPr id="233518" name="Text Box 31"/>
            <p:cNvSpPr txBox="1">
              <a:spLocks noChangeArrowheads="1"/>
            </p:cNvSpPr>
            <p:nvPr/>
          </p:nvSpPr>
          <p:spPr bwMode="auto">
            <a:xfrm>
              <a:off x="3451" y="3315"/>
              <a:ext cx="3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 err="1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PCIe</a:t>
              </a:r>
              <a:endParaRPr lang="en-US" altLang="en-US" sz="1000" b="1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2</a:t>
              </a:r>
              <a:r>
                <a:rPr lang="en-US" altLang="en-US" sz="1000" b="1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.0</a:t>
              </a:r>
            </a:p>
          </p:txBody>
        </p:sp>
        <p:sp>
          <p:nvSpPr>
            <p:cNvPr id="233519" name="Text Box 32"/>
            <p:cNvSpPr txBox="1">
              <a:spLocks noChangeArrowheads="1"/>
            </p:cNvSpPr>
            <p:nvPr/>
          </p:nvSpPr>
          <p:spPr bwMode="auto">
            <a:xfrm>
              <a:off x="4379" y="3171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0" name="Line 56"/>
            <p:cNvSpPr>
              <a:spLocks noChangeShapeType="1"/>
            </p:cNvSpPr>
            <p:nvPr/>
          </p:nvSpPr>
          <p:spPr bwMode="auto">
            <a:xfrm>
              <a:off x="4336" y="3277"/>
              <a:ext cx="31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1" name="Line 34"/>
            <p:cNvSpPr>
              <a:spLocks noChangeShapeType="1"/>
            </p:cNvSpPr>
            <p:nvPr/>
          </p:nvSpPr>
          <p:spPr bwMode="auto">
            <a:xfrm flipH="1">
              <a:off x="4330" y="3437"/>
              <a:ext cx="318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22" name="Text Box 40"/>
            <p:cNvSpPr txBox="1">
              <a:spLocks noChangeArrowheads="1"/>
            </p:cNvSpPr>
            <p:nvPr/>
          </p:nvSpPr>
          <p:spPr bwMode="auto">
            <a:xfrm>
              <a:off x="4379" y="3490"/>
              <a:ext cx="1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0">
                <a:solidFill>
                  <a:srgbClr val="000000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233523" name="Szövegdoboz 137"/>
            <p:cNvSpPr txBox="1">
              <a:spLocks noChangeArrowheads="1"/>
            </p:cNvSpPr>
            <p:nvPr/>
          </p:nvSpPr>
          <p:spPr bwMode="auto">
            <a:xfrm>
              <a:off x="3730" y="3227"/>
              <a:ext cx="611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40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configurable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lanes</a:t>
              </a:r>
            </a:p>
          </p:txBody>
        </p:sp>
        <p:cxnSp>
          <p:nvCxnSpPr>
            <p:cNvPr id="72" name="Egyenes összekötő 144"/>
            <p:cNvCxnSpPr/>
            <p:nvPr/>
          </p:nvCxnSpPr>
          <p:spPr>
            <a:xfrm rot="5400000" flipH="1" flipV="1">
              <a:off x="4331" y="3401"/>
              <a:ext cx="113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3525" name="Rectangle 59"/>
            <p:cNvSpPr>
              <a:spLocks noChangeArrowheads="1"/>
            </p:cNvSpPr>
            <p:nvPr/>
          </p:nvSpPr>
          <p:spPr bwMode="auto">
            <a:xfrm>
              <a:off x="5071" y="3295"/>
              <a:ext cx="371" cy="212"/>
            </a:xfrm>
            <a:prstGeom prst="rect">
              <a:avLst/>
            </a:prstGeom>
            <a:solidFill>
              <a:srgbClr val="F6FABE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 </a:t>
              </a: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Mem.</a:t>
              </a:r>
            </a:p>
          </p:txBody>
        </p:sp>
        <p:sp>
          <p:nvSpPr>
            <p:cNvPr id="233526" name="Oval 33"/>
            <p:cNvSpPr>
              <a:spLocks noChangeArrowheads="1"/>
            </p:cNvSpPr>
            <p:nvPr/>
          </p:nvSpPr>
          <p:spPr bwMode="auto">
            <a:xfrm>
              <a:off x="4646" y="3297"/>
              <a:ext cx="232" cy="213"/>
            </a:xfrm>
            <a:prstGeom prst="ellipse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233527" name="Rectangle 48"/>
            <p:cNvSpPr>
              <a:spLocks noChangeArrowheads="1"/>
            </p:cNvSpPr>
            <p:nvPr/>
          </p:nvSpPr>
          <p:spPr bwMode="auto">
            <a:xfrm>
              <a:off x="4434" y="3717"/>
              <a:ext cx="645" cy="222"/>
            </a:xfrm>
            <a:prstGeom prst="rect">
              <a:avLst/>
            </a:prstGeom>
            <a:solidFill>
              <a:srgbClr val="993300">
                <a:alpha val="3411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Periph. Contr.</a:t>
              </a:r>
            </a:p>
          </p:txBody>
        </p:sp>
        <p:sp>
          <p:nvSpPr>
            <p:cNvPr id="233528" name="Line 50"/>
            <p:cNvSpPr>
              <a:spLocks noChangeShapeType="1"/>
            </p:cNvSpPr>
            <p:nvPr/>
          </p:nvSpPr>
          <p:spPr bwMode="auto">
            <a:xfrm>
              <a:off x="4761" y="35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3530" name="Text Box 62"/>
            <p:cNvSpPr txBox="1">
              <a:spLocks noChangeArrowheads="1"/>
            </p:cNvSpPr>
            <p:nvPr/>
          </p:nvSpPr>
          <p:spPr bwMode="auto">
            <a:xfrm>
              <a:off x="5137" y="3769"/>
              <a:ext cx="288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  <a:cs typeface="Arial" pitchFamily="34" charset="0"/>
                </a:rPr>
                <a:t>X79</a:t>
              </a:r>
            </a:p>
          </p:txBody>
        </p:sp>
      </p:grpSp>
      <p:sp>
        <p:nvSpPr>
          <p:cNvPr id="233516" name="Rectangle 2"/>
          <p:cNvSpPr>
            <a:spLocks noChangeArrowheads="1"/>
          </p:cNvSpPr>
          <p:nvPr/>
        </p:nvSpPr>
        <p:spPr bwMode="auto">
          <a:xfrm>
            <a:off x="5075892" y="3925965"/>
            <a:ext cx="39356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Sandy Bridge-E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6C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X79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(2011)  </a:t>
            </a: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447"/>
            <a:ext cx="9144000" cy="393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(10)</a:t>
            </a:r>
            <a:endParaRPr lang="en-US" altLang="en-US" sz="1650" dirty="0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1225493" y="5877381"/>
            <a:ext cx="387638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Ivy Bridge (4C),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Z77 PCH (2012)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Haswell   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Z87 PCH (2013)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Broadwell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Z97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(2015)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-S  (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4C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), 2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Z170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(2015)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and subsequent lines</a:t>
            </a:r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 rot="-5400000">
            <a:off x="678494" y="318865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76" name="Line 50"/>
          <p:cNvSpPr>
            <a:spLocks noChangeShapeType="1"/>
          </p:cNvSpPr>
          <p:nvPr/>
        </p:nvSpPr>
        <p:spPr bwMode="auto">
          <a:xfrm>
            <a:off x="7681027" y="478160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Line 50"/>
          <p:cNvSpPr>
            <a:spLocks noChangeShapeType="1"/>
          </p:cNvSpPr>
          <p:nvPr/>
        </p:nvSpPr>
        <p:spPr bwMode="auto">
          <a:xfrm>
            <a:off x="7680726" y="462103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" name="Line 50"/>
          <p:cNvSpPr>
            <a:spLocks noChangeShapeType="1"/>
          </p:cNvSpPr>
          <p:nvPr/>
        </p:nvSpPr>
        <p:spPr bwMode="auto">
          <a:xfrm>
            <a:off x="7682033" y="4862556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9" name="Line 50"/>
          <p:cNvSpPr>
            <a:spLocks noChangeShapeType="1"/>
          </p:cNvSpPr>
          <p:nvPr/>
        </p:nvSpPr>
        <p:spPr bwMode="auto">
          <a:xfrm>
            <a:off x="3168210" y="4876261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3" name="Line 50"/>
          <p:cNvSpPr>
            <a:spLocks noChangeShapeType="1"/>
          </p:cNvSpPr>
          <p:nvPr/>
        </p:nvSpPr>
        <p:spPr bwMode="auto">
          <a:xfrm>
            <a:off x="3199304" y="2573157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>
            <a:off x="3198839" y="269225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Line 50"/>
          <p:cNvSpPr>
            <a:spLocks noChangeShapeType="1"/>
          </p:cNvSpPr>
          <p:nvPr/>
        </p:nvSpPr>
        <p:spPr bwMode="auto">
          <a:xfrm>
            <a:off x="7754313" y="2707045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" name="Line 50"/>
          <p:cNvSpPr>
            <a:spLocks noChangeShapeType="1"/>
          </p:cNvSpPr>
          <p:nvPr/>
        </p:nvSpPr>
        <p:spPr bwMode="auto">
          <a:xfrm>
            <a:off x="7754012" y="254648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7" name="Line 50"/>
          <p:cNvSpPr>
            <a:spLocks noChangeShapeType="1"/>
          </p:cNvSpPr>
          <p:nvPr/>
        </p:nvSpPr>
        <p:spPr bwMode="auto">
          <a:xfrm>
            <a:off x="7748033" y="2788001"/>
            <a:ext cx="3017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>
            <a:off x="7753442" y="2618910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2951820" y="419875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859343" y="64809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90" name="Down Arrow 89"/>
          <p:cNvSpPr/>
          <p:nvPr/>
        </p:nvSpPr>
        <p:spPr bwMode="auto">
          <a:xfrm>
            <a:off x="7461927" y="4201870"/>
            <a:ext cx="80403" cy="288000"/>
          </a:xfrm>
          <a:prstGeom prst="down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022050" y="5594377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Verdana"/>
                <a:cs typeface="Arial" charset="0"/>
              </a:rPr>
              <a:t>40 lanes beginning with</a:t>
            </a:r>
          </a:p>
        </p:txBody>
      </p:sp>
      <p:sp>
        <p:nvSpPr>
          <p:cNvPr id="91" name="TextBox 90"/>
          <p:cNvSpPr txBox="1"/>
          <p:nvPr/>
        </p:nvSpPr>
        <p:spPr bwMode="auto">
          <a:xfrm>
            <a:off x="5019412" y="5987920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Verdana"/>
                <a:cs typeface="Arial" charset="0"/>
              </a:rPr>
              <a:t>44 lanes beginning with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131380" y="6171670"/>
            <a:ext cx="37273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Intel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Skylake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-X    (18C),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X299 (2017)</a:t>
            </a:r>
          </a:p>
        </p:txBody>
      </p:sp>
      <p:sp>
        <p:nvSpPr>
          <p:cNvPr id="93" name="TextBox 92"/>
          <p:cNvSpPr txBox="1"/>
          <p:nvPr/>
        </p:nvSpPr>
        <p:spPr bwMode="auto">
          <a:xfrm>
            <a:off x="5009815" y="6368508"/>
            <a:ext cx="18774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Verdana"/>
                <a:cs typeface="Arial" charset="0"/>
              </a:rPr>
              <a:t>48 lanes beginning with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5011395" y="6542834"/>
            <a:ext cx="41809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Intel Cascade Lake-X (18C), 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MCh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with X279 (2019)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932040" y="863600"/>
            <a:ext cx="1967758" cy="53807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161" y="494150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Unlocked clock multiplier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(11)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54958" y="818710"/>
            <a:ext cx="8817542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Intel’s HEDT models are typically </a:t>
            </a: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unlocked </a:t>
            </a:r>
            <a:r>
              <a:rPr lang="en-US" sz="1400" dirty="0">
                <a:latin typeface="Verdana"/>
                <a:cs typeface="Arial" charset="0"/>
              </a:rPr>
              <a:t>(clock multiplier not fixed) to allow </a:t>
            </a: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overclocking.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(The clock multiplier </a:t>
            </a:r>
            <a:r>
              <a:rPr lang="en-US" sz="1400" dirty="0">
                <a:latin typeface="Verdana"/>
                <a:cs typeface="Arial" charset="0"/>
              </a:rPr>
              <a:t>multiplies the bus frequency (100/133 MHz) by a number delivered by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Verdana"/>
                <a:cs typeface="Arial" charset="0"/>
              </a:rPr>
              <a:t>       the PCU (Power Control Unit)</a:t>
            </a:r>
            <a:r>
              <a:rPr lang="en-US" sz="1400" dirty="0">
                <a:solidFill>
                  <a:srgbClr val="FF0000"/>
                </a:solidFill>
                <a:latin typeface="Verdana"/>
                <a:cs typeface="Arial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465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2718" y="1149664"/>
          <a:ext cx="9027494" cy="5326706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X6800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nm 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7/2006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2C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Via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X38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6xxx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65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11/2006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4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baseline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baseline="0" dirty="0" err="1">
                          <a:effectLst/>
                          <a:latin typeface="+mj-lt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900" b="0" baseline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 9650 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11/2007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DDR3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-1600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X48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136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775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Core 2 Extreme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9770 </a:t>
                      </a: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(Penryn)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3/2008 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2x2C</a:t>
                      </a:r>
                      <a:endParaRPr lang="en-US" sz="900" b="0" dirty="0">
                        <a:effectLst/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1. G. Nehalem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45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11/2008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DDR3-1067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 the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X58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Tylersburg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1366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Calibri"/>
                          <a:cs typeface="Times New Roman"/>
                        </a:rPr>
                        <a:t>Westmere</a:t>
                      </a: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EE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3/2010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1366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Sandy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32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11/2011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9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DDR3-1600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2.0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X79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Patsburg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130 W/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150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Ivy Bridge E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22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9/2013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6C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399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DDR3-1866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40 </a:t>
                      </a:r>
                      <a:r>
                        <a:rPr lang="en-US" sz="900" b="0" dirty="0" err="1">
                          <a:effectLst/>
                          <a:latin typeface="+mn-lt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+mn-lt"/>
                          <a:ea typeface="MS Mincho"/>
                          <a:cs typeface="Times New Roman"/>
                        </a:rPr>
                        <a:t>on-die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4 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130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2011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1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Haswell</a:t>
                      </a:r>
                      <a:r>
                        <a:rPr lang="en-US" sz="900" b="0" baseline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8/2014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DDR4-2133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  2011-3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Broadwell 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5/2016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10C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11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-2400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(Wellsburg)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LGA_2011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-3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86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140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Kaby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Lake X)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6/2017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4C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 </a:t>
                      </a: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 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112 W</a:t>
                      </a:r>
                    </a:p>
                  </a:txBody>
                  <a:tcPr marL="57922" marR="5792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580" y="494150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TDP (Thermal Design Power) -1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7712" y="6565759"/>
            <a:ext cx="4032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TDP: </a:t>
            </a:r>
            <a:r>
              <a:rPr lang="en-US" sz="1200" dirty="0">
                <a:latin typeface="+mj-lt"/>
              </a:rPr>
              <a:t>Reference</a:t>
            </a:r>
            <a:r>
              <a:rPr lang="en-US" sz="1200" dirty="0"/>
              <a:t> value for designing the cooling system.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469583" y="1133744"/>
            <a:ext cx="612808" cy="534262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798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83057"/>
              </p:ext>
            </p:extLst>
          </p:nvPr>
        </p:nvGraphicFramePr>
        <p:xfrm>
          <a:off x="62718" y="1149664"/>
          <a:ext cx="9027494" cy="1302393"/>
        </p:xfrm>
        <a:graphic>
          <a:graphicData uri="http://schemas.openxmlformats.org/drawingml/2006/table">
            <a:tbl>
              <a:tblPr firstRow="1" firstCol="1" bandRow="1"/>
              <a:tblGrid>
                <a:gridCol w="1178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8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Processor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Techn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.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Date of intro.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 of 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Memory attachment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Mem. speed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up to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PCIe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lanes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No. of mem. channels 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MCH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TDP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Processor socket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Skylake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-X Refresh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11/2018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On-die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MC 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-2666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44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743982"/>
                  </a:ext>
                </a:extLst>
              </a:tr>
              <a:tr h="434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Cascade Lake-X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14 nm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11/2019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18C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DDR4-2933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48 PCI-3.0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on-die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4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X299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(Basin Falls)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165 W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effectLst/>
                          <a:latin typeface="Verdana"/>
                          <a:ea typeface="MS Mincho"/>
                          <a:cs typeface="Times New Roman"/>
                        </a:rPr>
                        <a:t>LGA</a:t>
                      </a:r>
                      <a:r>
                        <a:rPr lang="en-US" sz="900" b="0" dirty="0">
                          <a:effectLst/>
                          <a:latin typeface="Verdana"/>
                          <a:ea typeface="MS Mincho"/>
                          <a:cs typeface="Times New Roman"/>
                        </a:rPr>
                        <a:t>-2066</a:t>
                      </a:r>
                    </a:p>
                  </a:txBody>
                  <a:tcPr marL="57922" marR="579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7833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7479207" y="1133744"/>
            <a:ext cx="603183" cy="131831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80" y="494150"/>
            <a:ext cx="3526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+mj-lt"/>
              </a:rPr>
              <a:t>TDP (Thermal Design Power) -2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(12b)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77771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66" y="863715"/>
            <a:ext cx="4061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400" dirty="0">
                <a:solidFill>
                  <a:srgbClr val="FF0000"/>
                </a:solidFill>
                <a:latin typeface="Verdana"/>
              </a:rPr>
              <a:t>Key features </a:t>
            </a:r>
            <a:r>
              <a:rPr lang="en-US" altLang="en-US" sz="1400" dirty="0">
                <a:solidFill>
                  <a:srgbClr val="0070C0"/>
                </a:solidFill>
                <a:latin typeface="Verdana"/>
              </a:rPr>
              <a:t>of Intel’s HEDT lines (cont.):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3. Evolution of HEDT (High-End Desktop) processors  (13)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3705" y="498072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Introduction -3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216370" y="1195324"/>
            <a:ext cx="8948027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They are equipped with a </a:t>
            </a: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large number of </a:t>
            </a:r>
            <a:r>
              <a:rPr lang="en-US" sz="1400" dirty="0" err="1">
                <a:solidFill>
                  <a:srgbClr val="0070C0"/>
                </a:solidFill>
                <a:latin typeface="Verdana"/>
                <a:cs typeface="Arial" charset="0"/>
              </a:rPr>
              <a:t>PCIe</a:t>
            </a:r>
            <a:r>
              <a:rPr lang="en-US" sz="1400" dirty="0">
                <a:solidFill>
                  <a:srgbClr val="0070C0"/>
                </a:solidFill>
                <a:latin typeface="Verdana"/>
                <a:cs typeface="Arial" charset="0"/>
              </a:rPr>
              <a:t> lanes </a:t>
            </a: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(mostly 32 to 48 lanes) to connect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  <a:cs typeface="Arial" charset="0"/>
              </a:rPr>
              <a:t>      multiple discrete graphics cards vs. only 16 as typical in desktops,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do not provide integrated graphics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the installation is assumed to provide high quality</a:t>
            </a:r>
          </a:p>
          <a:p>
            <a:pPr>
              <a:buClr>
                <a:srgbClr val="000000"/>
              </a:buClr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     graphics by attaching discrete graphics cards,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15419" y="2236215"/>
            <a:ext cx="8798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have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more cores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than desktops have since graphics offers more parallelism than typical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      desktop workloads,</a:t>
            </a:r>
            <a:endParaRPr lang="en-US" sz="14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12668" y="2804259"/>
            <a:ext cx="24864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they are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unlocked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and</a:t>
            </a:r>
            <a:endParaRPr lang="en-US" sz="14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11717" y="3138495"/>
            <a:ext cx="90314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HEDTs have a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higher TDP, mostly of 130 to 165 W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vs. 65 to 95 W typical for DT processors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. </a:t>
            </a:r>
            <a:endParaRPr lang="en-US" sz="1400" dirty="0">
              <a:solidFill>
                <a:srgbClr val="000000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433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</a:t>
            </a:r>
          </a:p>
        </p:txBody>
      </p:sp>
    </p:spTree>
    <p:extLst>
      <p:ext uri="{BB962C8B-B14F-4D97-AF65-F5344CB8AC3E}">
        <p14:creationId xmlns:p14="http://schemas.microsoft.com/office/powerpoint/2010/main" val="28422982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(1)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5914" y="3393648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34965" y="2187084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1802" y="2747782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39272" y="1900054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23150" y="132948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73345" y="1558085"/>
            <a:ext cx="680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68103" y="175811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01441" y="155808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47806" y="1043735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processor categories of 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63545" y="2389097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1461" y="2391729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45053" y="1902016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892803" y="1759698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26140" y="155967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50375" y="2392994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05841" y="2387855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70247" y="1902953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55059" y="2393113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or X models)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797760" y="17522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31098" y="155223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495" y="1575145"/>
            <a:ext cx="1599817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717" y="501774"/>
            <a:ext cx="477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4. Evolution of high-end 2S server processors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85327" y="1580675"/>
            <a:ext cx="3105473" cy="793876"/>
            <a:chOff x="6085327" y="1246938"/>
            <a:chExt cx="3105473" cy="793876"/>
          </a:xfrm>
        </p:grpSpPr>
        <p:sp>
          <p:nvSpPr>
            <p:cNvPr id="63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27894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150369" y="540218"/>
            <a:ext cx="779700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platforms classified according to the number of processors supported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203623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2S (DP)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11472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250998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466898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2928986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66692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46689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908098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179811"/>
            <a:ext cx="22166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     Platforms for more than 8 sockets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132526" y="3721148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2052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4S/</a:t>
            </a:r>
            <a:r>
              <a:rPr lang="en-US" altLang="en-US" sz="1200" b="1" dirty="0" err="1">
                <a:latin typeface="Verdana" pitchFamily="34" charset="0"/>
              </a:rPr>
              <a:t>8S</a:t>
            </a:r>
            <a:r>
              <a:rPr lang="en-US" altLang="en-US" sz="1200" b="1" dirty="0">
                <a:latin typeface="Verdana" pitchFamily="34" charset="0"/>
              </a:rPr>
              <a:t> (MP)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1099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29099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592628" y="3722736"/>
            <a:ext cx="25955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4/8-processor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(4/8-socket 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7120186" y="3724323"/>
            <a:ext cx="187102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Server platforms for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 more than the Intel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supported number of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sockets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(4 or 8 sockets)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They need third party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latin typeface="Verdana" pitchFamily="34" charset="0"/>
              </a:rPr>
              <a:t>node controllers</a:t>
            </a: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1741536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243186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1353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29353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66216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46213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1743123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238423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2706736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2927398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141730" y="2933945"/>
            <a:ext cx="2500322" cy="145395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4338" y="652472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(2)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66555" y="5904275"/>
            <a:ext cx="1845377" cy="7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300" dirty="0">
                <a:solidFill>
                  <a:schemeClr val="accent6"/>
                </a:solidFill>
              </a:rPr>
              <a:t>S: Socket</a:t>
            </a:r>
          </a:p>
          <a:p>
            <a:pPr>
              <a:spcAft>
                <a:spcPts val="200"/>
              </a:spcAft>
            </a:pPr>
            <a:r>
              <a:rPr lang="en-US" sz="1300" dirty="0">
                <a:solidFill>
                  <a:schemeClr val="accent6"/>
                </a:solidFill>
              </a:rPr>
              <a:t>DP: Dual Processor</a:t>
            </a:r>
          </a:p>
          <a:p>
            <a:pPr>
              <a:spcAft>
                <a:spcPts val="200"/>
              </a:spcAft>
            </a:pPr>
            <a:r>
              <a:rPr lang="en-US" sz="1300" dirty="0">
                <a:solidFill>
                  <a:schemeClr val="accent6"/>
                </a:solidFill>
              </a:rPr>
              <a:t>MP: Multi-Processor</a:t>
            </a:r>
          </a:p>
        </p:txBody>
      </p:sp>
    </p:spTree>
    <p:extLst>
      <p:ext uri="{BB962C8B-B14F-4D97-AF65-F5344CB8AC3E}">
        <p14:creationId xmlns:p14="http://schemas.microsoft.com/office/powerpoint/2010/main" val="19882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  <p:bldP spid="4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(1)</a:t>
            </a:r>
            <a:endParaRPr lang="en-US" sz="1600" dirty="0"/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5957354" y="1772826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Key new features of the ISP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and the microarchitecture</a:t>
            </a: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5820671" y="1773350"/>
            <a:ext cx="2990850" cy="450181"/>
          </a:xfrm>
          <a:prstGeom prst="rect">
            <a:avLst/>
          </a:prstGeom>
          <a:solidFill>
            <a:srgbClr val="333333">
              <a:alpha val="14902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850" y="2146323"/>
            <a:ext cx="8631787" cy="3018006"/>
            <a:chOff x="323850" y="1049934"/>
            <a:chExt cx="8631787" cy="2774950"/>
          </a:xfrm>
        </p:grpSpPr>
        <p:sp>
          <p:nvSpPr>
            <p:cNvPr id="4" name="Rectangle 46"/>
            <p:cNvSpPr>
              <a:spLocks noChangeArrowheads="1"/>
            </p:cNvSpPr>
            <p:nvPr/>
          </p:nvSpPr>
          <p:spPr bwMode="auto">
            <a:xfrm>
              <a:off x="2546775" y="1089902"/>
              <a:ext cx="3108960" cy="2690428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dirty="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84577" y="2541719"/>
              <a:ext cx="3171060" cy="59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microarch.,</a:t>
              </a: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64-bit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Dual cores (DC) for the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D (Smithfield) (05/2005)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608513" y="3127972"/>
              <a:ext cx="102235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1/200</a:t>
              </a: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23850" y="2419947"/>
              <a:ext cx="4121150" cy="612775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93700" y="2438997"/>
              <a:ext cx="3735388" cy="576262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665538" y="2456459"/>
              <a:ext cx="774700" cy="611188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890963" y="262155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 dirty="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90nm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36600" y="2464397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23850" y="1794472"/>
              <a:ext cx="4121150" cy="576262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93700" y="1805584"/>
              <a:ext cx="3735388" cy="576263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665538" y="1757959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798888" y="1975447"/>
              <a:ext cx="6858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130</a:t>
              </a: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nm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736600" y="1797647"/>
              <a:ext cx="3192463" cy="5762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754063" y="1864322"/>
              <a:ext cx="3121025" cy="47625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2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23850" y="1094384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393700" y="10832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3665538" y="1092797"/>
              <a:ext cx="774700" cy="611187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736600" y="11086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 rot="-5400000">
              <a:off x="215901" y="2653309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 rot="-5400000">
              <a:off x="211138" y="19722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 rot="-5400000">
              <a:off x="201613" y="12864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dirty="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323850" y="3154959"/>
              <a:ext cx="4121150" cy="611188"/>
            </a:xfrm>
            <a:prstGeom prst="rect">
              <a:avLst/>
            </a:prstGeom>
            <a:gradFill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hu-HU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AutoShape 32"/>
            <p:cNvSpPr>
              <a:spLocks noChangeArrowheads="1"/>
            </p:cNvSpPr>
            <p:nvPr/>
          </p:nvSpPr>
          <p:spPr bwMode="auto">
            <a:xfrm>
              <a:off x="393700" y="3153372"/>
              <a:ext cx="3735388" cy="612775"/>
            </a:xfrm>
            <a:prstGeom prst="roundRect">
              <a:avLst>
                <a:gd name="adj" fmla="val 16667"/>
              </a:avLst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3665538" y="3150197"/>
              <a:ext cx="774700" cy="612775"/>
            </a:xfrm>
            <a:prstGeom prst="ellipse">
              <a:avLst/>
            </a:prstGeom>
            <a:solidFill>
              <a:srgbClr val="FFA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2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878263" y="3326409"/>
              <a:ext cx="590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65nm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736600" y="3153372"/>
              <a:ext cx="3240088" cy="612775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AD5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hu-HU" altLang="en-US" sz="1400">
                <a:solidFill>
                  <a:srgbClr val="3333CC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746125" y="3073172"/>
              <a:ext cx="3121025" cy="396186"/>
            </a:xfrm>
            <a:prstGeom prst="rect">
              <a:avLst/>
            </a:prstGeom>
            <a:solidFill>
              <a:srgbClr val="FFFFC9">
                <a:alpha val="58038"/>
              </a:srgbClr>
            </a:soli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Pentium 4 (</a:t>
              </a:r>
              <a:r>
                <a:rPr lang="hu-HU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Cedar Mill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SC) 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Pentium D (</a:t>
              </a:r>
              <a:r>
                <a:rPr lang="en-US" altLang="en-US" sz="1100" b="1" dirty="0" err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Presler</a:t>
              </a:r>
              <a:r>
                <a:rPr lang="en-US" altLang="en-US" sz="11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DC)         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754063" y="3429000"/>
              <a:ext cx="3121025" cy="302673"/>
            </a:xfrm>
            <a:prstGeom prst="rect">
              <a:avLst/>
            </a:prstGeom>
            <a:solidFill>
              <a:srgbClr val="6148F6">
                <a:alpha val="22745"/>
              </a:srgbClr>
            </a:solidFill>
            <a:ln w="19050" algn="ctr">
              <a:solidFill>
                <a:srgbClr val="9966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  <a:r>
                <a:rPr lang="en-US" altLang="en-US" sz="14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</a:t>
              </a:r>
              <a:r>
                <a:rPr lang="hu-HU" altLang="en-US" sz="1200" b="1" dirty="0" err="1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Core</a:t>
              </a:r>
              <a:r>
                <a:rPr lang="hu-HU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2</a:t>
              </a:r>
              <a:r>
                <a:rPr lang="en-US" altLang="en-US" sz="1200" b="1" dirty="0">
                  <a:solidFill>
                    <a:schemeClr val="bg2">
                      <a:lumMod val="75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        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 rot="-5400000">
              <a:off x="215901" y="3343871"/>
              <a:ext cx="7175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>
                  <a:solidFill>
                    <a:srgbClr val="FFFFFF"/>
                  </a:solidFill>
                  <a:cs typeface="Arial" charset="0"/>
                </a:rPr>
                <a:t>2 YEARS</a:t>
              </a: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6460442" y="1212882"/>
              <a:ext cx="1544012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microarch.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called </a:t>
              </a:r>
              <a:r>
                <a:rPr lang="en-US" altLang="en-US" sz="1200" b="1" dirty="0" err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Netburst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6243596" y="1877244"/>
              <a:ext cx="2042547" cy="42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New </a:t>
              </a:r>
              <a:r>
                <a:rPr lang="hu-HU" altLang="en-US" sz="1200" b="1" dirty="0" err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microarch</a:t>
              </a: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.,</a:t>
              </a:r>
              <a:endParaRPr lang="en-US" altLang="en-US" sz="1200" b="1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</a:t>
              </a: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H</a:t>
              </a:r>
              <a:r>
                <a:rPr lang="hu-HU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yperthreading</a:t>
              </a: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(HT)</a:t>
              </a: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1338263" y="2035772"/>
              <a:ext cx="2020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Northwood</a:t>
              </a:r>
              <a:endParaRPr lang="en-US" altLang="en-US" sz="11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754063" y="1211859"/>
              <a:ext cx="3121025" cy="430213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736600" y="2562822"/>
              <a:ext cx="3121025" cy="431800"/>
            </a:xfrm>
            <a:prstGeom prst="rect">
              <a:avLst/>
            </a:prstGeom>
            <a:gradFill rotWithShape="1">
              <a:gsLst>
                <a:gs pos="0">
                  <a:srgbClr val="0066FF">
                    <a:alpha val="57999"/>
                  </a:srgbClr>
                </a:gs>
                <a:gs pos="100000">
                  <a:srgbClr val="FFFFC9"/>
                </a:gs>
              </a:gsLst>
              <a:lin ang="5400000" scaled="1"/>
            </a:gradFill>
            <a:ln w="190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TICK</a:t>
              </a:r>
              <a:b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</a:br>
              <a:r>
                <a:rPr lang="en-US" altLang="en-US" sz="1100" b="1" i="1" dirty="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TOCK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1411288" y="2648547"/>
              <a:ext cx="237807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/Prescott           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411288" y="1353147"/>
              <a:ext cx="244633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Pentium 4 /</a:t>
              </a:r>
              <a:r>
                <a:rPr lang="hu-HU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Willamette</a:t>
              </a:r>
              <a:r>
                <a:rPr lang="en-US" altLang="en-US" sz="1100" b="1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           </a:t>
              </a:r>
            </a:p>
          </p:txBody>
        </p:sp>
        <p:sp>
          <p:nvSpPr>
            <p:cNvPr id="43" name="Text Box 44"/>
            <p:cNvSpPr txBox="1">
              <a:spLocks noChangeArrowheads="1"/>
            </p:cNvSpPr>
            <p:nvPr/>
          </p:nvSpPr>
          <p:spPr bwMode="auto">
            <a:xfrm>
              <a:off x="4622800" y="3464870"/>
              <a:ext cx="9890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7/2006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4641850" y="1291234"/>
              <a:ext cx="9350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11/2000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" name="Text Box 50"/>
            <p:cNvSpPr txBox="1">
              <a:spLocks noChangeArrowheads="1"/>
            </p:cNvSpPr>
            <p:nvPr/>
          </p:nvSpPr>
          <p:spPr bwMode="auto">
            <a:xfrm>
              <a:off x="4654550" y="1957984"/>
              <a:ext cx="9366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1/2002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4654550" y="2597747"/>
              <a:ext cx="9366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0</a:t>
              </a:r>
              <a:r>
                <a:rPr lang="hu-HU" altLang="en-US" sz="12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2/2004</a:t>
              </a:r>
              <a:endParaRPr lang="en-US" altLang="en-US" sz="1200" b="1">
                <a:solidFill>
                  <a:srgbClr val="000000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>
              <a:off x="361950" y="3100984"/>
              <a:ext cx="845978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0" name="Text Box 25"/>
            <p:cNvSpPr txBox="1">
              <a:spLocks noChangeArrowheads="1"/>
            </p:cNvSpPr>
            <p:nvPr/>
          </p:nvSpPr>
          <p:spPr bwMode="auto">
            <a:xfrm>
              <a:off x="3824288" y="1308697"/>
              <a:ext cx="68103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hu-HU" altLang="en-US" sz="1000" b="1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180nm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8814338" y="7169350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28" y="5454998"/>
            <a:ext cx="929292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+mj-lt"/>
              </a:rPr>
              <a:t>Note</a:t>
            </a:r>
          </a:p>
          <a:p>
            <a:r>
              <a:rPr lang="en-US" sz="1400" dirty="0">
                <a:latin typeface="+mj-lt"/>
              </a:rPr>
              <a:t>This is a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single phase development model</a:t>
            </a:r>
            <a:r>
              <a:rPr lang="en-US" sz="1400" dirty="0">
                <a:latin typeface="+mj-lt"/>
              </a:rPr>
              <a:t>, in each generation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both technology and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microarchitecture</a:t>
            </a:r>
            <a:r>
              <a:rPr lang="en-US" sz="1400" dirty="0">
                <a:latin typeface="+mj-lt"/>
              </a:rPr>
              <a:t> is changed.</a:t>
            </a: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78184" y="507813"/>
            <a:ext cx="8909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of Intel's Pentium 4 and Core 2 families (Based on [3])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84" y="870220"/>
            <a:ext cx="91108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+mj-lt"/>
              </a:rPr>
              <a:t>The Core 2 family was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preceded</a:t>
            </a:r>
            <a:r>
              <a:rPr lang="en-US" sz="1400" dirty="0">
                <a:latin typeface="+mj-lt"/>
              </a:rPr>
              <a:t> by the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Pentium 4 family.</a:t>
            </a:r>
          </a:p>
          <a:p>
            <a:r>
              <a:rPr lang="en-US" sz="1400" dirty="0">
                <a:latin typeface="+mj-lt"/>
              </a:rPr>
              <a:t>The Pentium 4 family includes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3 generations </a:t>
            </a:r>
            <a:r>
              <a:rPr lang="en-US" sz="1400" dirty="0">
                <a:latin typeface="+mj-lt"/>
              </a:rPr>
              <a:t>and introduced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important innovations</a:t>
            </a:r>
            <a:r>
              <a:rPr lang="en-US" sz="1400" dirty="0">
                <a:latin typeface="+mj-lt"/>
              </a:rPr>
              <a:t>, as listed below.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6825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7" grpId="0"/>
      <p:bldP spid="5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14598" y="1358770"/>
            <a:ext cx="4390466" cy="3650114"/>
            <a:chOff x="2272552" y="2418217"/>
            <a:chExt cx="4390466" cy="36501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9643" t="3512" r="19838" b="4514"/>
            <a:stretch/>
          </p:blipFill>
          <p:spPr>
            <a:xfrm>
              <a:off x="2286000" y="2418217"/>
              <a:ext cx="4377018" cy="36501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72552" y="2433917"/>
              <a:ext cx="1344701" cy="15464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644" t="28182" r="70918" b="42978"/>
            <a:stretch/>
          </p:blipFill>
          <p:spPr>
            <a:xfrm>
              <a:off x="2290482" y="2438400"/>
              <a:ext cx="1344701" cy="154641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1500" y="503675"/>
            <a:ext cx="5345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Recent market share of 1S and 2S servers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[337]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(3)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778555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77048"/>
              </p:ext>
            </p:extLst>
          </p:nvPr>
        </p:nvGraphicFramePr>
        <p:xfrm>
          <a:off x="69373" y="1268760"/>
          <a:ext cx="8984819" cy="534142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Key features of Intel’s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x86-b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ased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HE 2S 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dies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52320" y="1282929"/>
            <a:ext cx="1601872" cy="534142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28048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37713"/>
              </p:ext>
            </p:extLst>
          </p:nvPr>
        </p:nvGraphicFramePr>
        <p:xfrm>
          <a:off x="67375" y="1106910"/>
          <a:ext cx="9009247" cy="5769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981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358968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568487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754876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857392">
                  <a:extLst>
                    <a:ext uri="{9D8B030D-6E8A-4147-A177-3AD203B41FA5}">
                      <a16:colId xmlns:a16="http://schemas.microsoft.com/office/drawing/2014/main" val="1297858794"/>
                    </a:ext>
                  </a:extLst>
                </a:gridCol>
                <a:gridCol w="1224203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1597794">
                  <a:extLst>
                    <a:ext uri="{9D8B030D-6E8A-4147-A177-3AD203B41FA5}">
                      <a16:colId xmlns:a16="http://schemas.microsoft.com/office/drawing/2014/main" val="784958564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1430030638"/>
                    </a:ext>
                  </a:extLst>
                </a:gridCol>
                <a:gridCol w="991401">
                  <a:extLst>
                    <a:ext uri="{9D8B030D-6E8A-4147-A177-3AD203B41FA5}">
                      <a16:colId xmlns:a16="http://schemas.microsoft.com/office/drawing/2014/main" val="552071532"/>
                    </a:ext>
                  </a:extLst>
                </a:gridCol>
              </a:tblGrid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 m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channels</a:t>
                      </a:r>
                      <a:endParaRPr lang="en-US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socket </a:t>
                      </a:r>
                      <a:r>
                        <a:rPr lang="hu-HU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TDP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Socket</a:t>
                      </a:r>
                      <a:endParaRPr lang="hu-HU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536477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55xx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 –EP) 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1366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045782"/>
                  </a:ext>
                </a:extLst>
              </a:tr>
              <a:tr h="536477">
                <a:tc rowSpan="2"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xx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Nehalem-EX)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Beckton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MCH)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1567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487888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2011-1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91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2011-3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9111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  <a:tr h="4878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Silver 41xx</a:t>
                      </a:r>
                    </a:p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</a:t>
                      </a:r>
                      <a:r>
                        <a:rPr lang="hu-HU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2400</a:t>
                      </a:r>
                      <a:endParaRPr lang="en-US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829803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Platinum 92xx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Lake-AP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2x28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400</a:t>
                      </a:r>
                      <a:endParaRPr lang="hu-HU" sz="110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5903</a:t>
                      </a:r>
                      <a:endParaRPr lang="en-US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73690"/>
                  </a:ext>
                </a:extLst>
              </a:tr>
              <a:tr h="487888">
                <a:tc vMerge="1">
                  <a:txBody>
                    <a:bodyPr/>
                    <a:lstStyle/>
                    <a:p>
                      <a:pPr algn="ctr"/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62xxR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Lake-SP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2/2020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48x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PCIe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3.0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 proc.)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DDR4-2933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205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</a:t>
                      </a:r>
                      <a:r>
                        <a:rPr lang="hu-HU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3647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977846"/>
                  </a:ext>
                </a:extLst>
              </a:tr>
              <a:tr h="3791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Whitney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Eis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Lake-SP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 nm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n.a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48?xPCIe4.0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(on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100" baseline="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proc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DDR4-3200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n.a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LGA 4189</a:t>
                      </a:r>
                      <a:endParaRPr lang="hu-HU" sz="11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4914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" y="514750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TDP values and socketing of Intel’s high-end 2S 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NUMA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server p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rocessor lines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352685" y="1106910"/>
            <a:ext cx="1714312" cy="57693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0085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646230"/>
              </p:ext>
            </p:extLst>
          </p:nvPr>
        </p:nvGraphicFramePr>
        <p:xfrm>
          <a:off x="69373" y="1268760"/>
          <a:ext cx="8984819" cy="5341426"/>
        </p:xfrm>
        <a:graphic>
          <a:graphicData uri="http://schemas.openxmlformats.org/drawingml/2006/table">
            <a:tbl>
              <a:tblPr/>
              <a:tblGrid>
                <a:gridCol w="1029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5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8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330">
                  <a:extLst>
                    <a:ext uri="{9D8B030D-6E8A-4147-A177-3AD203B41FA5}">
                      <a16:colId xmlns:a16="http://schemas.microsoft.com/office/drawing/2014/main" val="84364266"/>
                    </a:ext>
                  </a:extLst>
                </a:gridCol>
                <a:gridCol w="725013">
                  <a:extLst>
                    <a:ext uri="{9D8B030D-6E8A-4147-A177-3AD203B41FA5}">
                      <a16:colId xmlns:a16="http://schemas.microsoft.com/office/drawing/2014/main" val="1915849201"/>
                    </a:ext>
                  </a:extLst>
                </a:gridCol>
              </a:tblGrid>
              <a:tr h="629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Platform4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100" b="1" dirty="0">
                          <a:solidFill>
                            <a:schemeClr val="bg1"/>
                          </a:solidFill>
                          <a:latin typeface="Verdana" pitchFamily="34" charset="0"/>
                          <a:cs typeface="Times New Roman" pitchFamily="18" charset="0"/>
                        </a:rPr>
                        <a:t>High performance Core 2-based multicore  2S server processors 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 up to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Trans.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/10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[mm</a:t>
                      </a:r>
                      <a:r>
                        <a:rPr kumimoji="0" lang="en-US" altLang="en-US" sz="11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]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6/2004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90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nm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Nocona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DP 2008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2x135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7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Bensley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ott 2M DP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5000 (Dempsey)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2x188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2x81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5100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Woodcrest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5300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Clovertown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2x291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2x143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74880"/>
                  </a:ext>
                </a:extLst>
              </a:tr>
              <a:tr h="2641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5400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Harpertown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2x410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0772"/>
                  </a:ext>
                </a:extLst>
              </a:tr>
              <a:tr h="2609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X6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500 (Beckton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/Nehalem-EX)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513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Xeon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xx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 Bridge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E7-28xx v2 (Ivy Bridge-EX)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541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9/2014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E5-2600xx v3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5.69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662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hu-H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/2016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E5-26xx v4 (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-EP)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7.2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456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72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7/2017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8.0?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~694?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Lake-SP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208261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4/2019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Cascade Lake-AP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2x28C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213575"/>
                  </a:ext>
                </a:extLst>
              </a:tr>
              <a:tr h="28672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2/2020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Cascade Lake R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234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73" y="492550"/>
            <a:ext cx="907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C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ore counts in Intel's </a:t>
            </a:r>
            <a:r>
              <a:rPr lang="en-GB" sz="1400" b="1" dirty="0">
                <a:solidFill>
                  <a:srgbClr val="2D2D8A"/>
                </a:solidFill>
                <a:cs typeface="Times New Roman" pitchFamily="18" charset="0"/>
              </a:rPr>
              <a:t>high-end 2S server processor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 line</a:t>
            </a:r>
            <a:r>
              <a:rPr lang="en-GB" sz="1400" b="1" dirty="0">
                <a:solidFill>
                  <a:srgbClr val="2D2D8A"/>
                </a:solidFill>
                <a:cs typeface="Times New Roman" pitchFamily="18" charset="0"/>
              </a:rPr>
              <a:t>s </a:t>
            </a:r>
            <a:endParaRPr lang="en-US" sz="1400" b="1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E3CF087-629E-48A5-B134-0DFDB30331CD}"/>
              </a:ext>
            </a:extLst>
          </p:cNvPr>
          <p:cNvSpPr/>
          <p:nvPr/>
        </p:nvSpPr>
        <p:spPr bwMode="auto">
          <a:xfrm>
            <a:off x="6766560" y="1268760"/>
            <a:ext cx="685760" cy="534142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9784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8" y="513563"/>
            <a:ext cx="592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Remark to Intel’s 56-core Cascade Lake 9200-AP processor line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42" b="9532"/>
          <a:stretch/>
        </p:blipFill>
        <p:spPr>
          <a:xfrm>
            <a:off x="4229282" y="2142354"/>
            <a:ext cx="4753208" cy="304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6"/>
          <a:stretch/>
        </p:blipFill>
        <p:spPr>
          <a:xfrm>
            <a:off x="836585" y="2242820"/>
            <a:ext cx="2812080" cy="2776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510" y="899718"/>
            <a:ext cx="898249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this processor line Intel intends to encounter AMD’s 64-core EPYC Rome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9200-AP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is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dual-chip module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Cascade Lake-SP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dies interconnected properly,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presumable by an UPI bus,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placed into a BGA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(Ball Grid Array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 package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as indicated in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left Figure, that will be surface mounted (soldered) onto the mainboard.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0" y="5233418"/>
            <a:ext cx="4463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Figure: Dual-chip module of the 9200-AP [314]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4385736" y="5233071"/>
            <a:ext cx="4662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Dual-socket server based on the 9200-AP [314]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0" y="5696090"/>
            <a:ext cx="907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dual socket server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built up of the Cascade Lake 9200-AP (see the Figure on the right) appears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and operates actually as 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4-processor server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(7)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765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97" y="500663"/>
            <a:ext cx="9856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rate of rising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core counts in Intel's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 2S 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line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644" y="1119559"/>
            <a:ext cx="9039306" cy="5615743"/>
            <a:chOff x="116505" y="725022"/>
            <a:chExt cx="9039306" cy="5615743"/>
          </a:xfrm>
        </p:grpSpPr>
        <p:cxnSp>
          <p:nvCxnSpPr>
            <p:cNvPr id="31" name="Egyenes összekötő nyíllal 4"/>
            <p:cNvCxnSpPr/>
            <p:nvPr/>
          </p:nvCxnSpPr>
          <p:spPr>
            <a:xfrm flipH="1" flipV="1">
              <a:off x="603904" y="1134294"/>
              <a:ext cx="76" cy="496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nyíllal 6"/>
            <p:cNvCxnSpPr/>
            <p:nvPr/>
          </p:nvCxnSpPr>
          <p:spPr>
            <a:xfrm flipV="1">
              <a:off x="544790" y="5978825"/>
              <a:ext cx="8496000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1"/>
            <p:cNvCxnSpPr/>
            <p:nvPr/>
          </p:nvCxnSpPr>
          <p:spPr>
            <a:xfrm>
              <a:off x="1155886" y="591613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2"/>
            <p:cNvCxnSpPr/>
            <p:nvPr/>
          </p:nvCxnSpPr>
          <p:spPr>
            <a:xfrm>
              <a:off x="1703881" y="59148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"/>
            <p:cNvCxnSpPr/>
            <p:nvPr/>
          </p:nvCxnSpPr>
          <p:spPr>
            <a:xfrm>
              <a:off x="2253087" y="591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"/>
            <p:cNvCxnSpPr/>
            <p:nvPr/>
          </p:nvCxnSpPr>
          <p:spPr>
            <a:xfrm>
              <a:off x="2801082" y="5912949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15"/>
            <p:cNvCxnSpPr/>
            <p:nvPr/>
          </p:nvCxnSpPr>
          <p:spPr>
            <a:xfrm>
              <a:off x="335513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16"/>
            <p:cNvCxnSpPr/>
            <p:nvPr/>
          </p:nvCxnSpPr>
          <p:spPr>
            <a:xfrm>
              <a:off x="390312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17"/>
            <p:cNvCxnSpPr/>
            <p:nvPr/>
          </p:nvCxnSpPr>
          <p:spPr>
            <a:xfrm>
              <a:off x="445233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18"/>
            <p:cNvCxnSpPr/>
            <p:nvPr/>
          </p:nvCxnSpPr>
          <p:spPr>
            <a:xfrm>
              <a:off x="500032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19"/>
            <p:cNvCxnSpPr/>
            <p:nvPr/>
          </p:nvCxnSpPr>
          <p:spPr>
            <a:xfrm>
              <a:off x="5550501" y="5920570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20"/>
            <p:cNvCxnSpPr/>
            <p:nvPr/>
          </p:nvCxnSpPr>
          <p:spPr>
            <a:xfrm>
              <a:off x="6098496" y="59192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21"/>
            <p:cNvCxnSpPr/>
            <p:nvPr/>
          </p:nvCxnSpPr>
          <p:spPr>
            <a:xfrm>
              <a:off x="6647702" y="5918671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22"/>
            <p:cNvCxnSpPr/>
            <p:nvPr/>
          </p:nvCxnSpPr>
          <p:spPr>
            <a:xfrm>
              <a:off x="7195697" y="591738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27"/>
            <p:cNvSpPr txBox="1"/>
            <p:nvPr/>
          </p:nvSpPr>
          <p:spPr>
            <a:xfrm>
              <a:off x="258296" y="725022"/>
              <a:ext cx="691215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Core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</p:txBody>
        </p:sp>
        <p:sp>
          <p:nvSpPr>
            <p:cNvPr id="46" name="Szövegdoboz 28"/>
            <p:cNvSpPr txBox="1"/>
            <p:nvPr/>
          </p:nvSpPr>
          <p:spPr>
            <a:xfrm>
              <a:off x="1132028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47" name="Szövegdoboz 29"/>
            <p:cNvSpPr txBox="1"/>
            <p:nvPr/>
          </p:nvSpPr>
          <p:spPr>
            <a:xfrm>
              <a:off x="2232959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48" name="Szövegdoboz 30"/>
            <p:cNvSpPr txBox="1"/>
            <p:nvPr/>
          </p:nvSpPr>
          <p:spPr>
            <a:xfrm>
              <a:off x="3341046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49" name="Szövegdoboz 31"/>
            <p:cNvSpPr txBox="1"/>
            <p:nvPr/>
          </p:nvSpPr>
          <p:spPr>
            <a:xfrm>
              <a:off x="4429442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50" name="Szövegdoboz 32"/>
            <p:cNvSpPr txBox="1"/>
            <p:nvPr/>
          </p:nvSpPr>
          <p:spPr>
            <a:xfrm>
              <a:off x="5532051" y="6035813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51" name="Szövegdoboz 33"/>
            <p:cNvSpPr txBox="1"/>
            <p:nvPr/>
          </p:nvSpPr>
          <p:spPr>
            <a:xfrm>
              <a:off x="6630135" y="6041006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52" name="Szövegdoboz 34"/>
            <p:cNvSpPr txBox="1"/>
            <p:nvPr/>
          </p:nvSpPr>
          <p:spPr>
            <a:xfrm>
              <a:off x="8551050" y="6056072"/>
              <a:ext cx="604761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53" name="Szövegdoboz 46"/>
            <p:cNvSpPr txBox="1"/>
            <p:nvPr/>
          </p:nvSpPr>
          <p:spPr>
            <a:xfrm>
              <a:off x="599812" y="4665899"/>
              <a:ext cx="110959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DP 2.8 GHz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(90 nm)</a:t>
              </a:r>
            </a:p>
          </p:txBody>
        </p:sp>
        <p:sp>
          <p:nvSpPr>
            <p:cNvPr id="54" name="Szövegdoboz 56"/>
            <p:cNvSpPr txBox="1"/>
            <p:nvPr/>
          </p:nvSpPr>
          <p:spPr>
            <a:xfrm>
              <a:off x="1275804" y="3894695"/>
              <a:ext cx="74090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xx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(65 nm)</a:t>
              </a:r>
            </a:p>
          </p:txBody>
        </p:sp>
        <p:sp>
          <p:nvSpPr>
            <p:cNvPr id="55" name="Szövegdoboz 57"/>
            <p:cNvSpPr txBox="1"/>
            <p:nvPr/>
          </p:nvSpPr>
          <p:spPr>
            <a:xfrm>
              <a:off x="1868553" y="3779444"/>
              <a:ext cx="74090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5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xx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6" name="Szövegdoboz 58"/>
            <p:cNvSpPr txBox="1"/>
            <p:nvPr/>
          </p:nvSpPr>
          <p:spPr>
            <a:xfrm>
              <a:off x="2640587" y="3101687"/>
              <a:ext cx="130276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7" name="Szövegdoboz 59"/>
            <p:cNvSpPr txBox="1"/>
            <p:nvPr/>
          </p:nvSpPr>
          <p:spPr>
            <a:xfrm>
              <a:off x="3514254" y="2688945"/>
              <a:ext cx="131157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58" name="Szövegdoboz 60"/>
            <p:cNvSpPr txBox="1"/>
            <p:nvPr/>
          </p:nvSpPr>
          <p:spPr>
            <a:xfrm>
              <a:off x="4479846" y="2393968"/>
              <a:ext cx="1311641" cy="453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nm)</a:t>
              </a:r>
            </a:p>
          </p:txBody>
        </p:sp>
        <p:sp>
          <p:nvSpPr>
            <p:cNvPr id="59" name="Szövegdoboz 61"/>
            <p:cNvSpPr txBox="1"/>
            <p:nvPr/>
          </p:nvSpPr>
          <p:spPr>
            <a:xfrm>
              <a:off x="6166368" y="1639308"/>
              <a:ext cx="1241045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nm)</a:t>
              </a: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87644" y="2812271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045086" y="3307290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422981" y="3561916"/>
              <a:ext cx="45719" cy="18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140810" y="4333747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584110" y="4354864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089046" y="5139451"/>
              <a:ext cx="33518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Szövegdoboz 35"/>
            <p:cNvSpPr txBox="1"/>
            <p:nvPr/>
          </p:nvSpPr>
          <p:spPr>
            <a:xfrm>
              <a:off x="171937" y="505760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67" name="Szövegdoboz 36"/>
            <p:cNvSpPr txBox="1"/>
            <p:nvPr/>
          </p:nvSpPr>
          <p:spPr>
            <a:xfrm>
              <a:off x="169444" y="4271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68" name="Szövegdoboz 37"/>
            <p:cNvSpPr txBox="1"/>
            <p:nvPr/>
          </p:nvSpPr>
          <p:spPr>
            <a:xfrm>
              <a:off x="174783" y="3463659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sp>
          <p:nvSpPr>
            <p:cNvPr id="69" name="Szövegdoboz 38"/>
            <p:cNvSpPr txBox="1"/>
            <p:nvPr/>
          </p:nvSpPr>
          <p:spPr>
            <a:xfrm>
              <a:off x="117853" y="2556211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endParaRPr kumimoji="0" lang="hu-HU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0" name="Szövegdoboz 39"/>
            <p:cNvSpPr txBox="1"/>
            <p:nvPr/>
          </p:nvSpPr>
          <p:spPr>
            <a:xfrm>
              <a:off x="119836" y="2062968"/>
              <a:ext cx="364202" cy="284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28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1" name="Egyenes összekötő 40"/>
            <p:cNvCxnSpPr/>
            <p:nvPr/>
          </p:nvCxnSpPr>
          <p:spPr>
            <a:xfrm rot="5400000">
              <a:off x="589312" y="4318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41"/>
            <p:cNvCxnSpPr/>
            <p:nvPr/>
          </p:nvCxnSpPr>
          <p:spPr>
            <a:xfrm rot="5400000">
              <a:off x="596656" y="211190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43"/>
            <p:cNvCxnSpPr/>
            <p:nvPr/>
          </p:nvCxnSpPr>
          <p:spPr>
            <a:xfrm rot="5400000">
              <a:off x="603211" y="2612537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zövegdoboz 47"/>
            <p:cNvSpPr txBox="1"/>
            <p:nvPr/>
          </p:nvSpPr>
          <p:spPr>
            <a:xfrm>
              <a:off x="117853" y="223096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24</a:t>
              </a:r>
            </a:p>
          </p:txBody>
        </p:sp>
        <p:sp>
          <p:nvSpPr>
            <p:cNvPr id="75" name="Szövegdoboz 52"/>
            <p:cNvSpPr txBox="1"/>
            <p:nvPr/>
          </p:nvSpPr>
          <p:spPr>
            <a:xfrm>
              <a:off x="121760" y="322154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76" name="Egyenes összekötő 53"/>
            <p:cNvCxnSpPr/>
            <p:nvPr/>
          </p:nvCxnSpPr>
          <p:spPr>
            <a:xfrm rot="5400000">
              <a:off x="589924" y="354020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54"/>
            <p:cNvCxnSpPr/>
            <p:nvPr/>
          </p:nvCxnSpPr>
          <p:spPr>
            <a:xfrm rot="5400000">
              <a:off x="590616" y="22659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55"/>
            <p:cNvCxnSpPr/>
            <p:nvPr/>
          </p:nvCxnSpPr>
          <p:spPr>
            <a:xfrm rot="5400000">
              <a:off x="587316" y="5136424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71"/>
            <p:cNvCxnSpPr/>
            <p:nvPr/>
          </p:nvCxnSpPr>
          <p:spPr>
            <a:xfrm rot="5400000">
              <a:off x="589312" y="328961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4"/>
            <p:cNvCxnSpPr/>
            <p:nvPr/>
          </p:nvCxnSpPr>
          <p:spPr>
            <a:xfrm rot="5400000">
              <a:off x="587351" y="3848645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zövegdoboz 75"/>
            <p:cNvSpPr txBox="1"/>
            <p:nvPr/>
          </p:nvSpPr>
          <p:spPr>
            <a:xfrm>
              <a:off x="174783" y="380384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cxnSp>
          <p:nvCxnSpPr>
            <p:cNvPr id="82" name="Egyenes összekötő 76"/>
            <p:cNvCxnSpPr/>
            <p:nvPr/>
          </p:nvCxnSpPr>
          <p:spPr>
            <a:xfrm rot="5400000">
              <a:off x="594849" y="282302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zövegdoboz 77"/>
            <p:cNvSpPr txBox="1"/>
            <p:nvPr/>
          </p:nvSpPr>
          <p:spPr>
            <a:xfrm>
              <a:off x="116505" y="2776572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15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43738" y="3175307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1069" y="26744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</a:p>
        </p:txBody>
      </p:sp>
      <p:grpSp>
        <p:nvGrpSpPr>
          <p:cNvPr id="9" name="Group 8"/>
          <p:cNvGrpSpPr/>
          <p:nvPr/>
        </p:nvGrpSpPr>
        <p:grpSpPr>
          <a:xfrm rot="60000">
            <a:off x="5762872" y="3088893"/>
            <a:ext cx="1260000" cy="288000"/>
            <a:chOff x="5213339" y="3196036"/>
            <a:chExt cx="1260000" cy="28800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20383141">
              <a:off x="5213339" y="3196036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Szövegdoboz 69"/>
            <p:cNvSpPr txBox="1"/>
            <p:nvPr/>
          </p:nvSpPr>
          <p:spPr>
            <a:xfrm rot="20348621">
              <a:off x="5275820" y="3196773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~2x/4 years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21136769">
            <a:off x="1544040" y="5184449"/>
            <a:ext cx="1260000" cy="293400"/>
            <a:chOff x="4996461" y="3260162"/>
            <a:chExt cx="1260000" cy="293400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 rot="19783231">
              <a:off x="4996461" y="3265562"/>
              <a:ext cx="1260000" cy="28800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Szövegdoboz 69"/>
            <p:cNvSpPr txBox="1"/>
            <p:nvPr/>
          </p:nvSpPr>
          <p:spPr>
            <a:xfrm rot="19718289">
              <a:off x="5077249" y="3260162"/>
              <a:ext cx="11384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~2x/2 years</a:t>
              </a:r>
            </a:p>
          </p:txBody>
        </p:sp>
      </p:grpSp>
      <p:sp>
        <p:nvSpPr>
          <p:cNvPr id="11" name="Down Arrow 10"/>
          <p:cNvSpPr/>
          <p:nvPr/>
        </p:nvSpPr>
        <p:spPr bwMode="auto">
          <a:xfrm>
            <a:off x="3312233" y="2968996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2402" y="2258921"/>
            <a:ext cx="193674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L3 caches in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Core 2-based DP line</a:t>
            </a:r>
          </a:p>
        </p:txBody>
      </p:sp>
      <p:cxnSp>
        <p:nvCxnSpPr>
          <p:cNvPr id="13" name="Egyenes összekötő 22"/>
          <p:cNvCxnSpPr/>
          <p:nvPr/>
        </p:nvCxnSpPr>
        <p:spPr>
          <a:xfrm>
            <a:off x="7707950" y="6312703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59974" y="2965201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15" name="Szövegdoboz 61"/>
          <p:cNvSpPr txBox="1"/>
          <p:nvPr/>
        </p:nvSpPr>
        <p:spPr>
          <a:xfrm>
            <a:off x="5370606" y="2397659"/>
            <a:ext cx="106792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nm)</a:t>
            </a:r>
          </a:p>
        </p:txBody>
      </p:sp>
      <p:sp>
        <p:nvSpPr>
          <p:cNvPr id="16" name="Szövegdoboz 61"/>
          <p:cNvSpPr txBox="1"/>
          <p:nvPr/>
        </p:nvSpPr>
        <p:spPr>
          <a:xfrm>
            <a:off x="6890986" y="3637585"/>
            <a:ext cx="112883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nm)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 flipH="1">
            <a:off x="1320923" y="5529695"/>
            <a:ext cx="45719" cy="1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övegdoboz 46"/>
          <p:cNvSpPr txBox="1"/>
          <p:nvPr/>
        </p:nvSpPr>
        <p:spPr>
          <a:xfrm>
            <a:off x="973024" y="5619687"/>
            <a:ext cx="7901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51xx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 nm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/>
          <p:cNvCxnSpPr>
            <a:stCxn id="62" idx="3"/>
            <a:endCxn id="18" idx="0"/>
          </p:cNvCxnSpPr>
          <p:nvPr/>
        </p:nvCxnSpPr>
        <p:spPr bwMode="auto">
          <a:xfrm flipH="1">
            <a:off x="1368102" y="4048277"/>
            <a:ext cx="2067002" cy="157141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endCxn id="62" idx="3"/>
          </p:cNvCxnSpPr>
          <p:nvPr/>
        </p:nvCxnSpPr>
        <p:spPr bwMode="auto">
          <a:xfrm flipH="1">
            <a:off x="3435104" y="2522368"/>
            <a:ext cx="4151816" cy="1525909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44721" y="4739115"/>
            <a:ext cx="44613" cy="1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7840" y="3533923"/>
            <a:ext cx="152157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Two-die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implementations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1603397" y="3986633"/>
            <a:ext cx="159782" cy="28205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22" idx="2"/>
          </p:cNvCxnSpPr>
          <p:nvPr/>
        </p:nvCxnSpPr>
        <p:spPr bwMode="auto">
          <a:xfrm>
            <a:off x="1958625" y="4010977"/>
            <a:ext cx="237521" cy="224648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Szövegdoboz 52"/>
          <p:cNvSpPr txBox="1"/>
          <p:nvPr/>
        </p:nvSpPr>
        <p:spPr>
          <a:xfrm>
            <a:off x="71500" y="3395614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Egyenes összekötő 76"/>
          <p:cNvCxnSpPr/>
          <p:nvPr/>
        </p:nvCxnSpPr>
        <p:spPr>
          <a:xfrm rot="5400000">
            <a:off x="553464" y="345873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22"/>
          <p:cNvCxnSpPr/>
          <p:nvPr/>
        </p:nvCxnSpPr>
        <p:spPr>
          <a:xfrm>
            <a:off x="8262410" y="6300464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zövegdoboz 33"/>
          <p:cNvSpPr txBox="1"/>
          <p:nvPr/>
        </p:nvSpPr>
        <p:spPr>
          <a:xfrm>
            <a:off x="7692930" y="6434396"/>
            <a:ext cx="595035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201</a:t>
            </a: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6" name="Egyenes összekötő 22"/>
          <p:cNvCxnSpPr/>
          <p:nvPr/>
        </p:nvCxnSpPr>
        <p:spPr>
          <a:xfrm>
            <a:off x="8812370" y="6306007"/>
            <a:ext cx="0" cy="172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gyenes összekötő 54"/>
          <p:cNvCxnSpPr/>
          <p:nvPr/>
        </p:nvCxnSpPr>
        <p:spPr>
          <a:xfrm rot="5400000">
            <a:off x="552329" y="1689369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Szövegdoboz 39"/>
          <p:cNvSpPr txBox="1"/>
          <p:nvPr/>
        </p:nvSpPr>
        <p:spPr>
          <a:xfrm>
            <a:off x="76884" y="1723656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56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07668" y="1705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0" name="Szövegdoboz 61"/>
          <p:cNvSpPr txBox="1"/>
          <p:nvPr/>
        </p:nvSpPr>
        <p:spPr>
          <a:xfrm>
            <a:off x="7635460" y="1314805"/>
            <a:ext cx="15561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Lake-AP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, 2 dies</a:t>
            </a: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298383" y="31151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17305" y="34094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</a:endParaRPr>
          </a:p>
        </p:txBody>
      </p:sp>
      <p:sp>
        <p:nvSpPr>
          <p:cNvPr id="93" name="Szövegdoboz 61"/>
          <p:cNvSpPr txBox="1"/>
          <p:nvPr/>
        </p:nvSpPr>
        <p:spPr>
          <a:xfrm>
            <a:off x="7630300" y="3252754"/>
            <a:ext cx="155856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Cascade Lake-SP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(14 nm)</a:t>
            </a:r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5883641" y="2792719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6753260" y="2487189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4042450" y="3511794"/>
            <a:ext cx="0" cy="205291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844721" y="4739115"/>
            <a:ext cx="44613" cy="1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 flipV="1">
            <a:off x="2966333" y="4869439"/>
            <a:ext cx="180000" cy="12768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Szövegdoboz 57"/>
          <p:cNvSpPr txBox="1"/>
          <p:nvPr/>
        </p:nvSpPr>
        <p:spPr>
          <a:xfrm>
            <a:off x="2682198" y="4930019"/>
            <a:ext cx="146065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55xx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(Nehalem-EP)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(45 nm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100" name="Egyenes összekötő 54"/>
          <p:cNvCxnSpPr/>
          <p:nvPr/>
        </p:nvCxnSpPr>
        <p:spPr>
          <a:xfrm rot="5400000">
            <a:off x="552329" y="1756744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41"/>
          <p:cNvCxnSpPr/>
          <p:nvPr/>
        </p:nvCxnSpPr>
        <p:spPr>
          <a:xfrm rot="5400000">
            <a:off x="561817" y="1686689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gyenes összekötő 41"/>
          <p:cNvCxnSpPr/>
          <p:nvPr/>
        </p:nvCxnSpPr>
        <p:spPr>
          <a:xfrm rot="5400000">
            <a:off x="551520" y="2444166"/>
            <a:ext cx="0" cy="164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zövegdoboz 39"/>
          <p:cNvSpPr txBox="1"/>
          <p:nvPr/>
        </p:nvSpPr>
        <p:spPr>
          <a:xfrm>
            <a:off x="81843" y="1574161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64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4" name="Szövegdoboz 39"/>
          <p:cNvSpPr txBox="1"/>
          <p:nvPr/>
        </p:nvSpPr>
        <p:spPr>
          <a:xfrm>
            <a:off x="81314" y="2278239"/>
            <a:ext cx="38985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endParaRPr kumimoji="0" lang="hu-HU" sz="12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CFAA45E6-B43B-47D3-AC72-1E1080DBECDF}"/>
              </a:ext>
            </a:extLst>
          </p:cNvPr>
          <p:cNvSpPr txBox="1"/>
          <p:nvPr/>
        </p:nvSpPr>
        <p:spPr>
          <a:xfrm>
            <a:off x="8873962" y="6497445"/>
            <a:ext cx="348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(8)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519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198" y="506877"/>
            <a:ext cx="793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Remarks to the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rate of rising core counts in Intel's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high-end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2S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server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processor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 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5383" y="863715"/>
            <a:ext cx="88471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Figure above  demonstrates, the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core count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of Intel’s early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L3-less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2S server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processors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has doubled roughly biannually.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This is obvious, since the evolving IC technology allowed to double transistor counts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 roughly in every new technology node.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Consequently,  in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-less processors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twice as many transistors per technology node permit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40665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the doubling of core counts also roughly biannually.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Nevertheless, processors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with L3 cache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have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significantly more transistors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Intel could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 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double transistor counts on server dies only roughly every four years,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depicted in the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  next Figure.  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96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625" y="1121284"/>
            <a:ext cx="8494471" cy="3788966"/>
            <a:chOff x="428625" y="1121284"/>
            <a:chExt cx="8494471" cy="3788966"/>
          </a:xfrm>
        </p:grpSpPr>
        <p:cxnSp>
          <p:nvCxnSpPr>
            <p:cNvPr id="26" name="Egyenes összekötő nyíllal 4">
              <a:extLst>
                <a:ext uri="{FF2B5EF4-FFF2-40B4-BE49-F238E27FC236}">
                  <a16:creationId xmlns:a16="http://schemas.microsoft.com/office/drawing/2014/main" id="{AA6B3F54-3B24-4A97-9C3C-850BCC1493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216" y="1733870"/>
              <a:ext cx="76" cy="2916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gyenes összekötő nyíllal 6">
              <a:extLst>
                <a:ext uri="{FF2B5EF4-FFF2-40B4-BE49-F238E27FC236}">
                  <a16:creationId xmlns:a16="http://schemas.microsoft.com/office/drawing/2014/main" id="{783C9EED-3740-4AC8-904D-0BA0584FE1AA}"/>
                </a:ext>
              </a:extLst>
            </p:cNvPr>
            <p:cNvCxnSpPr/>
            <p:nvPr/>
          </p:nvCxnSpPr>
          <p:spPr>
            <a:xfrm flipV="1">
              <a:off x="887100" y="4555681"/>
              <a:ext cx="7589520" cy="335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11">
              <a:extLst>
                <a:ext uri="{FF2B5EF4-FFF2-40B4-BE49-F238E27FC236}">
                  <a16:creationId xmlns:a16="http://schemas.microsoft.com/office/drawing/2014/main" id="{B66C51B8-AAD0-4EE4-96CE-E6796352C62A}"/>
                </a:ext>
              </a:extLst>
            </p:cNvPr>
            <p:cNvCxnSpPr/>
            <p:nvPr/>
          </p:nvCxnSpPr>
          <p:spPr>
            <a:xfrm>
              <a:off x="1498196" y="4492993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12">
              <a:extLst>
                <a:ext uri="{FF2B5EF4-FFF2-40B4-BE49-F238E27FC236}">
                  <a16:creationId xmlns:a16="http://schemas.microsoft.com/office/drawing/2014/main" id="{DD6D9BDA-46BC-47BA-B8D1-DC048FE654DE}"/>
                </a:ext>
              </a:extLst>
            </p:cNvPr>
            <p:cNvCxnSpPr/>
            <p:nvPr/>
          </p:nvCxnSpPr>
          <p:spPr>
            <a:xfrm>
              <a:off x="2046191" y="44917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gyenes összekötő 13">
              <a:extLst>
                <a:ext uri="{FF2B5EF4-FFF2-40B4-BE49-F238E27FC236}">
                  <a16:creationId xmlns:a16="http://schemas.microsoft.com/office/drawing/2014/main" id="{8FDC922B-2E3E-47F5-831D-4987C93BB9DD}"/>
                </a:ext>
              </a:extLst>
            </p:cNvPr>
            <p:cNvCxnSpPr/>
            <p:nvPr/>
          </p:nvCxnSpPr>
          <p:spPr>
            <a:xfrm>
              <a:off x="2595397" y="4491094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14">
              <a:extLst>
                <a:ext uri="{FF2B5EF4-FFF2-40B4-BE49-F238E27FC236}">
                  <a16:creationId xmlns:a16="http://schemas.microsoft.com/office/drawing/2014/main" id="{0B38F2F4-469E-4E51-9676-9E8C3D683AD1}"/>
                </a:ext>
              </a:extLst>
            </p:cNvPr>
            <p:cNvCxnSpPr/>
            <p:nvPr/>
          </p:nvCxnSpPr>
          <p:spPr>
            <a:xfrm>
              <a:off x="3143392" y="4489805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15">
              <a:extLst>
                <a:ext uri="{FF2B5EF4-FFF2-40B4-BE49-F238E27FC236}">
                  <a16:creationId xmlns:a16="http://schemas.microsoft.com/office/drawing/2014/main" id="{3F854303-F6F5-4ECF-8FBC-469E0D976805}"/>
                </a:ext>
              </a:extLst>
            </p:cNvPr>
            <p:cNvCxnSpPr/>
            <p:nvPr/>
          </p:nvCxnSpPr>
          <p:spPr>
            <a:xfrm>
              <a:off x="369744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16">
              <a:extLst>
                <a:ext uri="{FF2B5EF4-FFF2-40B4-BE49-F238E27FC236}">
                  <a16:creationId xmlns:a16="http://schemas.microsoft.com/office/drawing/2014/main" id="{3306C02E-A12F-4B41-A65A-A488B7532278}"/>
                </a:ext>
              </a:extLst>
            </p:cNvPr>
            <p:cNvCxnSpPr/>
            <p:nvPr/>
          </p:nvCxnSpPr>
          <p:spPr>
            <a:xfrm>
              <a:off x="424543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17">
              <a:extLst>
                <a:ext uri="{FF2B5EF4-FFF2-40B4-BE49-F238E27FC236}">
                  <a16:creationId xmlns:a16="http://schemas.microsoft.com/office/drawing/2014/main" id="{6728508D-64F5-4909-B7D9-B46DD4A1910C}"/>
                </a:ext>
              </a:extLst>
            </p:cNvPr>
            <p:cNvCxnSpPr/>
            <p:nvPr/>
          </p:nvCxnSpPr>
          <p:spPr>
            <a:xfrm>
              <a:off x="479464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8">
              <a:extLst>
                <a:ext uri="{FF2B5EF4-FFF2-40B4-BE49-F238E27FC236}">
                  <a16:creationId xmlns:a16="http://schemas.microsoft.com/office/drawing/2014/main" id="{19C84456-5366-4DC3-9420-B095A539077A}"/>
                </a:ext>
              </a:extLst>
            </p:cNvPr>
            <p:cNvCxnSpPr/>
            <p:nvPr/>
          </p:nvCxnSpPr>
          <p:spPr>
            <a:xfrm>
              <a:off x="534263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9">
              <a:extLst>
                <a:ext uri="{FF2B5EF4-FFF2-40B4-BE49-F238E27FC236}">
                  <a16:creationId xmlns:a16="http://schemas.microsoft.com/office/drawing/2014/main" id="{C59D3845-4F45-4293-BF90-DF3B01E90927}"/>
                </a:ext>
              </a:extLst>
            </p:cNvPr>
            <p:cNvCxnSpPr/>
            <p:nvPr/>
          </p:nvCxnSpPr>
          <p:spPr>
            <a:xfrm>
              <a:off x="5892811" y="4497426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20">
              <a:extLst>
                <a:ext uri="{FF2B5EF4-FFF2-40B4-BE49-F238E27FC236}">
                  <a16:creationId xmlns:a16="http://schemas.microsoft.com/office/drawing/2014/main" id="{EE8FA329-5C31-4F21-A2A8-670FB70F4236}"/>
                </a:ext>
              </a:extLst>
            </p:cNvPr>
            <p:cNvCxnSpPr/>
            <p:nvPr/>
          </p:nvCxnSpPr>
          <p:spPr>
            <a:xfrm>
              <a:off x="6440806" y="44961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21">
              <a:extLst>
                <a:ext uri="{FF2B5EF4-FFF2-40B4-BE49-F238E27FC236}">
                  <a16:creationId xmlns:a16="http://schemas.microsoft.com/office/drawing/2014/main" id="{57C1F274-77F1-4FF5-9A30-F7D3C896CE77}"/>
                </a:ext>
              </a:extLst>
            </p:cNvPr>
            <p:cNvCxnSpPr/>
            <p:nvPr/>
          </p:nvCxnSpPr>
          <p:spPr>
            <a:xfrm>
              <a:off x="6990012" y="4495527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22">
              <a:extLst>
                <a:ext uri="{FF2B5EF4-FFF2-40B4-BE49-F238E27FC236}">
                  <a16:creationId xmlns:a16="http://schemas.microsoft.com/office/drawing/2014/main" id="{FF4BBD6A-03C2-4E40-AA60-D29E30FDA899}"/>
                </a:ext>
              </a:extLst>
            </p:cNvPr>
            <p:cNvCxnSpPr/>
            <p:nvPr/>
          </p:nvCxnSpPr>
          <p:spPr>
            <a:xfrm>
              <a:off x="7538007" y="4494238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27">
              <a:extLst>
                <a:ext uri="{FF2B5EF4-FFF2-40B4-BE49-F238E27FC236}">
                  <a16:creationId xmlns:a16="http://schemas.microsoft.com/office/drawing/2014/main" id="{6CFE1B96-D026-4897-8467-C44A0ACA1471}"/>
                </a:ext>
              </a:extLst>
            </p:cNvPr>
            <p:cNvSpPr txBox="1"/>
            <p:nvPr/>
          </p:nvSpPr>
          <p:spPr>
            <a:xfrm>
              <a:off x="428625" y="1121284"/>
              <a:ext cx="1178794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Transist</a:t>
              </a:r>
              <a:r>
                <a:rPr kumimoji="0" lang="en-US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o</a:t>
              </a: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r</a:t>
              </a:r>
              <a:b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count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(billion)</a:t>
              </a:r>
            </a:p>
          </p:txBody>
        </p:sp>
        <p:sp>
          <p:nvSpPr>
            <p:cNvPr id="41" name="Szövegdoboz 28">
              <a:extLst>
                <a:ext uri="{FF2B5EF4-FFF2-40B4-BE49-F238E27FC236}">
                  <a16:creationId xmlns:a16="http://schemas.microsoft.com/office/drawing/2014/main" id="{945EAEC8-4C5A-468E-B0ED-AA91D11CCE7B}"/>
                </a:ext>
              </a:extLst>
            </p:cNvPr>
            <p:cNvSpPr txBox="1"/>
            <p:nvPr/>
          </p:nvSpPr>
          <p:spPr>
            <a:xfrm>
              <a:off x="1474338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2006</a:t>
              </a:r>
            </a:p>
          </p:txBody>
        </p:sp>
        <p:sp>
          <p:nvSpPr>
            <p:cNvPr id="42" name="Szövegdoboz 29">
              <a:extLst>
                <a:ext uri="{FF2B5EF4-FFF2-40B4-BE49-F238E27FC236}">
                  <a16:creationId xmlns:a16="http://schemas.microsoft.com/office/drawing/2014/main" id="{D0950841-84A8-493E-9831-16D986039FB2}"/>
                </a:ext>
              </a:extLst>
            </p:cNvPr>
            <p:cNvSpPr txBox="1"/>
            <p:nvPr/>
          </p:nvSpPr>
          <p:spPr>
            <a:xfrm>
              <a:off x="2575269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2008</a:t>
              </a:r>
            </a:p>
          </p:txBody>
        </p:sp>
        <p:sp>
          <p:nvSpPr>
            <p:cNvPr id="43" name="Szövegdoboz 30">
              <a:extLst>
                <a:ext uri="{FF2B5EF4-FFF2-40B4-BE49-F238E27FC236}">
                  <a16:creationId xmlns:a16="http://schemas.microsoft.com/office/drawing/2014/main" id="{1F5DB4DB-4C82-4129-93B4-9A7FE2826988}"/>
                </a:ext>
              </a:extLst>
            </p:cNvPr>
            <p:cNvSpPr txBox="1"/>
            <p:nvPr/>
          </p:nvSpPr>
          <p:spPr>
            <a:xfrm>
              <a:off x="3683356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2010</a:t>
              </a:r>
            </a:p>
          </p:txBody>
        </p:sp>
        <p:sp>
          <p:nvSpPr>
            <p:cNvPr id="44" name="Szövegdoboz 31">
              <a:extLst>
                <a:ext uri="{FF2B5EF4-FFF2-40B4-BE49-F238E27FC236}">
                  <a16:creationId xmlns:a16="http://schemas.microsoft.com/office/drawing/2014/main" id="{C4F9DF4A-7ED8-406D-8CE0-215E91AD13EC}"/>
                </a:ext>
              </a:extLst>
            </p:cNvPr>
            <p:cNvSpPr txBox="1"/>
            <p:nvPr/>
          </p:nvSpPr>
          <p:spPr>
            <a:xfrm>
              <a:off x="4771752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</a:p>
          </p:txBody>
        </p:sp>
        <p:sp>
          <p:nvSpPr>
            <p:cNvPr id="45" name="Szövegdoboz 32">
              <a:extLst>
                <a:ext uri="{FF2B5EF4-FFF2-40B4-BE49-F238E27FC236}">
                  <a16:creationId xmlns:a16="http://schemas.microsoft.com/office/drawing/2014/main" id="{01321A5A-799D-4141-B4B3-8EEA05FD8577}"/>
                </a:ext>
              </a:extLst>
            </p:cNvPr>
            <p:cNvSpPr txBox="1"/>
            <p:nvPr/>
          </p:nvSpPr>
          <p:spPr>
            <a:xfrm>
              <a:off x="5874361" y="4612669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</a:p>
          </p:txBody>
        </p:sp>
        <p:sp>
          <p:nvSpPr>
            <p:cNvPr id="46" name="Szövegdoboz 33">
              <a:extLst>
                <a:ext uri="{FF2B5EF4-FFF2-40B4-BE49-F238E27FC236}">
                  <a16:creationId xmlns:a16="http://schemas.microsoft.com/office/drawing/2014/main" id="{FECFD206-4295-4EF1-B931-5D9249108083}"/>
                </a:ext>
              </a:extLst>
            </p:cNvPr>
            <p:cNvSpPr txBox="1"/>
            <p:nvPr/>
          </p:nvSpPr>
          <p:spPr>
            <a:xfrm>
              <a:off x="6972445" y="4617862"/>
              <a:ext cx="60785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</a:p>
          </p:txBody>
        </p:sp>
        <p:sp>
          <p:nvSpPr>
            <p:cNvPr id="47" name="Szövegdoboz 34">
              <a:extLst>
                <a:ext uri="{FF2B5EF4-FFF2-40B4-BE49-F238E27FC236}">
                  <a16:creationId xmlns:a16="http://schemas.microsoft.com/office/drawing/2014/main" id="{61D28124-8B04-4831-A7BD-0B8774AF10C8}"/>
                </a:ext>
              </a:extLst>
            </p:cNvPr>
            <p:cNvSpPr txBox="1"/>
            <p:nvPr/>
          </p:nvSpPr>
          <p:spPr>
            <a:xfrm>
              <a:off x="8310428" y="4594427"/>
              <a:ext cx="612668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Year</a:t>
              </a:r>
            </a:p>
          </p:txBody>
        </p:sp>
        <p:sp>
          <p:nvSpPr>
            <p:cNvPr id="50" name="Szövegdoboz 57">
              <a:extLst>
                <a:ext uri="{FF2B5EF4-FFF2-40B4-BE49-F238E27FC236}">
                  <a16:creationId xmlns:a16="http://schemas.microsoft.com/office/drawing/2014/main" id="{1FDBACF8-890F-4117-964F-4F4124BCFB70}"/>
                </a:ext>
              </a:extLst>
            </p:cNvPr>
            <p:cNvSpPr txBox="1"/>
            <p:nvPr/>
          </p:nvSpPr>
          <p:spPr>
            <a:xfrm>
              <a:off x="2565267" y="3331694"/>
              <a:ext cx="769763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7400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1" name="Szövegdoboz 58">
              <a:extLst>
                <a:ext uri="{FF2B5EF4-FFF2-40B4-BE49-F238E27FC236}">
                  <a16:creationId xmlns:a16="http://schemas.microsoft.com/office/drawing/2014/main" id="{FD62EA96-3EAC-413C-ADE4-89FB3DA2385E}"/>
                </a:ext>
              </a:extLst>
            </p:cNvPr>
            <p:cNvSpPr txBox="1"/>
            <p:nvPr/>
          </p:nvSpPr>
          <p:spPr>
            <a:xfrm>
              <a:off x="3165620" y="3068326"/>
              <a:ext cx="1176924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Nehalem-EX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(45 nm)</a:t>
              </a:r>
            </a:p>
          </p:txBody>
        </p:sp>
        <p:sp>
          <p:nvSpPr>
            <p:cNvPr id="52" name="Szövegdoboz 59">
              <a:extLst>
                <a:ext uri="{FF2B5EF4-FFF2-40B4-BE49-F238E27FC236}">
                  <a16:creationId xmlns:a16="http://schemas.microsoft.com/office/drawing/2014/main" id="{01A21054-49B7-4E89-B777-06E435260EDD}"/>
                </a:ext>
              </a:extLst>
            </p:cNvPr>
            <p:cNvSpPr txBox="1"/>
            <p:nvPr/>
          </p:nvSpPr>
          <p:spPr>
            <a:xfrm>
              <a:off x="3914775" y="2768182"/>
              <a:ext cx="1303955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Westmere-EX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(32 nm)</a:t>
              </a:r>
            </a:p>
          </p:txBody>
        </p:sp>
        <p:sp>
          <p:nvSpPr>
            <p:cNvPr id="53" name="Szövegdoboz 60">
              <a:extLst>
                <a:ext uri="{FF2B5EF4-FFF2-40B4-BE49-F238E27FC236}">
                  <a16:creationId xmlns:a16="http://schemas.microsoft.com/office/drawing/2014/main" id="{00465BAD-2FE4-46F7-AA59-334FA9644665}"/>
                </a:ext>
              </a:extLst>
            </p:cNvPr>
            <p:cNvSpPr txBox="1"/>
            <p:nvPr/>
          </p:nvSpPr>
          <p:spPr>
            <a:xfrm>
              <a:off x="5218730" y="2320647"/>
              <a:ext cx="1311641" cy="453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Ivy-Bridge-EX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(22 nm)</a:t>
              </a:r>
            </a:p>
          </p:txBody>
        </p:sp>
        <p:sp>
          <p:nvSpPr>
            <p:cNvPr id="54" name="Szövegdoboz 61">
              <a:extLst>
                <a:ext uri="{FF2B5EF4-FFF2-40B4-BE49-F238E27FC236}">
                  <a16:creationId xmlns:a16="http://schemas.microsoft.com/office/drawing/2014/main" id="{A58004D2-1099-42F5-AF8E-8A34BD0B5DF0}"/>
                </a:ext>
              </a:extLst>
            </p:cNvPr>
            <p:cNvSpPr txBox="1"/>
            <p:nvPr/>
          </p:nvSpPr>
          <p:spPr>
            <a:xfrm>
              <a:off x="6686550" y="1685925"/>
              <a:ext cx="127410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Broadwell-E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(14 nm)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BD09E0-8245-4654-B46C-33DFB3BD9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9954" y="1389127"/>
              <a:ext cx="44613" cy="18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A03824-04CC-4821-BF0B-307AD2C110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57045" y="3288323"/>
              <a:ext cx="45719" cy="22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76B4394-5F37-4919-9C4D-41511A6B08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741038" y="3649522"/>
              <a:ext cx="45719" cy="14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50583CF-5B14-4D36-981D-CE96E0837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913808" y="3811318"/>
              <a:ext cx="45719" cy="2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*</a:t>
              </a:r>
              <a:endParaRPr kumimoji="0" lang="en-US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Szövegdoboz 35">
              <a:extLst>
                <a:ext uri="{FF2B5EF4-FFF2-40B4-BE49-F238E27FC236}">
                  <a16:creationId xmlns:a16="http://schemas.microsoft.com/office/drawing/2014/main" id="{4606FDFB-F0C1-4679-AAD6-2A83E0F62422}"/>
                </a:ext>
              </a:extLst>
            </p:cNvPr>
            <p:cNvSpPr txBox="1"/>
            <p:nvPr/>
          </p:nvSpPr>
          <p:spPr>
            <a:xfrm>
              <a:off x="514247" y="3634461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sp>
          <p:nvSpPr>
            <p:cNvPr id="62" name="Szövegdoboz 36">
              <a:extLst>
                <a:ext uri="{FF2B5EF4-FFF2-40B4-BE49-F238E27FC236}">
                  <a16:creationId xmlns:a16="http://schemas.microsoft.com/office/drawing/2014/main" id="{B9D6F52C-3419-4093-A244-671D96A0E85C}"/>
                </a:ext>
              </a:extLst>
            </p:cNvPr>
            <p:cNvSpPr txBox="1"/>
            <p:nvPr/>
          </p:nvSpPr>
          <p:spPr>
            <a:xfrm>
              <a:off x="511754" y="2848553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4</a:t>
              </a:r>
            </a:p>
          </p:txBody>
        </p:sp>
        <p:sp>
          <p:nvSpPr>
            <p:cNvPr id="63" name="Szövegdoboz 37">
              <a:extLst>
                <a:ext uri="{FF2B5EF4-FFF2-40B4-BE49-F238E27FC236}">
                  <a16:creationId xmlns:a16="http://schemas.microsoft.com/office/drawing/2014/main" id="{774AE3F2-24A5-4D5B-9045-54F940A3E2C8}"/>
                </a:ext>
              </a:extLst>
            </p:cNvPr>
            <p:cNvSpPr txBox="1"/>
            <p:nvPr/>
          </p:nvSpPr>
          <p:spPr>
            <a:xfrm>
              <a:off x="517093" y="2040515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</a:p>
          </p:txBody>
        </p:sp>
        <p:cxnSp>
          <p:nvCxnSpPr>
            <p:cNvPr id="66" name="Egyenes összekötő 40">
              <a:extLst>
                <a:ext uri="{FF2B5EF4-FFF2-40B4-BE49-F238E27FC236}">
                  <a16:creationId xmlns:a16="http://schemas.microsoft.com/office/drawing/2014/main" id="{5AC3998C-AE83-4188-A4B5-F3BA66859921}"/>
                </a:ext>
              </a:extLst>
            </p:cNvPr>
            <p:cNvCxnSpPr/>
            <p:nvPr/>
          </p:nvCxnSpPr>
          <p:spPr>
            <a:xfrm rot="5400000">
              <a:off x="931622" y="2895322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Szövegdoboz 52">
              <a:extLst>
                <a:ext uri="{FF2B5EF4-FFF2-40B4-BE49-F238E27FC236}">
                  <a16:creationId xmlns:a16="http://schemas.microsoft.com/office/drawing/2014/main" id="{E24A2015-F45A-42E3-8AB2-2991F578C090}"/>
                </a:ext>
              </a:extLst>
            </p:cNvPr>
            <p:cNvSpPr txBox="1"/>
            <p:nvPr/>
          </p:nvSpPr>
          <p:spPr>
            <a:xfrm>
              <a:off x="464070" y="1798398"/>
              <a:ext cx="39626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10</a:t>
              </a:r>
            </a:p>
          </p:txBody>
        </p:sp>
        <p:cxnSp>
          <p:nvCxnSpPr>
            <p:cNvPr id="71" name="Egyenes összekötő 53">
              <a:extLst>
                <a:ext uri="{FF2B5EF4-FFF2-40B4-BE49-F238E27FC236}">
                  <a16:creationId xmlns:a16="http://schemas.microsoft.com/office/drawing/2014/main" id="{76173323-BA38-46E7-9AF2-3961BF1CDF1D}"/>
                </a:ext>
              </a:extLst>
            </p:cNvPr>
            <p:cNvCxnSpPr/>
            <p:nvPr/>
          </p:nvCxnSpPr>
          <p:spPr>
            <a:xfrm rot="5400000">
              <a:off x="932234" y="211705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55">
              <a:extLst>
                <a:ext uri="{FF2B5EF4-FFF2-40B4-BE49-F238E27FC236}">
                  <a16:creationId xmlns:a16="http://schemas.microsoft.com/office/drawing/2014/main" id="{3AEB76FB-3AFC-42B0-9FCD-840ABF60ECAA}"/>
                </a:ext>
              </a:extLst>
            </p:cNvPr>
            <p:cNvCxnSpPr/>
            <p:nvPr/>
          </p:nvCxnSpPr>
          <p:spPr>
            <a:xfrm rot="5400000">
              <a:off x="929626" y="3713280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1">
              <a:extLst>
                <a:ext uri="{FF2B5EF4-FFF2-40B4-BE49-F238E27FC236}">
                  <a16:creationId xmlns:a16="http://schemas.microsoft.com/office/drawing/2014/main" id="{8CE43BA6-12B0-485B-B28B-CDC2537F43DA}"/>
                </a:ext>
              </a:extLst>
            </p:cNvPr>
            <p:cNvCxnSpPr/>
            <p:nvPr/>
          </p:nvCxnSpPr>
          <p:spPr>
            <a:xfrm rot="5400000">
              <a:off x="931622" y="1866466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gyenes összekötő 74">
              <a:extLst>
                <a:ext uri="{FF2B5EF4-FFF2-40B4-BE49-F238E27FC236}">
                  <a16:creationId xmlns:a16="http://schemas.microsoft.com/office/drawing/2014/main" id="{44912F31-BA27-4DAB-B150-CD1C98C0CF20}"/>
                </a:ext>
              </a:extLst>
            </p:cNvPr>
            <p:cNvCxnSpPr/>
            <p:nvPr/>
          </p:nvCxnSpPr>
          <p:spPr>
            <a:xfrm rot="5400000">
              <a:off x="929661" y="2425501"/>
              <a:ext cx="0" cy="1647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Szövegdoboz 75">
              <a:extLst>
                <a:ext uri="{FF2B5EF4-FFF2-40B4-BE49-F238E27FC236}">
                  <a16:creationId xmlns:a16="http://schemas.microsoft.com/office/drawing/2014/main" id="{572E1A30-65CC-4DDD-9833-7735A05DBDDA}"/>
                </a:ext>
              </a:extLst>
            </p:cNvPr>
            <p:cNvSpPr txBox="1"/>
            <p:nvPr/>
          </p:nvSpPr>
          <p:spPr>
            <a:xfrm>
              <a:off x="517093" y="2380697"/>
              <a:ext cx="29046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6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4B69A7-DBEB-4188-A4D7-8A18C07977EB}"/>
                </a:ext>
              </a:extLst>
            </p:cNvPr>
            <p:cNvSpPr txBox="1"/>
            <p:nvPr/>
          </p:nvSpPr>
          <p:spPr>
            <a:xfrm>
              <a:off x="5807645" y="2776851"/>
              <a:ext cx="300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ADEA2A-FC61-41F6-A1CD-242F1442FFB4}"/>
                </a:ext>
              </a:extLst>
            </p:cNvPr>
            <p:cNvSpPr txBox="1"/>
            <p:nvPr/>
          </p:nvSpPr>
          <p:spPr>
            <a:xfrm>
              <a:off x="7162799" y="2176558"/>
              <a:ext cx="276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C62BA7-75C2-4A39-9F4E-442DB79CA536}"/>
                </a:ext>
              </a:extLst>
            </p:cNvPr>
            <p:cNvGrpSpPr/>
            <p:nvPr/>
          </p:nvGrpSpPr>
          <p:grpSpPr>
            <a:xfrm rot="60000">
              <a:off x="4299308" y="3424220"/>
              <a:ext cx="1370556" cy="416818"/>
              <a:chOff x="5212929" y="3172543"/>
              <a:chExt cx="1277977" cy="288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6538AFA-AF17-43F8-B1B2-1D569C62F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383141">
                <a:off x="5212929" y="3172543"/>
                <a:ext cx="1260000" cy="28800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Szövegdoboz 69">
                <a:extLst>
                  <a:ext uri="{FF2B5EF4-FFF2-40B4-BE49-F238E27FC236}">
                    <a16:creationId xmlns:a16="http://schemas.microsoft.com/office/drawing/2014/main" id="{7C204059-D5F8-46C0-BB5D-5ABE785184DF}"/>
                  </a:ext>
                </a:extLst>
              </p:cNvPr>
              <p:cNvSpPr txBox="1"/>
              <p:nvPr/>
            </p:nvSpPr>
            <p:spPr>
              <a:xfrm rot="20348621">
                <a:off x="5356196" y="3186284"/>
                <a:ext cx="1134710" cy="17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10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Verdana" panose="020B0604030504040204" pitchFamily="34" charset="0"/>
                    <a:cs typeface="Verdana" panose="020B0604030504040204" pitchFamily="34" charset="0"/>
                  </a:rPr>
                  <a:t>~2x/4 years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2152A2-CFF6-4F7C-9898-F6B3E3317E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945425" y="2342792"/>
              <a:ext cx="4397227" cy="1590687"/>
            </a:xfrm>
            <a:prstGeom prst="line">
              <a:avLst/>
            </a:prstGeom>
            <a:noFill/>
            <a:ln w="19050" cap="flat" cmpd="sng" algn="ctr">
              <a:solidFill>
                <a:srgbClr val="004AE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Down Arrow 14">
              <a:extLst>
                <a:ext uri="{FF2B5EF4-FFF2-40B4-BE49-F238E27FC236}">
                  <a16:creationId xmlns:a16="http://schemas.microsoft.com/office/drawing/2014/main" id="{6F6D3AC8-FF74-49BE-91DC-56229ADC33BD}"/>
                </a:ext>
              </a:extLst>
            </p:cNvPr>
            <p:cNvSpPr/>
            <p:nvPr/>
          </p:nvSpPr>
          <p:spPr bwMode="auto">
            <a:xfrm>
              <a:off x="2924776" y="2551267"/>
              <a:ext cx="137160" cy="548640"/>
            </a:xfrm>
            <a:prstGeom prst="downArrow">
              <a:avLst/>
            </a:pr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E2E84E-105B-41DD-8A0C-B763511D3694}"/>
                </a:ext>
              </a:extLst>
            </p:cNvPr>
            <p:cNvSpPr txBox="1"/>
            <p:nvPr/>
          </p:nvSpPr>
          <p:spPr>
            <a:xfrm>
              <a:off x="2257761" y="1841192"/>
              <a:ext cx="1491114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Emergence of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25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L3</a:t>
              </a: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caches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in the  Core 2 line</a:t>
              </a:r>
            </a:p>
          </p:txBody>
        </p:sp>
        <p:cxnSp>
          <p:nvCxnSpPr>
            <p:cNvPr id="15" name="Egyenes összekötő 22">
              <a:extLst>
                <a:ext uri="{FF2B5EF4-FFF2-40B4-BE49-F238E27FC236}">
                  <a16:creationId xmlns:a16="http://schemas.microsoft.com/office/drawing/2014/main" id="{9FF747E9-610A-41D3-AD20-E059C13DEF41}"/>
                </a:ext>
              </a:extLst>
            </p:cNvPr>
            <p:cNvCxnSpPr/>
            <p:nvPr/>
          </p:nvCxnSpPr>
          <p:spPr>
            <a:xfrm>
              <a:off x="8093121" y="4495022"/>
              <a:ext cx="0" cy="172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B7DEF1-6A37-4F76-88AC-9965381879D1}"/>
                </a:ext>
              </a:extLst>
            </p:cNvPr>
            <p:cNvSpPr txBox="1"/>
            <p:nvPr/>
          </p:nvSpPr>
          <p:spPr>
            <a:xfrm>
              <a:off x="6506646" y="24289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Szövegdoboz 61">
              <a:extLst>
                <a:ext uri="{FF2B5EF4-FFF2-40B4-BE49-F238E27FC236}">
                  <a16:creationId xmlns:a16="http://schemas.microsoft.com/office/drawing/2014/main" id="{A20D5A6E-7766-4D6C-A818-DAF1BF6AB1B7}"/>
                </a:ext>
              </a:extLst>
            </p:cNvPr>
            <p:cNvSpPr txBox="1"/>
            <p:nvPr/>
          </p:nvSpPr>
          <p:spPr>
            <a:xfrm>
              <a:off x="5993306" y="1975170"/>
              <a:ext cx="110923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5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Haswell</a:t>
              </a:r>
              <a:r>
                <a:rPr kumimoji="0" lang="hu-HU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-E</a:t>
              </a:r>
              <a:r>
                <a:rPr kumimoji="0" lang="en-US" sz="12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P</a:t>
              </a:r>
              <a:endParaRPr kumimoji="0" lang="hu-HU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(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r>
                <a:rPr kumimoji="0" lang="hu-H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Verdana" panose="020B0604030504040204" pitchFamily="34" charset="0"/>
                  <a:cs typeface="Verdana" panose="020B0604030504040204" pitchFamily="34" charset="0"/>
                </a:rPr>
                <a:t> nm)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971E59A-69A6-4B18-957D-7BB6F529FEBD}"/>
              </a:ext>
            </a:extLst>
          </p:cNvPr>
          <p:cNvSpPr txBox="1"/>
          <p:nvPr/>
        </p:nvSpPr>
        <p:spPr>
          <a:xfrm>
            <a:off x="75026" y="498584"/>
            <a:ext cx="8286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Evolution of transistor counts of Intel’s Core 2 based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 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server processor dies  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0301B98-0E42-4A5E-85E6-E443929A6735}"/>
              </a:ext>
            </a:extLst>
          </p:cNvPr>
          <p:cNvSpPr txBox="1"/>
          <p:nvPr/>
        </p:nvSpPr>
        <p:spPr>
          <a:xfrm>
            <a:off x="116505" y="5114925"/>
            <a:ext cx="888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As the above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Figure shows,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transitor counts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rise slower than would be according to Moore’s law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This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can presumable be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attributed to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heat issues caused by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the limited power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budget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*</a:t>
            </a:r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(10)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39738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5" y="886752"/>
            <a:ext cx="1101487" cy="40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Transfer rate</a:t>
            </a:r>
            <a:b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</a:b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Times New Roman"/>
                <a:cs typeface="Times New Roman"/>
              </a:rPr>
              <a:t>(MT/s)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5" name="Line 7"/>
          <p:cNvCxnSpPr/>
          <p:nvPr/>
        </p:nvCxnSpPr>
        <p:spPr bwMode="auto">
          <a:xfrm flipV="1">
            <a:off x="519593" y="1471555"/>
            <a:ext cx="0" cy="40680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365" y="5063663"/>
            <a:ext cx="316285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0329" y="4530128"/>
            <a:ext cx="359159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6756" y="3242108"/>
            <a:ext cx="330427" cy="3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767914" y="5662586"/>
            <a:ext cx="349929" cy="1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Year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76473" y="5635454"/>
            <a:ext cx="319135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35813" y="5638358"/>
            <a:ext cx="313318" cy="34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40431" y="5635454"/>
            <a:ext cx="255108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222805" y="5628928"/>
            <a:ext cx="241024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685553" y="5635454"/>
            <a:ext cx="225008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7467" y="2719099"/>
            <a:ext cx="396499" cy="20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08349" y="1832710"/>
            <a:ext cx="409714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43554" y="3961464"/>
            <a:ext cx="359159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05564" y="2150043"/>
            <a:ext cx="409715" cy="23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2000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32" name="Line 3"/>
          <p:cNvCxnSpPr/>
          <p:nvPr/>
        </p:nvCxnSpPr>
        <p:spPr bwMode="auto">
          <a:xfrm>
            <a:off x="342217" y="2797827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Line 58"/>
          <p:cNvCxnSpPr/>
          <p:nvPr/>
        </p:nvCxnSpPr>
        <p:spPr bwMode="auto">
          <a:xfrm>
            <a:off x="401798" y="3336355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Line 59"/>
          <p:cNvCxnSpPr/>
          <p:nvPr/>
        </p:nvCxnSpPr>
        <p:spPr bwMode="auto">
          <a:xfrm flipV="1">
            <a:off x="401799" y="1913695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ne 61"/>
          <p:cNvCxnSpPr/>
          <p:nvPr/>
        </p:nvCxnSpPr>
        <p:spPr bwMode="auto">
          <a:xfrm flipV="1">
            <a:off x="401798" y="4620536"/>
            <a:ext cx="8503920" cy="2779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Line 62"/>
          <p:cNvCxnSpPr/>
          <p:nvPr/>
        </p:nvCxnSpPr>
        <p:spPr bwMode="auto">
          <a:xfrm>
            <a:off x="415012" y="5159064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63"/>
          <p:cNvCxnSpPr/>
          <p:nvPr/>
        </p:nvCxnSpPr>
        <p:spPr bwMode="auto">
          <a:xfrm>
            <a:off x="401798" y="4061296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64"/>
          <p:cNvCxnSpPr/>
          <p:nvPr/>
        </p:nvCxnSpPr>
        <p:spPr bwMode="auto">
          <a:xfrm>
            <a:off x="388584" y="2238587"/>
            <a:ext cx="850392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Csoportba foglalás 2"/>
          <p:cNvGrpSpPr/>
          <p:nvPr/>
        </p:nvGrpSpPr>
        <p:grpSpPr>
          <a:xfrm rot="297222">
            <a:off x="1566769" y="2650927"/>
            <a:ext cx="1024038" cy="306421"/>
            <a:chOff x="3173642" y="686358"/>
            <a:chExt cx="1011881" cy="174990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 rot="20258931">
              <a:off x="3173642" y="686358"/>
              <a:ext cx="996135" cy="174990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rot="20293949">
              <a:off x="3325330" y="708541"/>
              <a:ext cx="860193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~ 2*/4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years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191607" y="5635454"/>
            <a:ext cx="248921" cy="24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09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137556" y="5617667"/>
            <a:ext cx="217939" cy="21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609481" y="5635569"/>
            <a:ext cx="350496" cy="2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640901" y="5635454"/>
            <a:ext cx="229436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31305" y="5635454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13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092638" y="5635454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3231681" y="2911715"/>
            <a:ext cx="711241" cy="5263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1067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56" name="Szövegdoboz 79"/>
          <p:cNvSpPr txBox="1"/>
          <p:nvPr/>
        </p:nvSpPr>
        <p:spPr>
          <a:xfrm>
            <a:off x="485981" y="5221202"/>
            <a:ext cx="130357" cy="21557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Symbol"/>
              </a:rPr>
              <a:t>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63" name="Line 15"/>
          <p:cNvCxnSpPr/>
          <p:nvPr/>
        </p:nvCxnSpPr>
        <p:spPr bwMode="auto">
          <a:xfrm flipV="1">
            <a:off x="1144204" y="553203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Line 18"/>
          <p:cNvCxnSpPr/>
          <p:nvPr/>
        </p:nvCxnSpPr>
        <p:spPr bwMode="auto">
          <a:xfrm flipV="1">
            <a:off x="1584363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Line 19"/>
          <p:cNvCxnSpPr/>
          <p:nvPr/>
        </p:nvCxnSpPr>
        <p:spPr bwMode="auto">
          <a:xfrm flipV="1">
            <a:off x="2068538" y="552927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Line 23"/>
          <p:cNvCxnSpPr/>
          <p:nvPr/>
        </p:nvCxnSpPr>
        <p:spPr bwMode="auto">
          <a:xfrm flipV="1">
            <a:off x="689374" y="553203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Line 66"/>
          <p:cNvCxnSpPr/>
          <p:nvPr/>
        </p:nvCxnSpPr>
        <p:spPr bwMode="auto">
          <a:xfrm flipV="1">
            <a:off x="2552713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Line 67"/>
          <p:cNvCxnSpPr/>
          <p:nvPr/>
        </p:nvCxnSpPr>
        <p:spPr bwMode="auto">
          <a:xfrm flipV="1">
            <a:off x="3051559" y="552927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8"/>
          <p:cNvCxnSpPr/>
          <p:nvPr/>
        </p:nvCxnSpPr>
        <p:spPr bwMode="auto">
          <a:xfrm flipV="1">
            <a:off x="3491718" y="5528542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Line 19"/>
          <p:cNvCxnSpPr/>
          <p:nvPr/>
        </p:nvCxnSpPr>
        <p:spPr bwMode="auto">
          <a:xfrm flipV="1">
            <a:off x="3990563" y="5526523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Line 66"/>
          <p:cNvCxnSpPr/>
          <p:nvPr/>
        </p:nvCxnSpPr>
        <p:spPr bwMode="auto">
          <a:xfrm flipV="1">
            <a:off x="4474738" y="5518494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Line 67"/>
          <p:cNvCxnSpPr/>
          <p:nvPr/>
        </p:nvCxnSpPr>
        <p:spPr bwMode="auto">
          <a:xfrm flipV="1">
            <a:off x="4973584" y="5521499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e 18"/>
          <p:cNvCxnSpPr/>
          <p:nvPr/>
        </p:nvCxnSpPr>
        <p:spPr bwMode="auto">
          <a:xfrm flipV="1">
            <a:off x="5457759" y="5513470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Line 19"/>
          <p:cNvCxnSpPr/>
          <p:nvPr/>
        </p:nvCxnSpPr>
        <p:spPr bwMode="auto">
          <a:xfrm flipV="1">
            <a:off x="5956606" y="5508446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Line 59"/>
          <p:cNvCxnSpPr/>
          <p:nvPr/>
        </p:nvCxnSpPr>
        <p:spPr bwMode="auto">
          <a:xfrm flipV="1">
            <a:off x="478788" y="5510372"/>
            <a:ext cx="8503920" cy="20854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Line 19"/>
          <p:cNvCxnSpPr/>
          <p:nvPr/>
        </p:nvCxnSpPr>
        <p:spPr bwMode="auto">
          <a:xfrm flipV="1">
            <a:off x="6432409" y="5510133"/>
            <a:ext cx="0" cy="6949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621877" y="5628690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grpSp>
        <p:nvGrpSpPr>
          <p:cNvPr id="173" name="Csoportba foglalás 2"/>
          <p:cNvGrpSpPr/>
          <p:nvPr/>
        </p:nvGrpSpPr>
        <p:grpSpPr>
          <a:xfrm>
            <a:off x="4167949" y="2070882"/>
            <a:ext cx="1065627" cy="274316"/>
            <a:chOff x="4097336" y="2033330"/>
            <a:chExt cx="1052975" cy="156657"/>
          </a:xfrm>
        </p:grpSpPr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 rot="21027067">
              <a:off x="4097336" y="2033330"/>
              <a:ext cx="1052975" cy="156657"/>
            </a:xfrm>
            <a:prstGeom prst="rect">
              <a:avLst/>
            </a:prstGeom>
            <a:solidFill>
              <a:srgbClr val="FFFFCC"/>
            </a:solidFill>
            <a:ln w="0">
              <a:solidFill>
                <a:srgbClr val="E30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endParaRPr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 rot="21026351">
              <a:off x="4235210" y="2055447"/>
              <a:ext cx="860193" cy="131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~ 2*/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8  </a:t>
              </a:r>
              <a:r>
                <a:rPr kumimoji="0" lang="hu-H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305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</a:rPr>
                <a:t>years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9408" y="344332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651806" y="3046730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99567" y="267716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40009" y="2304656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cxnSp>
        <p:nvCxnSpPr>
          <p:cNvPr id="6" name="Straight Connector 5"/>
          <p:cNvCxnSpPr>
            <a:stCxn id="2" idx="0"/>
            <a:endCxn id="154" idx="2"/>
          </p:cNvCxnSpPr>
          <p:nvPr/>
        </p:nvCxnSpPr>
        <p:spPr>
          <a:xfrm flipV="1">
            <a:off x="912198" y="2734769"/>
            <a:ext cx="2262489" cy="70855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532454" y="3627813"/>
            <a:ext cx="755886" cy="4612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481447" y="3261461"/>
            <a:ext cx="572789" cy="4603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667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191118" y="254357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41154" y="3086950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2S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489656" y="4065323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DDR3 memory</a:t>
            </a:r>
          </a:p>
        </p:txBody>
      </p:sp>
      <p:sp>
        <p:nvSpPr>
          <p:cNvPr id="102" name="Down Arrow 101"/>
          <p:cNvSpPr/>
          <p:nvPr/>
        </p:nvSpPr>
        <p:spPr bwMode="auto">
          <a:xfrm rot="10800000">
            <a:off x="3075812" y="3372687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09" name="Line 18"/>
          <p:cNvCxnSpPr/>
          <p:nvPr/>
        </p:nvCxnSpPr>
        <p:spPr bwMode="auto">
          <a:xfrm flipV="1">
            <a:off x="6896353" y="5515141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Line 18"/>
          <p:cNvCxnSpPr/>
          <p:nvPr/>
        </p:nvCxnSpPr>
        <p:spPr bwMode="auto">
          <a:xfrm flipV="1">
            <a:off x="7358577" y="5515146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571612" y="5642155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7030487" y="5643832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897432" y="183549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6196059" y="236908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2400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7509611" y="2059608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2933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942956" y="3666391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Emergence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DDR4 memory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563040" y="2056295"/>
            <a:ext cx="58481" cy="2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41" name="Straight Connector 140"/>
          <p:cNvCxnSpPr>
            <a:stCxn id="154" idx="2"/>
          </p:cNvCxnSpPr>
          <p:nvPr/>
        </p:nvCxnSpPr>
        <p:spPr>
          <a:xfrm flipV="1">
            <a:off x="3174687" y="1914342"/>
            <a:ext cx="4968325" cy="8204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 bwMode="auto">
          <a:xfrm rot="10800000">
            <a:off x="6528536" y="2991177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3BFC3E-3DAF-4DA3-B153-80DE7AFBAA22}"/>
              </a:ext>
            </a:extLst>
          </p:cNvPr>
          <p:cNvSpPr txBox="1"/>
          <p:nvPr/>
        </p:nvSpPr>
        <p:spPr>
          <a:xfrm>
            <a:off x="77986" y="498745"/>
            <a:ext cx="9845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rate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of rising m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emory transfer speeds in Intel’s HE 2S server processor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26805" y="6486274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*</a:t>
            </a: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7991704" y="5650971"/>
            <a:ext cx="235549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42" name="Line 18"/>
          <p:cNvCxnSpPr/>
          <p:nvPr/>
        </p:nvCxnSpPr>
        <p:spPr bwMode="auto">
          <a:xfrm flipV="1">
            <a:off x="7356825" y="5528987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5" name="Line 19"/>
          <p:cNvCxnSpPr/>
          <p:nvPr/>
        </p:nvCxnSpPr>
        <p:spPr bwMode="auto">
          <a:xfrm flipV="1">
            <a:off x="7855672" y="5523963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Line 19"/>
          <p:cNvCxnSpPr/>
          <p:nvPr/>
        </p:nvCxnSpPr>
        <p:spPr bwMode="auto">
          <a:xfrm flipV="1">
            <a:off x="8331475" y="5525650"/>
            <a:ext cx="0" cy="6949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7520943" y="5644207"/>
            <a:ext cx="254531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cxnSp>
        <p:nvCxnSpPr>
          <p:cNvPr id="151" name="Line 18"/>
          <p:cNvCxnSpPr/>
          <p:nvPr/>
        </p:nvCxnSpPr>
        <p:spPr bwMode="auto">
          <a:xfrm flipV="1">
            <a:off x="8795419" y="5530658"/>
            <a:ext cx="0" cy="616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8389164" y="5657672"/>
            <a:ext cx="317063" cy="2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2812583" y="2850120"/>
            <a:ext cx="711241" cy="5263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333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051897" y="2519325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87" name="Down Arrow 86"/>
          <p:cNvSpPr/>
          <p:nvPr/>
        </p:nvSpPr>
        <p:spPr bwMode="auto">
          <a:xfrm rot="10800000">
            <a:off x="7056320" y="2132923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7055" y="1982461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92173" y="1906256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714738" y="1620880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2666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7775738" y="1447361"/>
            <a:ext cx="777029" cy="46672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DDR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3200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049188" y="1752144"/>
            <a:ext cx="276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x</a:t>
            </a:r>
          </a:p>
        </p:txBody>
      </p:sp>
      <p:sp>
        <p:nvSpPr>
          <p:cNvPr id="97" name="Down Arrow 96"/>
          <p:cNvSpPr/>
          <p:nvPr/>
        </p:nvSpPr>
        <p:spPr bwMode="auto">
          <a:xfrm rot="10800000">
            <a:off x="8098883" y="1972356"/>
            <a:ext cx="137160" cy="548640"/>
          </a:xfrm>
          <a:prstGeom prst="downArrow">
            <a:avLst/>
          </a:prstGeom>
          <a:noFill/>
          <a:ln w="158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245" y="2832320"/>
            <a:ext cx="675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AMD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EPYC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34024" y="2573905"/>
            <a:ext cx="860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AMD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EPYC 2G</a:t>
            </a:r>
          </a:p>
        </p:txBody>
      </p:sp>
      <p:sp>
        <p:nvSpPr>
          <p:cNvPr id="104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822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821" y="867243"/>
            <a:ext cx="852509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As the above Figure shows, as high-end 2S </a:t>
            </a:r>
            <a:r>
              <a:rPr lang="hu-HU" sz="1400" dirty="0">
                <a:solidFill>
                  <a:srgbClr val="000000"/>
                </a:solidFill>
                <a:cs typeface="Times New Roman" pitchFamily="18" charset="0"/>
              </a:rPr>
              <a:t>servers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 evolved, 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memory transfer rate</a:t>
            </a: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s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en-US" sz="1400" dirty="0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      </a:t>
            </a:r>
            <a:r>
              <a:rPr lang="en-US" sz="1400" dirty="0">
                <a:solidFill>
                  <a:srgbClr val="FF0000"/>
                </a:solidFill>
                <a:cs typeface="Times New Roman" pitchFamily="18" charset="0"/>
              </a:rPr>
              <a:t>were initially doubled </a:t>
            </a:r>
            <a:r>
              <a:rPr lang="hu-HU" sz="1400" dirty="0">
                <a:solidFill>
                  <a:srgbClr val="FF0000"/>
                </a:solidFill>
                <a:cs typeface="Times New Roman" pitchFamily="18" charset="0"/>
              </a:rPr>
              <a:t>roughly every four years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0000"/>
                </a:solidFill>
                <a:cs typeface="Times New Roman" pitchFamily="18" charset="0"/>
              </a:rPr>
              <a:t>But 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after DDR3 memory emerged the growth rate of memory transfer </a:t>
            </a: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rate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 slowed down </a:t>
            </a:r>
          </a:p>
          <a:p>
            <a:pPr>
              <a:spcAft>
                <a:spcPts val="600"/>
              </a:spcAft>
            </a:pPr>
            <a:r>
              <a:rPr lang="hu-HU" sz="1400" dirty="0">
                <a:solidFill>
                  <a:srgbClr val="000000"/>
                </a:solidFill>
                <a:cs typeface="Times New Roman" pitchFamily="18" charset="0"/>
              </a:rPr>
              <a:t>      to </a:t>
            </a:r>
            <a:r>
              <a:rPr lang="hu-HU" sz="1400" dirty="0">
                <a:solidFill>
                  <a:srgbClr val="FF0000"/>
                </a:solidFill>
                <a:cs typeface="Times New Roman" pitchFamily="18" charset="0"/>
              </a:rPr>
              <a:t>doubling rougly every eight years </a:t>
            </a:r>
            <a:r>
              <a:rPr lang="hu-HU" sz="1400" dirty="0">
                <a:solidFill>
                  <a:srgbClr val="0070C0"/>
                </a:solidFill>
                <a:cs typeface="Times New Roman" pitchFamily="18" charset="0"/>
              </a:rPr>
              <a:t>due to the higher complexity of this technology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cs typeface="Times New Roman" pitchFamily="18" charset="0"/>
              </a:rPr>
              <a:t>Note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 that in the considered time interval </a:t>
            </a: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memory transfer rates have always been risen </a:t>
            </a:r>
          </a:p>
          <a:p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      at a slower rate than core counts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1400" dirty="0">
                <a:solidFill>
                  <a:srgbClr val="0070C0"/>
                </a:solidFill>
                <a:cs typeface="Times New Roman" pitchFamily="18" charset="0"/>
              </a:rPr>
              <a:t>approximately at the half rate than the core count</a:t>
            </a: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hu-HU" sz="1400" dirty="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77" y="501642"/>
            <a:ext cx="896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 The rate of rising mem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.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 transfer rates in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Intel’s high-end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4S/</a:t>
            </a:r>
            <a:r>
              <a:rPr lang="en-US" sz="1400" b="1" dirty="0" err="1">
                <a:solidFill>
                  <a:srgbClr val="2D2D8A"/>
                </a:solidFill>
                <a:cs typeface="Times New Roman" pitchFamily="18" charset="0"/>
              </a:rPr>
              <a:t>8S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 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server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 processor</a:t>
            </a:r>
            <a:r>
              <a:rPr lang="hu-HU" sz="1400" b="1" dirty="0">
                <a:solidFill>
                  <a:srgbClr val="2D2D8A"/>
                </a:solidFill>
                <a:cs typeface="Times New Roman" pitchFamily="18" charset="0"/>
              </a:rPr>
              <a:t>s -</a:t>
            </a:r>
            <a:r>
              <a:rPr lang="en-US" sz="1400" b="1" dirty="0">
                <a:solidFill>
                  <a:srgbClr val="2D2D8A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41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 Overview of the evolution of Intel's Pentium 4 and Core 2 families (2)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1500" y="863715"/>
            <a:ext cx="91839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At Pentium 4's launch (Nov. 2000) Intel's vice president </a:t>
            </a:r>
            <a:r>
              <a:rPr lang="en-US" sz="1400" dirty="0">
                <a:latin typeface="+mj-lt"/>
              </a:rPr>
              <a:t>(</a:t>
            </a:r>
            <a:r>
              <a:rPr lang="en-US" sz="1400" dirty="0" err="1">
                <a:latin typeface="+mj-lt"/>
              </a:rPr>
              <a:t>Otellini</a:t>
            </a:r>
            <a:r>
              <a:rPr lang="en-US" sz="1400" dirty="0">
                <a:latin typeface="+mj-lt"/>
              </a:rPr>
              <a:t>) claimed that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lifespan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of the </a:t>
            </a:r>
          </a:p>
          <a:p>
            <a:r>
              <a:rPr lang="en-US" sz="1400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1400" dirty="0" err="1">
                <a:solidFill>
                  <a:srgbClr val="0070C0"/>
                </a:solidFill>
                <a:latin typeface="+mj-lt"/>
              </a:rPr>
              <a:t>Netburst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 microarchitecture would be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7 years </a:t>
            </a:r>
            <a:r>
              <a:rPr lang="en-US" sz="1400" dirty="0">
                <a:latin typeface="+mj-lt"/>
              </a:rPr>
              <a:t>and its expected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clock frequency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would break the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70C0"/>
                </a:solidFill>
                <a:latin typeface="+mj-lt"/>
              </a:rPr>
              <a:t> 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10 GHz </a:t>
            </a:r>
            <a:r>
              <a:rPr lang="en-US" sz="1400" dirty="0">
                <a:solidFill>
                  <a:srgbClr val="0070C0"/>
                </a:solidFill>
                <a:latin typeface="+mj-lt"/>
              </a:rPr>
              <a:t>mark in 2006 </a:t>
            </a:r>
            <a:r>
              <a:rPr lang="en-US" sz="1400" dirty="0">
                <a:latin typeface="+mj-lt"/>
              </a:rPr>
              <a:t>[</a:t>
            </a:r>
            <a:r>
              <a:rPr lang="hu-HU" sz="1400" dirty="0">
                <a:latin typeface="+mj-lt"/>
              </a:rPr>
              <a:t>219</a:t>
            </a:r>
            <a:r>
              <a:rPr lang="en-US" sz="1400" dirty="0">
                <a:latin typeface="+mj-lt"/>
              </a:rPr>
              <a:t>].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0" y="503675"/>
            <a:ext cx="397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+mj-lt"/>
              </a:rPr>
              <a:t>Design target of the Pentium 4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147340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053" y="497346"/>
            <a:ext cx="7617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The requirement for scaling the memory bandwidth with the core count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264" y="844878"/>
            <a:ext cx="906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</a:t>
            </a:r>
            <a:r>
              <a:rPr lang="en-US" sz="1400" dirty="0">
                <a:solidFill>
                  <a:srgbClr val="0070C0"/>
                </a:solidFill>
              </a:rPr>
              <a:t>cores operate independently </a:t>
            </a:r>
            <a:r>
              <a:rPr lang="en-US" sz="1400" dirty="0"/>
              <a:t>from each other</a:t>
            </a:r>
            <a:r>
              <a:rPr lang="en-US" sz="1400" dirty="0">
                <a:solidFill>
                  <a:srgbClr val="FF0000"/>
                </a:solidFill>
              </a:rPr>
              <a:t> the per core memory bandwidth needs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to be preserved, </a:t>
            </a:r>
            <a:r>
              <a:rPr lang="en-US" sz="1400" dirty="0"/>
              <a:t>i.e. a processor with n-times more cores as a reference platform requires</a:t>
            </a:r>
          </a:p>
          <a:p>
            <a:r>
              <a:rPr lang="en-US" sz="1400" dirty="0"/>
              <a:t>  n-times higher bandwidth as the reference platform, in other words </a:t>
            </a:r>
            <a:r>
              <a:rPr lang="en-US" sz="1400" dirty="0">
                <a:solidFill>
                  <a:srgbClr val="FF0000"/>
                </a:solidFill>
              </a:rPr>
              <a:t>the memory bandwidth</a:t>
            </a:r>
          </a:p>
          <a:p>
            <a:r>
              <a:rPr lang="en-US" sz="1400" dirty="0">
                <a:solidFill>
                  <a:srgbClr val="FF0000"/>
                </a:solidFill>
              </a:rPr>
              <a:t>  provided needs to be linearly scaled with the core count.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69254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66" y="497996"/>
            <a:ext cx="875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Implication of the fact that memory transfer rates are rising slower than core counts</a:t>
            </a:r>
          </a:p>
          <a:p>
            <a:r>
              <a:rPr lang="en-US" sz="1400" b="1" dirty="0">
                <a:solidFill>
                  <a:schemeClr val="accent6"/>
                </a:solidFill>
              </a:rPr>
              <a:t>  in servers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5E9078-1737-457D-AB58-FA15E16ECCC8}"/>
              </a:ext>
            </a:extLst>
          </p:cNvPr>
          <p:cNvSpPr txBox="1"/>
          <p:nvPr/>
        </p:nvSpPr>
        <p:spPr>
          <a:xfrm>
            <a:off x="2411760" y="1375960"/>
            <a:ext cx="2675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BW/core  =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w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 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cs typeface="Times New Roman" pitchFamily="18" charset="0"/>
              </a:rPr>
              <a:t>C</a:t>
            </a:r>
            <a:endParaRPr kumimoji="0" lang="en-US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53B9B-7C3F-47BB-98DF-599B921FEE74}"/>
              </a:ext>
            </a:extLst>
          </p:cNvPr>
          <p:cNvSpPr txBox="1"/>
          <p:nvPr/>
        </p:nvSpPr>
        <p:spPr>
          <a:xfrm>
            <a:off x="2411760" y="1739031"/>
            <a:ext cx="5769504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with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number of memory channels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 w:  width of a memory channel (8 byte)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transfer rate of the memory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e.g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2.4 GT/s)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:   core count.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885916-8748-4C71-82DD-63C2FEC8098D}"/>
              </a:ext>
            </a:extLst>
          </p:cNvPr>
          <p:cNvSpPr txBox="1"/>
          <p:nvPr/>
        </p:nvSpPr>
        <p:spPr>
          <a:xfrm>
            <a:off x="269344" y="1043735"/>
            <a:ext cx="668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per core memory bandwidth of a socket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(BW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core) amounts to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02F62-7157-464D-8E8F-F5E7298A251F}"/>
              </a:ext>
            </a:extLst>
          </p:cNvPr>
          <p:cNvSpPr txBox="1"/>
          <p:nvPr/>
        </p:nvSpPr>
        <p:spPr>
          <a:xfrm>
            <a:off x="216578" y="2888940"/>
            <a:ext cx="8945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If in subsequent processor generations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transfer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rates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 are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r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ising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slower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than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    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core count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s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),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T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n</a:t>
            </a:r>
            <a:r>
              <a:rPr kumimoji="0" lang="en-US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Verdana"/>
                <a:cs typeface="Times New Roman" pitchFamily="18" charset="0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per core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memory bandwidth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cs typeface="Times New Roman" pitchFamily="18" charset="0"/>
              </a:rPr>
              <a:t>(BW/core) </a:t>
            </a:r>
            <a:r>
              <a:rPr lang="en-US" sz="1400" dirty="0">
                <a:solidFill>
                  <a:srgbClr val="0070C0"/>
                </a:solidFill>
              </a:rPr>
              <a:t>would </a:t>
            </a:r>
            <a:r>
              <a:rPr lang="en-US" sz="1400" dirty="0">
                <a:solidFill>
                  <a:srgbClr val="FF0000"/>
                </a:solidFill>
              </a:rPr>
              <a:t>decrease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>
                <a:solidFill>
                  <a:srgbClr val="FF0000"/>
                </a:solidFill>
              </a:rPr>
              <a:t>      </a:t>
            </a:r>
            <a:r>
              <a:rPr lang="en-US" sz="1400" dirty="0"/>
              <a:t>(assuming the same number of memory channels, and </a:t>
            </a:r>
            <a:r>
              <a:rPr lang="en-US" sz="1400" dirty="0">
                <a:solidFill>
                  <a:srgbClr val="FF0000"/>
                </a:solidFill>
              </a:rPr>
              <a:t>a memory </a:t>
            </a:r>
            <a:r>
              <a:rPr lang="en-US" sz="1400" dirty="0">
                <a:solidFill>
                  <a:srgbClr val="FF0000"/>
                </a:solidFill>
                <a:latin typeface="Verdana"/>
                <a:cs typeface="Times New Roman" pitchFamily="18" charset="0"/>
              </a:rPr>
              <a:t>bandwidth gap will arise</a:t>
            </a:r>
            <a:r>
              <a:rPr lang="en-US" sz="1400" dirty="0">
                <a:latin typeface="Verdana"/>
                <a:cs typeface="Times New Roman" pitchFamily="18" charset="0"/>
              </a:rPr>
              <a:t>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510" y="3654025"/>
            <a:ext cx="878963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can be mended by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increasing the number of memory channels (</a:t>
            </a:r>
            <a:r>
              <a:rPr lang="en-US" sz="1400" dirty="0" err="1">
                <a:solidFill>
                  <a:srgbClr val="FF0000"/>
                </a:solidFill>
              </a:rPr>
              <a:t>n</a:t>
            </a:r>
            <a:r>
              <a:rPr lang="en-US" sz="1400" baseline="-25000" dirty="0" err="1">
                <a:solidFill>
                  <a:srgbClr val="FF0000"/>
                </a:solidFill>
              </a:rPr>
              <a:t>C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>
                <a:solidFill>
                  <a:srgbClr val="0070C0"/>
                </a:solidFill>
              </a:rPr>
              <a:t>to keep </a:t>
            </a:r>
            <a:r>
              <a:rPr lang="en-US" sz="14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∗ T</a:t>
            </a:r>
            <a:r>
              <a:rPr lang="en-US" sz="1400" baseline="-25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/</a:t>
            </a:r>
            <a:r>
              <a:rPr lang="en-US" sz="14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</a:t>
            </a:r>
            <a:endParaRPr lang="en-US" sz="1400" baseline="-25000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baseline="-250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         </a:t>
            </a: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constant.</a:t>
            </a:r>
          </a:p>
          <a:p>
            <a:pPr marL="285750" indent="-2857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n other words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decreasing </a:t>
            </a:r>
            <a:r>
              <a:rPr lang="en-US" sz="1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en-US" sz="1400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/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</a:t>
            </a:r>
            <a:r>
              <a:rPr lang="en-US" sz="1400" baseline="-250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should be compensated by increasing </a:t>
            </a:r>
            <a:r>
              <a:rPr lang="en-US" sz="14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</a:t>
            </a:r>
            <a:r>
              <a:rPr lang="en-US" sz="1400" baseline="-25000" dirty="0" err="1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</a:t>
            </a:r>
            <a:r>
              <a:rPr lang="en-US" sz="1400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dirty="0"/>
              <a:t>to avoid a </a:t>
            </a:r>
          </a:p>
          <a:p>
            <a:pPr>
              <a:lnSpc>
                <a:spcPts val="1500"/>
              </a:lnSpc>
              <a:spcAft>
                <a:spcPts val="600"/>
              </a:spcAft>
            </a:pPr>
            <a:r>
              <a:rPr lang="en-US" sz="1400" dirty="0"/>
              <a:t>       memory bandwidth gap.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    This fact is the </a:t>
            </a:r>
            <a:r>
              <a:rPr lang="en-US" sz="1400" dirty="0">
                <a:solidFill>
                  <a:srgbClr val="FF0000"/>
                </a:solidFill>
              </a:rPr>
              <a:t>driving force of the evolution of the memory subsystems of servers</a:t>
            </a:r>
            <a:r>
              <a:rPr lang="en-US" sz="1400" dirty="0"/>
              <a:t>.</a:t>
            </a:r>
          </a:p>
          <a:p>
            <a:r>
              <a:rPr lang="en-US" sz="1400" dirty="0"/>
              <a:t>    However, it is an </a:t>
            </a:r>
            <a:r>
              <a:rPr lang="en-US" sz="1400" dirty="0">
                <a:solidFill>
                  <a:srgbClr val="0070C0"/>
                </a:solidFill>
              </a:rPr>
              <a:t>intricate task to raise the number of memory channels, </a:t>
            </a:r>
            <a:r>
              <a:rPr lang="en-US" sz="1400" dirty="0"/>
              <a:t>how to solve it,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       it will be discussed in the Chapter High-end servers.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last Figure demonstrates how memory subsystems in Intel’s HE 2S servers evolved</a:t>
            </a:r>
          </a:p>
          <a:p>
            <a:r>
              <a:rPr lang="en-US" sz="1400" dirty="0"/>
              <a:t>       and indicates how far the per core memory bandwidth was preserved vs. the single</a:t>
            </a:r>
          </a:p>
          <a:p>
            <a:r>
              <a:rPr lang="en-US" sz="1400" dirty="0"/>
              <a:t>       core reference platform.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-3382"/>
            <a:ext cx="9144000" cy="393700"/>
          </a:xfrm>
        </p:spPr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(14)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186470" y="1347085"/>
            <a:ext cx="824022" cy="43286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61154"/>
              </p:ext>
            </p:extLst>
          </p:nvPr>
        </p:nvGraphicFramePr>
        <p:xfrm>
          <a:off x="67377" y="808521"/>
          <a:ext cx="9012071" cy="614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503">
                  <a:extLst>
                    <a:ext uri="{9D8B030D-6E8A-4147-A177-3AD203B41FA5}">
                      <a16:colId xmlns:a16="http://schemas.microsoft.com/office/drawing/2014/main" val="86967819"/>
                    </a:ext>
                  </a:extLst>
                </a:gridCol>
                <a:gridCol w="1489681">
                  <a:extLst>
                    <a:ext uri="{9D8B030D-6E8A-4147-A177-3AD203B41FA5}">
                      <a16:colId xmlns:a16="http://schemas.microsoft.com/office/drawing/2014/main" val="3303539019"/>
                    </a:ext>
                  </a:extLst>
                </a:gridCol>
                <a:gridCol w="752813">
                  <a:extLst>
                    <a:ext uri="{9D8B030D-6E8A-4147-A177-3AD203B41FA5}">
                      <a16:colId xmlns:a16="http://schemas.microsoft.com/office/drawing/2014/main" val="970719749"/>
                    </a:ext>
                  </a:extLst>
                </a:gridCol>
                <a:gridCol w="876930">
                  <a:extLst>
                    <a:ext uri="{9D8B030D-6E8A-4147-A177-3AD203B41FA5}">
                      <a16:colId xmlns:a16="http://schemas.microsoft.com/office/drawing/2014/main" val="4115332554"/>
                    </a:ext>
                  </a:extLst>
                </a:gridCol>
                <a:gridCol w="1475924">
                  <a:extLst>
                    <a:ext uri="{9D8B030D-6E8A-4147-A177-3AD203B41FA5}">
                      <a16:colId xmlns:a16="http://schemas.microsoft.com/office/drawing/2014/main" val="3412756130"/>
                    </a:ext>
                  </a:extLst>
                </a:gridCol>
                <a:gridCol w="720304">
                  <a:extLst>
                    <a:ext uri="{9D8B030D-6E8A-4147-A177-3AD203B41FA5}">
                      <a16:colId xmlns:a16="http://schemas.microsoft.com/office/drawing/2014/main" val="2212797321"/>
                    </a:ext>
                  </a:extLst>
                </a:gridCol>
                <a:gridCol w="1524119">
                  <a:extLst>
                    <a:ext uri="{9D8B030D-6E8A-4147-A177-3AD203B41FA5}">
                      <a16:colId xmlns:a16="http://schemas.microsoft.com/office/drawing/2014/main" val="2269717507"/>
                    </a:ext>
                  </a:extLst>
                </a:gridCol>
                <a:gridCol w="1064797">
                  <a:extLst>
                    <a:ext uri="{9D8B030D-6E8A-4147-A177-3AD203B41FA5}">
                      <a16:colId xmlns:a16="http://schemas.microsoft.com/office/drawing/2014/main" val="3026002700"/>
                    </a:ext>
                  </a:extLst>
                </a:gridCol>
              </a:tblGrid>
              <a:tr h="675413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Platform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Techn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of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Intro.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High-end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ulticore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2S server </a:t>
                      </a:r>
                      <a:r>
                        <a:rPr lang="en-US" sz="105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lines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 count 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up to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No./speed of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m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channels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socket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(up to)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Per core BW</a:t>
                      </a:r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el</a:t>
                      </a:r>
                      <a:r>
                        <a:rPr lang="hu-HU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 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 ref.  platform</a:t>
                      </a:r>
                      <a:endParaRPr lang="hu-HU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77363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Reference platform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 Prescott DP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Nocona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1.0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01211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l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10/2005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DP 2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.8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(Paxville DP)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1x</a:t>
                      </a:r>
                    </a:p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DDR2/400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9243"/>
                  </a:ext>
                </a:extLst>
              </a:tr>
              <a:tr h="370388">
                <a:tc rowSpan="4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Bensley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Pentium 4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Presc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.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500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(Dempsey)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2x1C</a:t>
                      </a:r>
                    </a:p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 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572423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5100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(Woodcrest)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69965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Core2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5300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(Clowertown)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511904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Penryn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</a:t>
                      </a:r>
                      <a:r>
                        <a:rPr lang="hu-HU" sz="105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11/2007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5400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(Harpertown)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2x2C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DDR2/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667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0.8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7217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Tylersburg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3/2009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55xx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(Gainestown)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DDR3/1333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2.5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9242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Boxboro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-EX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3/2010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X6500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Nehalem-EX)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DDR3/1066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958398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Westmere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4/2011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Xeon E7-28xx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(Westmere-EX)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DDR3/1333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2.7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24335"/>
                  </a:ext>
                </a:extLst>
              </a:tr>
              <a:tr h="370388"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Brickland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Ivy</a:t>
                      </a: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Bridge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E7-28xx v2 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(Ivy Bridge-EX)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DDR3/1600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25493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Grantley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Haswell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9/2014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E5-2600xx v3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(Haswell-EP)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DDR4/2133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1.2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70796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Broadwell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4/2016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E5-26xx v4</a:t>
                      </a:r>
                      <a:endParaRPr lang="en-US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(Broadwell-EP)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1.1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002690"/>
                  </a:ext>
                </a:extLst>
              </a:tr>
              <a:tr h="370388">
                <a:tc rowSpan="2"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Purley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7/2017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Silver 41xx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DDR4/2400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1.3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6529"/>
                  </a:ext>
                </a:extLst>
              </a:tr>
              <a:tr h="370388">
                <a:tc vMerge="1">
                  <a:txBody>
                    <a:bodyPr/>
                    <a:lstStyle/>
                    <a:p>
                      <a:pPr algn="ctr"/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Cascade Lake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 nm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4/2019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Gold 62xx</a:t>
                      </a:r>
                    </a:p>
                    <a:p>
                      <a:pPr algn="ctr"/>
                      <a:r>
                        <a:rPr lang="hu-HU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Skylake-SP)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28C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6x </a:t>
                      </a:r>
                      <a:endParaRPr lang="en-US" sz="1050" dirty="0">
                        <a:solidFill>
                          <a:srgbClr val="0070C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DDR4/2</a:t>
                      </a:r>
                      <a:r>
                        <a:rPr lang="en-US" sz="1050" dirty="0">
                          <a:solidFill>
                            <a:srgbClr val="0070C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933</a:t>
                      </a: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1.6</a:t>
                      </a:r>
                      <a:endParaRPr lang="hu-HU" sz="105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34290" marB="3429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48086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50" y="442765"/>
            <a:ext cx="7526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Relative per core bandwidth in Intel’s 2S server platforms</a:t>
            </a: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D2D8A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97591" y="808521"/>
            <a:ext cx="2572232" cy="61493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4. Evolution of high-end 2S server processors (15)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1326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871538" y="1576645"/>
            <a:ext cx="7404100" cy="45720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</a:t>
            </a:r>
          </a:p>
        </p:txBody>
      </p:sp>
    </p:spTree>
    <p:extLst>
      <p:ext uri="{BB962C8B-B14F-4D97-AF65-F5344CB8AC3E}">
        <p14:creationId xmlns:p14="http://schemas.microsoft.com/office/powerpoint/2010/main" val="23515484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65"/>
            <a:ext cx="9144000" cy="393700"/>
          </a:xfrm>
        </p:spPr>
        <p:txBody>
          <a:bodyPr/>
          <a:lstStyle/>
          <a:p>
            <a:r>
              <a:rPr lang="en-US" sz="1600" dirty="0"/>
              <a:t>5. Evolution of tablet and smartphone processors (1)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95073" y="3348643"/>
            <a:ext cx="9144000" cy="2096932"/>
            <a:chOff x="161510" y="2888940"/>
            <a:chExt cx="8960696" cy="2096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59862" t="12793" r="-132"/>
            <a:stretch/>
          </p:blipFill>
          <p:spPr>
            <a:xfrm>
              <a:off x="6732240" y="2971916"/>
              <a:ext cx="2335754" cy="18408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6955832" y="2967168"/>
              <a:ext cx="1859564" cy="7801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974305" y="2965503"/>
              <a:ext cx="1170130" cy="5398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-131" t="-4317" r="97982" b="1118"/>
            <a:stretch/>
          </p:blipFill>
          <p:spPr>
            <a:xfrm>
              <a:off x="161510" y="2888940"/>
              <a:ext cx="4739884" cy="199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725" y="3184633"/>
              <a:ext cx="1310346" cy="10839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8225" y="4636005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76216" y="4636005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97269" y="459913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7734" y="455412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6205" y="4464115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35263" y="4403498"/>
              <a:ext cx="121219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Smarphones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r="59040"/>
            <a:stretch/>
          </p:blipFill>
          <p:spPr>
            <a:xfrm>
              <a:off x="3982816" y="2960647"/>
              <a:ext cx="2243040" cy="19093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2" t="66962" r="97982" b="14418"/>
            <a:stretch/>
          </p:blipFill>
          <p:spPr>
            <a:xfrm>
              <a:off x="443230" y="4441581"/>
              <a:ext cx="8614420" cy="544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8225" y="4582337"/>
              <a:ext cx="80342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Servers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8569" y="4583010"/>
              <a:ext cx="179568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High-End Desktops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05835" y="4583010"/>
              <a:ext cx="9348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esktops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41700" y="4584715"/>
              <a:ext cx="85953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Laptops</a:t>
              </a:r>
              <a:endParaRPr lang="en-US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12260" y="4582001"/>
              <a:ext cx="77617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45895" y="4583010"/>
              <a:ext cx="12763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Smartphones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88" t="7794" r="3735" b="15934"/>
            <a:stretch/>
          </p:blipFill>
          <p:spPr>
            <a:xfrm>
              <a:off x="521550" y="3113965"/>
              <a:ext cx="987406" cy="132735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73834" r="-132" b="55432"/>
            <a:stretch/>
          </p:blipFill>
          <p:spPr>
            <a:xfrm>
              <a:off x="5598877" y="2965825"/>
              <a:ext cx="1170130" cy="539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/>
            <a:srcRect l="38904" t="11098" r="59040"/>
            <a:stretch/>
          </p:blipFill>
          <p:spPr>
            <a:xfrm>
              <a:off x="6222323" y="3203975"/>
              <a:ext cx="575152" cy="1697481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5045806" y="2142079"/>
            <a:ext cx="9348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Desktops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2643" y="2702777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Smarphones</a:t>
            </a:r>
            <a:endParaRPr lang="en-US" sz="15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50113" y="1855049"/>
            <a:ext cx="137856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Servers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4933991" y="128448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855078" y="1513080"/>
            <a:ext cx="676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578944" y="171310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12282" y="151308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2958647" y="998730"/>
            <a:ext cx="393473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Recent processor categories of Intel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874386" y="2344092"/>
            <a:ext cx="9991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22302" y="2346724"/>
            <a:ext cx="16225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E3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Platinum/Gold etc.</a:t>
            </a: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855894" y="1857011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Desktops/Laptops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(Clients)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4903644" y="171469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4936981" y="151466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4061216" y="2347989"/>
            <a:ext cx="17876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i5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i3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(Basic architectures)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6216682" y="2342850"/>
            <a:ext cx="1702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Atom lines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(+ LP Core models)</a:t>
            </a: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481088" y="1857948"/>
            <a:ext cx="234284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HEDTs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(High-End Desktops)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865900" y="2348108"/>
            <a:ext cx="1486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i7</a:t>
            </a: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en-US" altLang="en-US" sz="1200" i="1" dirty="0" err="1">
                <a:solidFill>
                  <a:srgbClr val="000000"/>
                </a:solidFill>
                <a:latin typeface="Verdana" pitchFamily="34" charset="0"/>
              </a:rPr>
              <a:t>i9</a:t>
            </a:r>
            <a:endParaRPr lang="en-US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(Extreme Edition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latin typeface="Verdana" pitchFamily="34" charset="0"/>
              </a:rPr>
              <a:t> or X models)</a:t>
            </a:r>
          </a:p>
        </p:txBody>
      </p:sp>
      <p:sp>
        <p:nvSpPr>
          <p:cNvPr id="56" name="Oval 12"/>
          <p:cNvSpPr>
            <a:spLocks noChangeArrowheads="1"/>
          </p:cNvSpPr>
          <p:nvPr/>
        </p:nvSpPr>
        <p:spPr bwMode="auto">
          <a:xfrm>
            <a:off x="808601" y="170725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>
            <a:off x="841939" y="150723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6271679" y="1530140"/>
            <a:ext cx="2834939" cy="391543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96" y="501315"/>
            <a:ext cx="5283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5. Evolution of tablet and smartphone processors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967663" y="1538790"/>
            <a:ext cx="3223137" cy="793876"/>
            <a:chOff x="6085327" y="1246938"/>
            <a:chExt cx="3105473" cy="793876"/>
          </a:xfrm>
        </p:grpSpPr>
        <p:sp>
          <p:nvSpPr>
            <p:cNvPr id="62" name="Oval 7"/>
            <p:cNvSpPr>
              <a:spLocks noChangeArrowheads="1"/>
            </p:cNvSpPr>
            <p:nvPr/>
          </p:nvSpPr>
          <p:spPr bwMode="auto">
            <a:xfrm>
              <a:off x="7632958" y="1439024"/>
              <a:ext cx="72000" cy="7200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7677345" y="1246938"/>
              <a:ext cx="1588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6822250" y="1595631"/>
              <a:ext cx="2368550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1690688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2212975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2735263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325755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37147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41719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46291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508635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Smartphones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5" name="Text Box 4"/>
            <p:cNvSpPr txBox="1">
              <a:spLocks noChangeArrowheads="1"/>
            </p:cNvSpPr>
            <p:nvPr/>
          </p:nvSpPr>
          <p:spPr bwMode="auto">
            <a:xfrm>
              <a:off x="6085327" y="1590400"/>
              <a:ext cx="192722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Verdana" pitchFamily="34" charset="0"/>
                </a:rPr>
                <a:t>Tablets/</a:t>
              </a:r>
              <a:endParaRPr lang="hu-HU" altLang="en-US" sz="12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92280" y="1763815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(Mobiles)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6027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3676" y="1847274"/>
            <a:ext cx="7902324" cy="1522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592" y="2436856"/>
            <a:ext cx="249619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High performance/power 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(e.g. GFLOPS/Watt)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5150" y="1996098"/>
            <a:ext cx="2146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Traditional processors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9052" y="1996098"/>
            <a:ext cx="244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Tablets and smartphones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4048" y="2440353"/>
            <a:ext cx="2789610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dirty="0">
                <a:solidFill>
                  <a:srgbClr val="FF0000"/>
                </a:solidFill>
                <a:latin typeface="Verdana"/>
              </a:rPr>
              <a:t>Low power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(Watt)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Verdana"/>
              </a:rPr>
              <a:t>(Number of operating hours)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3970585" y="2446601"/>
            <a:ext cx="720000" cy="14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48" y="863715"/>
            <a:ext cx="9163214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Verdana"/>
              </a:rPr>
              <a:t> With the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advent of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mobile devices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(about 2006)</a:t>
            </a:r>
            <a:r>
              <a:rPr lang="en-US" sz="1400" dirty="0">
                <a:solidFill>
                  <a:srgbClr val="00B0F0"/>
                </a:solidFill>
                <a:latin typeface="Verdan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new design paradigm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arose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for those devices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 Mobile devices require long operating hours i.e. low power consumption,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this is contrast to the</a:t>
            </a:r>
          </a:p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    design paradigm of traditional processors,  as indicated below. 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5. Evolution of tablet and smartphone processors (2)</a:t>
            </a:r>
            <a:endParaRPr lang="hu-HU" altLang="en-US" sz="16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83" y="502935"/>
            <a:ext cx="6957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Changing the design paradigm for implementing mobile processors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832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5. Evolution of tablet and smartphone processors (3)</a:t>
            </a: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H="1">
            <a:off x="4552420" y="1295387"/>
            <a:ext cx="7938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V="1">
            <a:off x="2853946" y="1470012"/>
            <a:ext cx="3422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6274315" y="1470012"/>
            <a:ext cx="329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H="1">
            <a:off x="2856490" y="1470012"/>
            <a:ext cx="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81691" y="1043735"/>
            <a:ext cx="5580619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Key requirements for low power microarchitectures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36875" y="1739887"/>
            <a:ext cx="3074881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Low processor clock frequency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01724" y="1739887"/>
            <a:ext cx="2664512" cy="2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Verdana" pitchFamily="34" charset="0"/>
              </a:rPr>
              <a:t>Narrow microarchitecture </a:t>
            </a:r>
            <a:endParaRPr lang="hu-HU" altLang="en-US" sz="13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823785" y="1603362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239505" y="1606537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19" y="517155"/>
            <a:ext cx="873901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Key requirements at the introduction of mobile, i.e. low power microarchitectures</a:t>
            </a:r>
            <a:endParaRPr lang="hu-HU" altLang="en-US" sz="1400" b="1" dirty="0">
              <a:solidFill>
                <a:srgbClr val="2D2D8A"/>
              </a:solidFill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531233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8193" y="4829135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439" y="3636791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2007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39" y="2483864"/>
            <a:ext cx="644895" cy="292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15" y="5783679"/>
            <a:ext cx="1529293" cy="72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2009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(A9 replacement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for low-end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devices)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424225"/>
            <a:ext cx="7272808" cy="54251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99805" y="1482857"/>
            <a:ext cx="691529" cy="27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</a:rPr>
              <a:t>32-bit</a:t>
            </a:r>
          </a:p>
        </p:txBody>
      </p:sp>
      <p:sp>
        <p:nvSpPr>
          <p:cNvPr id="20" name="Oval 19"/>
          <p:cNvSpPr/>
          <p:nvPr/>
        </p:nvSpPr>
        <p:spPr>
          <a:xfrm>
            <a:off x="5862811" y="1393382"/>
            <a:ext cx="691529" cy="454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48" y="863715"/>
            <a:ext cx="8685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Example: Width of ARM’s 32-bit CPUs used in most tablets and smartphones </a:t>
            </a:r>
            <a:r>
              <a:rPr lang="en-US" sz="1400" dirty="0">
                <a:latin typeface="Verdana"/>
              </a:rPr>
              <a:t>[10]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/>
              <a:t>5. Evolution of tablet and smartphone processors (4)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69" y="497361"/>
            <a:ext cx="6247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a) Low power CPUs need narrow microarchitectures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7729459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" y="496257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By contrast: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500" y="873314"/>
            <a:ext cx="488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Verdana"/>
              </a:rPr>
              <a:t>at the same time Intel’s and AMD’s processor lines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6563" y="1133745"/>
            <a:ext cx="680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400" dirty="0">
                <a:solidFill>
                  <a:srgbClr val="0070C0"/>
                </a:solidFill>
                <a:latin typeface="Verdana"/>
              </a:rPr>
              <a:t>  were targeting high performance/power 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(in terms of GFLOPS/Watt)</a:t>
            </a:r>
            <a:r>
              <a:rPr lang="en-US" sz="1400" dirty="0">
                <a:solidFill>
                  <a:srgbClr val="333399"/>
                </a:solidFill>
                <a:latin typeface="Verdana"/>
              </a:rPr>
              <a:t> and</a:t>
            </a:r>
            <a:endParaRPr lang="en-US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0" y="1394176"/>
            <a:ext cx="680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Verdana"/>
              </a:rPr>
              <a:t>    implemented 4-wide microarchitectures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, as the next example shows:</a:t>
            </a:r>
          </a:p>
        </p:txBody>
      </p:sp>
      <p:pic>
        <p:nvPicPr>
          <p:cNvPr id="10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99100"/>
            <a:ext cx="7319825" cy="2301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2173" y="1853825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Verdana"/>
              </a:rPr>
              <a:t>64-bit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965" y="4715967"/>
            <a:ext cx="9202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/>
              </a:rPr>
              <a:t>Example: Width of Intel’s Core 2 to </a:t>
            </a:r>
            <a:r>
              <a:rPr lang="en-US" sz="1400" dirty="0" err="1">
                <a:solidFill>
                  <a:srgbClr val="000000"/>
                </a:solidFill>
                <a:latin typeface="Verdana"/>
              </a:rPr>
              <a:t>Haswell</a:t>
            </a:r>
            <a:r>
              <a:rPr lang="en-US" sz="1400" dirty="0">
                <a:solidFill>
                  <a:srgbClr val="000000"/>
                </a:solidFill>
                <a:latin typeface="Verdana"/>
              </a:rPr>
              <a:t> processors underlying servers to laptops  [10]</a:t>
            </a:r>
          </a:p>
        </p:txBody>
      </p:sp>
      <p:sp>
        <p:nvSpPr>
          <p:cNvPr id="14" name="Oval 13"/>
          <p:cNvSpPr/>
          <p:nvPr/>
        </p:nvSpPr>
        <p:spPr>
          <a:xfrm>
            <a:off x="3808931" y="2475475"/>
            <a:ext cx="628132" cy="1665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/>
              <a:t>5. Evolution of tablet and smartphone processors (5)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22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312" y="498617"/>
            <a:ext cx="36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D2D8A"/>
                </a:solidFill>
                <a:latin typeface="Verdana"/>
              </a:rPr>
              <a:t>Consequences for Intel and AMD-1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1460" y="3898"/>
            <a:ext cx="9144000" cy="392400"/>
          </a:xfrm>
        </p:spPr>
        <p:txBody>
          <a:bodyPr/>
          <a:lstStyle/>
          <a:p>
            <a:r>
              <a:rPr lang="en-US" sz="1600" dirty="0"/>
              <a:t>5. Evolution of tablet and smartphone processors (6)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465" y="953725"/>
            <a:ext cx="8945075" cy="545286"/>
            <a:chOff x="187465" y="2933945"/>
            <a:chExt cx="8945075" cy="545286"/>
          </a:xfrm>
        </p:grpSpPr>
        <p:sp>
          <p:nvSpPr>
            <p:cNvPr id="4" name="Rectangle 3"/>
            <p:cNvSpPr/>
            <p:nvPr/>
          </p:nvSpPr>
          <p:spPr>
            <a:xfrm>
              <a:off x="296863" y="2933945"/>
              <a:ext cx="8730633" cy="545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465" y="3013502"/>
              <a:ext cx="894507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3333FF"/>
                  </a:solidFill>
                  <a:latin typeface="Verdana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Verdana"/>
                </a:rPr>
                <a:t>Intel’s and AMD’s traditional microarchitectures were not suited for mobile devices. </a:t>
              </a:r>
              <a:endParaRPr lang="en-US" sz="1600" dirty="0">
                <a:solidFill>
                  <a:srgbClr val="000000"/>
                </a:solidFill>
                <a:latin typeface="Verdana"/>
              </a:endParaRPr>
            </a:p>
          </p:txBody>
        </p:sp>
      </p:grpSp>
      <p:sp>
        <p:nvSpPr>
          <p:cNvPr id="13" name="Down Arrow 12"/>
          <p:cNvSpPr/>
          <p:nvPr/>
        </p:nvSpPr>
        <p:spPr>
          <a:xfrm>
            <a:off x="4562320" y="1628800"/>
            <a:ext cx="99859" cy="3715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540" y="2168860"/>
            <a:ext cx="8595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rgbClr val="0070C0"/>
                </a:solidFill>
                <a:latin typeface="Verdana"/>
              </a:rPr>
              <a:t>Both Intel and AMD conceived, designed and introduced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new, narrow </a:t>
            </a:r>
            <a:r>
              <a:rPr lang="en-US" sz="1400" dirty="0">
                <a:solidFill>
                  <a:srgbClr val="0070C0"/>
                </a:solidFill>
                <a:latin typeface="Verdana"/>
              </a:rPr>
              <a:t>(e.g. 2-wide) </a:t>
            </a:r>
            <a:r>
              <a:rPr lang="en-US" sz="1400" dirty="0">
                <a:solidFill>
                  <a:srgbClr val="FF0000"/>
                </a:solidFill>
                <a:latin typeface="Verdana"/>
              </a:rPr>
              <a:t>low-power microarchitectures.</a:t>
            </a:r>
            <a:endParaRPr lang="en-US" sz="16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4338" y="6534345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105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>
        <a:spAutoFit/>
      </a:bodyPr>
      <a:lstStyle>
        <a:defPPr fontAlgn="base">
          <a:spcBef>
            <a:spcPct val="0"/>
          </a:spcBef>
          <a:spcAft>
            <a:spcPct val="0"/>
          </a:spcAft>
          <a:defRPr sz="1400" dirty="0" smtClean="0">
            <a:solidFill>
              <a:srgbClr val="000000"/>
            </a:solidFill>
            <a:latin typeface="Verdana"/>
            <a:cs typeface="Arial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Level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000000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accent6"/>
            </a:solidFill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337558</TotalTime>
  <Words>15196</Words>
  <Application>Microsoft Office PowerPoint</Application>
  <PresentationFormat>Diavetítés a képernyőre (4:3 oldalarány)</PresentationFormat>
  <Paragraphs>5218</Paragraphs>
  <Slides>112</Slides>
  <Notes>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10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112</vt:i4>
      </vt:variant>
    </vt:vector>
  </HeadingPairs>
  <TitlesOfParts>
    <vt:vector size="132" baseType="lpstr">
      <vt:lpstr>Arial</vt:lpstr>
      <vt:lpstr>Arial Rounded MT Bold</vt:lpstr>
      <vt:lpstr>Bodoni MT Condensed</vt:lpstr>
      <vt:lpstr>Calibri</vt:lpstr>
      <vt:lpstr>Cambria Math</vt:lpstr>
      <vt:lpstr>Garamond</vt:lpstr>
      <vt:lpstr>Times New Roman</vt:lpstr>
      <vt:lpstr>Verdana</vt:lpstr>
      <vt:lpstr>Wingdings</vt:lpstr>
      <vt:lpstr>3_Default Design</vt:lpstr>
      <vt:lpstr>1_Default Design</vt:lpstr>
      <vt:lpstr>6_Default Design</vt:lpstr>
      <vt:lpstr>7_Default Design</vt:lpstr>
      <vt:lpstr>2_Default Design</vt:lpstr>
      <vt:lpstr>8_Default Design</vt:lpstr>
      <vt:lpstr>2_Level</vt:lpstr>
      <vt:lpstr>1_Level</vt:lpstr>
      <vt:lpstr>5_Default Design</vt:lpstr>
      <vt:lpstr>10_Default Design</vt:lpstr>
      <vt:lpstr>Microsoft Drawing</vt:lpstr>
      <vt:lpstr>PowerPoint-bemutató</vt:lpstr>
      <vt:lpstr>Premiminary remarks (1)</vt:lpstr>
      <vt:lpstr>Premiminary remarks (2)</vt:lpstr>
      <vt:lpstr>Premiminary remarks (3)</vt:lpstr>
      <vt:lpstr>Premiminary remarks (4)</vt:lpstr>
      <vt:lpstr>PowerPoint-bemutató</vt:lpstr>
      <vt:lpstr>PowerPoint-bemutató</vt:lpstr>
      <vt:lpstr>1. Overview of the evolution of Intel's Pentium 4 and Core 2 families (1)</vt:lpstr>
      <vt:lpstr>1. Overview of the evolution of Intel's Pentium 4 and Core 2 families (2)</vt:lpstr>
      <vt:lpstr>1. Overview of the evolution of Intel's Pentium 4 and Core 2 families (3)</vt:lpstr>
      <vt:lpstr>1. Overview of the evolution of Intel's Pentium 4 and Core 2 families (4)</vt:lpstr>
      <vt:lpstr>1. Overview of the evolution of Intel's Pentium 4 and Core 2 families (5)</vt:lpstr>
      <vt:lpstr>PowerPoint-bemutató</vt:lpstr>
      <vt:lpstr>PowerPoint-bemutató</vt:lpstr>
      <vt:lpstr>1. Overview of the evolution of Intel's Pentium 4 and Core 2 families (8)</vt:lpstr>
      <vt:lpstr>1. Overview of the evolution of Intel's Pentium 4 and Core 2 families (9)</vt:lpstr>
      <vt:lpstr>1. Overview of the evolution of Intel's Pentium 4 and Core 2 families (10)</vt:lpstr>
      <vt:lpstr>1. Overview of the evolution of Intel's Pentium 4 and Core 2 families (11)</vt:lpstr>
      <vt:lpstr>1. Overview of the evolution of Intel's Pentium 4 and Core 2 families (12)</vt:lpstr>
      <vt:lpstr>PowerPoint-bemutató</vt:lpstr>
      <vt:lpstr>1. Overview of the evolution of Intel's Pentium 4 and Core 2 families (14)</vt:lpstr>
      <vt:lpstr>1. Overview of the evolution of Intel's Pentium 4 and Core 2 families (15)</vt:lpstr>
      <vt:lpstr>1. Overview of the evolution of Intel's Pentium 4 and Core 2 families (16)</vt:lpstr>
      <vt:lpstr>1. Overview of the evolution of Intel's Pentium 4 and Core 2 families (17)</vt:lpstr>
      <vt:lpstr>1. Overview of the evolution of Intel's Pentium 4 and Core 2 families (17b)</vt:lpstr>
      <vt:lpstr>1. Overview of the evolution of Intel's Pentium 4 and Core 2 families (18)</vt:lpstr>
      <vt:lpstr>1. Overview of the evolution of Intel's Pentium 4 and Core 2 families (19)</vt:lpstr>
      <vt:lpstr>1. Overview of the evolution of Intel's Pentium 4 and Core 2 families (20)</vt:lpstr>
      <vt:lpstr>1. Overview of the evolution of Intel's Pentium 4 and Core 2 families (21)</vt:lpstr>
      <vt:lpstr>1. Overview of the evolution of Intel's Pentium 4 and Core 2 families (22)</vt:lpstr>
      <vt:lpstr>1. Overview of the evolution of Intel's Pentium 4 and Core 2 families (23)</vt:lpstr>
      <vt:lpstr>1. Overview of the evolution of Intel's Pentium 4 and Core 2 families (24)</vt:lpstr>
      <vt:lpstr>1. Overview of the evolution of Intel's Pentium 4 and Core 2 families (25)</vt:lpstr>
      <vt:lpstr>PowerPoint-bemutató</vt:lpstr>
      <vt:lpstr>2. Evolution of desktop and laptop processors (1)</vt:lpstr>
      <vt:lpstr>PowerPoint-bemutató</vt:lpstr>
      <vt:lpstr>PowerPoint-bemutató</vt:lpstr>
      <vt:lpstr>PowerPoint-bemutató</vt:lpstr>
      <vt:lpstr>2. Evolution of desktop and laptop processors (3b)</vt:lpstr>
      <vt:lpstr>PowerPoint-bemutató</vt:lpstr>
      <vt:lpstr>2. Evolution of desktop and laptop processors (4b)</vt:lpstr>
      <vt:lpstr>PowerPoint-bemutató</vt:lpstr>
      <vt:lpstr>2. Evolution of desktop and laptop processors (5b)</vt:lpstr>
      <vt:lpstr>2. Evolution of desktop and laptop processors (6)</vt:lpstr>
      <vt:lpstr>PowerPoint-bemutató</vt:lpstr>
      <vt:lpstr>2. Evolution of desktop and laptop processors (7b)</vt:lpstr>
      <vt:lpstr>2. Evolution of desktop and laptop processors (8)</vt:lpstr>
      <vt:lpstr>PowerPoint-bemutató</vt:lpstr>
      <vt:lpstr>PowerPoint-bemutató</vt:lpstr>
      <vt:lpstr>PowerPoint-bemutató</vt:lpstr>
      <vt:lpstr>2. Evolution of desktop and laptop processors (12)</vt:lpstr>
      <vt:lpstr>2. Evolution of desktop and laptop processors (13)</vt:lpstr>
      <vt:lpstr>2. Evolution of desktop and laptop processors (14)</vt:lpstr>
      <vt:lpstr>PowerPoint-bemutató</vt:lpstr>
      <vt:lpstr>PowerPoint-bemutató</vt:lpstr>
      <vt:lpstr>PowerPoint-bemutató</vt:lpstr>
      <vt:lpstr>2. Evolution of desktop and laptop processors (18)</vt:lpstr>
      <vt:lpstr>2. Evolution of desktop and laptop processors (19)</vt:lpstr>
      <vt:lpstr>PowerPoint-bemutató</vt:lpstr>
      <vt:lpstr>3. Evolution of HEDT (High-End Desktop) processors (1)</vt:lpstr>
      <vt:lpstr>3. Evolution of HEDT (High-End Desktop) processors  (2)</vt:lpstr>
      <vt:lpstr>3. Evolution of HEDT (High-End Desktop) processors  (3)</vt:lpstr>
      <vt:lpstr>3. Evolution of HEDT (High-End Desktop) processors  (4)</vt:lpstr>
      <vt:lpstr>3. Evolution of HEDT (High-End Desktop) processors  (5)</vt:lpstr>
      <vt:lpstr>3. Evolution of HEDT (High-End Desktop) processors  (5b)</vt:lpstr>
      <vt:lpstr>3. Evolution of HEDT (High-End Desktop) processors  (6)</vt:lpstr>
      <vt:lpstr>3. Evolution of HEDT (High-End Desktop) processors  (6b)</vt:lpstr>
      <vt:lpstr>3. Evolution of HEDT (High-End Desktop) processors  (7)</vt:lpstr>
      <vt:lpstr>3. Evolution of HEDT (High-End Desktop) processors  (8)</vt:lpstr>
      <vt:lpstr>3. Evolution of HEDT (High-End Desktop) processors  (9)</vt:lpstr>
      <vt:lpstr>3. Evolution of HEDT (High-End Desktop) processors  (9b)</vt:lpstr>
      <vt:lpstr>3. Evolution of HEDT (High-End Desktop) processors  (10)</vt:lpstr>
      <vt:lpstr>3. Evolution of HEDT (High-End Desktop) processors  (11)</vt:lpstr>
      <vt:lpstr>3. Evolution of HEDT (High-End Desktop) processors  (12)</vt:lpstr>
      <vt:lpstr>3. Evolution of HEDT (High-End Desktop) processors  (12b)</vt:lpstr>
      <vt:lpstr>3. Evolution of HEDT (High-End Desktop) processors  (13)</vt:lpstr>
      <vt:lpstr>PowerPoint-bemutató</vt:lpstr>
      <vt:lpstr>4. Evolution of high-end 2S server processors (1)</vt:lpstr>
      <vt:lpstr>4. Evolution of high-end 2S server processors (2)</vt:lpstr>
      <vt:lpstr>4. Evolution of high-end 2S server processors (3)</vt:lpstr>
      <vt:lpstr>4. Evolution of high-end 2S server processors (4)</vt:lpstr>
      <vt:lpstr>4. Evolution of high-end 2S server processors (5)</vt:lpstr>
      <vt:lpstr>4. Evolution of high-end 2S server processors (6)</vt:lpstr>
      <vt:lpstr>4. Evolution of high-end 2S server processors (7)</vt:lpstr>
      <vt:lpstr>4. Evolution of high-end 2S server processors (8)</vt:lpstr>
      <vt:lpstr>4. Evolution of high-end 2S server processors (9)</vt:lpstr>
      <vt:lpstr>4. Evolution of high-end 2S server processors (10)</vt:lpstr>
      <vt:lpstr>4. Evolution of high-end 2S server processors (11)</vt:lpstr>
      <vt:lpstr>4. Evolution of high-end 2S server processors (12)</vt:lpstr>
      <vt:lpstr>4. Evolution of high-end 2S server processors (13)</vt:lpstr>
      <vt:lpstr>4. Evolution of high-end 2S server processors (14)</vt:lpstr>
      <vt:lpstr>4. Evolution of high-end 2S server processors (15)</vt:lpstr>
      <vt:lpstr>PowerPoint-bemutató</vt:lpstr>
      <vt:lpstr>5. Evolution of tablet and smartphone processors (1)</vt:lpstr>
      <vt:lpstr>PowerPoint-bemutató</vt:lpstr>
      <vt:lpstr>5. Evolution of tablet and smartphone processors (3)</vt:lpstr>
      <vt:lpstr>5. Evolution of tablet and smartphone processors (4)</vt:lpstr>
      <vt:lpstr>5. Evolution of tablet and smartphone processors (5)</vt:lpstr>
      <vt:lpstr>5. Evolution of tablet and smartphone processors (6)</vt:lpstr>
      <vt:lpstr>5. Evolution of tablet and smartphone processors (7)</vt:lpstr>
      <vt:lpstr>5. Evolution of tablet and smartphone processors (8)</vt:lpstr>
      <vt:lpstr>5. Evolution of tablet and smartphone processors (9)</vt:lpstr>
      <vt:lpstr>PowerPoint-bemutató</vt:lpstr>
      <vt:lpstr>PowerPoint-bemutató</vt:lpstr>
      <vt:lpstr>5. Evolution of tablet and smartphone processors (12)</vt:lpstr>
      <vt:lpstr>5. Evolution of tablet and smartphone processors (12b)</vt:lpstr>
      <vt:lpstr>5. Evolution of tablet and smartphone processors (13)</vt:lpstr>
      <vt:lpstr>5. Evolution of tablet and smartphone processors (14)</vt:lpstr>
      <vt:lpstr>5. Evolution of tablet and smartphone processors (15)</vt:lpstr>
      <vt:lpstr>5. Evolution of tablet and smartphone processors (16)</vt:lpstr>
      <vt:lpstr>5. Evolution of tablet and smartphone processors (17)</vt:lpstr>
      <vt:lpstr>5. Evolution of tablet and smartphone processors (18)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Cserfalvi Annamária</cp:lastModifiedBy>
  <cp:revision>2897</cp:revision>
  <cp:lastPrinted>2020-09-15T08:50:20Z</cp:lastPrinted>
  <dcterms:created xsi:type="dcterms:W3CDTF">2014-10-25T02:34:30Z</dcterms:created>
  <dcterms:modified xsi:type="dcterms:W3CDTF">2021-09-08T05:38:29Z</dcterms:modified>
</cp:coreProperties>
</file>