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697" r:id="rId6"/>
    <p:sldMasterId id="2147483710" r:id="rId7"/>
    <p:sldMasterId id="2147483736" r:id="rId8"/>
    <p:sldMasterId id="2147483763" r:id="rId9"/>
    <p:sldMasterId id="2147483776" r:id="rId10"/>
  </p:sldMasterIdLst>
  <p:notesMasterIdLst>
    <p:notesMasterId r:id="rId165"/>
  </p:notesMasterIdLst>
  <p:handoutMasterIdLst>
    <p:handoutMasterId r:id="rId166"/>
  </p:handoutMasterIdLst>
  <p:sldIdLst>
    <p:sldId id="257" r:id="rId11"/>
    <p:sldId id="1545" r:id="rId12"/>
    <p:sldId id="260" r:id="rId13"/>
    <p:sldId id="1243" r:id="rId14"/>
    <p:sldId id="1252" r:id="rId15"/>
    <p:sldId id="1164" r:id="rId16"/>
    <p:sldId id="1497" r:id="rId17"/>
    <p:sldId id="1165" r:id="rId18"/>
    <p:sldId id="1046" r:id="rId19"/>
    <p:sldId id="1071" r:id="rId20"/>
    <p:sldId id="1246" r:id="rId21"/>
    <p:sldId id="1167" r:id="rId22"/>
    <p:sldId id="1547" r:id="rId23"/>
    <p:sldId id="1548" r:id="rId24"/>
    <p:sldId id="1049" r:id="rId25"/>
    <p:sldId id="1597" r:id="rId26"/>
    <p:sldId id="1598" r:id="rId27"/>
    <p:sldId id="1600" r:id="rId28"/>
    <p:sldId id="1567" r:id="rId29"/>
    <p:sldId id="1568" r:id="rId30"/>
    <p:sldId id="1569" r:id="rId31"/>
    <p:sldId id="1599" r:id="rId32"/>
    <p:sldId id="1226" r:id="rId33"/>
    <p:sldId id="1255" r:id="rId34"/>
    <p:sldId id="1549" r:id="rId35"/>
    <p:sldId id="1550" r:id="rId36"/>
    <p:sldId id="1551" r:id="rId37"/>
    <p:sldId id="1552" r:id="rId38"/>
    <p:sldId id="1558" r:id="rId39"/>
    <p:sldId id="1559" r:id="rId40"/>
    <p:sldId id="979" r:id="rId41"/>
    <p:sldId id="994" r:id="rId42"/>
    <p:sldId id="1554" r:id="rId43"/>
    <p:sldId id="916" r:id="rId44"/>
    <p:sldId id="1017" r:id="rId45"/>
    <p:sldId id="1025" r:id="rId46"/>
    <p:sldId id="932" r:id="rId47"/>
    <p:sldId id="934" r:id="rId48"/>
    <p:sldId id="935" r:id="rId49"/>
    <p:sldId id="942" r:id="rId50"/>
    <p:sldId id="943" r:id="rId51"/>
    <p:sldId id="1026" r:id="rId52"/>
    <p:sldId id="1030" r:id="rId53"/>
    <p:sldId id="1031" r:id="rId54"/>
    <p:sldId id="1556" r:id="rId55"/>
    <p:sldId id="944" r:id="rId56"/>
    <p:sldId id="1557" r:id="rId57"/>
    <p:sldId id="1010" r:id="rId58"/>
    <p:sldId id="1011" r:id="rId59"/>
    <p:sldId id="1012" r:id="rId60"/>
    <p:sldId id="1013" r:id="rId61"/>
    <p:sldId id="1250" r:id="rId62"/>
    <p:sldId id="987" r:id="rId63"/>
    <p:sldId id="928" r:id="rId64"/>
    <p:sldId id="1007" r:id="rId65"/>
    <p:sldId id="1284" r:id="rId66"/>
    <p:sldId id="921" r:id="rId67"/>
    <p:sldId id="1270" r:id="rId68"/>
    <p:sldId id="1283" r:id="rId69"/>
    <p:sldId id="1176" r:id="rId70"/>
    <p:sldId id="1237" r:id="rId71"/>
    <p:sldId id="1236" r:id="rId72"/>
    <p:sldId id="1258" r:id="rId73"/>
    <p:sldId id="1451" r:id="rId74"/>
    <p:sldId id="1259" r:id="rId75"/>
    <p:sldId id="991" r:id="rId76"/>
    <p:sldId id="990" r:id="rId77"/>
    <p:sldId id="1452" r:id="rId78"/>
    <p:sldId id="1563" r:id="rId79"/>
    <p:sldId id="1564" r:id="rId80"/>
    <p:sldId id="770" r:id="rId81"/>
    <p:sldId id="1004" r:id="rId82"/>
    <p:sldId id="742" r:id="rId83"/>
    <p:sldId id="1565" r:id="rId84"/>
    <p:sldId id="1146" r:id="rId85"/>
    <p:sldId id="1260" r:id="rId86"/>
    <p:sldId id="1264" r:id="rId87"/>
    <p:sldId id="1203" r:id="rId88"/>
    <p:sldId id="1265" r:id="rId89"/>
    <p:sldId id="1207" r:id="rId90"/>
    <p:sldId id="1206" r:id="rId91"/>
    <p:sldId id="1208" r:id="rId92"/>
    <p:sldId id="1209" r:id="rId93"/>
    <p:sldId id="1210" r:id="rId94"/>
    <p:sldId id="1211" r:id="rId95"/>
    <p:sldId id="1212" r:id="rId96"/>
    <p:sldId id="1147" r:id="rId97"/>
    <p:sldId id="1266" r:id="rId98"/>
    <p:sldId id="1149" r:id="rId99"/>
    <p:sldId id="1150" r:id="rId100"/>
    <p:sldId id="1151" r:id="rId101"/>
    <p:sldId id="1216" r:id="rId102"/>
    <p:sldId id="1214" r:id="rId103"/>
    <p:sldId id="1220" r:id="rId104"/>
    <p:sldId id="1217" r:id="rId105"/>
    <p:sldId id="1153" r:id="rId106"/>
    <p:sldId id="1222" r:id="rId107"/>
    <p:sldId id="1218" r:id="rId108"/>
    <p:sldId id="637" r:id="rId109"/>
    <p:sldId id="777" r:id="rId110"/>
    <p:sldId id="761" r:id="rId111"/>
    <p:sldId id="619" r:id="rId112"/>
    <p:sldId id="714" r:id="rId113"/>
    <p:sldId id="715" r:id="rId114"/>
    <p:sldId id="716" r:id="rId115"/>
    <p:sldId id="763" r:id="rId116"/>
    <p:sldId id="762" r:id="rId117"/>
    <p:sldId id="765" r:id="rId118"/>
    <p:sldId id="1603" r:id="rId119"/>
    <p:sldId id="717" r:id="rId120"/>
    <p:sldId id="757" r:id="rId121"/>
    <p:sldId id="758" r:id="rId122"/>
    <p:sldId id="759" r:id="rId123"/>
    <p:sldId id="626" r:id="rId124"/>
    <p:sldId id="764" r:id="rId125"/>
    <p:sldId id="1571" r:id="rId126"/>
    <p:sldId id="1572" r:id="rId127"/>
    <p:sldId id="1593" r:id="rId128"/>
    <p:sldId id="1594" r:id="rId129"/>
    <p:sldId id="1595" r:id="rId130"/>
    <p:sldId id="1573" r:id="rId131"/>
    <p:sldId id="1574" r:id="rId132"/>
    <p:sldId id="1575" r:id="rId133"/>
    <p:sldId id="1576" r:id="rId134"/>
    <p:sldId id="1577" r:id="rId135"/>
    <p:sldId id="1578" r:id="rId136"/>
    <p:sldId id="1579" r:id="rId137"/>
    <p:sldId id="1580" r:id="rId138"/>
    <p:sldId id="1581" r:id="rId139"/>
    <p:sldId id="1582" r:id="rId140"/>
    <p:sldId id="1583" r:id="rId141"/>
    <p:sldId id="1584" r:id="rId142"/>
    <p:sldId id="1587" r:id="rId143"/>
    <p:sldId id="1588" r:id="rId144"/>
    <p:sldId id="1589" r:id="rId145"/>
    <p:sldId id="1590" r:id="rId146"/>
    <p:sldId id="1591" r:id="rId147"/>
    <p:sldId id="1592" r:id="rId148"/>
    <p:sldId id="421" r:id="rId149"/>
    <p:sldId id="422" r:id="rId150"/>
    <p:sldId id="423" r:id="rId151"/>
    <p:sldId id="424" r:id="rId152"/>
    <p:sldId id="425" r:id="rId153"/>
    <p:sldId id="426" r:id="rId154"/>
    <p:sldId id="427" r:id="rId155"/>
    <p:sldId id="444" r:id="rId156"/>
    <p:sldId id="672" r:id="rId157"/>
    <p:sldId id="1526" r:id="rId158"/>
    <p:sldId id="1528" r:id="rId159"/>
    <p:sldId id="1529" r:id="rId160"/>
    <p:sldId id="1530" r:id="rId161"/>
    <p:sldId id="1531" r:id="rId162"/>
    <p:sldId id="1532" r:id="rId163"/>
    <p:sldId id="1601" r:id="rId16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748" userDrawn="1">
          <p15:clr>
            <a:srgbClr val="A4A3A4"/>
          </p15:clr>
        </p15:guide>
        <p15:guide id="3" orient="horz" pos="1230" userDrawn="1">
          <p15:clr>
            <a:srgbClr val="A4A3A4"/>
          </p15:clr>
        </p15:guide>
        <p15:guide id="4" orient="horz" pos="981" userDrawn="1">
          <p15:clr>
            <a:srgbClr val="A4A3A4"/>
          </p15:clr>
        </p15:guide>
        <p15:guide id="5" pos="68" userDrawn="1">
          <p15:clr>
            <a:srgbClr val="A4A3A4"/>
          </p15:clr>
        </p15:guide>
        <p15:guide id="6" pos="5057" userDrawn="1">
          <p15:clr>
            <a:srgbClr val="A4A3A4"/>
          </p15:clr>
        </p15:guide>
        <p15:guide id="7" pos="4558" userDrawn="1">
          <p15:clr>
            <a:srgbClr val="A4A3A4"/>
          </p15:clr>
        </p15:guide>
        <p15:guide id="8" orient="horz" pos="3770" userDrawn="1">
          <p15:clr>
            <a:srgbClr val="A4A3A4"/>
          </p15:clr>
        </p15:guide>
        <p15:guide id="9" pos="408" userDrawn="1">
          <p15:clr>
            <a:srgbClr val="A4A3A4"/>
          </p15:clr>
        </p15:guide>
        <p15:guide id="10" pos="2608" userDrawn="1">
          <p15:clr>
            <a:srgbClr val="A4A3A4"/>
          </p15:clr>
        </p15:guide>
        <p15:guide id="11" pos="2948" userDrawn="1">
          <p15:clr>
            <a:srgbClr val="A4A3A4"/>
          </p15:clr>
        </p15:guide>
        <p15:guide id="12" pos="22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0C0"/>
    <a:srgbClr val="DDF2FF"/>
    <a:srgbClr val="86A4A7"/>
    <a:srgbClr val="0066FF"/>
    <a:srgbClr val="DDEEFF"/>
    <a:srgbClr val="E1F4FF"/>
    <a:srgbClr val="CCECFF"/>
    <a:srgbClr val="FF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51" autoAdjust="0"/>
    <p:restoredTop sz="93979" autoAdjust="0"/>
  </p:normalViewPr>
  <p:slideViewPr>
    <p:cSldViewPr showGuides="1">
      <p:cViewPr varScale="1">
        <p:scale>
          <a:sx n="66" d="100"/>
          <a:sy n="66" d="100"/>
        </p:scale>
        <p:origin x="872" y="32"/>
      </p:cViewPr>
      <p:guideLst>
        <p:guide orient="horz" pos="278"/>
        <p:guide pos="748"/>
        <p:guide orient="horz" pos="1230"/>
        <p:guide orient="horz" pos="981"/>
        <p:guide pos="68"/>
        <p:guide pos="5057"/>
        <p:guide pos="4558"/>
        <p:guide orient="horz" pos="3770"/>
        <p:guide pos="408"/>
        <p:guide pos="2608"/>
        <p:guide pos="2948"/>
        <p:guide pos="2290"/>
      </p:guideLst>
    </p:cSldViewPr>
  </p:slideViewPr>
  <p:outlineViewPr>
    <p:cViewPr>
      <p:scale>
        <a:sx n="33" d="100"/>
        <a:sy n="33" d="100"/>
      </p:scale>
      <p:origin x="0" y="-13680"/>
    </p:cViewPr>
  </p:outlin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tableStyles" Target="tableStyle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notesMaster" Target="notesMasters/notesMaster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2" y="0"/>
            <a:ext cx="2946189" cy="49665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49900" y="0"/>
            <a:ext cx="2946189" cy="496650"/>
          </a:xfrm>
          <a:prstGeom prst="rect">
            <a:avLst/>
          </a:prstGeom>
        </p:spPr>
        <p:txBody>
          <a:bodyPr vert="horz" lIns="91440" tIns="45720" rIns="91440" bIns="45720" rtlCol="0"/>
          <a:lstStyle>
            <a:lvl1pPr algn="r">
              <a:defRPr sz="1200"/>
            </a:lvl1pPr>
          </a:lstStyle>
          <a:p>
            <a:fld id="{0CF2101D-176D-4B11-87A4-33595295FEFF}" type="datetimeFigureOut">
              <a:rPr lang="hu-HU" smtClean="0"/>
              <a:t>2022. 11. 26.</a:t>
            </a:fld>
            <a:endParaRPr lang="hu-HU"/>
          </a:p>
        </p:txBody>
      </p:sp>
      <p:sp>
        <p:nvSpPr>
          <p:cNvPr id="4" name="Élőláb helye 3"/>
          <p:cNvSpPr>
            <a:spLocks noGrp="1"/>
          </p:cNvSpPr>
          <p:nvPr>
            <p:ph type="ftr" sz="quarter" idx="2"/>
          </p:nvPr>
        </p:nvSpPr>
        <p:spPr>
          <a:xfrm>
            <a:off x="2" y="9428402"/>
            <a:ext cx="2946189" cy="496650"/>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49900" y="9428402"/>
            <a:ext cx="2946189" cy="496650"/>
          </a:xfrm>
          <a:prstGeom prst="rect">
            <a:avLst/>
          </a:prstGeom>
        </p:spPr>
        <p:txBody>
          <a:bodyPr vert="horz" lIns="91440" tIns="45720" rIns="91440" bIns="45720" rtlCol="0" anchor="b"/>
          <a:lstStyle>
            <a:lvl1pPr algn="r">
              <a:defRPr sz="1200"/>
            </a:lvl1pPr>
          </a:lstStyle>
          <a:p>
            <a:fld id="{84658724-C927-4D71-B575-CDFB16F9C571}" type="slidenum">
              <a:rPr lang="hu-HU" smtClean="0"/>
              <a:t>‹#›</a:t>
            </a:fld>
            <a:endParaRPr lang="hu-HU"/>
          </a:p>
        </p:txBody>
      </p:sp>
    </p:spTree>
    <p:extLst>
      <p:ext uri="{BB962C8B-B14F-4D97-AF65-F5344CB8AC3E}">
        <p14:creationId xmlns:p14="http://schemas.microsoft.com/office/powerpoint/2010/main" val="1298386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1"/>
            <a:ext cx="2945659" cy="498056"/>
          </a:xfrm>
          <a:prstGeom prst="rect">
            <a:avLst/>
          </a:prstGeom>
        </p:spPr>
        <p:txBody>
          <a:bodyPr vert="horz" lIns="91440" tIns="45720" rIns="91440" bIns="45720" rtlCol="0"/>
          <a:lstStyle>
            <a:lvl1pPr algn="r">
              <a:defRPr sz="1200"/>
            </a:lvl1pPr>
          </a:lstStyle>
          <a:p>
            <a:fld id="{CC4577AD-1908-4E94-BD3A-AA21A841A56A}" type="datetimeFigureOut">
              <a:rPr lang="en-US" smtClean="0"/>
              <a:t>11/26/2022</a:t>
            </a:fld>
            <a:endParaRPr lang="en-U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28584"/>
            <a:ext cx="2945659" cy="498055"/>
          </a:xfrm>
          <a:prstGeom prst="rect">
            <a:avLst/>
          </a:prstGeom>
        </p:spPr>
        <p:txBody>
          <a:bodyPr vert="horz" lIns="91440" tIns="45720" rIns="91440" bIns="45720" rtlCol="0" anchor="b"/>
          <a:lstStyle>
            <a:lvl1pPr algn="r">
              <a:defRPr sz="1200"/>
            </a:lvl1pPr>
          </a:lstStyle>
          <a:p>
            <a:fld id="{35722619-BC1C-4244-B289-F0B94B863BC2}" type="slidenum">
              <a:rPr lang="en-US" smtClean="0"/>
              <a:t>‹#›</a:t>
            </a:fld>
            <a:endParaRPr lang="en-US"/>
          </a:p>
        </p:txBody>
      </p:sp>
    </p:spTree>
    <p:extLst>
      <p:ext uri="{BB962C8B-B14F-4D97-AF65-F5344CB8AC3E}">
        <p14:creationId xmlns:p14="http://schemas.microsoft.com/office/powerpoint/2010/main" val="112204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772033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23272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425015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855037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74102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188572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486069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671618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27143" eaLnBrk="0" hangingPunct="0">
              <a:spcBef>
                <a:spcPct val="30000"/>
              </a:spcBef>
              <a:defRPr sz="1200">
                <a:solidFill>
                  <a:schemeClr val="tx1"/>
                </a:solidFill>
                <a:latin typeface="Arial" pitchFamily="34" charset="0"/>
              </a:defRPr>
            </a:lvl1pPr>
            <a:lvl2pPr marL="745537" indent="-286745" algn="l" defTabSz="927143" eaLnBrk="0" hangingPunct="0">
              <a:spcBef>
                <a:spcPct val="30000"/>
              </a:spcBef>
              <a:defRPr sz="1200">
                <a:solidFill>
                  <a:schemeClr val="tx1"/>
                </a:solidFill>
                <a:latin typeface="Arial" pitchFamily="34" charset="0"/>
              </a:defRPr>
            </a:lvl2pPr>
            <a:lvl3pPr marL="1146980" indent="-229395" algn="l" defTabSz="927143" eaLnBrk="0" hangingPunct="0">
              <a:spcBef>
                <a:spcPct val="30000"/>
              </a:spcBef>
              <a:defRPr sz="1200">
                <a:solidFill>
                  <a:schemeClr val="tx1"/>
                </a:solidFill>
                <a:latin typeface="Arial" pitchFamily="34" charset="0"/>
              </a:defRPr>
            </a:lvl3pPr>
            <a:lvl4pPr marL="1605772" indent="-229395" algn="l" defTabSz="927143" eaLnBrk="0" hangingPunct="0">
              <a:spcBef>
                <a:spcPct val="30000"/>
              </a:spcBef>
              <a:defRPr sz="1200">
                <a:solidFill>
                  <a:schemeClr val="tx1"/>
                </a:solidFill>
                <a:latin typeface="Arial" pitchFamily="34" charset="0"/>
              </a:defRPr>
            </a:lvl4pPr>
            <a:lvl5pPr marL="2064563" indent="-229395" algn="l" defTabSz="927143" eaLnBrk="0" hangingPunct="0">
              <a:spcBef>
                <a:spcPct val="30000"/>
              </a:spcBef>
              <a:defRPr sz="1200">
                <a:solidFill>
                  <a:schemeClr val="tx1"/>
                </a:solidFill>
                <a:latin typeface="Arial" pitchFamily="34" charset="0"/>
              </a:defRPr>
            </a:lvl5pPr>
            <a:lvl6pPr marL="2523356" indent="-229395" defTabSz="927143" eaLnBrk="0" fontAlgn="base" hangingPunct="0">
              <a:spcBef>
                <a:spcPct val="30000"/>
              </a:spcBef>
              <a:spcAft>
                <a:spcPct val="0"/>
              </a:spcAft>
              <a:defRPr sz="1200">
                <a:solidFill>
                  <a:schemeClr val="tx1"/>
                </a:solidFill>
                <a:latin typeface="Arial" pitchFamily="34" charset="0"/>
              </a:defRPr>
            </a:lvl6pPr>
            <a:lvl7pPr marL="2982147" indent="-229395" defTabSz="927143" eaLnBrk="0" fontAlgn="base" hangingPunct="0">
              <a:spcBef>
                <a:spcPct val="30000"/>
              </a:spcBef>
              <a:spcAft>
                <a:spcPct val="0"/>
              </a:spcAft>
              <a:defRPr sz="1200">
                <a:solidFill>
                  <a:schemeClr val="tx1"/>
                </a:solidFill>
                <a:latin typeface="Arial" pitchFamily="34" charset="0"/>
              </a:defRPr>
            </a:lvl7pPr>
            <a:lvl8pPr marL="3440939" indent="-229395" defTabSz="927143" eaLnBrk="0" fontAlgn="base" hangingPunct="0">
              <a:spcBef>
                <a:spcPct val="30000"/>
              </a:spcBef>
              <a:spcAft>
                <a:spcPct val="0"/>
              </a:spcAft>
              <a:defRPr sz="1200">
                <a:solidFill>
                  <a:schemeClr val="tx1"/>
                </a:solidFill>
                <a:latin typeface="Arial" pitchFamily="34" charset="0"/>
              </a:defRPr>
            </a:lvl8pPr>
            <a:lvl9pPr marL="3899731" indent="-229395" defTabSz="927143" eaLnBrk="0" fontAlgn="base" hangingPunct="0">
              <a:spcBef>
                <a:spcPct val="30000"/>
              </a:spcBef>
              <a:spcAft>
                <a:spcPct val="0"/>
              </a:spcAft>
              <a:defRPr sz="1200">
                <a:solidFill>
                  <a:schemeClr val="tx1"/>
                </a:solidFill>
                <a:latin typeface="Arial" pitchFamily="34" charset="0"/>
              </a:defRPr>
            </a:lvl9pPr>
          </a:lstStyle>
          <a:p>
            <a:pPr marL="0" marR="0" lvl="0" indent="0" algn="r" defTabSz="927143"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143" rtl="0" eaLnBrk="1" fontAlgn="auto" latinLnBrk="0" hangingPunct="1">
                <a:lnSpc>
                  <a:spcPct val="100000"/>
                </a:lnSpc>
                <a:spcBef>
                  <a:spcPct val="0"/>
                </a:spcBef>
                <a:spcAft>
                  <a:spcPts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1513" y="804863"/>
            <a:ext cx="5400675" cy="4051300"/>
          </a:xfrm>
          <a:ln/>
        </p:spPr>
      </p:sp>
      <p:sp>
        <p:nvSpPr>
          <p:cNvPr id="102404" name="Rectangle 3"/>
          <p:cNvSpPr>
            <a:spLocks noGrp="1" noChangeArrowheads="1"/>
          </p:cNvSpPr>
          <p:nvPr>
            <p:ph type="body" idx="1"/>
          </p:nvPr>
        </p:nvSpPr>
        <p:spPr>
          <a:xfrm>
            <a:off x="674100" y="5119698"/>
            <a:ext cx="5388095" cy="4852388"/>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48248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615823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27143" eaLnBrk="0" hangingPunct="0">
              <a:spcBef>
                <a:spcPct val="30000"/>
              </a:spcBef>
              <a:defRPr sz="1200">
                <a:solidFill>
                  <a:schemeClr val="tx1"/>
                </a:solidFill>
                <a:latin typeface="Arial" pitchFamily="34" charset="0"/>
              </a:defRPr>
            </a:lvl1pPr>
            <a:lvl2pPr marL="745537" indent="-286745" algn="l" defTabSz="927143" eaLnBrk="0" hangingPunct="0">
              <a:spcBef>
                <a:spcPct val="30000"/>
              </a:spcBef>
              <a:defRPr sz="1200">
                <a:solidFill>
                  <a:schemeClr val="tx1"/>
                </a:solidFill>
                <a:latin typeface="Arial" pitchFamily="34" charset="0"/>
              </a:defRPr>
            </a:lvl2pPr>
            <a:lvl3pPr marL="1146980" indent="-229395" algn="l" defTabSz="927143" eaLnBrk="0" hangingPunct="0">
              <a:spcBef>
                <a:spcPct val="30000"/>
              </a:spcBef>
              <a:defRPr sz="1200">
                <a:solidFill>
                  <a:schemeClr val="tx1"/>
                </a:solidFill>
                <a:latin typeface="Arial" pitchFamily="34" charset="0"/>
              </a:defRPr>
            </a:lvl3pPr>
            <a:lvl4pPr marL="1605772" indent="-229395" algn="l" defTabSz="927143" eaLnBrk="0" hangingPunct="0">
              <a:spcBef>
                <a:spcPct val="30000"/>
              </a:spcBef>
              <a:defRPr sz="1200">
                <a:solidFill>
                  <a:schemeClr val="tx1"/>
                </a:solidFill>
                <a:latin typeface="Arial" pitchFamily="34" charset="0"/>
              </a:defRPr>
            </a:lvl4pPr>
            <a:lvl5pPr marL="2064563" indent="-229395" algn="l" defTabSz="927143" eaLnBrk="0" hangingPunct="0">
              <a:spcBef>
                <a:spcPct val="30000"/>
              </a:spcBef>
              <a:defRPr sz="1200">
                <a:solidFill>
                  <a:schemeClr val="tx1"/>
                </a:solidFill>
                <a:latin typeface="Arial" pitchFamily="34" charset="0"/>
              </a:defRPr>
            </a:lvl5pPr>
            <a:lvl6pPr marL="2523356" indent="-229395" defTabSz="927143" eaLnBrk="0" fontAlgn="base" hangingPunct="0">
              <a:spcBef>
                <a:spcPct val="30000"/>
              </a:spcBef>
              <a:spcAft>
                <a:spcPct val="0"/>
              </a:spcAft>
              <a:defRPr sz="1200">
                <a:solidFill>
                  <a:schemeClr val="tx1"/>
                </a:solidFill>
                <a:latin typeface="Arial" pitchFamily="34" charset="0"/>
              </a:defRPr>
            </a:lvl6pPr>
            <a:lvl7pPr marL="2982147" indent="-229395" defTabSz="927143" eaLnBrk="0" fontAlgn="base" hangingPunct="0">
              <a:spcBef>
                <a:spcPct val="30000"/>
              </a:spcBef>
              <a:spcAft>
                <a:spcPct val="0"/>
              </a:spcAft>
              <a:defRPr sz="1200">
                <a:solidFill>
                  <a:schemeClr val="tx1"/>
                </a:solidFill>
                <a:latin typeface="Arial" pitchFamily="34" charset="0"/>
              </a:defRPr>
            </a:lvl7pPr>
            <a:lvl8pPr marL="3440939" indent="-229395" defTabSz="927143" eaLnBrk="0" fontAlgn="base" hangingPunct="0">
              <a:spcBef>
                <a:spcPct val="30000"/>
              </a:spcBef>
              <a:spcAft>
                <a:spcPct val="0"/>
              </a:spcAft>
              <a:defRPr sz="1200">
                <a:solidFill>
                  <a:schemeClr val="tx1"/>
                </a:solidFill>
                <a:latin typeface="Arial" pitchFamily="34" charset="0"/>
              </a:defRPr>
            </a:lvl8pPr>
            <a:lvl9pPr marL="3899731" indent="-229395" defTabSz="927143" eaLnBrk="0" fontAlgn="base" hangingPunct="0">
              <a:spcBef>
                <a:spcPct val="30000"/>
              </a:spcBef>
              <a:spcAft>
                <a:spcPct val="0"/>
              </a:spcAft>
              <a:defRPr sz="1200">
                <a:solidFill>
                  <a:schemeClr val="tx1"/>
                </a:solidFill>
                <a:latin typeface="Arial" pitchFamily="34" charset="0"/>
              </a:defRPr>
            </a:lvl9pPr>
          </a:lstStyle>
          <a:p>
            <a:pPr marL="0" marR="0" lvl="0" indent="0" algn="r" defTabSz="927143"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143" rtl="0" eaLnBrk="1" fontAlgn="auto" latinLnBrk="0" hangingPunct="1">
                <a:lnSpc>
                  <a:spcPct val="100000"/>
                </a:lnSpc>
                <a:spcBef>
                  <a:spcPct val="0"/>
                </a:spcBef>
                <a:spcAft>
                  <a:spcPts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1513" y="804863"/>
            <a:ext cx="5400675" cy="4051300"/>
          </a:xfrm>
          <a:ln/>
        </p:spPr>
      </p:sp>
      <p:sp>
        <p:nvSpPr>
          <p:cNvPr id="102404" name="Rectangle 3"/>
          <p:cNvSpPr>
            <a:spLocks noGrp="1" noChangeArrowheads="1"/>
          </p:cNvSpPr>
          <p:nvPr>
            <p:ph type="body" idx="1"/>
          </p:nvPr>
        </p:nvSpPr>
        <p:spPr>
          <a:xfrm>
            <a:off x="674100" y="5119698"/>
            <a:ext cx="5388095" cy="4852388"/>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37071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610967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16" eaLnBrk="0" hangingPunct="0">
              <a:defRPr sz="1400">
                <a:solidFill>
                  <a:schemeClr val="tx1"/>
                </a:solidFill>
                <a:latin typeface="Verdana" pitchFamily="34" charset="0"/>
              </a:defRPr>
            </a:lvl1pPr>
            <a:lvl2pPr marL="745436" indent="-286706" defTabSz="927016" eaLnBrk="0" hangingPunct="0">
              <a:defRPr sz="1400">
                <a:solidFill>
                  <a:schemeClr val="tx1"/>
                </a:solidFill>
                <a:latin typeface="Verdana" pitchFamily="34" charset="0"/>
              </a:defRPr>
            </a:lvl2pPr>
            <a:lvl3pPr marL="1146824" indent="-229364" defTabSz="927016" eaLnBrk="0" hangingPunct="0">
              <a:defRPr sz="1400">
                <a:solidFill>
                  <a:schemeClr val="tx1"/>
                </a:solidFill>
                <a:latin typeface="Verdana" pitchFamily="34" charset="0"/>
              </a:defRPr>
            </a:lvl3pPr>
            <a:lvl4pPr marL="1605553" indent="-229364" defTabSz="927016" eaLnBrk="0" hangingPunct="0">
              <a:defRPr sz="1400">
                <a:solidFill>
                  <a:schemeClr val="tx1"/>
                </a:solidFill>
                <a:latin typeface="Verdana" pitchFamily="34" charset="0"/>
              </a:defRPr>
            </a:lvl4pPr>
            <a:lvl5pPr marL="2064283" indent="-229364" defTabSz="927016" eaLnBrk="0" hangingPunct="0">
              <a:defRPr sz="1400">
                <a:solidFill>
                  <a:schemeClr val="tx1"/>
                </a:solidFill>
                <a:latin typeface="Verdana" pitchFamily="34" charset="0"/>
              </a:defRPr>
            </a:lvl5pPr>
            <a:lvl6pPr marL="2523012" indent="-229364" defTabSz="927016" eaLnBrk="0" fontAlgn="base" hangingPunct="0">
              <a:spcBef>
                <a:spcPct val="0"/>
              </a:spcBef>
              <a:spcAft>
                <a:spcPct val="0"/>
              </a:spcAft>
              <a:defRPr sz="1400">
                <a:solidFill>
                  <a:schemeClr val="tx1"/>
                </a:solidFill>
                <a:latin typeface="Verdana" pitchFamily="34" charset="0"/>
              </a:defRPr>
            </a:lvl6pPr>
            <a:lvl7pPr marL="2981740" indent="-229364" defTabSz="927016" eaLnBrk="0" fontAlgn="base" hangingPunct="0">
              <a:spcBef>
                <a:spcPct val="0"/>
              </a:spcBef>
              <a:spcAft>
                <a:spcPct val="0"/>
              </a:spcAft>
              <a:defRPr sz="1400">
                <a:solidFill>
                  <a:schemeClr val="tx1"/>
                </a:solidFill>
                <a:latin typeface="Verdana" pitchFamily="34" charset="0"/>
              </a:defRPr>
            </a:lvl7pPr>
            <a:lvl8pPr marL="3440470" indent="-229364" defTabSz="927016" eaLnBrk="0" fontAlgn="base" hangingPunct="0">
              <a:spcBef>
                <a:spcPct val="0"/>
              </a:spcBef>
              <a:spcAft>
                <a:spcPct val="0"/>
              </a:spcAft>
              <a:defRPr sz="1400">
                <a:solidFill>
                  <a:schemeClr val="tx1"/>
                </a:solidFill>
                <a:latin typeface="Verdana" pitchFamily="34" charset="0"/>
              </a:defRPr>
            </a:lvl8pPr>
            <a:lvl9pPr marL="3899199" indent="-229364" defTabSz="927016" eaLnBrk="0" fontAlgn="base" hangingPunct="0">
              <a:spcBef>
                <a:spcPct val="0"/>
              </a:spcBef>
              <a:spcAft>
                <a:spcPct val="0"/>
              </a:spcAft>
              <a:defRPr sz="1400">
                <a:solidFill>
                  <a:schemeClr val="tx1"/>
                </a:solidFill>
                <a:latin typeface="Verdana" pitchFamily="34" charset="0"/>
              </a:defRPr>
            </a:lvl9pPr>
          </a:lstStyle>
          <a:p>
            <a:pPr marL="0" marR="0" lvl="0" indent="0" algn="r" defTabSz="927016"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016"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9155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16" eaLnBrk="0" hangingPunct="0">
              <a:defRPr sz="1400">
                <a:solidFill>
                  <a:schemeClr val="tx1"/>
                </a:solidFill>
                <a:latin typeface="Verdana" pitchFamily="34" charset="0"/>
              </a:defRPr>
            </a:lvl1pPr>
            <a:lvl2pPr marL="745436" indent="-286706" defTabSz="927016" eaLnBrk="0" hangingPunct="0">
              <a:defRPr sz="1400">
                <a:solidFill>
                  <a:schemeClr val="tx1"/>
                </a:solidFill>
                <a:latin typeface="Verdana" pitchFamily="34" charset="0"/>
              </a:defRPr>
            </a:lvl2pPr>
            <a:lvl3pPr marL="1146824" indent="-229364" defTabSz="927016" eaLnBrk="0" hangingPunct="0">
              <a:defRPr sz="1400">
                <a:solidFill>
                  <a:schemeClr val="tx1"/>
                </a:solidFill>
                <a:latin typeface="Verdana" pitchFamily="34" charset="0"/>
              </a:defRPr>
            </a:lvl3pPr>
            <a:lvl4pPr marL="1605553" indent="-229364" defTabSz="927016" eaLnBrk="0" hangingPunct="0">
              <a:defRPr sz="1400">
                <a:solidFill>
                  <a:schemeClr val="tx1"/>
                </a:solidFill>
                <a:latin typeface="Verdana" pitchFamily="34" charset="0"/>
              </a:defRPr>
            </a:lvl4pPr>
            <a:lvl5pPr marL="2064283" indent="-229364" defTabSz="927016" eaLnBrk="0" hangingPunct="0">
              <a:defRPr sz="1400">
                <a:solidFill>
                  <a:schemeClr val="tx1"/>
                </a:solidFill>
                <a:latin typeface="Verdana" pitchFamily="34" charset="0"/>
              </a:defRPr>
            </a:lvl5pPr>
            <a:lvl6pPr marL="2523012" indent="-229364" defTabSz="927016" eaLnBrk="0" fontAlgn="base" hangingPunct="0">
              <a:spcBef>
                <a:spcPct val="0"/>
              </a:spcBef>
              <a:spcAft>
                <a:spcPct val="0"/>
              </a:spcAft>
              <a:defRPr sz="1400">
                <a:solidFill>
                  <a:schemeClr val="tx1"/>
                </a:solidFill>
                <a:latin typeface="Verdana" pitchFamily="34" charset="0"/>
              </a:defRPr>
            </a:lvl6pPr>
            <a:lvl7pPr marL="2981740" indent="-229364" defTabSz="927016" eaLnBrk="0" fontAlgn="base" hangingPunct="0">
              <a:spcBef>
                <a:spcPct val="0"/>
              </a:spcBef>
              <a:spcAft>
                <a:spcPct val="0"/>
              </a:spcAft>
              <a:defRPr sz="1400">
                <a:solidFill>
                  <a:schemeClr val="tx1"/>
                </a:solidFill>
                <a:latin typeface="Verdana" pitchFamily="34" charset="0"/>
              </a:defRPr>
            </a:lvl7pPr>
            <a:lvl8pPr marL="3440470" indent="-229364" defTabSz="927016" eaLnBrk="0" fontAlgn="base" hangingPunct="0">
              <a:spcBef>
                <a:spcPct val="0"/>
              </a:spcBef>
              <a:spcAft>
                <a:spcPct val="0"/>
              </a:spcAft>
              <a:defRPr sz="1400">
                <a:solidFill>
                  <a:schemeClr val="tx1"/>
                </a:solidFill>
                <a:latin typeface="Verdana" pitchFamily="34" charset="0"/>
              </a:defRPr>
            </a:lvl8pPr>
            <a:lvl9pPr marL="3899199" indent="-229364" defTabSz="927016" eaLnBrk="0" fontAlgn="base" hangingPunct="0">
              <a:spcBef>
                <a:spcPct val="0"/>
              </a:spcBef>
              <a:spcAft>
                <a:spcPct val="0"/>
              </a:spcAft>
              <a:defRPr sz="1400">
                <a:solidFill>
                  <a:schemeClr val="tx1"/>
                </a:solidFill>
                <a:latin typeface="Verdana" pitchFamily="34" charset="0"/>
              </a:defRPr>
            </a:lvl9pPr>
          </a:lstStyle>
          <a:p>
            <a:pPr marL="0" marR="0" lvl="0" indent="0" algn="r" defTabSz="927016"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016"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1730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16" eaLnBrk="0" hangingPunct="0">
              <a:defRPr sz="1400">
                <a:solidFill>
                  <a:schemeClr val="tx1"/>
                </a:solidFill>
                <a:latin typeface="Verdana" pitchFamily="34" charset="0"/>
              </a:defRPr>
            </a:lvl1pPr>
            <a:lvl2pPr marL="745436" indent="-286706" defTabSz="927016" eaLnBrk="0" hangingPunct="0">
              <a:defRPr sz="1400">
                <a:solidFill>
                  <a:schemeClr val="tx1"/>
                </a:solidFill>
                <a:latin typeface="Verdana" pitchFamily="34" charset="0"/>
              </a:defRPr>
            </a:lvl2pPr>
            <a:lvl3pPr marL="1146824" indent="-229364" defTabSz="927016" eaLnBrk="0" hangingPunct="0">
              <a:defRPr sz="1400">
                <a:solidFill>
                  <a:schemeClr val="tx1"/>
                </a:solidFill>
                <a:latin typeface="Verdana" pitchFamily="34" charset="0"/>
              </a:defRPr>
            </a:lvl3pPr>
            <a:lvl4pPr marL="1605553" indent="-229364" defTabSz="927016" eaLnBrk="0" hangingPunct="0">
              <a:defRPr sz="1400">
                <a:solidFill>
                  <a:schemeClr val="tx1"/>
                </a:solidFill>
                <a:latin typeface="Verdana" pitchFamily="34" charset="0"/>
              </a:defRPr>
            </a:lvl4pPr>
            <a:lvl5pPr marL="2064283" indent="-229364" defTabSz="927016" eaLnBrk="0" hangingPunct="0">
              <a:defRPr sz="1400">
                <a:solidFill>
                  <a:schemeClr val="tx1"/>
                </a:solidFill>
                <a:latin typeface="Verdana" pitchFamily="34" charset="0"/>
              </a:defRPr>
            </a:lvl5pPr>
            <a:lvl6pPr marL="2523012" indent="-229364" defTabSz="927016" eaLnBrk="0" fontAlgn="base" hangingPunct="0">
              <a:spcBef>
                <a:spcPct val="0"/>
              </a:spcBef>
              <a:spcAft>
                <a:spcPct val="0"/>
              </a:spcAft>
              <a:defRPr sz="1400">
                <a:solidFill>
                  <a:schemeClr val="tx1"/>
                </a:solidFill>
                <a:latin typeface="Verdana" pitchFamily="34" charset="0"/>
              </a:defRPr>
            </a:lvl6pPr>
            <a:lvl7pPr marL="2981740" indent="-229364" defTabSz="927016" eaLnBrk="0" fontAlgn="base" hangingPunct="0">
              <a:spcBef>
                <a:spcPct val="0"/>
              </a:spcBef>
              <a:spcAft>
                <a:spcPct val="0"/>
              </a:spcAft>
              <a:defRPr sz="1400">
                <a:solidFill>
                  <a:schemeClr val="tx1"/>
                </a:solidFill>
                <a:latin typeface="Verdana" pitchFamily="34" charset="0"/>
              </a:defRPr>
            </a:lvl7pPr>
            <a:lvl8pPr marL="3440470" indent="-229364" defTabSz="927016" eaLnBrk="0" fontAlgn="base" hangingPunct="0">
              <a:spcBef>
                <a:spcPct val="0"/>
              </a:spcBef>
              <a:spcAft>
                <a:spcPct val="0"/>
              </a:spcAft>
              <a:defRPr sz="1400">
                <a:solidFill>
                  <a:schemeClr val="tx1"/>
                </a:solidFill>
                <a:latin typeface="Verdana" pitchFamily="34" charset="0"/>
              </a:defRPr>
            </a:lvl8pPr>
            <a:lvl9pPr marL="3899199" indent="-229364" defTabSz="927016" eaLnBrk="0" fontAlgn="base" hangingPunct="0">
              <a:spcBef>
                <a:spcPct val="0"/>
              </a:spcBef>
              <a:spcAft>
                <a:spcPct val="0"/>
              </a:spcAft>
              <a:defRPr sz="1400">
                <a:solidFill>
                  <a:schemeClr val="tx1"/>
                </a:solidFill>
                <a:latin typeface="Verdana" pitchFamily="34" charset="0"/>
              </a:defRPr>
            </a:lvl9pPr>
          </a:lstStyle>
          <a:p>
            <a:pPr marL="0" marR="0" lvl="0" indent="0" algn="r" defTabSz="927016"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016"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9271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16" eaLnBrk="0" hangingPunct="0">
              <a:defRPr sz="1400">
                <a:solidFill>
                  <a:schemeClr val="tx1"/>
                </a:solidFill>
                <a:latin typeface="Verdana" pitchFamily="34" charset="0"/>
              </a:defRPr>
            </a:lvl1pPr>
            <a:lvl2pPr marL="745436" indent="-286706" defTabSz="927016" eaLnBrk="0" hangingPunct="0">
              <a:defRPr sz="1400">
                <a:solidFill>
                  <a:schemeClr val="tx1"/>
                </a:solidFill>
                <a:latin typeface="Verdana" pitchFamily="34" charset="0"/>
              </a:defRPr>
            </a:lvl2pPr>
            <a:lvl3pPr marL="1146824" indent="-229364" defTabSz="927016" eaLnBrk="0" hangingPunct="0">
              <a:defRPr sz="1400">
                <a:solidFill>
                  <a:schemeClr val="tx1"/>
                </a:solidFill>
                <a:latin typeface="Verdana" pitchFamily="34" charset="0"/>
              </a:defRPr>
            </a:lvl3pPr>
            <a:lvl4pPr marL="1605553" indent="-229364" defTabSz="927016" eaLnBrk="0" hangingPunct="0">
              <a:defRPr sz="1400">
                <a:solidFill>
                  <a:schemeClr val="tx1"/>
                </a:solidFill>
                <a:latin typeface="Verdana" pitchFamily="34" charset="0"/>
              </a:defRPr>
            </a:lvl4pPr>
            <a:lvl5pPr marL="2064283" indent="-229364" defTabSz="927016" eaLnBrk="0" hangingPunct="0">
              <a:defRPr sz="1400">
                <a:solidFill>
                  <a:schemeClr val="tx1"/>
                </a:solidFill>
                <a:latin typeface="Verdana" pitchFamily="34" charset="0"/>
              </a:defRPr>
            </a:lvl5pPr>
            <a:lvl6pPr marL="2523012" indent="-229364" defTabSz="927016" eaLnBrk="0" fontAlgn="base" hangingPunct="0">
              <a:spcBef>
                <a:spcPct val="0"/>
              </a:spcBef>
              <a:spcAft>
                <a:spcPct val="0"/>
              </a:spcAft>
              <a:defRPr sz="1400">
                <a:solidFill>
                  <a:schemeClr val="tx1"/>
                </a:solidFill>
                <a:latin typeface="Verdana" pitchFamily="34" charset="0"/>
              </a:defRPr>
            </a:lvl6pPr>
            <a:lvl7pPr marL="2981740" indent="-229364" defTabSz="927016" eaLnBrk="0" fontAlgn="base" hangingPunct="0">
              <a:spcBef>
                <a:spcPct val="0"/>
              </a:spcBef>
              <a:spcAft>
                <a:spcPct val="0"/>
              </a:spcAft>
              <a:defRPr sz="1400">
                <a:solidFill>
                  <a:schemeClr val="tx1"/>
                </a:solidFill>
                <a:latin typeface="Verdana" pitchFamily="34" charset="0"/>
              </a:defRPr>
            </a:lvl7pPr>
            <a:lvl8pPr marL="3440470" indent="-229364" defTabSz="927016" eaLnBrk="0" fontAlgn="base" hangingPunct="0">
              <a:spcBef>
                <a:spcPct val="0"/>
              </a:spcBef>
              <a:spcAft>
                <a:spcPct val="0"/>
              </a:spcAft>
              <a:defRPr sz="1400">
                <a:solidFill>
                  <a:schemeClr val="tx1"/>
                </a:solidFill>
                <a:latin typeface="Verdana" pitchFamily="34" charset="0"/>
              </a:defRPr>
            </a:lvl8pPr>
            <a:lvl9pPr marL="3899199" indent="-229364" defTabSz="927016" eaLnBrk="0" fontAlgn="base" hangingPunct="0">
              <a:spcBef>
                <a:spcPct val="0"/>
              </a:spcBef>
              <a:spcAft>
                <a:spcPct val="0"/>
              </a:spcAft>
              <a:defRPr sz="1400">
                <a:solidFill>
                  <a:schemeClr val="tx1"/>
                </a:solidFill>
                <a:latin typeface="Verdana" pitchFamily="34" charset="0"/>
              </a:defRPr>
            </a:lvl9pPr>
          </a:lstStyle>
          <a:p>
            <a:pPr marL="0" marR="0" lvl="0" indent="0" algn="r" defTabSz="927016"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016"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1187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16" eaLnBrk="0" hangingPunct="0">
              <a:defRPr sz="1400">
                <a:solidFill>
                  <a:schemeClr val="tx1"/>
                </a:solidFill>
                <a:latin typeface="Verdana" pitchFamily="34" charset="0"/>
              </a:defRPr>
            </a:lvl1pPr>
            <a:lvl2pPr marL="745436" indent="-286706" defTabSz="927016" eaLnBrk="0" hangingPunct="0">
              <a:defRPr sz="1400">
                <a:solidFill>
                  <a:schemeClr val="tx1"/>
                </a:solidFill>
                <a:latin typeface="Verdana" pitchFamily="34" charset="0"/>
              </a:defRPr>
            </a:lvl2pPr>
            <a:lvl3pPr marL="1146824" indent="-229364" defTabSz="927016" eaLnBrk="0" hangingPunct="0">
              <a:defRPr sz="1400">
                <a:solidFill>
                  <a:schemeClr val="tx1"/>
                </a:solidFill>
                <a:latin typeface="Verdana" pitchFamily="34" charset="0"/>
              </a:defRPr>
            </a:lvl3pPr>
            <a:lvl4pPr marL="1605553" indent="-229364" defTabSz="927016" eaLnBrk="0" hangingPunct="0">
              <a:defRPr sz="1400">
                <a:solidFill>
                  <a:schemeClr val="tx1"/>
                </a:solidFill>
                <a:latin typeface="Verdana" pitchFamily="34" charset="0"/>
              </a:defRPr>
            </a:lvl4pPr>
            <a:lvl5pPr marL="2064283" indent="-229364" defTabSz="927016" eaLnBrk="0" hangingPunct="0">
              <a:defRPr sz="1400">
                <a:solidFill>
                  <a:schemeClr val="tx1"/>
                </a:solidFill>
                <a:latin typeface="Verdana" pitchFamily="34" charset="0"/>
              </a:defRPr>
            </a:lvl5pPr>
            <a:lvl6pPr marL="2523012" indent="-229364" defTabSz="927016" eaLnBrk="0" fontAlgn="base" hangingPunct="0">
              <a:spcBef>
                <a:spcPct val="0"/>
              </a:spcBef>
              <a:spcAft>
                <a:spcPct val="0"/>
              </a:spcAft>
              <a:defRPr sz="1400">
                <a:solidFill>
                  <a:schemeClr val="tx1"/>
                </a:solidFill>
                <a:latin typeface="Verdana" pitchFamily="34" charset="0"/>
              </a:defRPr>
            </a:lvl6pPr>
            <a:lvl7pPr marL="2981740" indent="-229364" defTabSz="927016" eaLnBrk="0" fontAlgn="base" hangingPunct="0">
              <a:spcBef>
                <a:spcPct val="0"/>
              </a:spcBef>
              <a:spcAft>
                <a:spcPct val="0"/>
              </a:spcAft>
              <a:defRPr sz="1400">
                <a:solidFill>
                  <a:schemeClr val="tx1"/>
                </a:solidFill>
                <a:latin typeface="Verdana" pitchFamily="34" charset="0"/>
              </a:defRPr>
            </a:lvl7pPr>
            <a:lvl8pPr marL="3440470" indent="-229364" defTabSz="927016" eaLnBrk="0" fontAlgn="base" hangingPunct="0">
              <a:spcBef>
                <a:spcPct val="0"/>
              </a:spcBef>
              <a:spcAft>
                <a:spcPct val="0"/>
              </a:spcAft>
              <a:defRPr sz="1400">
                <a:solidFill>
                  <a:schemeClr val="tx1"/>
                </a:solidFill>
                <a:latin typeface="Verdana" pitchFamily="34" charset="0"/>
              </a:defRPr>
            </a:lvl8pPr>
            <a:lvl9pPr marL="3899199" indent="-229364" defTabSz="927016" eaLnBrk="0" fontAlgn="base" hangingPunct="0">
              <a:spcBef>
                <a:spcPct val="0"/>
              </a:spcBef>
              <a:spcAft>
                <a:spcPct val="0"/>
              </a:spcAft>
              <a:defRPr sz="1400">
                <a:solidFill>
                  <a:schemeClr val="tx1"/>
                </a:solidFill>
                <a:latin typeface="Verdana" pitchFamily="34" charset="0"/>
              </a:defRPr>
            </a:lvl9pPr>
          </a:lstStyle>
          <a:p>
            <a:pPr marL="0" marR="0" lvl="0" indent="0" algn="r" defTabSz="927016"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016"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34924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16" eaLnBrk="0" hangingPunct="0">
              <a:defRPr sz="1400">
                <a:solidFill>
                  <a:schemeClr val="tx1"/>
                </a:solidFill>
                <a:latin typeface="Verdana" pitchFamily="34" charset="0"/>
              </a:defRPr>
            </a:lvl1pPr>
            <a:lvl2pPr marL="745436" indent="-286706" defTabSz="927016" eaLnBrk="0" hangingPunct="0">
              <a:defRPr sz="1400">
                <a:solidFill>
                  <a:schemeClr val="tx1"/>
                </a:solidFill>
                <a:latin typeface="Verdana" pitchFamily="34" charset="0"/>
              </a:defRPr>
            </a:lvl2pPr>
            <a:lvl3pPr marL="1146824" indent="-229364" defTabSz="927016" eaLnBrk="0" hangingPunct="0">
              <a:defRPr sz="1400">
                <a:solidFill>
                  <a:schemeClr val="tx1"/>
                </a:solidFill>
                <a:latin typeface="Verdana" pitchFamily="34" charset="0"/>
              </a:defRPr>
            </a:lvl3pPr>
            <a:lvl4pPr marL="1605553" indent="-229364" defTabSz="927016" eaLnBrk="0" hangingPunct="0">
              <a:defRPr sz="1400">
                <a:solidFill>
                  <a:schemeClr val="tx1"/>
                </a:solidFill>
                <a:latin typeface="Verdana" pitchFamily="34" charset="0"/>
              </a:defRPr>
            </a:lvl4pPr>
            <a:lvl5pPr marL="2064283" indent="-229364" defTabSz="927016" eaLnBrk="0" hangingPunct="0">
              <a:defRPr sz="1400">
                <a:solidFill>
                  <a:schemeClr val="tx1"/>
                </a:solidFill>
                <a:latin typeface="Verdana" pitchFamily="34" charset="0"/>
              </a:defRPr>
            </a:lvl5pPr>
            <a:lvl6pPr marL="2523012" indent="-229364" defTabSz="927016" eaLnBrk="0" fontAlgn="base" hangingPunct="0">
              <a:spcBef>
                <a:spcPct val="0"/>
              </a:spcBef>
              <a:spcAft>
                <a:spcPct val="0"/>
              </a:spcAft>
              <a:defRPr sz="1400">
                <a:solidFill>
                  <a:schemeClr val="tx1"/>
                </a:solidFill>
                <a:latin typeface="Verdana" pitchFamily="34" charset="0"/>
              </a:defRPr>
            </a:lvl6pPr>
            <a:lvl7pPr marL="2981740" indent="-229364" defTabSz="927016" eaLnBrk="0" fontAlgn="base" hangingPunct="0">
              <a:spcBef>
                <a:spcPct val="0"/>
              </a:spcBef>
              <a:spcAft>
                <a:spcPct val="0"/>
              </a:spcAft>
              <a:defRPr sz="1400">
                <a:solidFill>
                  <a:schemeClr val="tx1"/>
                </a:solidFill>
                <a:latin typeface="Verdana" pitchFamily="34" charset="0"/>
              </a:defRPr>
            </a:lvl7pPr>
            <a:lvl8pPr marL="3440470" indent="-229364" defTabSz="927016" eaLnBrk="0" fontAlgn="base" hangingPunct="0">
              <a:spcBef>
                <a:spcPct val="0"/>
              </a:spcBef>
              <a:spcAft>
                <a:spcPct val="0"/>
              </a:spcAft>
              <a:defRPr sz="1400">
                <a:solidFill>
                  <a:schemeClr val="tx1"/>
                </a:solidFill>
                <a:latin typeface="Verdana" pitchFamily="34" charset="0"/>
              </a:defRPr>
            </a:lvl8pPr>
            <a:lvl9pPr marL="3899199" indent="-229364" defTabSz="927016" eaLnBrk="0" fontAlgn="base" hangingPunct="0">
              <a:spcBef>
                <a:spcPct val="0"/>
              </a:spcBef>
              <a:spcAft>
                <a:spcPct val="0"/>
              </a:spcAft>
              <a:defRPr sz="1400">
                <a:solidFill>
                  <a:schemeClr val="tx1"/>
                </a:solidFill>
                <a:latin typeface="Verdana" pitchFamily="34" charset="0"/>
              </a:defRPr>
            </a:lvl9pPr>
          </a:lstStyle>
          <a:p>
            <a:pPr marL="0" marR="0" lvl="0" indent="0" algn="r" defTabSz="927016"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7016"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5662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625327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35112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25535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404992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77229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33300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22816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2565045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107862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111292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p:spPr>
        <p:txBody>
          <a:bodyPr/>
          <a:lstStyle/>
          <a:p>
            <a:pPr lvl="0"/>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96580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087889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6238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858040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2048529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75532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59631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61016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3213881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327833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3546954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401629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3375270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1205473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4066564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3670748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159851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3640683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315631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164116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880798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1548050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3600327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680645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1212100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3666279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en-US"/>
              <a:t>Click to edit Master title style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9870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60038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830055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95378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1014001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41172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35899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1283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63981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9264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Függőleges szöveg helye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846886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en-US"/>
              <a:t>Click to edit Master title style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996788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en-US"/>
              <a:t>Click to edit Master title style</a:t>
            </a:r>
            <a:endParaRPr lang="hu-HU"/>
          </a:p>
        </p:txBody>
      </p:sp>
      <p:sp>
        <p:nvSpPr>
          <p:cNvPr id="3" name="Táblázat helye 2"/>
          <p:cNvSpPr>
            <a:spLocks noGrp="1"/>
          </p:cNvSpPr>
          <p:nvPr>
            <p:ph type="tbl" idx="1"/>
          </p:nvPr>
        </p:nvSpPr>
        <p:spPr>
          <a:xfrm>
            <a:off x="457200" y="1600200"/>
            <a:ext cx="8229600" cy="4525963"/>
          </a:xfrm>
        </p:spPr>
        <p:txBody>
          <a:bodyPr/>
          <a:lstStyle/>
          <a:p>
            <a:pPr lvl="0"/>
            <a:r>
              <a:rPr lang="en-US" noProof="0"/>
              <a:t>Click icon to add table</a:t>
            </a:r>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962615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3775697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116615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1839688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1645701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329223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199598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307956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850740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806916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837420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361037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44609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424874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816927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097428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29935835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4282910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74585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689909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70C0"/>
          </a:solidFill>
        </p:spPr>
        <p:txBody>
          <a:bodyPr/>
          <a:lstStyle>
            <a:lvl1pPr algn="ctr">
              <a:defRPr sz="1800">
                <a:latin typeface="+mn-lt"/>
              </a:defRPr>
            </a:lvl1pPr>
          </a:lstStyle>
          <a:p>
            <a:r>
              <a:rPr lang="en-US" dirty="0"/>
              <a:t>Click to edit</a:t>
            </a:r>
          </a:p>
        </p:txBody>
      </p:sp>
    </p:spTree>
    <p:extLst>
      <p:ext uri="{BB962C8B-B14F-4D97-AF65-F5344CB8AC3E}">
        <p14:creationId xmlns:p14="http://schemas.microsoft.com/office/powerpoint/2010/main" val="1319263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44246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50332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2609480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29644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1236923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2194062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3663962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1197585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1356028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2298463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685310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61455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2537393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433939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322926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24791689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1445975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14612549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604371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466751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930819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36054944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945981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0233634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rtl="0" eaLnBrk="1" fontAlgn="base" hangingPunct="1">
        <a:spcBef>
          <a:spcPct val="0"/>
        </a:spcBef>
        <a:spcAft>
          <a:spcPct val="0"/>
        </a:spcAft>
        <a:defRPr>
          <a:solidFill>
            <a:schemeClr val="bg1"/>
          </a:solidFill>
          <a:latin typeface="+mj-lt"/>
          <a:ea typeface="+mj-ea"/>
          <a:cs typeface="+mj-cs"/>
        </a:defRPr>
      </a:lvl1pPr>
      <a:lvl2pPr algn="ctr" rtl="0" eaLnBrk="1" fontAlgn="base" hangingPunct="1">
        <a:spcBef>
          <a:spcPct val="0"/>
        </a:spcBef>
        <a:spcAft>
          <a:spcPct val="0"/>
        </a:spcAft>
        <a:defRPr>
          <a:solidFill>
            <a:schemeClr val="bg1"/>
          </a:solidFill>
          <a:latin typeface="Verdana" pitchFamily="34" charset="0"/>
        </a:defRPr>
      </a:lvl2pPr>
      <a:lvl3pPr algn="ctr" rtl="0" eaLnBrk="1" fontAlgn="base" hangingPunct="1">
        <a:spcBef>
          <a:spcPct val="0"/>
        </a:spcBef>
        <a:spcAft>
          <a:spcPct val="0"/>
        </a:spcAft>
        <a:defRPr>
          <a:solidFill>
            <a:schemeClr val="bg1"/>
          </a:solidFill>
          <a:latin typeface="Verdana" pitchFamily="34" charset="0"/>
        </a:defRPr>
      </a:lvl3pPr>
      <a:lvl4pPr algn="ctr" rtl="0" eaLnBrk="1" fontAlgn="base" hangingPunct="1">
        <a:spcBef>
          <a:spcPct val="0"/>
        </a:spcBef>
        <a:spcAft>
          <a:spcPct val="0"/>
        </a:spcAft>
        <a:defRPr>
          <a:solidFill>
            <a:schemeClr val="bg1"/>
          </a:solidFill>
          <a:latin typeface="Verdana" pitchFamily="34" charset="0"/>
        </a:defRPr>
      </a:lvl4pPr>
      <a:lvl5pPr algn="ctr" rtl="0" eaLnBrk="1" fontAlgn="base" hangingPunct="1">
        <a:spcBef>
          <a:spcPct val="0"/>
        </a:spcBef>
        <a:spcAft>
          <a:spcPct val="0"/>
        </a:spcAft>
        <a:defRPr>
          <a:solidFill>
            <a:schemeClr val="bg1"/>
          </a:solidFill>
          <a:latin typeface="Verdana" pitchFamily="34" charset="0"/>
        </a:defRPr>
      </a:lvl5pPr>
      <a:lvl6pPr marL="457200" algn="ctr" rtl="0" eaLnBrk="1" fontAlgn="base" hangingPunct="1">
        <a:spcBef>
          <a:spcPct val="0"/>
        </a:spcBef>
        <a:spcAft>
          <a:spcPct val="0"/>
        </a:spcAft>
        <a:defRPr>
          <a:solidFill>
            <a:schemeClr val="bg1"/>
          </a:solidFill>
          <a:latin typeface="Verdana" pitchFamily="34" charset="0"/>
        </a:defRPr>
      </a:lvl6pPr>
      <a:lvl7pPr marL="914400" algn="ctr" rtl="0" eaLnBrk="1" fontAlgn="base" hangingPunct="1">
        <a:spcBef>
          <a:spcPct val="0"/>
        </a:spcBef>
        <a:spcAft>
          <a:spcPct val="0"/>
        </a:spcAft>
        <a:defRPr>
          <a:solidFill>
            <a:schemeClr val="bg1"/>
          </a:solidFill>
          <a:latin typeface="Verdana" pitchFamily="34" charset="0"/>
        </a:defRPr>
      </a:lvl7pPr>
      <a:lvl8pPr marL="1371600" algn="ctr" rtl="0" eaLnBrk="1" fontAlgn="base" hangingPunct="1">
        <a:spcBef>
          <a:spcPct val="0"/>
        </a:spcBef>
        <a:spcAft>
          <a:spcPct val="0"/>
        </a:spcAft>
        <a:defRPr>
          <a:solidFill>
            <a:schemeClr val="bg1"/>
          </a:solidFill>
          <a:latin typeface="Verdana" pitchFamily="34" charset="0"/>
        </a:defRPr>
      </a:lvl8pPr>
      <a:lvl9pPr marL="1828800" algn="ctr" rtl="0" eaLnBrk="1" fontAlgn="base" hangingPunct="1">
        <a:spcBef>
          <a:spcPct val="0"/>
        </a:spcBef>
        <a:spcAft>
          <a:spcPct val="0"/>
        </a:spcAft>
        <a:defRPr>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9264677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3919638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7418754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4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4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hyperlink" Target="https://en.wikipedia.org/wiki/File:Apple_A10X_Fusion.jpg" TargetMode="External"/><Relationship Id="rId1" Type="http://schemas.openxmlformats.org/officeDocument/2006/relationships/slideLayout" Target="../slideLayouts/slideLayout29.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subTitle" idx="1"/>
          </p:nvPr>
        </p:nvSpPr>
        <p:spPr>
          <a:xfrm>
            <a:off x="479425" y="3148885"/>
            <a:ext cx="8150225" cy="2760663"/>
          </a:xfrm>
        </p:spPr>
        <p:txBody>
          <a:bodyPr/>
          <a:lstStyle/>
          <a:p>
            <a:pPr eaLnBrk="1" hangingPunct="1">
              <a:spcAft>
                <a:spcPct val="50000"/>
              </a:spcAft>
            </a:pPr>
            <a:r>
              <a:rPr lang="en-US" altLang="en-US" dirty="0">
                <a:solidFill>
                  <a:schemeClr val="bg1"/>
                </a:solidFill>
                <a:latin typeface="Verdana" pitchFamily="34" charset="0"/>
              </a:rPr>
              <a:t>Dezső Sima</a:t>
            </a:r>
            <a:endParaRPr lang="hu-HU" altLang="en-US" dirty="0">
              <a:solidFill>
                <a:schemeClr val="accent2"/>
              </a:solidFill>
              <a:latin typeface="Verdana" pitchFamily="34" charset="0"/>
            </a:endParaRPr>
          </a:p>
        </p:txBody>
      </p:sp>
      <p:sp>
        <p:nvSpPr>
          <p:cNvPr id="53251" name="Rectangle 3"/>
          <p:cNvSpPr>
            <a:spLocks noChangeArrowheads="1"/>
          </p:cNvSpPr>
          <p:nvPr/>
        </p:nvSpPr>
        <p:spPr bwMode="auto">
          <a:xfrm>
            <a:off x="0" y="1565252"/>
            <a:ext cx="9144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US" altLang="en-US" sz="3600" b="0" i="0" u="none" strike="noStrike" kern="1200" cap="none" spc="0" normalizeH="0" baseline="0" noProof="0" dirty="0" smtClean="0">
                <a:ln>
                  <a:noFill/>
                </a:ln>
                <a:solidFill>
                  <a:srgbClr val="FF0000"/>
                </a:solidFill>
                <a:effectLst/>
                <a:uLnTx/>
                <a:uFillTx/>
                <a:latin typeface="Verdana" pitchFamily="34" charset="0"/>
                <a:ea typeface="+mn-ea"/>
                <a:cs typeface="Arial" charset="0"/>
              </a:rPr>
              <a:t>Recent mobile devices - </a:t>
            </a:r>
            <a:r>
              <a:rPr lang="en-US" altLang="en-US" sz="3600" dirty="0" smtClean="0">
                <a:solidFill>
                  <a:srgbClr val="FF0000"/>
                </a:solidFill>
                <a:latin typeface="Verdana" pitchFamily="34" charset="0"/>
                <a:cs typeface="Arial" charset="0"/>
              </a:rPr>
              <a:t>Lecture</a:t>
            </a:r>
            <a:r>
              <a:rPr kumimoji="0" lang="en-US" altLang="en-US" sz="3600" b="0" i="0" u="none" strike="noStrike" kern="1200" cap="none" spc="0" normalizeH="0" baseline="0" noProof="0" dirty="0" smtClean="0">
                <a:ln>
                  <a:noFill/>
                </a:ln>
                <a:solidFill>
                  <a:srgbClr val="FF0000"/>
                </a:solidFill>
                <a:effectLst/>
                <a:uLnTx/>
                <a:uFillTx/>
                <a:latin typeface="Verdana" pitchFamily="34" charset="0"/>
                <a:ea typeface="+mn-ea"/>
                <a:cs typeface="Arial" charset="0"/>
              </a:rPr>
              <a:t> </a:t>
            </a:r>
            <a:endParaRPr kumimoji="0" lang="en-US" altLang="en-US" sz="3600" b="0" i="0" u="none" strike="noStrike" kern="1200" cap="none" spc="0" normalizeH="0" baseline="0" noProof="0" dirty="0">
              <a:ln>
                <a:noFill/>
              </a:ln>
              <a:solidFill>
                <a:srgbClr val="FF0000"/>
              </a:solidFill>
              <a:effectLst/>
              <a:uLnTx/>
              <a:uFillTx/>
              <a:latin typeface="Verdana" pitchFamily="34" charset="0"/>
              <a:ea typeface="+mn-ea"/>
              <a:cs typeface="Arial" charset="0"/>
            </a:endParaRPr>
          </a:p>
        </p:txBody>
      </p:sp>
      <p:sp>
        <p:nvSpPr>
          <p:cNvPr id="53252" name="Text Box 4"/>
          <p:cNvSpPr txBox="1">
            <a:spLocks noChangeArrowheads="1"/>
          </p:cNvSpPr>
          <p:nvPr/>
        </p:nvSpPr>
        <p:spPr bwMode="auto">
          <a:xfrm>
            <a:off x="3241408" y="6208713"/>
            <a:ext cx="266117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90000"/>
              </a:lnSpc>
              <a:spcBef>
                <a:spcPct val="20000"/>
              </a:spcBef>
              <a:spcAft>
                <a:spcPct val="55000"/>
              </a:spcAft>
              <a:buClrTx/>
              <a:buSzTx/>
              <a:buFontTx/>
              <a:buNone/>
              <a:tabLst/>
              <a:defRPr/>
            </a:pPr>
            <a:r>
              <a:rPr kumimoji="0" lang="en-US" altLang="en-US" sz="24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November </a:t>
            </a:r>
            <a:r>
              <a:rPr kumimoji="0" lang="hu-HU" altLang="en-US" sz="2400" b="0" i="0" u="none" strike="noStrike" kern="1200" cap="none" spc="0" normalizeH="0" baseline="0" noProof="0" dirty="0">
                <a:ln>
                  <a:noFill/>
                </a:ln>
                <a:solidFill>
                  <a:srgbClr val="FFFFFF"/>
                </a:solidFill>
                <a:effectLst/>
                <a:uLnTx/>
                <a:uFillTx/>
                <a:latin typeface="Verdana" pitchFamily="34" charset="0"/>
                <a:ea typeface="+mn-ea"/>
                <a:cs typeface="Arial" charset="0"/>
              </a:rPr>
              <a:t>20</a:t>
            </a:r>
            <a:r>
              <a:rPr kumimoji="0" lang="en-US" altLang="en-US" sz="24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22</a:t>
            </a:r>
            <a:endPar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Arial" charset="0"/>
            </a:endParaRPr>
          </a:p>
        </p:txBody>
      </p:sp>
      <p:sp>
        <p:nvSpPr>
          <p:cNvPr id="53253" name="Text Box 5"/>
          <p:cNvSpPr txBox="1">
            <a:spLocks noChangeArrowheads="1"/>
          </p:cNvSpPr>
          <p:nvPr/>
        </p:nvSpPr>
        <p:spPr bwMode="auto">
          <a:xfrm>
            <a:off x="63500" y="5543550"/>
            <a:ext cx="899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FFFFFF"/>
                </a:solidFill>
                <a:effectLst/>
                <a:uLnTx/>
                <a:uFillTx/>
                <a:latin typeface="Verdana" pitchFamily="34" charset="0"/>
                <a:ea typeface="+mn-ea"/>
                <a:cs typeface="Arial" charset="0"/>
              </a:rPr>
              <a:t>Vers</a:t>
            </a:r>
            <a:r>
              <a:rPr kumimoji="0" lang="en-US" altLang="en-US" sz="18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8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1.0</a:t>
            </a:r>
            <a:endParaRPr kumimoji="0" lang="en-US" altLang="en-US" sz="18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6" name="Text Box 4"/>
          <p:cNvSpPr txBox="1">
            <a:spLocks noChangeArrowheads="1"/>
          </p:cNvSpPr>
          <p:nvPr/>
        </p:nvSpPr>
        <p:spPr bwMode="auto">
          <a:xfrm>
            <a:off x="6876256" y="628957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hu-HU" altLang="en-US" sz="1400" dirty="0">
                <a:solidFill>
                  <a:srgbClr val="FFFFFF"/>
                </a:solidFill>
                <a:latin typeface="Verdana" pitchFamily="34" charset="0"/>
                <a:sym typeface="Symbol" pitchFamily="18" charset="2"/>
              </a:rPr>
              <a:t> </a:t>
            </a:r>
            <a:r>
              <a:rPr lang="hu-HU" altLang="en-US" sz="1400" dirty="0">
                <a:solidFill>
                  <a:srgbClr val="FFFFFF"/>
                </a:solidFill>
                <a:latin typeface="Verdana" pitchFamily="34" charset="0"/>
              </a:rPr>
              <a:t>Sima</a:t>
            </a:r>
            <a:r>
              <a:rPr lang="hu-HU" altLang="en-US" sz="1400" dirty="0">
                <a:solidFill>
                  <a:srgbClr val="FFFFFF"/>
                </a:solidFill>
                <a:latin typeface="Verdana" pitchFamily="34" charset="0"/>
                <a:sym typeface="Symbol" pitchFamily="18" charset="2"/>
              </a:rPr>
              <a:t> </a:t>
            </a:r>
            <a:r>
              <a:rPr lang="hu-HU" altLang="en-US" sz="1400" dirty="0">
                <a:solidFill>
                  <a:srgbClr val="FFFFFF"/>
                </a:solidFill>
                <a:latin typeface="Verdana" pitchFamily="34" charset="0"/>
              </a:rPr>
              <a:t>Dezső, 20</a:t>
            </a:r>
            <a:r>
              <a:rPr lang="en-US" altLang="en-US" sz="1400" dirty="0" smtClean="0">
                <a:solidFill>
                  <a:srgbClr val="FFFFFF"/>
                </a:solidFill>
                <a:latin typeface="Verdana" pitchFamily="34" charset="0"/>
              </a:rPr>
              <a:t>22</a:t>
            </a:r>
            <a:endParaRPr lang="en-US" altLang="en-US" sz="1400" dirty="0">
              <a:solidFill>
                <a:srgbClr val="FFFFFF"/>
              </a:solidFill>
              <a:latin typeface="Verdana" pitchFamily="34" charset="0"/>
            </a:endParaRPr>
          </a:p>
        </p:txBody>
      </p:sp>
    </p:spTree>
    <p:extLst>
      <p:ext uri="{BB962C8B-B14F-4D97-AF65-F5344CB8AC3E}">
        <p14:creationId xmlns:p14="http://schemas.microsoft.com/office/powerpoint/2010/main" val="1176142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(6)</a:t>
            </a:r>
            <a:endParaRPr lang="en-US" dirty="0"/>
          </a:p>
        </p:txBody>
      </p:sp>
      <p:sp>
        <p:nvSpPr>
          <p:cNvPr id="51" name="TextBox 50"/>
          <p:cNvSpPr txBox="1"/>
          <p:nvPr/>
        </p:nvSpPr>
        <p:spPr>
          <a:xfrm>
            <a:off x="71500" y="447797"/>
            <a:ext cx="6555577" cy="369332"/>
          </a:xfrm>
          <a:prstGeom prst="rect">
            <a:avLst/>
          </a:prstGeom>
          <a:noFill/>
        </p:spPr>
        <p:txBody>
          <a:bodyPr wrap="none" rtlCol="0">
            <a:spAutoFit/>
          </a:bodyPr>
          <a:lstStyle/>
          <a:p>
            <a:r>
              <a:rPr lang="en-US" dirty="0">
                <a:solidFill>
                  <a:schemeClr val="accent6"/>
                </a:solidFill>
              </a:rPr>
              <a:t>Recent types of mobile devices and their key features</a:t>
            </a:r>
          </a:p>
        </p:txBody>
      </p:sp>
      <p:sp>
        <p:nvSpPr>
          <p:cNvPr id="6" name="Rounded Rectangle 5"/>
          <p:cNvSpPr/>
          <p:nvPr/>
        </p:nvSpPr>
        <p:spPr bwMode="auto">
          <a:xfrm>
            <a:off x="28305" y="980728"/>
            <a:ext cx="9080199" cy="583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graphicFrame>
        <p:nvGraphicFramePr>
          <p:cNvPr id="84" name="Table 83"/>
          <p:cNvGraphicFramePr>
            <a:graphicFrameLocks noGrp="1"/>
          </p:cNvGraphicFramePr>
          <p:nvPr>
            <p:extLst>
              <p:ext uri="{D42A27DB-BD31-4B8C-83A1-F6EECF244321}">
                <p14:modId xmlns:p14="http://schemas.microsoft.com/office/powerpoint/2010/main" val="3207500677"/>
              </p:ext>
            </p:extLst>
          </p:nvPr>
        </p:nvGraphicFramePr>
        <p:xfrm>
          <a:off x="6621" y="3585565"/>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t>From ≈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a:t>
                      </a:r>
                      <a:r>
                        <a:rPr kumimoji="0" lang="en-US" sz="1300" b="0" i="0" u="none" strike="noStrike" kern="1200" cap="none" spc="0" normalizeH="0" baseline="0" noProof="0" dirty="0" smtClean="0">
                          <a:ln>
                            <a:noFill/>
                          </a:ln>
                          <a:solidFill>
                            <a:srgbClr val="000000"/>
                          </a:solidFill>
                          <a:effectLst/>
                          <a:uLnTx/>
                          <a:uFillTx/>
                          <a:latin typeface="+mn-lt"/>
                          <a:ea typeface="+mn-ea"/>
                          <a:cs typeface="+mn-cs"/>
                        </a:rPr>
                        <a:t>2017 </a:t>
                      </a:r>
                      <a:r>
                        <a:rPr kumimoji="0" lang="en-US" sz="1300" b="0" i="0" u="none" strike="noStrike" kern="1200" cap="none" spc="0" normalizeH="0" baseline="0" noProof="0" dirty="0">
                          <a:ln>
                            <a:noFill/>
                          </a:ln>
                          <a:solidFill>
                            <a:srgbClr val="000000"/>
                          </a:solidFill>
                          <a:effectLst/>
                          <a:uLnTx/>
                          <a:uFillTx/>
                          <a:latin typeface="+mn-lt"/>
                          <a:ea typeface="+mn-ea"/>
                          <a:cs typeface="+mn-cs"/>
                        </a:rPr>
                        <a:t>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85" name="TextBox 84"/>
          <p:cNvSpPr txBox="1"/>
          <p:nvPr/>
        </p:nvSpPr>
        <p:spPr>
          <a:xfrm>
            <a:off x="294653" y="6492657"/>
            <a:ext cx="607859" cy="292388"/>
          </a:xfrm>
          <a:prstGeom prst="rect">
            <a:avLst/>
          </a:prstGeom>
          <a:noFill/>
        </p:spPr>
        <p:txBody>
          <a:bodyPr wrap="none" rtlCol="0">
            <a:spAutoFit/>
          </a:bodyPr>
          <a:lstStyle/>
          <a:p>
            <a:r>
              <a:rPr lang="en-US" sz="1300" i="1" dirty="0" smtClean="0"/>
              <a:t>(2.3)</a:t>
            </a:r>
            <a:endParaRPr lang="en-US" sz="1300" i="1" dirty="0"/>
          </a:p>
        </p:txBody>
      </p:sp>
      <p:sp>
        <p:nvSpPr>
          <p:cNvPr id="86" name="TextBox 85"/>
          <p:cNvSpPr txBox="1"/>
          <p:nvPr/>
        </p:nvSpPr>
        <p:spPr>
          <a:xfrm>
            <a:off x="1698301" y="6492657"/>
            <a:ext cx="972616" cy="292388"/>
          </a:xfrm>
          <a:prstGeom prst="rect">
            <a:avLst/>
          </a:prstGeom>
          <a:noFill/>
        </p:spPr>
        <p:txBody>
          <a:bodyPr wrap="square" rtlCol="0">
            <a:spAutoFit/>
          </a:bodyPr>
          <a:lstStyle/>
          <a:p>
            <a:r>
              <a:rPr lang="en-US" sz="1300" i="1" dirty="0" smtClean="0"/>
              <a:t>(2.3)</a:t>
            </a:r>
            <a:endParaRPr lang="en-US" sz="1300" i="1" dirty="0"/>
          </a:p>
        </p:txBody>
      </p:sp>
      <p:sp>
        <p:nvSpPr>
          <p:cNvPr id="87" name="TextBox 86"/>
          <p:cNvSpPr txBox="1"/>
          <p:nvPr/>
        </p:nvSpPr>
        <p:spPr>
          <a:xfrm>
            <a:off x="7927501" y="6492657"/>
            <a:ext cx="784207" cy="302956"/>
          </a:xfrm>
          <a:prstGeom prst="rect">
            <a:avLst/>
          </a:prstGeom>
          <a:noFill/>
        </p:spPr>
        <p:txBody>
          <a:bodyPr wrap="square" rtlCol="0">
            <a:spAutoFit/>
          </a:bodyPr>
          <a:lstStyle/>
          <a:p>
            <a:r>
              <a:rPr lang="en-US" sz="1300" i="1" dirty="0" smtClean="0"/>
              <a:t>(3.3</a:t>
            </a:r>
            <a:r>
              <a:rPr lang="en-US" sz="1300" i="1" dirty="0"/>
              <a:t>)</a:t>
            </a:r>
          </a:p>
        </p:txBody>
      </p:sp>
      <p:sp>
        <p:nvSpPr>
          <p:cNvPr id="88" name="TextBox 87"/>
          <p:cNvSpPr txBox="1"/>
          <p:nvPr/>
        </p:nvSpPr>
        <p:spPr>
          <a:xfrm>
            <a:off x="3283347" y="6485632"/>
            <a:ext cx="827730" cy="292388"/>
          </a:xfrm>
          <a:prstGeom prst="rect">
            <a:avLst/>
          </a:prstGeom>
          <a:noFill/>
        </p:spPr>
        <p:txBody>
          <a:bodyPr wrap="square" rtlCol="0">
            <a:spAutoFit/>
          </a:bodyPr>
          <a:lstStyle/>
          <a:p>
            <a:r>
              <a:rPr lang="en-US" sz="1300" i="1" dirty="0" smtClean="0"/>
              <a:t>(2.4)</a:t>
            </a:r>
            <a:endParaRPr lang="en-US" sz="1300" i="1" dirty="0"/>
          </a:p>
        </p:txBody>
      </p:sp>
      <p:sp>
        <p:nvSpPr>
          <p:cNvPr id="89" name="TextBox 88"/>
          <p:cNvSpPr txBox="1"/>
          <p:nvPr/>
        </p:nvSpPr>
        <p:spPr>
          <a:xfrm>
            <a:off x="6343325" y="6492657"/>
            <a:ext cx="871592" cy="292388"/>
          </a:xfrm>
          <a:prstGeom prst="rect">
            <a:avLst/>
          </a:prstGeom>
          <a:noFill/>
        </p:spPr>
        <p:txBody>
          <a:bodyPr wrap="square" rtlCol="0">
            <a:spAutoFit/>
          </a:bodyPr>
          <a:lstStyle/>
          <a:p>
            <a:r>
              <a:rPr lang="en-US" sz="1300" i="1" dirty="0" smtClean="0"/>
              <a:t>(3.2</a:t>
            </a:r>
            <a:r>
              <a:rPr lang="en-US" sz="1300" i="1" dirty="0"/>
              <a:t>)</a:t>
            </a:r>
          </a:p>
        </p:txBody>
      </p:sp>
      <p:sp>
        <p:nvSpPr>
          <p:cNvPr id="90" name="TextBox 89"/>
          <p:cNvSpPr txBox="1"/>
          <p:nvPr/>
        </p:nvSpPr>
        <p:spPr>
          <a:xfrm>
            <a:off x="4759149" y="6489988"/>
            <a:ext cx="965120" cy="292388"/>
          </a:xfrm>
          <a:prstGeom prst="rect">
            <a:avLst/>
          </a:prstGeom>
          <a:noFill/>
        </p:spPr>
        <p:txBody>
          <a:bodyPr wrap="square" rtlCol="0">
            <a:spAutoFit/>
          </a:bodyPr>
          <a:lstStyle/>
          <a:p>
            <a:r>
              <a:rPr lang="en-US" sz="1300" i="1" dirty="0" smtClean="0"/>
              <a:t>(2.5)</a:t>
            </a:r>
            <a:endParaRPr lang="en-US" sz="1300" i="1" dirty="0"/>
          </a:p>
        </p:txBody>
      </p:sp>
      <p:sp>
        <p:nvSpPr>
          <p:cNvPr id="91" name="TextBox 90"/>
          <p:cNvSpPr txBox="1"/>
          <p:nvPr/>
        </p:nvSpPr>
        <p:spPr>
          <a:xfrm>
            <a:off x="-14618" y="6001654"/>
            <a:ext cx="9519165" cy="505267"/>
          </a:xfrm>
          <a:prstGeom prst="rect">
            <a:avLst/>
          </a:prstGeom>
          <a:noFill/>
        </p:spPr>
        <p:txBody>
          <a:bodyPr wrap="square" rtlCol="0">
            <a:spAutoFit/>
          </a:bodyPr>
          <a:lstStyle/>
          <a:p>
            <a:pPr lvl="0">
              <a:spcAft>
                <a:spcPts val="100"/>
              </a:spcAft>
              <a:defRPr/>
            </a:pPr>
            <a:r>
              <a:rPr lang="en-US" sz="1300" spc="-60" dirty="0">
                <a:solidFill>
                  <a:srgbClr val="FF0000"/>
                </a:solidFill>
              </a:rPr>
              <a:t>(Arm ISA-based processor lines </a:t>
            </a:r>
            <a:r>
              <a:rPr lang="en-US" sz="1300" spc="-60" dirty="0" smtClean="0">
                <a:solidFill>
                  <a:srgbClr val="FF0000"/>
                </a:solidFill>
              </a:rPr>
              <a:t>(except </a:t>
            </a:r>
            <a:r>
              <a:rPr lang="en-US" sz="1300" spc="-60" dirty="0">
                <a:solidFill>
                  <a:srgbClr val="FF0000"/>
                </a:solidFill>
              </a:rPr>
              <a:t>Apple’s </a:t>
            </a:r>
            <a:r>
              <a:rPr lang="en-US" sz="1300" spc="-60" dirty="0" smtClean="0">
                <a:solidFill>
                  <a:srgbClr val="FF0000"/>
                </a:solidFill>
              </a:rPr>
              <a:t>designs) </a:t>
            </a:r>
            <a:r>
              <a:rPr lang="en-US" sz="1300" spc="-60" dirty="0"/>
              <a:t>include</a:t>
            </a:r>
            <a:r>
              <a:rPr lang="en-US" sz="1300" spc="-60" dirty="0">
                <a:solidFill>
                  <a:srgbClr val="000000"/>
                </a:solidFill>
              </a:rPr>
              <a:t> Android oriented lines, like </a:t>
            </a:r>
            <a:r>
              <a:rPr lang="en-US" sz="1300" spc="-60" dirty="0" smtClean="0">
                <a:solidFill>
                  <a:srgbClr val="000000"/>
                </a:solidFill>
              </a:rPr>
              <a:t>Qualcomm’s Snapdragon, </a:t>
            </a:r>
            <a:endParaRPr lang="en-US" sz="1300" spc="-60" dirty="0">
              <a:solidFill>
                <a:srgbClr val="000000"/>
              </a:solidFill>
            </a:endParaRPr>
          </a:p>
          <a:p>
            <a:pPr lvl="0">
              <a:spcAft>
                <a:spcPts val="100"/>
              </a:spcAft>
              <a:defRPr/>
            </a:pPr>
            <a:r>
              <a:rPr lang="en-US" sz="1300" spc="-50" dirty="0" smtClean="0"/>
              <a:t>   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cxnSp>
        <p:nvCxnSpPr>
          <p:cNvPr id="100" name="Straight Connector 99"/>
          <p:cNvCxnSpPr>
            <a:stCxn id="111" idx="1"/>
            <a:endCxn id="102" idx="7"/>
          </p:cNvCxnSpPr>
          <p:nvPr/>
        </p:nvCxnSpPr>
        <p:spPr bwMode="auto">
          <a:xfrm flipH="1">
            <a:off x="3073056" y="1487420"/>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 Box 4"/>
          <p:cNvSpPr txBox="1">
            <a:spLocks noChangeArrowheads="1"/>
          </p:cNvSpPr>
          <p:nvPr/>
        </p:nvSpPr>
        <p:spPr bwMode="auto">
          <a:xfrm>
            <a:off x="2087724" y="1048380"/>
            <a:ext cx="63295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a:t>
            </a:r>
            <a:r>
              <a:rPr lang="en-US" altLang="en-US" sz="1300" b="1" dirty="0" smtClean="0">
                <a:solidFill>
                  <a:srgbClr val="000000"/>
                </a:solidFill>
              </a:rPr>
              <a:t>devices (typically touchscreen devices)</a:t>
            </a:r>
            <a:endParaRPr kumimoji="0" lang="en-US" altLang="en-US" sz="1300" b="1" i="0" u="none" strike="noStrike" kern="1200" cap="none" spc="0" normalizeH="0" baseline="0" noProof="0" dirty="0">
              <a:ln>
                <a:noFill/>
              </a:ln>
              <a:solidFill>
                <a:srgbClr val="000000"/>
              </a:solidFill>
              <a:effectLst/>
              <a:uLnTx/>
              <a:uFillTx/>
            </a:endParaRPr>
          </a:p>
        </p:txBody>
      </p:sp>
      <p:sp>
        <p:nvSpPr>
          <p:cNvPr id="102" name="Oval 101"/>
          <p:cNvSpPr>
            <a:spLocks noChangeArrowheads="1"/>
          </p:cNvSpPr>
          <p:nvPr/>
        </p:nvSpPr>
        <p:spPr bwMode="auto">
          <a:xfrm>
            <a:off x="3017501" y="167173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03" name="Straight Connector 102"/>
          <p:cNvCxnSpPr>
            <a:stCxn id="111" idx="1"/>
            <a:endCxn id="104" idx="1"/>
          </p:cNvCxnSpPr>
          <p:nvPr/>
        </p:nvCxnSpPr>
        <p:spPr bwMode="auto">
          <a:xfrm>
            <a:off x="5263206" y="1487420"/>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Oval 13"/>
          <p:cNvSpPr>
            <a:spLocks noChangeArrowheads="1"/>
          </p:cNvSpPr>
          <p:nvPr/>
        </p:nvSpPr>
        <p:spPr bwMode="auto">
          <a:xfrm>
            <a:off x="7423453" y="166383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05" name="Straight Connector 104"/>
          <p:cNvCxnSpPr/>
          <p:nvPr/>
        </p:nvCxnSpPr>
        <p:spPr bwMode="auto">
          <a:xfrm flipH="1">
            <a:off x="6775373" y="2403629"/>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Connector 105"/>
          <p:cNvCxnSpPr>
            <a:stCxn id="112" idx="1"/>
          </p:cNvCxnSpPr>
          <p:nvPr/>
        </p:nvCxnSpPr>
        <p:spPr bwMode="auto">
          <a:xfrm>
            <a:off x="7459450" y="2403629"/>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TextBox 108"/>
          <p:cNvSpPr txBox="1"/>
          <p:nvPr/>
        </p:nvSpPr>
        <p:spPr>
          <a:xfrm>
            <a:off x="2238869" y="1739448"/>
            <a:ext cx="1606530" cy="292388"/>
          </a:xfrm>
          <a:prstGeom prst="rect">
            <a:avLst/>
          </a:prstGeom>
          <a:noFill/>
        </p:spPr>
        <p:txBody>
          <a:bodyPr wrap="none" rtlCol="0">
            <a:spAutoFit/>
          </a:bodyPr>
          <a:lstStyle/>
          <a:p>
            <a:r>
              <a:rPr lang="en-US" sz="1300" b="1" dirty="0"/>
              <a:t>Arm-ISA based</a:t>
            </a:r>
          </a:p>
        </p:txBody>
      </p:sp>
      <p:sp>
        <p:nvSpPr>
          <p:cNvPr id="110" name="TextBox 109"/>
          <p:cNvSpPr txBox="1"/>
          <p:nvPr/>
        </p:nvSpPr>
        <p:spPr>
          <a:xfrm>
            <a:off x="6373901" y="1739448"/>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111" name="Line 9"/>
          <p:cNvSpPr>
            <a:spLocks noChangeShapeType="1"/>
          </p:cNvSpPr>
          <p:nvPr/>
        </p:nvSpPr>
        <p:spPr bwMode="auto">
          <a:xfrm>
            <a:off x="5263205" y="1307420"/>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2" name="Line 9"/>
          <p:cNvSpPr>
            <a:spLocks noChangeShapeType="1"/>
          </p:cNvSpPr>
          <p:nvPr/>
        </p:nvSpPr>
        <p:spPr bwMode="auto">
          <a:xfrm>
            <a:off x="7459449" y="2223629"/>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3" name="Line 9"/>
          <p:cNvSpPr>
            <a:spLocks noChangeShapeType="1"/>
          </p:cNvSpPr>
          <p:nvPr/>
        </p:nvSpPr>
        <p:spPr bwMode="auto">
          <a:xfrm>
            <a:off x="3058441" y="2088552"/>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4" name="Line 10"/>
          <p:cNvSpPr>
            <a:spLocks noChangeShapeType="1"/>
          </p:cNvSpPr>
          <p:nvPr/>
        </p:nvSpPr>
        <p:spPr bwMode="auto">
          <a:xfrm flipH="1">
            <a:off x="2363425" y="2448522"/>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15" name="Straight Connector 114"/>
          <p:cNvCxnSpPr>
            <a:stCxn id="114" idx="0"/>
          </p:cNvCxnSpPr>
          <p:nvPr/>
        </p:nvCxnSpPr>
        <p:spPr>
          <a:xfrm flipH="1">
            <a:off x="906713" y="2448522"/>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14" idx="0"/>
          </p:cNvCxnSpPr>
          <p:nvPr/>
        </p:nvCxnSpPr>
        <p:spPr>
          <a:xfrm>
            <a:off x="3051542" y="2448522"/>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14" idx="0"/>
          </p:cNvCxnSpPr>
          <p:nvPr/>
        </p:nvCxnSpPr>
        <p:spPr bwMode="auto">
          <a:xfrm>
            <a:off x="3051542" y="2448522"/>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5"/>
          <p:cNvSpPr txBox="1">
            <a:spLocks noChangeArrowheads="1"/>
          </p:cNvSpPr>
          <p:nvPr/>
        </p:nvSpPr>
        <p:spPr bwMode="auto">
          <a:xfrm>
            <a:off x="5500777" y="3074640"/>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47" name="Text Box 6"/>
          <p:cNvSpPr txBox="1">
            <a:spLocks noChangeArrowheads="1"/>
          </p:cNvSpPr>
          <p:nvPr/>
        </p:nvSpPr>
        <p:spPr bwMode="auto">
          <a:xfrm>
            <a:off x="7346258" y="3066224"/>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0" name="Text Box 6"/>
          <p:cNvSpPr txBox="1">
            <a:spLocks noChangeArrowheads="1"/>
          </p:cNvSpPr>
          <p:nvPr/>
        </p:nvSpPr>
        <p:spPr bwMode="auto">
          <a:xfrm>
            <a:off x="7212592" y="2728482"/>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devices)</a:t>
            </a:r>
          </a:p>
        </p:txBody>
      </p:sp>
      <p:sp>
        <p:nvSpPr>
          <p:cNvPr id="52" name="Text Box 6"/>
          <p:cNvSpPr txBox="1">
            <a:spLocks noChangeArrowheads="1"/>
          </p:cNvSpPr>
          <p:nvPr/>
        </p:nvSpPr>
        <p:spPr bwMode="auto">
          <a:xfrm>
            <a:off x="5880804" y="2725870"/>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53" name="Text Box 6"/>
          <p:cNvSpPr txBox="1">
            <a:spLocks noChangeArrowheads="1"/>
          </p:cNvSpPr>
          <p:nvPr/>
        </p:nvSpPr>
        <p:spPr bwMode="auto">
          <a:xfrm>
            <a:off x="4404640" y="2717449"/>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sp>
        <p:nvSpPr>
          <p:cNvPr id="54" name="Oval 13"/>
          <p:cNvSpPr>
            <a:spLocks noChangeArrowheads="1"/>
          </p:cNvSpPr>
          <p:nvPr/>
        </p:nvSpPr>
        <p:spPr bwMode="auto">
          <a:xfrm>
            <a:off x="8178750" y="2642816"/>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55" name="Oval 13"/>
          <p:cNvSpPr>
            <a:spLocks noChangeArrowheads="1"/>
          </p:cNvSpPr>
          <p:nvPr/>
        </p:nvSpPr>
        <p:spPr bwMode="auto">
          <a:xfrm>
            <a:off x="6702586" y="2648229"/>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56" name="Oval 13"/>
          <p:cNvSpPr>
            <a:spLocks noChangeArrowheads="1"/>
          </p:cNvSpPr>
          <p:nvPr/>
        </p:nvSpPr>
        <p:spPr bwMode="auto">
          <a:xfrm>
            <a:off x="2301259" y="265658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7" name="Oval 13"/>
          <p:cNvSpPr>
            <a:spLocks noChangeArrowheads="1"/>
          </p:cNvSpPr>
          <p:nvPr/>
        </p:nvSpPr>
        <p:spPr bwMode="auto">
          <a:xfrm>
            <a:off x="834713" y="266118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8" name="Oval 57"/>
          <p:cNvSpPr>
            <a:spLocks noChangeArrowheads="1"/>
          </p:cNvSpPr>
          <p:nvPr/>
        </p:nvSpPr>
        <p:spPr bwMode="auto">
          <a:xfrm>
            <a:off x="3679029" y="267107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59" name="Oval 13"/>
          <p:cNvSpPr>
            <a:spLocks noChangeArrowheads="1"/>
          </p:cNvSpPr>
          <p:nvPr/>
        </p:nvSpPr>
        <p:spPr bwMode="auto">
          <a:xfrm>
            <a:off x="5114097" y="264025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Rounded Rectangle 3"/>
          <p:cNvSpPr/>
          <p:nvPr/>
        </p:nvSpPr>
        <p:spPr bwMode="auto">
          <a:xfrm>
            <a:off x="6621" y="3585564"/>
            <a:ext cx="9137379" cy="324000"/>
          </a:xfrm>
          <a:prstGeom prst="roundRect">
            <a:avLst/>
          </a:prstGeom>
          <a:solidFill>
            <a:srgbClr val="DDF2FF"/>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62" name="TextBox 61"/>
          <p:cNvSpPr txBox="1"/>
          <p:nvPr/>
        </p:nvSpPr>
        <p:spPr>
          <a:xfrm>
            <a:off x="6621" y="2717881"/>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63" name="TextBox 62"/>
          <p:cNvSpPr txBox="1"/>
          <p:nvPr/>
        </p:nvSpPr>
        <p:spPr>
          <a:xfrm>
            <a:off x="1518789" y="2707072"/>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65" name="Text Box 6"/>
          <p:cNvSpPr txBox="1">
            <a:spLocks noChangeArrowheads="1"/>
          </p:cNvSpPr>
          <p:nvPr/>
        </p:nvSpPr>
        <p:spPr bwMode="auto">
          <a:xfrm>
            <a:off x="3130602" y="2738161"/>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Tree>
    <p:extLst>
      <p:ext uri="{BB962C8B-B14F-4D97-AF65-F5344CB8AC3E}">
        <p14:creationId xmlns:p14="http://schemas.microsoft.com/office/powerpoint/2010/main" val="35561951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5847" t="30072" r="6642" b="14638"/>
          <a:stretch/>
        </p:blipFill>
        <p:spPr>
          <a:xfrm>
            <a:off x="2640865" y="2629762"/>
            <a:ext cx="3465385" cy="2937915"/>
          </a:xfrm>
          <a:prstGeom prst="rect">
            <a:avLst/>
          </a:prstGeom>
        </p:spPr>
      </p:pic>
      <p:sp>
        <p:nvSpPr>
          <p:cNvPr id="7" name="TextBox 6"/>
          <p:cNvSpPr txBox="1"/>
          <p:nvPr/>
        </p:nvSpPr>
        <p:spPr>
          <a:xfrm>
            <a:off x="71500" y="6228601"/>
            <a:ext cx="86041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width of CPU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we understand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thinnest stage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front-end that is usually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width of the decoder stage</a:t>
            </a:r>
            <a:r>
              <a:rPr kumimoji="0" lang="en-US" sz="1600" b="0" i="0" u="none" strike="noStrike" kern="1200" cap="none" spc="0" normalizeH="0" baseline="0" noProof="0" dirty="0">
                <a:ln>
                  <a:noFill/>
                </a:ln>
                <a:solidFill>
                  <a:srgbClr val="000000"/>
                </a:solidFill>
                <a:effectLst/>
                <a:uLnTx/>
                <a:uFillTx/>
                <a:latin typeface="Verdana"/>
                <a:ea typeface="+mn-ea"/>
                <a:cs typeface="+mn-cs"/>
              </a:rPr>
              <a:t>, which is 4 in the Figure above.</a:t>
            </a:r>
          </a:p>
        </p:txBody>
      </p:sp>
      <p:sp>
        <p:nvSpPr>
          <p:cNvPr id="8" name="TextBox 7"/>
          <p:cNvSpPr txBox="1"/>
          <p:nvPr/>
        </p:nvSpPr>
        <p:spPr>
          <a:xfrm>
            <a:off x="178144" y="5616533"/>
            <a:ext cx="817685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simplified block diagram of the microarchitecture of a recent CPU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that of ARM’s Zen core [</a:t>
            </a:r>
            <a:r>
              <a:rPr kumimoji="0" lang="hu-HU" sz="1600" b="0" i="0" u="none" strike="noStrike" kern="1200" cap="none" spc="0" normalizeH="0" baseline="0" noProof="0" dirty="0">
                <a:ln>
                  <a:noFill/>
                </a:ln>
                <a:solidFill>
                  <a:srgbClr val="000000"/>
                </a:solidFill>
                <a:effectLst/>
                <a:uLnTx/>
                <a:uFillTx/>
                <a:latin typeface="Verdana"/>
                <a:ea typeface="+mn-ea"/>
                <a:cs typeface="+mn-cs"/>
              </a:rPr>
              <a:t>20</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9" name="TextBox 8"/>
          <p:cNvSpPr txBox="1"/>
          <p:nvPr/>
        </p:nvSpPr>
        <p:spPr>
          <a:xfrm>
            <a:off x="671418" y="2772403"/>
            <a:ext cx="184178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Front-end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a:t>
            </a:r>
            <a:r>
              <a:rPr lang="en-US" sz="1600" dirty="0" err="1">
                <a:solidFill>
                  <a:srgbClr val="000000"/>
                </a:solidFill>
                <a:latin typeface="Verdana"/>
              </a:rPr>
              <a:t>előfokozatok</a:t>
            </a:r>
            <a:r>
              <a:rPr lang="en-US" sz="1600" dirty="0">
                <a:solidFill>
                  <a:srgbClr val="000000"/>
                </a:solidFill>
                <a:latin typeface="Verdana"/>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96925" y="4031962"/>
            <a:ext cx="162698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Back-end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a:t>
            </a:r>
            <a:r>
              <a:rPr lang="en-US" sz="1600" dirty="0" err="1">
                <a:solidFill>
                  <a:srgbClr val="000000"/>
                </a:solidFill>
                <a:latin typeface="Verdana"/>
              </a:rPr>
              <a:t>utófokozat</a:t>
            </a:r>
            <a:r>
              <a:rPr lang="en-US" sz="1600" dirty="0">
                <a:solidFill>
                  <a:srgbClr val="000000"/>
                </a:solidFill>
                <a:latin typeface="Verdana"/>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ounded Rectangle 10"/>
          <p:cNvSpPr/>
          <p:nvPr/>
        </p:nvSpPr>
        <p:spPr bwMode="auto">
          <a:xfrm>
            <a:off x="2620946" y="3199806"/>
            <a:ext cx="3510390" cy="315976"/>
          </a:xfrm>
          <a:prstGeom prst="roundRect">
            <a:avLst/>
          </a:prstGeom>
          <a:noFill/>
          <a:ln w="28575" cap="flat" cmpd="sng" algn="ctr">
            <a:solidFill>
              <a:srgbClr val="0066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2" name="TextBox 11"/>
          <p:cNvSpPr txBox="1"/>
          <p:nvPr/>
        </p:nvSpPr>
        <p:spPr>
          <a:xfrm>
            <a:off x="6572353" y="3132257"/>
            <a:ext cx="199605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Width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microarchitecture</a:t>
            </a:r>
          </a:p>
        </p:txBody>
      </p:sp>
      <p:sp>
        <p:nvSpPr>
          <p:cNvPr id="14" name="Title 64"/>
          <p:cNvSpPr>
            <a:spLocks noGrp="1"/>
          </p:cNvSpPr>
          <p:nvPr>
            <p:ph type="title"/>
          </p:nvPr>
        </p:nvSpPr>
        <p:spPr>
          <a:xfrm>
            <a:off x="0" y="0"/>
            <a:ext cx="9144000" cy="393700"/>
          </a:xfrm>
        </p:spPr>
        <p:txBody>
          <a:bodyPr/>
          <a:lstStyle/>
          <a:p>
            <a:r>
              <a:rPr lang="en-US" dirty="0" smtClean="0"/>
              <a:t>5. </a:t>
            </a:r>
            <a:r>
              <a:rPr lang="en-US" dirty="0"/>
              <a:t>Evolution of the width of mobile CPU cores (1)</a:t>
            </a:r>
          </a:p>
        </p:txBody>
      </p:sp>
      <p:sp>
        <p:nvSpPr>
          <p:cNvPr id="2" name="Left Arrow 1"/>
          <p:cNvSpPr/>
          <p:nvPr/>
        </p:nvSpPr>
        <p:spPr bwMode="auto">
          <a:xfrm>
            <a:off x="6264188" y="3357177"/>
            <a:ext cx="288000" cy="72000"/>
          </a:xfrm>
          <a:prstGeom prst="lef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87510" y="440668"/>
            <a:ext cx="7786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5. </a:t>
            </a: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-1</a:t>
            </a:r>
          </a:p>
        </p:txBody>
      </p:sp>
      <p:sp>
        <p:nvSpPr>
          <p:cNvPr id="17" name="TextBox 16"/>
          <p:cNvSpPr txBox="1"/>
          <p:nvPr/>
        </p:nvSpPr>
        <p:spPr>
          <a:xfrm flipH="1">
            <a:off x="370990" y="800708"/>
            <a:ext cx="8821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Interpretation of the notion “width of CPU cores” </a:t>
            </a:r>
          </a:p>
        </p:txBody>
      </p:sp>
      <p:sp>
        <p:nvSpPr>
          <p:cNvPr id="18" name="TextBox 17"/>
          <p:cNvSpPr txBox="1"/>
          <p:nvPr/>
        </p:nvSpPr>
        <p:spPr>
          <a:xfrm>
            <a:off x="111753" y="1160748"/>
            <a:ext cx="9248779" cy="1218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a:ln>
                  <a:noFill/>
                </a:ln>
                <a:solidFill>
                  <a:srgbClr val="000000"/>
                </a:solidFill>
                <a:effectLst/>
                <a:uLnTx/>
                <a:uFillTx/>
                <a:latin typeface="Verdana"/>
              </a:rPr>
              <a:t>Recent </a:t>
            </a:r>
            <a:r>
              <a:rPr kumimoji="0" lang="en-US" sz="1600" b="0" i="0" u="none" strike="noStrike" kern="1200" cap="none" spc="-50" normalizeH="0" baseline="0" noProof="0" dirty="0">
                <a:ln>
                  <a:noFill/>
                </a:ln>
                <a:solidFill>
                  <a:srgbClr val="FF0000"/>
                </a:solidFill>
                <a:effectLst/>
                <a:uLnTx/>
                <a:uFillTx/>
                <a:latin typeface="Verdana"/>
              </a:rPr>
              <a:t>CPU cores </a:t>
            </a:r>
            <a:r>
              <a:rPr kumimoji="0" lang="en-US" sz="1600" b="0" i="0" u="none" strike="noStrike" kern="1200" cap="none" spc="-50" normalizeH="0" baseline="0" noProof="0" dirty="0">
                <a:ln>
                  <a:noFill/>
                </a:ln>
                <a:solidFill>
                  <a:srgbClr val="000000"/>
                </a:solidFill>
                <a:effectLst/>
                <a:uLnTx/>
                <a:uFillTx/>
                <a:latin typeface="Verdana"/>
              </a:rPr>
              <a:t>are typically built up of a </a:t>
            </a:r>
            <a:r>
              <a:rPr kumimoji="0" lang="en-US" sz="1600" b="0" i="0" u="none" strike="noStrike" kern="1200" cap="none" spc="-50" normalizeH="0" baseline="0" noProof="0" dirty="0">
                <a:ln>
                  <a:noFill/>
                </a:ln>
                <a:solidFill>
                  <a:srgbClr val="FF0000"/>
                </a:solidFill>
                <a:effectLst/>
                <a:uLnTx/>
                <a:uFillTx/>
                <a:latin typeface="Verdana"/>
              </a:rPr>
              <a:t>sequential front-end and a parallel back-end.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rPr>
              <a:t>    </a:t>
            </a:r>
            <a:r>
              <a:rPr lang="en-US" sz="1600" spc="-50" dirty="0">
                <a:solidFill>
                  <a:srgbClr val="000000"/>
                </a:solidFill>
                <a:latin typeface="Verdana"/>
              </a:rPr>
              <a:t>(The f</a:t>
            </a:r>
            <a:r>
              <a:rPr lang="en-US" sz="1600" spc="-50" dirty="0">
                <a:solidFill>
                  <a:srgbClr val="0070C0"/>
                </a:solidFill>
                <a:latin typeface="Verdana"/>
              </a:rPr>
              <a:t>ront-end</a:t>
            </a:r>
            <a:r>
              <a:rPr lang="en-US" sz="1600" spc="-50" dirty="0">
                <a:solidFill>
                  <a:srgbClr val="000000"/>
                </a:solidFill>
                <a:latin typeface="Verdana"/>
              </a:rPr>
              <a:t> operates </a:t>
            </a:r>
            <a:r>
              <a:rPr lang="en-US" sz="1600" spc="-50" dirty="0">
                <a:solidFill>
                  <a:srgbClr val="0070C0"/>
                </a:solidFill>
                <a:latin typeface="Verdana"/>
              </a:rPr>
              <a:t>on bunches of instructions </a:t>
            </a:r>
            <a:r>
              <a:rPr lang="en-US" sz="1600" spc="-50" dirty="0">
                <a:solidFill>
                  <a:srgbClr val="000000"/>
                </a:solidFill>
                <a:latin typeface="Verdana"/>
              </a:rPr>
              <a:t>(e.g. 4 instructions) and operates</a:t>
            </a:r>
            <a:endParaRPr lang="en-US" sz="1600" spc="-50" dirty="0">
              <a:solidFill>
                <a:srgbClr val="0070C0"/>
              </a:solidFill>
              <a:latin typeface="Verdana"/>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spc="-50" dirty="0">
                <a:solidFill>
                  <a:srgbClr val="000000"/>
                </a:solidFill>
                <a:latin typeface="Verdana"/>
              </a:rPr>
              <a:t>       </a:t>
            </a:r>
            <a:r>
              <a:rPr lang="en-US" sz="1600" spc="-70" dirty="0">
                <a:solidFill>
                  <a:srgbClr val="0070C0"/>
                </a:solidFill>
                <a:latin typeface="Verdana"/>
              </a:rPr>
              <a:t>sequentially,</a:t>
            </a:r>
            <a:r>
              <a:rPr lang="en-US" sz="1600" spc="-70" dirty="0">
                <a:solidFill>
                  <a:srgbClr val="000000"/>
                </a:solidFill>
                <a:latin typeface="Verdana"/>
              </a:rPr>
              <a:t> i.e. it fetches, decodes, renames, dispatches instructions in a pipeline fashion.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70" normalizeH="0" noProof="0" dirty="0">
                <a:ln>
                  <a:noFill/>
                </a:ln>
                <a:solidFill>
                  <a:srgbClr val="000000"/>
                </a:solidFill>
                <a:effectLst/>
                <a:uLnTx/>
                <a:uFillTx/>
                <a:latin typeface="Verdana"/>
              </a:rPr>
              <a:t>    (The </a:t>
            </a:r>
            <a:r>
              <a:rPr kumimoji="0" lang="en-US" sz="1600" b="0" i="0" u="none" strike="noStrike" kern="1200" cap="none" spc="-70" normalizeH="0" noProof="0" dirty="0">
                <a:ln>
                  <a:noFill/>
                </a:ln>
                <a:solidFill>
                  <a:srgbClr val="0070C0"/>
                </a:solidFill>
                <a:effectLst/>
                <a:uLnTx/>
                <a:uFillTx/>
                <a:latin typeface="Verdana"/>
              </a:rPr>
              <a:t>back-end</a:t>
            </a:r>
            <a:r>
              <a:rPr kumimoji="0" lang="en-US" sz="1600" b="0" i="0" u="none" strike="noStrike" kern="1200" cap="none" spc="-70" normalizeH="0" noProof="0" dirty="0">
                <a:ln>
                  <a:noFill/>
                </a:ln>
                <a:solidFill>
                  <a:srgbClr val="000000"/>
                </a:solidFill>
                <a:effectLst/>
                <a:uLnTx/>
                <a:uFillTx/>
                <a:latin typeface="Verdana"/>
              </a:rPr>
              <a:t> executes </a:t>
            </a:r>
            <a:r>
              <a:rPr kumimoji="0" lang="en-US" sz="1600" b="0" i="0" u="none" strike="noStrike" kern="1200" cap="none" spc="-70" normalizeH="0" noProof="0" dirty="0">
                <a:ln>
                  <a:noFill/>
                </a:ln>
                <a:solidFill>
                  <a:srgbClr val="0070C0"/>
                </a:solidFill>
                <a:effectLst/>
                <a:uLnTx/>
                <a:uFillTx/>
                <a:latin typeface="Verdana"/>
              </a:rPr>
              <a:t>individual instructions in </a:t>
            </a:r>
            <a:r>
              <a:rPr kumimoji="0" lang="en-US" sz="1600" b="0" i="0" u="none" strike="noStrike" kern="1200" cap="none" spc="-70" normalizeH="0" noProof="0" dirty="0" smtClean="0">
                <a:ln>
                  <a:noFill/>
                </a:ln>
                <a:solidFill>
                  <a:srgbClr val="0070C0"/>
                </a:solidFill>
                <a:effectLst/>
                <a:uLnTx/>
                <a:uFillTx/>
                <a:latin typeface="Verdana"/>
              </a:rPr>
              <a:t>parallel by a number of pipelines</a:t>
            </a:r>
            <a:r>
              <a:rPr kumimoji="0" lang="en-US" sz="1600" b="0" i="0" u="none" strike="noStrike" kern="1200" cap="none" spc="-70" normalizeH="0" noProof="0" dirty="0" smtClean="0">
                <a:ln>
                  <a:noFill/>
                </a:ln>
                <a:solidFill>
                  <a:srgbClr val="000000"/>
                </a:solidFill>
                <a:effectLst/>
                <a:uLnTx/>
                <a:uFillTx/>
                <a:latin typeface="Verdana"/>
              </a:rPr>
              <a:t>)</a:t>
            </a:r>
            <a:endParaRPr kumimoji="0" lang="en-US" sz="1600" b="0" i="0" u="none" strike="noStrike" kern="1200" cap="none" spc="-70" normalizeH="0" noProof="0" dirty="0">
              <a:ln>
                <a:noFill/>
              </a:ln>
              <a:solidFill>
                <a:srgbClr val="000000"/>
              </a:solidFill>
              <a:effectLst/>
              <a:uLnTx/>
              <a:uFillTx/>
              <a:latin typeface="Verdana"/>
            </a:endParaRPr>
          </a:p>
        </p:txBody>
      </p:sp>
    </p:spTree>
    <p:extLst>
      <p:ext uri="{BB962C8B-B14F-4D97-AF65-F5344CB8AC3E}">
        <p14:creationId xmlns:p14="http://schemas.microsoft.com/office/powerpoint/2010/main" val="29541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 calcmode="lin" valueType="num">
                                      <p:cBhvr additive="base">
                                        <p:cTn id="17"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additive="base">
                                        <p:cTn id="21"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 calcmode="lin" valueType="num">
                                      <p:cBhvr additive="base">
                                        <p:cTn id="55"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p:spPr>
        <p:txBody>
          <a:bodyPr/>
          <a:lstStyle/>
          <a:p>
            <a:r>
              <a:rPr lang="en-US" dirty="0" smtClean="0"/>
              <a:t>5. </a:t>
            </a:r>
            <a:r>
              <a:rPr lang="en-US" dirty="0"/>
              <a:t>Evolution of the width of mobile CPU cores (2)</a:t>
            </a:r>
          </a:p>
        </p:txBody>
      </p:sp>
      <p:sp>
        <p:nvSpPr>
          <p:cNvPr id="7" name="TextBox 6"/>
          <p:cNvSpPr txBox="1"/>
          <p:nvPr/>
        </p:nvSpPr>
        <p:spPr>
          <a:xfrm flipH="1">
            <a:off x="76758" y="440668"/>
            <a:ext cx="8821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Importance of the notion “width of the CPU core” </a:t>
            </a:r>
          </a:p>
        </p:txBody>
      </p:sp>
      <p:sp>
        <p:nvSpPr>
          <p:cNvPr id="8" name="TextBox 7"/>
          <p:cNvSpPr txBox="1"/>
          <p:nvPr/>
        </p:nvSpPr>
        <p:spPr>
          <a:xfrm>
            <a:off x="216761" y="847892"/>
            <a:ext cx="9215779" cy="1477328"/>
          </a:xfrm>
          <a:prstGeom prst="rect">
            <a:avLst/>
          </a:prstGeom>
          <a:noFill/>
        </p:spPr>
        <p:txBody>
          <a:bodyPr wrap="square" rtlCol="0">
            <a:spAutoFit/>
          </a:bodyPr>
          <a:lstStyle/>
          <a:p>
            <a:pPr marL="285750" lvl="0" indent="-285750" defTabSz="914400">
              <a:buFont typeface="Arial" panose="020B0604020202020204" pitchFamily="34" charset="0"/>
              <a:buChar char="•"/>
              <a:defRPr/>
            </a:pPr>
            <a:r>
              <a:rPr kumimoji="0" lang="en-US" sz="1600" b="0" i="0" u="none" strike="noStrike" kern="1200" cap="none" spc="-30" normalizeH="0" noProof="0" dirty="0">
                <a:ln>
                  <a:noFill/>
                </a:ln>
                <a:solidFill>
                  <a:srgbClr val="000000"/>
                </a:solidFill>
                <a:effectLst/>
                <a:uLnTx/>
                <a:uFillTx/>
                <a:latin typeface="Verdana"/>
                <a:ea typeface="+mn-ea"/>
                <a:cs typeface="+mn-cs"/>
              </a:rPr>
              <a:t>The </a:t>
            </a:r>
            <a:r>
              <a:rPr kumimoji="0" lang="en-US" sz="1600" b="0" i="0" u="none" strike="noStrike" kern="1200" cap="none" spc="-30" normalizeH="0" noProof="0" dirty="0">
                <a:ln>
                  <a:noFill/>
                </a:ln>
                <a:solidFill>
                  <a:srgbClr val="FF0000"/>
                </a:solidFill>
                <a:effectLst/>
                <a:uLnTx/>
                <a:uFillTx/>
                <a:latin typeface="Verdana"/>
                <a:ea typeface="+mn-ea"/>
                <a:cs typeface="+mn-cs"/>
              </a:rPr>
              <a:t>width of the CPU core </a:t>
            </a:r>
            <a:r>
              <a:rPr kumimoji="0" lang="en-US" sz="1600" b="0" i="0" u="none" strike="noStrike" kern="1200" cap="none" spc="-30" normalizeH="0" noProof="0" dirty="0">
                <a:ln>
                  <a:noFill/>
                </a:ln>
                <a:solidFill>
                  <a:srgbClr val="0070C0"/>
                </a:solidFill>
                <a:effectLst/>
                <a:uLnTx/>
                <a:uFillTx/>
                <a:latin typeface="Verdana"/>
                <a:ea typeface="+mn-ea"/>
                <a:cs typeface="+mn-cs"/>
              </a:rPr>
              <a:t>and the clock frequency are decisive </a:t>
            </a:r>
            <a:r>
              <a:rPr kumimoji="0" lang="en-US" sz="1600" b="0" i="0" u="none" strike="noStrike" kern="1200" cap="none" spc="-30" normalizeH="0" noProof="0" dirty="0">
                <a:ln>
                  <a:noFill/>
                </a:ln>
                <a:effectLst/>
                <a:uLnTx/>
                <a:uFillTx/>
                <a:latin typeface="Verdana"/>
                <a:ea typeface="+mn-ea"/>
                <a:cs typeface="+mn-cs"/>
              </a:rPr>
              <a:t>for t</a:t>
            </a:r>
            <a:r>
              <a:rPr kumimoji="0" lang="en-US" sz="1600" b="0" i="0" u="none" strike="noStrike" kern="1200" cap="none" spc="-30" normalizeH="0" noProof="0" dirty="0">
                <a:ln>
                  <a:noFill/>
                </a:ln>
                <a:solidFill>
                  <a:srgbClr val="000000"/>
                </a:solidFill>
                <a:effectLst/>
                <a:uLnTx/>
                <a:uFillTx/>
                <a:latin typeface="Verdana"/>
                <a:ea typeface="+mn-ea"/>
                <a:cs typeface="+mn-cs"/>
              </a:rPr>
              <a:t>he </a:t>
            </a:r>
            <a:r>
              <a:rPr kumimoji="0" lang="en-US" sz="1600" b="0" i="0" u="none" strike="noStrike" kern="1200" cap="none" spc="-30" normalizeH="0" noProof="0" dirty="0">
                <a:ln>
                  <a:noFill/>
                </a:ln>
                <a:solidFill>
                  <a:srgbClr val="FF0000"/>
                </a:solidFill>
                <a:effectLst/>
                <a:uLnTx/>
                <a:uFillTx/>
                <a:latin typeface="Verdana"/>
                <a:ea typeface="+mn-ea"/>
                <a:cs typeface="+mn-cs"/>
              </a:rPr>
              <a:t>single thread </a:t>
            </a:r>
          </a:p>
          <a:p>
            <a:pPr lvl="0" defTabSz="914400">
              <a:spcAft>
                <a:spcPts val="600"/>
              </a:spcAf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(ST)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power consumption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CPU core.</a:t>
            </a:r>
          </a:p>
          <a:p>
            <a:pPr marL="285750" lvl="0" indent="-285750" defTabSz="914400">
              <a:buFont typeface="Arial" panose="020B0604020202020204" pitchFamily="34" charset="0"/>
              <a:buChar char="•"/>
              <a:defRPr/>
            </a:pPr>
            <a:r>
              <a:rPr lang="en-US" sz="1600" dirty="0">
                <a:solidFill>
                  <a:srgbClr val="000000"/>
                </a:solidFill>
                <a:latin typeface="Verdana"/>
              </a:rPr>
              <a:t>On the other hand, the </a:t>
            </a:r>
            <a:r>
              <a:rPr lang="en-US" sz="1600" dirty="0">
                <a:solidFill>
                  <a:srgbClr val="0070C0"/>
                </a:solidFill>
              </a:rPr>
              <a:t>single thread performance and the core count determine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FF0000"/>
                </a:solidFill>
                <a:latin typeface="Verdana"/>
              </a:rPr>
              <a:t>      the multi thread (MT) performance </a:t>
            </a:r>
            <a:r>
              <a:rPr lang="en-US" sz="1600" dirty="0">
                <a:latin typeface="Verdana"/>
              </a:rPr>
              <a:t>while a </a:t>
            </a:r>
            <a:r>
              <a:rPr lang="en-US" sz="1600" dirty="0">
                <a:solidFill>
                  <a:srgbClr val="0070C0"/>
                </a:solidFill>
                <a:latin typeface="Verdana"/>
              </a:rPr>
              <a:t>given workload </a:t>
            </a:r>
            <a:r>
              <a:rPr lang="en-US" sz="1600" dirty="0">
                <a:latin typeface="Verdana"/>
              </a:rPr>
              <a:t>is running.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effectLst/>
                <a:uLnTx/>
                <a:uFillTx/>
                <a:latin typeface="Verdana"/>
              </a:rPr>
              <a:t>Obviously, the </a:t>
            </a:r>
            <a:r>
              <a:rPr kumimoji="0" lang="en-US" sz="1600" b="0" i="0" u="none" strike="noStrike" kern="1200" cap="none" spc="-30" normalizeH="0" baseline="0" noProof="0" dirty="0">
                <a:ln>
                  <a:noFill/>
                </a:ln>
                <a:solidFill>
                  <a:srgbClr val="0070C0"/>
                </a:solidFill>
                <a:effectLst/>
                <a:uLnTx/>
                <a:uFillTx/>
                <a:latin typeface="Verdana"/>
              </a:rPr>
              <a:t>multi thread performance greatly depends on the kind of the</a:t>
            </a:r>
            <a:r>
              <a:rPr kumimoji="0" lang="en-US" sz="1600" b="0" i="0" u="none" strike="noStrike" kern="1200" cap="none" spc="-30" normalizeH="0" noProof="0" dirty="0">
                <a:ln>
                  <a:noFill/>
                </a:ln>
                <a:solidFill>
                  <a:srgbClr val="0070C0"/>
                </a:solidFill>
                <a:effectLst/>
                <a:uLnTx/>
                <a:uFillTx/>
                <a:latin typeface="Verdana"/>
              </a:rPr>
              <a:t> workload</a:t>
            </a:r>
            <a:r>
              <a:rPr kumimoji="0" lang="en-US" sz="1600" b="0" i="0" u="none" strike="noStrike" kern="1200" cap="none" spc="-30" normalizeH="0" noProof="0" dirty="0">
                <a:ln>
                  <a:noFill/>
                </a:ln>
                <a:effectLst/>
                <a:uLnTx/>
                <a:uFillTx/>
                <a:latin typeface="Verdana"/>
              </a:rPr>
              <a:t>.</a:t>
            </a:r>
            <a:endParaRPr kumimoji="0" lang="en-US" sz="1600" b="0" i="0" u="none" strike="noStrike" kern="1200" cap="none" spc="-30" normalizeH="0" baseline="0" noProof="0" dirty="0">
              <a:ln>
                <a:noFill/>
              </a:ln>
              <a:effectLst/>
              <a:uLnTx/>
              <a:uFillTx/>
              <a:latin typeface="Verdana"/>
            </a:endParaRPr>
          </a:p>
        </p:txBody>
      </p:sp>
    </p:spTree>
    <p:extLst>
      <p:ext uri="{BB962C8B-B14F-4D97-AF65-F5344CB8AC3E}">
        <p14:creationId xmlns:p14="http://schemas.microsoft.com/office/powerpoint/2010/main" val="13431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Evolution of the width of mobile CPU cores (3)</a:t>
            </a:r>
          </a:p>
        </p:txBody>
      </p:sp>
      <p:sp>
        <p:nvSpPr>
          <p:cNvPr id="7" name="TextBox 6"/>
          <p:cNvSpPr txBox="1"/>
          <p:nvPr/>
        </p:nvSpPr>
        <p:spPr>
          <a:xfrm>
            <a:off x="71438" y="440668"/>
            <a:ext cx="49023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Width of early mobile processor cores -1</a:t>
            </a:r>
          </a:p>
        </p:txBody>
      </p:sp>
      <p:sp>
        <p:nvSpPr>
          <p:cNvPr id="8" name="TextBox 7"/>
          <p:cNvSpPr txBox="1"/>
          <p:nvPr/>
        </p:nvSpPr>
        <p:spPr>
          <a:xfrm>
            <a:off x="71438" y="846337"/>
            <a:ext cx="923746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Next two Tables </a:t>
            </a:r>
            <a:r>
              <a:rPr kumimoji="0" lang="en-US" sz="1600" b="0" i="0" u="none" strike="noStrike" kern="1200" cap="none" spc="0" normalizeH="0" baseline="0" noProof="0" dirty="0">
                <a:ln>
                  <a:noFill/>
                </a:ln>
                <a:solidFill>
                  <a:srgbClr val="000000"/>
                </a:solidFill>
                <a:effectLst/>
                <a:uLnTx/>
                <a:uFillTx/>
                <a:latin typeface="Verdana"/>
                <a:ea typeface="+mn-ea"/>
                <a:cs typeface="+mn-cs"/>
              </a:rPr>
              <a:t>show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core width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ARM’s v7 and Armv8-based </a:t>
            </a:r>
            <a:r>
              <a:rPr kumimoji="0" lang="en-US" sz="1600" b="0" i="0" u="none" strike="noStrike" kern="1200" cap="none" spc="0" normalizeH="0" baseline="0" noProof="0" dirty="0">
                <a:ln>
                  <a:noFill/>
                </a:ln>
                <a:solidFill>
                  <a:srgbClr val="0070C0"/>
                </a:solidFill>
                <a:effectLst/>
                <a:uLnTx/>
                <a:uFillTx/>
                <a:latin typeface="Verdana"/>
                <a:ea typeface="+mn-ea"/>
                <a:cs typeface="+mn-cs"/>
              </a:rPr>
              <a:t>Cortex processors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widely used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mobile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devices from the second</a:t>
            </a:r>
            <a:r>
              <a:rPr kumimoji="0" lang="en-US" sz="1600" b="0" i="0" u="none" strike="noStrike" kern="1200" cap="none" spc="0" normalizeH="0" noProof="0" dirty="0" smtClean="0">
                <a:ln>
                  <a:noFill/>
                </a:ln>
                <a:solidFill>
                  <a:srgbClr val="000000"/>
                </a:solidFill>
                <a:effectLst/>
                <a:uLnTx/>
                <a:uFillTx/>
                <a:latin typeface="Verdana"/>
                <a:ea typeface="+mn-ea"/>
                <a:cs typeface="+mn-cs"/>
              </a:rPr>
              <a:t> half of the 2000’s on</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2444219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5. </a:t>
            </a:r>
            <a:r>
              <a:rPr lang="en-US" dirty="0"/>
              <a:t>Evolution of the width of mobile CPU cores (4)</a:t>
            </a:r>
          </a:p>
        </p:txBody>
      </p:sp>
      <p:pic>
        <p:nvPicPr>
          <p:cNvPr id="10"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1" y="1069871"/>
            <a:ext cx="8712200" cy="5743505"/>
          </a:xfrm>
          <a:prstGeom prst="rect">
            <a:avLst/>
          </a:prstGeom>
        </p:spPr>
      </p:pic>
      <p:sp>
        <p:nvSpPr>
          <p:cNvPr id="11" name="TextBox 10"/>
          <p:cNvSpPr txBox="1"/>
          <p:nvPr/>
        </p:nvSpPr>
        <p:spPr>
          <a:xfrm>
            <a:off x="72377" y="953003"/>
            <a:ext cx="173797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50" b="0" i="0" u="none" strike="noStrike" kern="1200" cap="none" spc="0" normalizeH="0" baseline="0" noProof="0" dirty="0" err="1">
                <a:ln>
                  <a:noFill/>
                </a:ln>
                <a:solidFill>
                  <a:srgbClr val="2D2D8A"/>
                </a:solidFill>
                <a:effectLst/>
                <a:uLnTx/>
                <a:uFillTx/>
                <a:latin typeface="Verdana"/>
                <a:ea typeface="+mn-ea"/>
                <a:cs typeface="+mn-cs"/>
              </a:rPr>
              <a:t>High</a:t>
            </a:r>
            <a:r>
              <a:rPr kumimoji="0" lang="hu-HU" sz="1350" b="0" i="0" u="none" strike="noStrike" kern="1200" cap="none" spc="0" normalizeH="0" baseline="0" noProof="0" dirty="0">
                <a:ln>
                  <a:noFill/>
                </a:ln>
                <a:solidFill>
                  <a:srgbClr val="2D2D8A"/>
                </a:solidFill>
                <a:effectLst/>
                <a:uLnTx/>
                <a:uFillTx/>
                <a:latin typeface="Verdana"/>
                <a:ea typeface="+mn-ea"/>
                <a:cs typeface="+mn-cs"/>
              </a:rPr>
              <a:t> performance</a:t>
            </a: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2"/>
          <p:cNvSpPr txBox="1"/>
          <p:nvPr/>
        </p:nvSpPr>
        <p:spPr>
          <a:xfrm>
            <a:off x="117382" y="2067211"/>
            <a:ext cx="119936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50" b="0" i="0" u="none" strike="noStrike" kern="1200" cap="none" spc="0" normalizeH="0" baseline="0" noProof="0" dirty="0" err="1">
                <a:ln>
                  <a:noFill/>
                </a:ln>
                <a:solidFill>
                  <a:srgbClr val="2D2D8A"/>
                </a:solidFill>
                <a:effectLst/>
                <a:uLnTx/>
                <a:uFillTx/>
                <a:latin typeface="Verdana"/>
                <a:ea typeface="+mn-ea"/>
                <a:cs typeface="+mn-cs"/>
              </a:rPr>
              <a:t>Mainstream</a:t>
            </a: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2"/>
          <p:cNvSpPr txBox="1"/>
          <p:nvPr/>
        </p:nvSpPr>
        <p:spPr>
          <a:xfrm>
            <a:off x="138473" y="5111437"/>
            <a:ext cx="111921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50" b="0" i="0" u="none" strike="noStrike" kern="1200" cap="none" spc="0" normalizeH="0" baseline="0" noProof="0" dirty="0" err="1">
                <a:ln>
                  <a:noFill/>
                </a:ln>
                <a:solidFill>
                  <a:srgbClr val="2D2D8A"/>
                </a:solidFill>
                <a:effectLst/>
                <a:uLnTx/>
                <a:uFillTx/>
                <a:latin typeface="Verdana"/>
                <a:ea typeface="+mn-ea"/>
                <a:cs typeface="+mn-cs"/>
              </a:rPr>
              <a:t>Low</a:t>
            </a:r>
            <a:r>
              <a:rPr kumimoji="0" lang="hu-HU" sz="1350" b="0" i="0" u="none" strike="noStrike" kern="1200" cap="none" spc="0" normalizeH="0" baseline="0" noProof="0" dirty="0">
                <a:ln>
                  <a:noFill/>
                </a:ln>
                <a:solidFill>
                  <a:srgbClr val="2D2D8A"/>
                </a:solidFill>
                <a:effectLst/>
                <a:uLnTx/>
                <a:uFillTx/>
                <a:latin typeface="Verdana"/>
                <a:ea typeface="+mn-ea"/>
                <a:cs typeface="+mn-cs"/>
              </a:rPr>
              <a:t> </a:t>
            </a:r>
            <a:r>
              <a:rPr kumimoji="0" lang="hu-HU" sz="1350" b="0" i="0" u="none" strike="noStrike" kern="1200" cap="none" spc="0" normalizeH="0" baseline="0" noProof="0" dirty="0" err="1">
                <a:ln>
                  <a:noFill/>
                </a:ln>
                <a:solidFill>
                  <a:srgbClr val="2D2D8A"/>
                </a:solidFill>
                <a:effectLst/>
                <a:uLnTx/>
                <a:uFillTx/>
                <a:latin typeface="Verdana"/>
                <a:ea typeface="+mn-ea"/>
                <a:cs typeface="+mn-cs"/>
              </a:rPr>
              <a:t>power</a:t>
            </a: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8"/>
          <p:cNvSpPr txBox="1"/>
          <p:nvPr/>
        </p:nvSpPr>
        <p:spPr>
          <a:xfrm>
            <a:off x="76998" y="440668"/>
            <a:ext cx="90865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1: Key features of Armv7 ISA based 32-bit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(based on [</a:t>
            </a:r>
            <a:r>
              <a:rPr kumimoji="0" lang="hu-HU" sz="1800" b="0" i="0" u="none" strike="noStrike" kern="1200" cap="none" spc="0" normalizeH="0" baseline="0" noProof="0" dirty="0">
                <a:ln>
                  <a:noFill/>
                </a:ln>
                <a:solidFill>
                  <a:srgbClr val="000000"/>
                </a:solidFill>
                <a:effectLst/>
                <a:uLnTx/>
                <a:uFillTx/>
                <a:latin typeface="Verdana"/>
                <a:ea typeface="+mn-ea"/>
                <a:cs typeface="+mn-cs"/>
              </a:rPr>
              <a:t>104</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29268051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Evolution of the width of mobile CPU cores (5)</a:t>
            </a:r>
          </a:p>
        </p:txBody>
      </p:sp>
      <p:pic>
        <p:nvPicPr>
          <p:cNvPr id="3" name="Kép 4"/>
          <p:cNvPicPr>
            <a:picLocks noChangeAspect="1"/>
          </p:cNvPicPr>
          <p:nvPr/>
        </p:nvPicPr>
        <p:blipFill rotWithShape="1">
          <a:blip r:embed="rId2" cstate="print">
            <a:extLst>
              <a:ext uri="{28A0092B-C50C-407E-A947-70E740481C1C}">
                <a14:useLocalDpi xmlns:a14="http://schemas.microsoft.com/office/drawing/2010/main" val="0"/>
              </a:ext>
            </a:extLst>
          </a:blip>
          <a:srcRect l="-1" r="499"/>
          <a:stretch/>
        </p:blipFill>
        <p:spPr>
          <a:xfrm>
            <a:off x="971600" y="1354057"/>
            <a:ext cx="8162035" cy="3347645"/>
          </a:xfrm>
          <a:prstGeom prst="rect">
            <a:avLst/>
          </a:prstGeom>
        </p:spPr>
      </p:pic>
      <p:pic>
        <p:nvPicPr>
          <p:cNvPr id="4" name="Kép 5"/>
          <p:cNvPicPr>
            <a:picLocks noChangeAspect="1"/>
          </p:cNvPicPr>
          <p:nvPr/>
        </p:nvPicPr>
        <p:blipFill rotWithShape="1">
          <a:blip r:embed="rId3" cstate="print">
            <a:extLst>
              <a:ext uri="{28A0092B-C50C-407E-A947-70E740481C1C}">
                <a14:useLocalDpi xmlns:a14="http://schemas.microsoft.com/office/drawing/2010/main" val="0"/>
              </a:ext>
            </a:extLst>
          </a:blip>
          <a:srcRect r="1127"/>
          <a:stretch/>
        </p:blipFill>
        <p:spPr>
          <a:xfrm>
            <a:off x="971600" y="4422441"/>
            <a:ext cx="8133901" cy="2282923"/>
          </a:xfrm>
          <a:prstGeom prst="rect">
            <a:avLst/>
          </a:prstGeom>
        </p:spPr>
      </p:pic>
      <p:sp>
        <p:nvSpPr>
          <p:cNvPr id="5" name="TextBox 2"/>
          <p:cNvSpPr txBox="1"/>
          <p:nvPr/>
        </p:nvSpPr>
        <p:spPr>
          <a:xfrm>
            <a:off x="59472" y="4498983"/>
            <a:ext cx="1092303" cy="3316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50" b="0" i="0" u="none" strike="noStrike" kern="1200" cap="none" spc="0" normalizeH="0" baseline="0" noProof="0" dirty="0" err="1">
                <a:ln>
                  <a:noFill/>
                </a:ln>
                <a:solidFill>
                  <a:srgbClr val="2D2D8A"/>
                </a:solidFill>
                <a:effectLst/>
                <a:uLnTx/>
                <a:uFillTx/>
                <a:latin typeface="Verdana"/>
                <a:ea typeface="+mn-ea"/>
                <a:cs typeface="+mn-cs"/>
              </a:rPr>
              <a:t>Low</a:t>
            </a:r>
            <a:r>
              <a:rPr kumimoji="0" lang="hu-HU" sz="1350" b="0" i="0" u="none" strike="noStrike" kern="1200" cap="none" spc="0" normalizeH="0" baseline="0" noProof="0" dirty="0">
                <a:ln>
                  <a:noFill/>
                </a:ln>
                <a:solidFill>
                  <a:srgbClr val="2D2D8A"/>
                </a:solidFill>
                <a:effectLst/>
                <a:uLnTx/>
                <a:uFillTx/>
                <a:latin typeface="Verdana"/>
                <a:ea typeface="+mn-ea"/>
                <a:cs typeface="+mn-cs"/>
              </a:rPr>
              <a:t> </a:t>
            </a:r>
            <a:r>
              <a:rPr kumimoji="0" lang="hu-HU" sz="1350" b="0" i="0" u="none" strike="noStrike" kern="1200" cap="none" spc="0" normalizeH="0" baseline="0" noProof="0" dirty="0" err="1">
                <a:ln>
                  <a:noFill/>
                </a:ln>
                <a:solidFill>
                  <a:srgbClr val="2D2D8A"/>
                </a:solidFill>
                <a:effectLst/>
                <a:uLnTx/>
                <a:uFillTx/>
                <a:latin typeface="Verdana"/>
                <a:ea typeface="+mn-ea"/>
                <a:cs typeface="+mn-cs"/>
              </a:rPr>
              <a:t>power</a:t>
            </a: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2"/>
          <p:cNvSpPr txBox="1"/>
          <p:nvPr/>
        </p:nvSpPr>
        <p:spPr>
          <a:xfrm>
            <a:off x="79232" y="1294875"/>
            <a:ext cx="1656460" cy="3316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50" b="0" i="0" u="none" strike="noStrike" kern="1200" cap="none" spc="0" normalizeH="0" baseline="0" noProof="0" dirty="0" err="1">
                <a:ln>
                  <a:noFill/>
                </a:ln>
                <a:solidFill>
                  <a:srgbClr val="2D2D8A"/>
                </a:solidFill>
                <a:effectLst/>
                <a:uLnTx/>
                <a:uFillTx/>
                <a:latin typeface="Verdana"/>
                <a:ea typeface="+mn-ea"/>
                <a:cs typeface="+mn-cs"/>
              </a:rPr>
              <a:t>High</a:t>
            </a:r>
            <a:r>
              <a:rPr kumimoji="0" lang="hu-HU" sz="1350" b="0" i="0" u="none" strike="noStrike" kern="1200" cap="none" spc="0" normalizeH="0" baseline="0" noProof="0" dirty="0">
                <a:ln>
                  <a:noFill/>
                </a:ln>
                <a:solidFill>
                  <a:srgbClr val="2D2D8A"/>
                </a:solidFill>
                <a:effectLst/>
                <a:uLnTx/>
                <a:uFillTx/>
                <a:latin typeface="Verdana"/>
                <a:ea typeface="+mn-ea"/>
                <a:cs typeface="+mn-cs"/>
              </a:rPr>
              <a:t> performance</a:t>
            </a: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8"/>
          <p:cNvSpPr txBox="1"/>
          <p:nvPr/>
        </p:nvSpPr>
        <p:spPr>
          <a:xfrm>
            <a:off x="79232" y="440668"/>
            <a:ext cx="82995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2: Key features of Armv8.0 ISA based 64-bit cores replacing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Armv7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(based on [</a:t>
            </a:r>
            <a:r>
              <a:rPr kumimoji="0" lang="hu-HU" sz="1800" b="0" i="0" u="none" strike="noStrike" kern="1200" cap="none" spc="0" normalizeH="0" baseline="0" noProof="0" dirty="0">
                <a:ln>
                  <a:noFill/>
                </a:ln>
                <a:solidFill>
                  <a:srgbClr val="000000"/>
                </a:solidFill>
                <a:effectLst/>
                <a:uLnTx/>
                <a:uFillTx/>
                <a:latin typeface="Verdana"/>
                <a:ea typeface="+mn-ea"/>
                <a:cs typeface="+mn-cs"/>
              </a:rPr>
              <a:t>104</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27205740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Evolution of the width of mobile CPU cores (6)</a:t>
            </a:r>
          </a:p>
        </p:txBody>
      </p:sp>
      <p:sp>
        <p:nvSpPr>
          <p:cNvPr id="3" name="TextBox 2"/>
          <p:cNvSpPr txBox="1"/>
          <p:nvPr/>
        </p:nvSpPr>
        <p:spPr>
          <a:xfrm>
            <a:off x="287462" y="846337"/>
            <a:ext cx="9145078" cy="14003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Tables indicate, </a:t>
            </a:r>
            <a:r>
              <a:rPr kumimoji="0" lang="en-US" sz="1600" b="0" i="0" u="none" strike="noStrike" kern="1200" cap="none" spc="0" normalizeH="0" baseline="0" noProof="0" dirty="0">
                <a:ln>
                  <a:noFill/>
                </a:ln>
                <a:solidFill>
                  <a:srgbClr val="0070C0"/>
                </a:solidFill>
                <a:effectLst/>
                <a:uLnTx/>
                <a:uFillTx/>
                <a:latin typeface="Verdana"/>
                <a:ea typeface="+mn-ea"/>
                <a:cs typeface="+mn-cs"/>
              </a:rPr>
              <a:t>low-</a:t>
            </a:r>
            <a:r>
              <a:rPr kumimoji="0" lang="en-US" sz="1600" b="0" i="0" u="none" strike="noStrike" kern="1200" cap="none" spc="0" normalizeH="0" noProof="0" dirty="0">
                <a:ln>
                  <a:noFill/>
                </a:ln>
                <a:solidFill>
                  <a:srgbClr val="0070C0"/>
                </a:solidFill>
                <a:effectLst/>
                <a:uLnTx/>
                <a:uFillTx/>
                <a:latin typeface="Verdana"/>
                <a:ea typeface="+mn-ea"/>
                <a:cs typeface="+mn-cs"/>
              </a:rPr>
              <a:t>power Armv7/v8 cores </a:t>
            </a:r>
            <a:r>
              <a:rPr kumimoji="0" lang="en-US" sz="1600" b="0" i="0" u="none" strike="noStrike" kern="1200" cap="none" spc="0" normalizeH="0" noProof="0" dirty="0">
                <a:ln>
                  <a:noFill/>
                </a:ln>
                <a:solidFill>
                  <a:srgbClr val="000000"/>
                </a:solidFill>
                <a:effectLst/>
                <a:uLnTx/>
                <a:uFillTx/>
                <a:latin typeface="Verdana"/>
                <a:ea typeface="+mn-ea"/>
                <a:cs typeface="+mn-cs"/>
              </a:rPr>
              <a:t>typically are </a:t>
            </a:r>
            <a:r>
              <a:rPr kumimoji="0" lang="en-US" sz="1600" b="0" i="0" u="none" strike="noStrike" kern="1200" cap="none" spc="0" normalizeH="0" noProof="0" dirty="0">
                <a:ln>
                  <a:noFill/>
                </a:ln>
                <a:solidFill>
                  <a:srgbClr val="0070C0"/>
                </a:solidFill>
                <a:effectLst/>
                <a:uLnTx/>
                <a:uFillTx/>
                <a:latin typeface="Verdana"/>
                <a:ea typeface="+mn-ea"/>
                <a:cs typeface="+mn-cs"/>
              </a:rPr>
              <a:t>2-wide </a:t>
            </a:r>
            <a:r>
              <a:rPr kumimoji="0" lang="en-US" sz="1600" b="0" i="0" u="none" strike="noStrike" kern="1200" cap="none" spc="0" normalizeH="0" noProof="0" dirty="0">
                <a:ln>
                  <a:noFill/>
                </a:ln>
                <a:solidFill>
                  <a:srgbClr val="000000"/>
                </a:solidFill>
                <a:effectLst/>
                <a:uLnTx/>
                <a:uFillTx/>
                <a:latin typeface="Verdana"/>
                <a:ea typeface="+mn-ea"/>
                <a:cs typeface="+mn-cs"/>
              </a:rPr>
              <a:t>whereas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lang="en-US" sz="1600" dirty="0">
                <a:solidFill>
                  <a:srgbClr val="0070C0"/>
                </a:solidFill>
                <a:latin typeface="Verdana"/>
              </a:rPr>
              <a:t>high-performance cores </a:t>
            </a:r>
            <a:r>
              <a:rPr lang="en-US" sz="1600" dirty="0">
                <a:solidFill>
                  <a:srgbClr val="000000"/>
                </a:solidFill>
                <a:latin typeface="Verdana"/>
              </a:rPr>
              <a:t>typically </a:t>
            </a:r>
            <a:r>
              <a:rPr lang="en-US" sz="1600" dirty="0">
                <a:solidFill>
                  <a:srgbClr val="0070C0"/>
                </a:solidFill>
                <a:latin typeface="Verdana"/>
              </a:rPr>
              <a:t>3-wide.    </a:t>
            </a:r>
            <a:endParaRPr kumimoji="0" lang="en-US" sz="1600" b="0" i="0" u="none" strike="noStrike" kern="1200" cap="none" spc="0" normalizeH="0" baseline="0" noProof="0" dirty="0">
              <a:ln>
                <a:noFill/>
              </a:ln>
              <a:solidFill>
                <a:srgbClr val="0070C0"/>
              </a:solidFill>
              <a:effectLst/>
              <a:uLnTx/>
              <a:uFillTx/>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noProof="0" dirty="0">
                <a:ln>
                  <a:noFill/>
                </a:ln>
                <a:solidFill>
                  <a:srgbClr val="000000"/>
                </a:solidFill>
                <a:effectLst/>
                <a:uLnTx/>
                <a:uFillTx/>
                <a:latin typeface="Verdana"/>
                <a:ea typeface="+mn-ea"/>
                <a:cs typeface="+mn-cs"/>
              </a:rPr>
              <a:t>Correspondingly, </a:t>
            </a:r>
            <a:r>
              <a:rPr kumimoji="0" lang="en-US" sz="1600" b="0" i="0" u="none" strike="noStrike" kern="1200" cap="none" spc="-50" normalizeH="0" noProof="0" dirty="0">
                <a:ln>
                  <a:noFill/>
                </a:ln>
                <a:solidFill>
                  <a:srgbClr val="0070C0"/>
                </a:solidFill>
                <a:effectLst/>
                <a:uLnTx/>
                <a:uFillTx/>
                <a:latin typeface="Verdana"/>
                <a:ea typeface="+mn-ea"/>
                <a:cs typeface="+mn-cs"/>
              </a:rPr>
              <a:t>Intel’s Atom processors </a:t>
            </a:r>
            <a:r>
              <a:rPr kumimoji="0" lang="en-US" sz="1600" b="0" i="0" u="none" strike="noStrike" kern="1200" cap="none" spc="-50" normalizeH="0" noProof="0" dirty="0">
                <a:ln>
                  <a:noFill/>
                </a:ln>
                <a:solidFill>
                  <a:srgbClr val="000000"/>
                </a:solidFill>
                <a:effectLst/>
                <a:uLnTx/>
                <a:uFillTx/>
                <a:latin typeface="Verdana"/>
                <a:ea typeface="+mn-ea"/>
                <a:cs typeface="+mn-cs"/>
              </a:rPr>
              <a:t>(introduced in 2008) or </a:t>
            </a:r>
            <a:r>
              <a:rPr kumimoji="0" lang="en-US" sz="1600" b="0" i="0" u="none" strike="noStrike" kern="1200" cap="none" spc="-50" normalizeH="0" noProof="0" dirty="0">
                <a:ln>
                  <a:noFill/>
                </a:ln>
                <a:solidFill>
                  <a:srgbClr val="0070C0"/>
                </a:solidFill>
                <a:effectLst/>
                <a:uLnTx/>
                <a:uFillTx/>
                <a:latin typeface="Verdana"/>
                <a:ea typeface="+mn-ea"/>
                <a:cs typeface="+mn-cs"/>
              </a:rPr>
              <a:t>AMD’s Cat </a:t>
            </a:r>
            <a:r>
              <a:rPr kumimoji="0" lang="en-US" sz="1600" b="0" i="0" u="none" strike="noStrike" kern="1200" cap="none" spc="-50" normalizeH="0" baseline="0" noProof="0" dirty="0">
                <a:ln>
                  <a:noFill/>
                </a:ln>
                <a:solidFill>
                  <a:srgbClr val="0070C0"/>
                </a:solidFill>
                <a:effectLst/>
                <a:uLnTx/>
                <a:uFillTx/>
                <a:latin typeface="Verdana"/>
                <a:ea typeface="+mn-ea"/>
                <a:cs typeface="+mn-cs"/>
              </a:rPr>
              <a:t>processors</a:t>
            </a:r>
          </a:p>
          <a:p>
            <a:pPr marR="0" lvl="0" algn="l" defTabSz="457200" rtl="0" eaLnBrk="1" fontAlgn="auto" latinLnBrk="0" hangingPunct="1">
              <a:lnSpc>
                <a:spcPct val="100000"/>
              </a:lnSpc>
              <a:spcBef>
                <a:spcPts val="0"/>
              </a:spcBef>
              <a:spcAft>
                <a:spcPts val="0"/>
              </a:spcAft>
              <a:buClrTx/>
              <a:buSzTx/>
              <a:tabLst/>
              <a:defRPr/>
            </a:pPr>
            <a:r>
              <a:rPr lang="en-US" sz="1600" spc="-50" dirty="0">
                <a:solidFill>
                  <a:srgbClr val="0070C0"/>
                </a:solidFill>
                <a:latin typeface="Verdana"/>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(launched in 2011) were also </a:t>
            </a:r>
            <a:r>
              <a:rPr kumimoji="0" lang="en-US" sz="1600" b="0" i="0" u="none" strike="noStrike" kern="1200" cap="none" spc="0" normalizeH="0" baseline="0" noProof="0" dirty="0">
                <a:ln>
                  <a:noFill/>
                </a:ln>
                <a:solidFill>
                  <a:srgbClr val="0070C0"/>
                </a:solidFill>
                <a:effectLst/>
                <a:uLnTx/>
                <a:uFillTx/>
                <a:latin typeface="Verdana"/>
                <a:ea typeface="+mn-ea"/>
                <a:cs typeface="+mn-cs"/>
              </a:rPr>
              <a:t>2-wide,</a:t>
            </a:r>
            <a:r>
              <a:rPr kumimoji="0" lang="en-US" sz="1600" b="0" i="0" u="none" strike="noStrike" kern="1200" cap="none" spc="0" normalizeH="0" baseline="0" noProof="0" dirty="0">
                <a:ln>
                  <a:noFill/>
                </a:ln>
                <a:solidFill>
                  <a:srgbClr val="000000"/>
                </a:solidFill>
                <a:effectLst/>
                <a:uLnTx/>
                <a:uFillTx/>
                <a:latin typeface="Verdana"/>
                <a:ea typeface="+mn-ea"/>
                <a:cs typeface="+mn-cs"/>
              </a:rPr>
              <a:t> (except of Intel’s late (2016) 3-wide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Airmont</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in order to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hold power consumption low.</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71438" y="440668"/>
            <a:ext cx="49023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Width of early mobile processor cores -2</a:t>
            </a:r>
          </a:p>
        </p:txBody>
      </p:sp>
    </p:spTree>
    <p:extLst>
      <p:ext uri="{BB962C8B-B14F-4D97-AF65-F5344CB8AC3E}">
        <p14:creationId xmlns:p14="http://schemas.microsoft.com/office/powerpoint/2010/main" val="19252840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dirty="0" smtClean="0"/>
              <a:t>5. </a:t>
            </a:r>
            <a:r>
              <a:rPr lang="en-US" dirty="0"/>
              <a:t>Evolution of the width of mobile CPU cores (7)</a:t>
            </a:r>
          </a:p>
        </p:txBody>
      </p:sp>
      <p:sp>
        <p:nvSpPr>
          <p:cNvPr id="7" name="TextBox 6"/>
          <p:cNvSpPr txBox="1"/>
          <p:nvPr/>
        </p:nvSpPr>
        <p:spPr>
          <a:xfrm>
            <a:off x="71438" y="440668"/>
            <a:ext cx="674543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ARM’s mobile </a:t>
            </a:r>
            <a:r>
              <a:rPr kumimoji="0" lang="en-US" sz="1800" b="0" i="0" u="none" strike="noStrike" kern="1200" cap="none" spc="0" normalizeH="0" baseline="0" noProof="0" dirty="0">
                <a:ln>
                  <a:noFill/>
                </a:ln>
                <a:solidFill>
                  <a:srgbClr val="2D2D8A"/>
                </a:solidFill>
                <a:effectLst/>
                <a:uLnTx/>
                <a:uFillTx/>
                <a:latin typeface="Verdana"/>
                <a:ea typeface="+mn-ea"/>
                <a:cs typeface="+mn-cs"/>
              </a:rPr>
              <a:t>CPU</a:t>
            </a:r>
            <a:r>
              <a:rPr kumimoji="0" lang="en-US" sz="1800" b="0" i="0" u="none" strike="noStrike" kern="1200" cap="none" spc="0" normalizeH="0" noProof="0" dirty="0">
                <a:ln>
                  <a:noFill/>
                </a:ln>
                <a:solidFill>
                  <a:srgbClr val="2D2D8A"/>
                </a:solidFill>
                <a:effectLst/>
                <a:uLnTx/>
                <a:uFillTx/>
                <a:latin typeface="Verdana"/>
                <a:ea typeface="+mn-ea"/>
                <a:cs typeface="+mn-cs"/>
              </a:rPr>
              <a:t> </a:t>
            </a:r>
            <a:r>
              <a:rPr kumimoji="0" lang="en-US" sz="1800" b="0" i="0" u="none" strike="noStrike" kern="1200" cap="none" spc="0" normalizeH="0" noProof="0" dirty="0" smtClean="0">
                <a:ln>
                  <a:noFill/>
                </a:ln>
                <a:solidFill>
                  <a:srgbClr val="2D2D8A"/>
                </a:solidFill>
                <a:effectLst/>
                <a:uLnTx/>
                <a:uFillTx/>
                <a:latin typeface="Verdana"/>
                <a:ea typeface="+mn-ea"/>
                <a:cs typeface="+mn-cs"/>
              </a:rPr>
              <a:t>core designs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8" name="TextBox 7"/>
          <p:cNvSpPr txBox="1"/>
          <p:nvPr/>
        </p:nvSpPr>
        <p:spPr>
          <a:xfrm>
            <a:off x="271727" y="800708"/>
            <a:ext cx="8871788" cy="58477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order to raise 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Armv8.2 ISA based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became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4 and</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subsequently 5-wide</a:t>
            </a:r>
            <a:r>
              <a:rPr kumimoji="0" lang="en-US" sz="1600" b="0" i="0" u="none" strike="noStrike" kern="1200" cap="none" spc="0" normalizeH="0" baseline="0" noProof="0" dirty="0">
                <a:ln>
                  <a:noFill/>
                </a:ln>
                <a:solidFill>
                  <a:srgbClr val="000000"/>
                </a:solidFill>
                <a:effectLst/>
                <a:uLnTx/>
                <a:uFillTx/>
                <a:latin typeface="Verdana"/>
                <a:ea typeface="+mn-ea"/>
                <a:cs typeface="+mn-cs"/>
              </a:rPr>
              <a:t>, as the next Table indicates.</a:t>
            </a:r>
          </a:p>
        </p:txBody>
      </p:sp>
    </p:spTree>
    <p:extLst>
      <p:ext uri="{BB962C8B-B14F-4D97-AF65-F5344CB8AC3E}">
        <p14:creationId xmlns:p14="http://schemas.microsoft.com/office/powerpoint/2010/main" val="23130061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a:ln>
            <a:noFill/>
          </a:ln>
          <a:effectLst/>
        </p:spPr>
        <p:txBody>
          <a:bodyPr vert="horz" wrap="square" lIns="91440" tIns="45720" rIns="91440" bIns="45720" numCol="1" anchor="ctr" anchorCtr="0" compatLnSpc="1">
            <a:prstTxWarp prst="textNoShape">
              <a:avLst/>
            </a:prstTxWarp>
          </a:bodyPr>
          <a:lstStyle/>
          <a:p>
            <a:r>
              <a:rPr lang="en-US" dirty="0" smtClean="0"/>
              <a:t>5. </a:t>
            </a:r>
            <a:r>
              <a:rPr lang="en-US" dirty="0"/>
              <a:t>Evolution of the width of mobile CPU cores (8)</a:t>
            </a:r>
            <a:endParaRPr lang="en-US" kern="1200"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417950123"/>
              </p:ext>
            </p:extLst>
          </p:nvPr>
        </p:nvGraphicFramePr>
        <p:xfrm>
          <a:off x="71438" y="1196752"/>
          <a:ext cx="9023268" cy="3347895"/>
        </p:xfrm>
        <a:graphic>
          <a:graphicData uri="http://schemas.openxmlformats.org/drawingml/2006/table">
            <a:tbl>
              <a:tblPr firstRow="1" bandRow="1">
                <a:tableStyleId>{5C22544A-7EE6-4342-B048-85BDC9FD1C3A}</a:tableStyleId>
              </a:tblPr>
              <a:tblGrid>
                <a:gridCol w="987561">
                  <a:extLst>
                    <a:ext uri="{9D8B030D-6E8A-4147-A177-3AD203B41FA5}">
                      <a16:colId xmlns:a16="http://schemas.microsoft.com/office/drawing/2014/main" val="2791126187"/>
                    </a:ext>
                  </a:extLst>
                </a:gridCol>
                <a:gridCol w="987561">
                  <a:extLst>
                    <a:ext uri="{9D8B030D-6E8A-4147-A177-3AD203B41FA5}">
                      <a16:colId xmlns:a16="http://schemas.microsoft.com/office/drawing/2014/main" val="1590581103"/>
                    </a:ext>
                  </a:extLst>
                </a:gridCol>
                <a:gridCol w="1175290">
                  <a:extLst>
                    <a:ext uri="{9D8B030D-6E8A-4147-A177-3AD203B41FA5}">
                      <a16:colId xmlns:a16="http://schemas.microsoft.com/office/drawing/2014/main" val="3469614198"/>
                    </a:ext>
                  </a:extLst>
                </a:gridCol>
                <a:gridCol w="1485165">
                  <a:extLst>
                    <a:ext uri="{9D8B030D-6E8A-4147-A177-3AD203B41FA5}">
                      <a16:colId xmlns:a16="http://schemas.microsoft.com/office/drawing/2014/main" val="1304252618"/>
                    </a:ext>
                  </a:extLst>
                </a:gridCol>
                <a:gridCol w="1125125">
                  <a:extLst>
                    <a:ext uri="{9D8B030D-6E8A-4147-A177-3AD203B41FA5}">
                      <a16:colId xmlns:a16="http://schemas.microsoft.com/office/drawing/2014/main" val="2514083328"/>
                    </a:ext>
                  </a:extLst>
                </a:gridCol>
                <a:gridCol w="1170130">
                  <a:extLst>
                    <a:ext uri="{9D8B030D-6E8A-4147-A177-3AD203B41FA5}">
                      <a16:colId xmlns:a16="http://schemas.microsoft.com/office/drawing/2014/main" val="180672529"/>
                    </a:ext>
                  </a:extLst>
                </a:gridCol>
                <a:gridCol w="990110">
                  <a:extLst>
                    <a:ext uri="{9D8B030D-6E8A-4147-A177-3AD203B41FA5}">
                      <a16:colId xmlns:a16="http://schemas.microsoft.com/office/drawing/2014/main" val="1005831356"/>
                    </a:ext>
                  </a:extLst>
                </a:gridCol>
                <a:gridCol w="1102326">
                  <a:extLst>
                    <a:ext uri="{9D8B030D-6E8A-4147-A177-3AD203B41FA5}">
                      <a16:colId xmlns:a16="http://schemas.microsoft.com/office/drawing/2014/main" val="1917716556"/>
                    </a:ext>
                  </a:extLst>
                </a:gridCol>
              </a:tblGrid>
              <a:tr h="622640">
                <a:tc>
                  <a:txBody>
                    <a:bodyPr/>
                    <a:lstStyle/>
                    <a:p>
                      <a:pPr algn="ctr"/>
                      <a:r>
                        <a:rPr lang="en-US" sz="1400" dirty="0"/>
                        <a:t>Cortex</a:t>
                      </a:r>
                    </a:p>
                    <a:p>
                      <a:pPr algn="ctr"/>
                      <a:r>
                        <a:rPr lang="en-US" sz="1400" dirty="0"/>
                        <a:t>model</a:t>
                      </a:r>
                    </a:p>
                  </a:txBody>
                  <a:tcPr anchor="ctr">
                    <a:solidFill>
                      <a:srgbClr val="0070C0"/>
                    </a:solidFill>
                  </a:tcPr>
                </a:tc>
                <a:tc>
                  <a:txBody>
                    <a:bodyPr/>
                    <a:lstStyle/>
                    <a:p>
                      <a:pPr algn="ctr"/>
                      <a:r>
                        <a:rPr lang="en-US" sz="1400" dirty="0"/>
                        <a:t>ISA</a:t>
                      </a:r>
                    </a:p>
                  </a:txBody>
                  <a:tcPr anchor="ctr">
                    <a:solidFill>
                      <a:srgbClr val="0070C0"/>
                    </a:solidFill>
                  </a:tcPr>
                </a:tc>
                <a:tc>
                  <a:txBody>
                    <a:bodyPr/>
                    <a:lstStyle/>
                    <a:p>
                      <a:pPr algn="ctr"/>
                      <a:r>
                        <a:rPr lang="en-US" sz="1400" dirty="0"/>
                        <a:t>Launched in</a:t>
                      </a:r>
                    </a:p>
                  </a:txBody>
                  <a:tcPr anchor="ctr">
                    <a:solidFill>
                      <a:srgbClr val="0070C0"/>
                    </a:solidFill>
                  </a:tcPr>
                </a:tc>
                <a:tc>
                  <a:txBody>
                    <a:bodyPr/>
                    <a:lstStyle/>
                    <a:p>
                      <a:pPr algn="ctr"/>
                      <a:r>
                        <a:rPr lang="en-US" sz="1400" dirty="0"/>
                        <a:t>Target </a:t>
                      </a:r>
                    </a:p>
                    <a:p>
                      <a:pPr algn="ctr"/>
                      <a:r>
                        <a:rPr lang="en-US" sz="1400" dirty="0"/>
                        <a:t>IC </a:t>
                      </a:r>
                      <a:r>
                        <a:rPr lang="en-US" sz="1400" dirty="0" err="1"/>
                        <a:t>techn</a:t>
                      </a:r>
                      <a:r>
                        <a:rPr lang="en-US" sz="1400" dirty="0"/>
                        <a:t>.</a:t>
                      </a:r>
                    </a:p>
                  </a:txBody>
                  <a:tcPr anchor="ctr">
                    <a:solidFill>
                      <a:srgbClr val="0070C0"/>
                    </a:solidFill>
                  </a:tcPr>
                </a:tc>
                <a:tc>
                  <a:txBody>
                    <a:bodyPr/>
                    <a:lstStyle/>
                    <a:p>
                      <a:pPr algn="ctr"/>
                      <a:r>
                        <a:rPr lang="en-US" sz="1400" dirty="0"/>
                        <a:t>Decode</a:t>
                      </a:r>
                    </a:p>
                    <a:p>
                      <a:pPr algn="ctr"/>
                      <a:r>
                        <a:rPr lang="en-US" sz="1400" baseline="0" dirty="0"/>
                        <a:t> rate</a:t>
                      </a:r>
                      <a:endParaRPr lang="en-US" sz="1400" dirty="0"/>
                    </a:p>
                  </a:txBody>
                  <a:tcPr anchor="ctr">
                    <a:solidFill>
                      <a:srgbClr val="0070C0"/>
                    </a:solidFill>
                  </a:tcPr>
                </a:tc>
                <a:tc>
                  <a:txBody>
                    <a:bodyPr/>
                    <a:lstStyle/>
                    <a:p>
                      <a:pPr algn="ctr"/>
                      <a:r>
                        <a:rPr lang="en-US" sz="1400" dirty="0"/>
                        <a:t>Dispatch</a:t>
                      </a:r>
                    </a:p>
                    <a:p>
                      <a:pPr algn="ctr"/>
                      <a:r>
                        <a:rPr lang="en-US" sz="1400" dirty="0"/>
                        <a:t>rate</a:t>
                      </a:r>
                    </a:p>
                  </a:txBody>
                  <a:tcPr anchor="ctr">
                    <a:solidFill>
                      <a:srgbClr val="0070C0"/>
                    </a:solidFill>
                  </a:tcPr>
                </a:tc>
                <a:tc>
                  <a:txBody>
                    <a:bodyPr/>
                    <a:lstStyle/>
                    <a:p>
                      <a:pPr algn="ctr"/>
                      <a:r>
                        <a:rPr lang="en-US" sz="1400" dirty="0"/>
                        <a:t>Issue rate</a:t>
                      </a:r>
                    </a:p>
                  </a:txBody>
                  <a:tcPr anchor="ctr">
                    <a:solidFill>
                      <a:srgbClr val="0070C0"/>
                    </a:solidFill>
                  </a:tcPr>
                </a:tc>
                <a:tc>
                  <a:txBody>
                    <a:bodyPr/>
                    <a:lstStyle/>
                    <a:p>
                      <a:pPr algn="ctr"/>
                      <a:r>
                        <a:rPr lang="en-US" sz="1400" dirty="0"/>
                        <a:t>ROB size</a:t>
                      </a:r>
                    </a:p>
                  </a:txBody>
                  <a:tcPr anchor="ctr">
                    <a:solidFill>
                      <a:srgbClr val="0070C0"/>
                    </a:solidFill>
                  </a:tcPr>
                </a:tc>
                <a:extLst>
                  <a:ext uri="{0D108BD9-81ED-4DB2-BD59-A6C34878D82A}">
                    <a16:rowId xmlns:a16="http://schemas.microsoft.com/office/drawing/2014/main" val="349495708"/>
                  </a:ext>
                </a:extLst>
              </a:tr>
              <a:tr h="380703">
                <a:tc>
                  <a:txBody>
                    <a:bodyPr/>
                    <a:lstStyle/>
                    <a:p>
                      <a:pPr algn="ctr"/>
                      <a:r>
                        <a:rPr lang="en-US" sz="1400" dirty="0"/>
                        <a:t>A72</a:t>
                      </a:r>
                    </a:p>
                  </a:txBody>
                  <a:tcPr anchor="ctr">
                    <a:solidFill>
                      <a:srgbClr val="D1F3FF"/>
                    </a:solidFill>
                  </a:tcPr>
                </a:tc>
                <a:tc>
                  <a:txBody>
                    <a:bodyPr/>
                    <a:lstStyle/>
                    <a:p>
                      <a:pPr algn="ctr"/>
                      <a:r>
                        <a:rPr lang="en-US" sz="1400" dirty="0"/>
                        <a:t>ARM 8.0</a:t>
                      </a:r>
                    </a:p>
                  </a:txBody>
                  <a:tcPr anchor="ctr">
                    <a:solidFill>
                      <a:srgbClr val="D1F3FF"/>
                    </a:solidFill>
                  </a:tcPr>
                </a:tc>
                <a:tc>
                  <a:txBody>
                    <a:bodyPr/>
                    <a:lstStyle/>
                    <a:p>
                      <a:pPr algn="ctr"/>
                      <a:r>
                        <a:rPr lang="en-US" sz="1400" dirty="0"/>
                        <a:t>02/2015</a:t>
                      </a:r>
                    </a:p>
                  </a:txBody>
                  <a:tcPr anchor="ctr">
                    <a:solidFill>
                      <a:srgbClr val="D1F3FF"/>
                    </a:solidFill>
                  </a:tcPr>
                </a:tc>
                <a:tc>
                  <a:txBody>
                    <a:bodyPr/>
                    <a:lstStyle/>
                    <a:p>
                      <a:pPr algn="ctr"/>
                      <a:r>
                        <a:rPr lang="en-US" sz="1400" dirty="0"/>
                        <a:t>16 nm</a:t>
                      </a:r>
                    </a:p>
                  </a:txBody>
                  <a:tcPr anchor="ctr">
                    <a:solidFill>
                      <a:srgbClr val="D1F3FF"/>
                    </a:solidFill>
                  </a:tcPr>
                </a:tc>
                <a:tc>
                  <a:txBody>
                    <a:bodyPr/>
                    <a:lstStyle/>
                    <a:p>
                      <a:pPr algn="ctr"/>
                      <a:r>
                        <a:rPr lang="en-US" sz="1400" dirty="0"/>
                        <a:t>3</a:t>
                      </a:r>
                    </a:p>
                  </a:txBody>
                  <a:tcPr anchor="ctr">
                    <a:solidFill>
                      <a:srgbClr val="D1F3FF"/>
                    </a:solidFill>
                  </a:tcPr>
                </a:tc>
                <a:tc>
                  <a:txBody>
                    <a:bodyPr/>
                    <a:lstStyle/>
                    <a:p>
                      <a:pPr algn="ctr"/>
                      <a:r>
                        <a:rPr lang="en-US" sz="1400" dirty="0"/>
                        <a:t>5</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err="1"/>
                        <a:t>n.a</a:t>
                      </a:r>
                      <a:r>
                        <a:rPr lang="en-US" sz="1400" dirty="0"/>
                        <a:t>.</a:t>
                      </a:r>
                    </a:p>
                  </a:txBody>
                  <a:tcPr anchor="ctr">
                    <a:solidFill>
                      <a:srgbClr val="D1F3FF"/>
                    </a:solidFill>
                  </a:tcPr>
                </a:tc>
                <a:extLst>
                  <a:ext uri="{0D108BD9-81ED-4DB2-BD59-A6C34878D82A}">
                    <a16:rowId xmlns:a16="http://schemas.microsoft.com/office/drawing/2014/main" val="603521172"/>
                  </a:ext>
                </a:extLst>
              </a:tr>
              <a:tr h="380703">
                <a:tc>
                  <a:txBody>
                    <a:bodyPr/>
                    <a:lstStyle/>
                    <a:p>
                      <a:pPr algn="ctr"/>
                      <a:r>
                        <a:rPr lang="en-US" sz="1400" dirty="0"/>
                        <a:t>A73</a:t>
                      </a:r>
                    </a:p>
                  </a:txBody>
                  <a:tcPr anchor="ctr">
                    <a:solidFill>
                      <a:schemeClr val="bg1">
                        <a:lumMod val="95000"/>
                      </a:schemeClr>
                    </a:solidFill>
                  </a:tcPr>
                </a:tc>
                <a:tc>
                  <a:txBody>
                    <a:bodyPr/>
                    <a:lstStyle/>
                    <a:p>
                      <a:pPr algn="ctr"/>
                      <a:r>
                        <a:rPr lang="en-US" sz="1400" dirty="0"/>
                        <a:t>ARM 8.0</a:t>
                      </a:r>
                    </a:p>
                  </a:txBody>
                  <a:tcPr anchor="ctr">
                    <a:solidFill>
                      <a:schemeClr val="bg1">
                        <a:lumMod val="95000"/>
                      </a:schemeClr>
                    </a:solidFill>
                  </a:tcPr>
                </a:tc>
                <a:tc>
                  <a:txBody>
                    <a:bodyPr/>
                    <a:lstStyle/>
                    <a:p>
                      <a:pPr algn="ctr"/>
                      <a:r>
                        <a:rPr lang="en-US" sz="1400" dirty="0"/>
                        <a:t>05/2016</a:t>
                      </a:r>
                    </a:p>
                  </a:txBody>
                  <a:tcPr anchor="ctr">
                    <a:solidFill>
                      <a:schemeClr val="bg1">
                        <a:lumMod val="95000"/>
                      </a:schemeClr>
                    </a:solidFill>
                  </a:tcPr>
                </a:tc>
                <a:tc>
                  <a:txBody>
                    <a:bodyPr/>
                    <a:lstStyle/>
                    <a:p>
                      <a:pPr algn="ctr"/>
                      <a:r>
                        <a:rPr lang="en-US" sz="1400" dirty="0"/>
                        <a:t>10 nm</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4</a:t>
                      </a:r>
                    </a:p>
                  </a:txBody>
                  <a:tcPr anchor="ctr">
                    <a:solidFill>
                      <a:schemeClr val="bg1">
                        <a:lumMod val="95000"/>
                      </a:schemeClr>
                    </a:solidFill>
                  </a:tcPr>
                </a:tc>
                <a:tc>
                  <a:txBody>
                    <a:bodyPr/>
                    <a:lstStyle/>
                    <a:p>
                      <a:pPr algn="ctr"/>
                      <a:r>
                        <a:rPr lang="en-US" sz="1400" dirty="0"/>
                        <a:t>7</a:t>
                      </a:r>
                    </a:p>
                  </a:txBody>
                  <a:tcPr anchor="ctr">
                    <a:solidFill>
                      <a:schemeClr val="bg1">
                        <a:lumMod val="95000"/>
                      </a:schemeClr>
                    </a:solidFill>
                  </a:tcPr>
                </a:tc>
                <a:tc>
                  <a:txBody>
                    <a:bodyPr/>
                    <a:lstStyle/>
                    <a:p>
                      <a:pPr algn="ctr"/>
                      <a:r>
                        <a:rPr lang="en-US" sz="1400" dirty="0" err="1"/>
                        <a:t>n.a</a:t>
                      </a:r>
                      <a:r>
                        <a:rPr lang="en-US" sz="1400" dirty="0"/>
                        <a:t>.</a:t>
                      </a:r>
                    </a:p>
                  </a:txBody>
                  <a:tcPr anchor="ctr">
                    <a:solidFill>
                      <a:schemeClr val="bg1">
                        <a:lumMod val="95000"/>
                      </a:schemeClr>
                    </a:solidFill>
                  </a:tcPr>
                </a:tc>
                <a:extLst>
                  <a:ext uri="{0D108BD9-81ED-4DB2-BD59-A6C34878D82A}">
                    <a16:rowId xmlns:a16="http://schemas.microsoft.com/office/drawing/2014/main" val="3225570220"/>
                  </a:ext>
                </a:extLst>
              </a:tr>
              <a:tr h="380703">
                <a:tc>
                  <a:txBody>
                    <a:bodyPr/>
                    <a:lstStyle/>
                    <a:p>
                      <a:pPr algn="ctr"/>
                      <a:r>
                        <a:rPr lang="en-US" sz="1400" dirty="0"/>
                        <a:t>A75</a:t>
                      </a:r>
                    </a:p>
                  </a:txBody>
                  <a:tcPr anchor="ctr">
                    <a:solidFill>
                      <a:srgbClr val="D1F3FF"/>
                    </a:solidFill>
                  </a:tcPr>
                </a:tc>
                <a:tc>
                  <a:txBody>
                    <a:bodyPr/>
                    <a:lstStyle/>
                    <a:p>
                      <a:pPr algn="ctr"/>
                      <a:r>
                        <a:rPr lang="en-US" sz="1400" dirty="0"/>
                        <a:t>ARM 8.2</a:t>
                      </a:r>
                    </a:p>
                  </a:txBody>
                  <a:tcPr anchor="ctr">
                    <a:solidFill>
                      <a:srgbClr val="D1F3FF"/>
                    </a:solidFill>
                  </a:tcPr>
                </a:tc>
                <a:tc>
                  <a:txBody>
                    <a:bodyPr/>
                    <a:lstStyle/>
                    <a:p>
                      <a:pPr algn="ctr"/>
                      <a:r>
                        <a:rPr lang="en-US" sz="1400" dirty="0"/>
                        <a:t>05/2017</a:t>
                      </a:r>
                    </a:p>
                  </a:txBody>
                  <a:tcPr anchor="ctr">
                    <a:solidFill>
                      <a:srgbClr val="D1F3FF"/>
                    </a:solidFill>
                  </a:tcPr>
                </a:tc>
                <a:tc>
                  <a:txBody>
                    <a:bodyPr/>
                    <a:lstStyle/>
                    <a:p>
                      <a:pPr algn="ctr"/>
                      <a:r>
                        <a:rPr lang="en-US" sz="1400" dirty="0"/>
                        <a:t>10</a:t>
                      </a:r>
                      <a:r>
                        <a:rPr lang="en-US" sz="1400" baseline="0" dirty="0"/>
                        <a:t> nm</a:t>
                      </a:r>
                      <a:endParaRPr lang="en-US" sz="1400" dirty="0"/>
                    </a:p>
                  </a:txBody>
                  <a:tcPr anchor="ctr">
                    <a:solidFill>
                      <a:srgbClr val="D1F3FF"/>
                    </a:solidFill>
                  </a:tcPr>
                </a:tc>
                <a:tc>
                  <a:txBody>
                    <a:bodyPr/>
                    <a:lstStyle/>
                    <a:p>
                      <a:pPr algn="ctr"/>
                      <a:r>
                        <a:rPr lang="en-US" sz="1400" dirty="0"/>
                        <a:t>3</a:t>
                      </a:r>
                    </a:p>
                  </a:txBody>
                  <a:tcPr anchor="ctr">
                    <a:solidFill>
                      <a:srgbClr val="D1F3FF"/>
                    </a:solidFill>
                  </a:tcPr>
                </a:tc>
                <a:tc>
                  <a:txBody>
                    <a:bodyPr/>
                    <a:lstStyle/>
                    <a:p>
                      <a:pPr algn="ctr"/>
                      <a:r>
                        <a:rPr lang="en-US" sz="1400" dirty="0"/>
                        <a:t>6</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a:t>128</a:t>
                      </a:r>
                    </a:p>
                  </a:txBody>
                  <a:tcPr anchor="ctr">
                    <a:solidFill>
                      <a:srgbClr val="D1F3FF"/>
                    </a:solidFill>
                  </a:tcPr>
                </a:tc>
                <a:extLst>
                  <a:ext uri="{0D108BD9-81ED-4DB2-BD59-A6C34878D82A}">
                    <a16:rowId xmlns:a16="http://schemas.microsoft.com/office/drawing/2014/main" val="3099001218"/>
                  </a:ext>
                </a:extLst>
              </a:tr>
              <a:tr h="441037">
                <a:tc>
                  <a:txBody>
                    <a:bodyPr/>
                    <a:lstStyle/>
                    <a:p>
                      <a:pPr algn="ctr"/>
                      <a:r>
                        <a:rPr lang="en-US" sz="1400" dirty="0"/>
                        <a:t>A76</a:t>
                      </a:r>
                    </a:p>
                  </a:txBody>
                  <a:tcPr anchor="ctr"/>
                </a:tc>
                <a:tc>
                  <a:txBody>
                    <a:bodyPr/>
                    <a:lstStyle/>
                    <a:p>
                      <a:pPr algn="ctr"/>
                      <a:r>
                        <a:rPr lang="en-US" sz="1400" dirty="0"/>
                        <a:t>ARM 8.2</a:t>
                      </a:r>
                    </a:p>
                  </a:txBody>
                  <a:tcPr anchor="ctr"/>
                </a:tc>
                <a:tc>
                  <a:txBody>
                    <a:bodyPr/>
                    <a:lstStyle/>
                    <a:p>
                      <a:pPr algn="ctr"/>
                      <a:r>
                        <a:rPr lang="en-US" sz="1400" dirty="0"/>
                        <a:t>05/2018</a:t>
                      </a:r>
                    </a:p>
                  </a:txBody>
                  <a:tcPr anchor="ctr"/>
                </a:tc>
                <a:tc>
                  <a:txBody>
                    <a:bodyPr/>
                    <a:lstStyle/>
                    <a:p>
                      <a:pPr algn="ctr"/>
                      <a:r>
                        <a:rPr lang="en-US" sz="1400" dirty="0"/>
                        <a:t>12, 7, 5 nm</a:t>
                      </a:r>
                    </a:p>
                  </a:txBody>
                  <a:tcPr anchor="ctr"/>
                </a:tc>
                <a:tc>
                  <a:txBody>
                    <a:bodyPr/>
                    <a:lstStyle/>
                    <a:p>
                      <a:pPr algn="ctr"/>
                      <a:r>
                        <a:rPr lang="en-US" sz="1400" dirty="0"/>
                        <a:t>4</a:t>
                      </a:r>
                    </a:p>
                  </a:txBody>
                  <a:tcPr anchor="ctr"/>
                </a:tc>
                <a:tc>
                  <a:txBody>
                    <a:bodyPr/>
                    <a:lstStyle/>
                    <a:p>
                      <a:pPr algn="ctr"/>
                      <a:r>
                        <a:rPr lang="en-US" sz="1400" dirty="0"/>
                        <a:t>8</a:t>
                      </a:r>
                    </a:p>
                  </a:txBody>
                  <a:tcPr anchor="ctr"/>
                </a:tc>
                <a:tc>
                  <a:txBody>
                    <a:bodyPr/>
                    <a:lstStyle/>
                    <a:p>
                      <a:pPr algn="ctr"/>
                      <a:r>
                        <a:rPr lang="en-US" sz="1400" dirty="0"/>
                        <a:t>9</a:t>
                      </a:r>
                    </a:p>
                  </a:txBody>
                  <a:tcPr anchor="ctr"/>
                </a:tc>
                <a:tc>
                  <a:txBody>
                    <a:bodyPr/>
                    <a:lstStyle/>
                    <a:p>
                      <a:pPr algn="ctr"/>
                      <a:r>
                        <a:rPr lang="en-US" sz="1400" dirty="0"/>
                        <a:t>128</a:t>
                      </a:r>
                    </a:p>
                  </a:txBody>
                  <a:tcPr anchor="ctr"/>
                </a:tc>
                <a:extLst>
                  <a:ext uri="{0D108BD9-81ED-4DB2-BD59-A6C34878D82A}">
                    <a16:rowId xmlns:a16="http://schemas.microsoft.com/office/drawing/2014/main" val="3046943186"/>
                  </a:ext>
                </a:extLst>
              </a:tr>
              <a:tr h="380703">
                <a:tc>
                  <a:txBody>
                    <a:bodyPr/>
                    <a:lstStyle/>
                    <a:p>
                      <a:pPr algn="ctr"/>
                      <a:r>
                        <a:rPr lang="en-US" sz="1400" dirty="0"/>
                        <a:t>A77</a:t>
                      </a:r>
                    </a:p>
                  </a:txBody>
                  <a:tcPr anchor="ctr">
                    <a:solidFill>
                      <a:srgbClr val="D1F3FF"/>
                    </a:solidFill>
                  </a:tcPr>
                </a:tc>
                <a:tc>
                  <a:txBody>
                    <a:bodyPr/>
                    <a:lstStyle/>
                    <a:p>
                      <a:pPr algn="ctr"/>
                      <a:r>
                        <a:rPr lang="en-US" sz="1400" dirty="0"/>
                        <a:t>ARM 8.2</a:t>
                      </a:r>
                    </a:p>
                  </a:txBody>
                  <a:tcPr anchor="ctr">
                    <a:solidFill>
                      <a:srgbClr val="D1F3FF"/>
                    </a:solidFill>
                  </a:tcPr>
                </a:tc>
                <a:tc>
                  <a:txBody>
                    <a:bodyPr/>
                    <a:lstStyle/>
                    <a:p>
                      <a:pPr algn="ctr"/>
                      <a:r>
                        <a:rPr lang="en-US" sz="1400" dirty="0"/>
                        <a:t>05/2019</a:t>
                      </a:r>
                    </a:p>
                  </a:txBody>
                  <a:tcPr anchor="ctr">
                    <a:solidFill>
                      <a:srgbClr val="D1F3FF"/>
                    </a:solidFill>
                  </a:tcPr>
                </a:tc>
                <a:tc>
                  <a:txBody>
                    <a:bodyPr/>
                    <a:lstStyle/>
                    <a:p>
                      <a:pPr algn="ctr"/>
                      <a:r>
                        <a:rPr lang="en-US" sz="1400" dirty="0"/>
                        <a:t>7, 5 nm</a:t>
                      </a:r>
                    </a:p>
                  </a:txBody>
                  <a:tcPr anchor="ctr">
                    <a:solidFill>
                      <a:srgbClr val="D1F3FF"/>
                    </a:solidFill>
                  </a:tcPr>
                </a:tc>
                <a:tc>
                  <a:txBody>
                    <a:bodyPr/>
                    <a:lstStyle/>
                    <a:p>
                      <a:pPr algn="ctr"/>
                      <a:r>
                        <a:rPr lang="en-US" sz="1400" dirty="0"/>
                        <a:t>4</a:t>
                      </a:r>
                    </a:p>
                  </a:txBody>
                  <a:tcPr anchor="ctr">
                    <a:solidFill>
                      <a:srgbClr val="D1F3FF"/>
                    </a:solidFill>
                  </a:tcPr>
                </a:tc>
                <a:tc>
                  <a:txBody>
                    <a:bodyPr/>
                    <a:lstStyle/>
                    <a:p>
                      <a:pPr algn="ctr"/>
                      <a:r>
                        <a:rPr lang="en-US" sz="1400" dirty="0"/>
                        <a:t>6</a:t>
                      </a:r>
                    </a:p>
                  </a:txBody>
                  <a:tcPr anchor="ctr">
                    <a:solidFill>
                      <a:srgbClr val="D1F3FF"/>
                    </a:solidFill>
                  </a:tcPr>
                </a:tc>
                <a:tc>
                  <a:txBody>
                    <a:bodyPr/>
                    <a:lstStyle/>
                    <a:p>
                      <a:pPr algn="ctr"/>
                      <a:r>
                        <a:rPr lang="en-US" sz="1400" dirty="0"/>
                        <a:t>12</a:t>
                      </a:r>
                    </a:p>
                  </a:txBody>
                  <a:tcPr anchor="ctr">
                    <a:solidFill>
                      <a:srgbClr val="D1F3FF"/>
                    </a:solidFill>
                  </a:tcPr>
                </a:tc>
                <a:tc>
                  <a:txBody>
                    <a:bodyPr/>
                    <a:lstStyle/>
                    <a:p>
                      <a:pPr algn="ctr"/>
                      <a:r>
                        <a:rPr lang="en-US" sz="1400" dirty="0"/>
                        <a:t>160</a:t>
                      </a:r>
                    </a:p>
                  </a:txBody>
                  <a:tcPr anchor="ctr">
                    <a:solidFill>
                      <a:srgbClr val="D1F3FF"/>
                    </a:solidFill>
                  </a:tcPr>
                </a:tc>
                <a:extLst>
                  <a:ext uri="{0D108BD9-81ED-4DB2-BD59-A6C34878D82A}">
                    <a16:rowId xmlns:a16="http://schemas.microsoft.com/office/drawing/2014/main" val="1740852769"/>
                  </a:ext>
                </a:extLst>
              </a:tr>
              <a:tr h="380703">
                <a:tc>
                  <a:txBody>
                    <a:bodyPr/>
                    <a:lstStyle/>
                    <a:p>
                      <a:pPr algn="ctr"/>
                      <a:r>
                        <a:rPr lang="en-US" sz="1400" dirty="0"/>
                        <a:t>A78</a:t>
                      </a:r>
                    </a:p>
                  </a:txBody>
                  <a:tcPr anchor="ctr">
                    <a:solidFill>
                      <a:schemeClr val="bg1">
                        <a:lumMod val="95000"/>
                      </a:schemeClr>
                    </a:solidFill>
                  </a:tcPr>
                </a:tc>
                <a:tc>
                  <a:txBody>
                    <a:bodyPr/>
                    <a:lstStyle/>
                    <a:p>
                      <a:pPr algn="ctr"/>
                      <a:r>
                        <a:rPr lang="en-US" sz="1400" dirty="0"/>
                        <a:t>ARM 8.2</a:t>
                      </a:r>
                    </a:p>
                  </a:txBody>
                  <a:tcPr anchor="ctr">
                    <a:solidFill>
                      <a:schemeClr val="bg1">
                        <a:lumMod val="95000"/>
                      </a:schemeClr>
                    </a:solidFill>
                  </a:tcPr>
                </a:tc>
                <a:tc>
                  <a:txBody>
                    <a:bodyPr/>
                    <a:lstStyle/>
                    <a:p>
                      <a:pPr algn="ctr"/>
                      <a:r>
                        <a:rPr lang="en-US" sz="1400" dirty="0"/>
                        <a:t>05/2020</a:t>
                      </a:r>
                    </a:p>
                  </a:txBody>
                  <a:tcPr anchor="ctr">
                    <a:solidFill>
                      <a:schemeClr val="bg1">
                        <a:lumMod val="95000"/>
                      </a:schemeClr>
                    </a:solidFill>
                  </a:tcPr>
                </a:tc>
                <a:tc>
                  <a:txBody>
                    <a:bodyPr/>
                    <a:lstStyle/>
                    <a:p>
                      <a:pPr algn="ctr"/>
                      <a:r>
                        <a:rPr lang="en-US" sz="1400" dirty="0"/>
                        <a:t>5 nm</a:t>
                      </a:r>
                    </a:p>
                  </a:txBody>
                  <a:tcPr anchor="ctr">
                    <a:solidFill>
                      <a:schemeClr val="bg1">
                        <a:lumMod val="95000"/>
                      </a:schemeClr>
                    </a:solidFill>
                  </a:tcPr>
                </a:tc>
                <a:tc>
                  <a:txBody>
                    <a:bodyPr/>
                    <a:lstStyle/>
                    <a:p>
                      <a:pPr algn="ctr"/>
                      <a:r>
                        <a:rPr lang="en-US" sz="1400" dirty="0"/>
                        <a:t>4</a:t>
                      </a:r>
                    </a:p>
                  </a:txBody>
                  <a:tcPr anchor="ctr">
                    <a:solidFill>
                      <a:schemeClr val="bg1">
                        <a:lumMod val="95000"/>
                      </a:schemeClr>
                    </a:solidFill>
                  </a:tcPr>
                </a:tc>
                <a:tc>
                  <a:txBody>
                    <a:bodyPr/>
                    <a:lstStyle/>
                    <a:p>
                      <a:pPr algn="ctr"/>
                      <a:r>
                        <a:rPr lang="en-US" sz="1400" dirty="0"/>
                        <a:t>6</a:t>
                      </a:r>
                    </a:p>
                  </a:txBody>
                  <a:tcPr anchor="ctr">
                    <a:solidFill>
                      <a:schemeClr val="bg1">
                        <a:lumMod val="95000"/>
                      </a:schemeClr>
                    </a:solidFill>
                  </a:tcPr>
                </a:tc>
                <a:tc>
                  <a:txBody>
                    <a:bodyPr/>
                    <a:lstStyle/>
                    <a:p>
                      <a:pPr algn="ctr"/>
                      <a:r>
                        <a:rPr lang="en-US" sz="1400" dirty="0"/>
                        <a:t>13</a:t>
                      </a:r>
                    </a:p>
                  </a:txBody>
                  <a:tcPr anchor="ctr">
                    <a:solidFill>
                      <a:schemeClr val="bg1">
                        <a:lumMod val="95000"/>
                      </a:schemeClr>
                    </a:solidFill>
                  </a:tcPr>
                </a:tc>
                <a:tc>
                  <a:txBody>
                    <a:bodyPr/>
                    <a:lstStyle/>
                    <a:p>
                      <a:pPr algn="ctr"/>
                      <a:r>
                        <a:rPr lang="en-US" sz="1400" dirty="0" err="1"/>
                        <a:t>n.a</a:t>
                      </a:r>
                      <a:r>
                        <a:rPr lang="en-US" sz="1400" dirty="0"/>
                        <a:t>.</a:t>
                      </a:r>
                    </a:p>
                  </a:txBody>
                  <a:tcPr anchor="ctr">
                    <a:solidFill>
                      <a:schemeClr val="bg1">
                        <a:lumMod val="95000"/>
                      </a:schemeClr>
                    </a:solidFill>
                  </a:tcPr>
                </a:tc>
                <a:extLst>
                  <a:ext uri="{0D108BD9-81ED-4DB2-BD59-A6C34878D82A}">
                    <a16:rowId xmlns:a16="http://schemas.microsoft.com/office/drawing/2014/main" val="3404972501"/>
                  </a:ext>
                </a:extLst>
              </a:tr>
              <a:tr h="380703">
                <a:tc>
                  <a:txBody>
                    <a:bodyPr/>
                    <a:lstStyle/>
                    <a:p>
                      <a:pPr algn="ctr"/>
                      <a:r>
                        <a:rPr lang="en-US" sz="1400" dirty="0"/>
                        <a:t>X1</a:t>
                      </a:r>
                    </a:p>
                  </a:txBody>
                  <a:tcPr anchor="ctr">
                    <a:solidFill>
                      <a:srgbClr val="D1F3FF"/>
                    </a:solidFill>
                  </a:tcPr>
                </a:tc>
                <a:tc>
                  <a:txBody>
                    <a:bodyPr/>
                    <a:lstStyle/>
                    <a:p>
                      <a:pPr algn="ctr"/>
                      <a:r>
                        <a:rPr lang="en-US" sz="1400" dirty="0"/>
                        <a:t>ARM 8.2</a:t>
                      </a:r>
                    </a:p>
                  </a:txBody>
                  <a:tcPr anchor="ctr">
                    <a:solidFill>
                      <a:srgbClr val="D1F3FF"/>
                    </a:solidFill>
                  </a:tcPr>
                </a:tc>
                <a:tc>
                  <a:txBody>
                    <a:bodyPr/>
                    <a:lstStyle/>
                    <a:p>
                      <a:pPr algn="ctr"/>
                      <a:r>
                        <a:rPr lang="en-US" sz="1400" dirty="0"/>
                        <a:t>05/2020</a:t>
                      </a:r>
                    </a:p>
                  </a:txBody>
                  <a:tcPr anchor="ctr">
                    <a:solidFill>
                      <a:srgbClr val="D1F3FF"/>
                    </a:solidFill>
                  </a:tcPr>
                </a:tc>
                <a:tc>
                  <a:txBody>
                    <a:bodyPr/>
                    <a:lstStyle/>
                    <a:p>
                      <a:pPr algn="ctr"/>
                      <a:r>
                        <a:rPr lang="en-US" sz="1400" dirty="0"/>
                        <a:t>5 nm</a:t>
                      </a:r>
                    </a:p>
                  </a:txBody>
                  <a:tcPr anchor="ctr">
                    <a:solidFill>
                      <a:srgbClr val="D1F3FF"/>
                    </a:solidFill>
                  </a:tcPr>
                </a:tc>
                <a:tc>
                  <a:txBody>
                    <a:bodyPr/>
                    <a:lstStyle/>
                    <a:p>
                      <a:pPr algn="ctr"/>
                      <a:r>
                        <a:rPr lang="en-US" sz="1400" dirty="0"/>
                        <a:t>5</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a:t>15</a:t>
                      </a:r>
                    </a:p>
                  </a:txBody>
                  <a:tcPr anchor="ctr">
                    <a:solidFill>
                      <a:srgbClr val="D1F3FF"/>
                    </a:solidFill>
                  </a:tcPr>
                </a:tc>
                <a:tc>
                  <a:txBody>
                    <a:bodyPr/>
                    <a:lstStyle/>
                    <a:p>
                      <a:pPr algn="ctr"/>
                      <a:r>
                        <a:rPr lang="en-US" sz="1400" dirty="0"/>
                        <a:t>224</a:t>
                      </a:r>
                    </a:p>
                  </a:txBody>
                  <a:tcPr anchor="ctr">
                    <a:solidFill>
                      <a:srgbClr val="D1F3FF"/>
                    </a:solidFill>
                  </a:tcPr>
                </a:tc>
                <a:extLst>
                  <a:ext uri="{0D108BD9-81ED-4DB2-BD59-A6C34878D82A}">
                    <a16:rowId xmlns:a16="http://schemas.microsoft.com/office/drawing/2014/main" val="2699452307"/>
                  </a:ext>
                </a:extLst>
              </a:tr>
            </a:tbl>
          </a:graphicData>
        </a:graphic>
      </p:graphicFrame>
      <p:sp>
        <p:nvSpPr>
          <p:cNvPr id="4" name="TextBox 3"/>
          <p:cNvSpPr txBox="1"/>
          <p:nvPr/>
        </p:nvSpPr>
        <p:spPr>
          <a:xfrm>
            <a:off x="71438" y="440668"/>
            <a:ext cx="7502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Widening the CPU cores in high-performance Cortex-A7x CPUs </a:t>
            </a:r>
          </a:p>
        </p:txBody>
      </p:sp>
      <p:sp>
        <p:nvSpPr>
          <p:cNvPr id="6" name="TextBox 5"/>
          <p:cNvSpPr txBox="1"/>
          <p:nvPr/>
        </p:nvSpPr>
        <p:spPr>
          <a:xfrm>
            <a:off x="71500" y="6309320"/>
            <a:ext cx="86094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ROB: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ReOrder</a:t>
            </a:r>
            <a:r>
              <a:rPr kumimoji="0" lang="en-US" sz="1500" b="0" i="0" u="none" strike="noStrike" kern="1200" cap="none" spc="0" normalizeH="0" baseline="0" noProof="0" dirty="0">
                <a:ln>
                  <a:noFill/>
                </a:ln>
                <a:solidFill>
                  <a:srgbClr val="000000"/>
                </a:solidFill>
                <a:effectLst/>
                <a:uLnTx/>
                <a:uFillTx/>
                <a:latin typeface="Verdana"/>
                <a:ea typeface="+mn-ea"/>
                <a:cs typeface="+mn-cs"/>
              </a:rPr>
              <a:t> Buffer (Out-of-order window) determines the max. number of  in-flight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          instructions</a:t>
            </a:r>
          </a:p>
        </p:txBody>
      </p:sp>
      <p:sp>
        <p:nvSpPr>
          <p:cNvPr id="7" name="TextBox 6"/>
          <p:cNvSpPr txBox="1"/>
          <p:nvPr/>
        </p:nvSpPr>
        <p:spPr>
          <a:xfrm>
            <a:off x="71500" y="4653136"/>
            <a:ext cx="102637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Verdana"/>
                <a:ea typeface="+mn-ea"/>
                <a:cs typeface="+mn-cs"/>
              </a:rPr>
              <a:t>Remarks</a:t>
            </a:r>
          </a:p>
        </p:txBody>
      </p:sp>
      <p:sp>
        <p:nvSpPr>
          <p:cNvPr id="8" name="TextBox 7"/>
          <p:cNvSpPr txBox="1"/>
          <p:nvPr/>
        </p:nvSpPr>
        <p:spPr>
          <a:xfrm>
            <a:off x="56050" y="4942646"/>
            <a:ext cx="8423909" cy="12977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The A73 and A75 were designed in the Sophia Design Center all others in Austin.</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The A72 and a73 support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500" b="0" i="0" u="none" strike="noStrike" kern="1200" cap="none" spc="0" normalizeH="0" baseline="0" noProof="0" dirty="0">
                <a:ln>
                  <a:noFill/>
                </a:ln>
                <a:solidFill>
                  <a:srgbClr val="000000"/>
                </a:solidFill>
                <a:effectLst/>
                <a:uLnTx/>
                <a:uFillTx/>
                <a:latin typeface="Verdana"/>
                <a:ea typeface="+mn-ea"/>
                <a:cs typeface="+mn-cs"/>
              </a:rPr>
              <a:t> core clusters the others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500" b="0" i="0" u="none" strike="noStrike" kern="1200" cap="none" spc="0" normalizeH="0" baseline="0" noProof="0" dirty="0">
                <a:ln>
                  <a:noFill/>
                </a:ln>
                <a:solidFill>
                  <a:srgbClr val="000000"/>
                </a:solidFill>
                <a:effectLst/>
                <a:uLnTx/>
                <a:uFillTx/>
                <a:latin typeface="Verdana"/>
                <a:ea typeface="+mn-ea"/>
                <a:cs typeface="+mn-cs"/>
              </a:rPr>
              <a:t> core clusters.</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The A72 introduced instruction fusion.</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The A75 introduced FP16 and int8 datatypes to support AI</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The A77 introduced a Macro-Op (MOP) cache</a:t>
            </a:r>
          </a:p>
        </p:txBody>
      </p:sp>
      <p:sp>
        <p:nvSpPr>
          <p:cNvPr id="5" name="Rectangle 4"/>
          <p:cNvSpPr/>
          <p:nvPr/>
        </p:nvSpPr>
        <p:spPr bwMode="auto">
          <a:xfrm>
            <a:off x="4716016" y="1196752"/>
            <a:ext cx="1116124" cy="3347895"/>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rgbClr val="3333CC"/>
              </a:solidFill>
              <a:effectLst/>
              <a:latin typeface="Verdana" pitchFamily="34" charset="0"/>
            </a:endParaRPr>
          </a:p>
        </p:txBody>
      </p:sp>
    </p:spTree>
    <p:extLst>
      <p:ext uri="{BB962C8B-B14F-4D97-AF65-F5344CB8AC3E}">
        <p14:creationId xmlns:p14="http://schemas.microsoft.com/office/powerpoint/2010/main" val="1984571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a:ln>
            <a:noFill/>
          </a:ln>
          <a:effectLst/>
        </p:spPr>
        <p:txBody>
          <a:bodyPr vert="horz" wrap="square" lIns="91440" tIns="45720" rIns="91440" bIns="45720" numCol="1" anchor="ctr" anchorCtr="0" compatLnSpc="1">
            <a:prstTxWarp prst="textNoShape">
              <a:avLst/>
            </a:prstTxWarp>
          </a:bodyPr>
          <a:lstStyle/>
          <a:p>
            <a:r>
              <a:rPr lang="en-US" dirty="0" smtClean="0"/>
              <a:t>5. </a:t>
            </a:r>
            <a:r>
              <a:rPr lang="en-US" dirty="0"/>
              <a:t>Evolution of the width of mobile CPU cores (9)</a:t>
            </a:r>
            <a:endParaRPr lang="en-US" kern="1200" dirty="0">
              <a:solidFill>
                <a:srgbClr val="FFFFFF"/>
              </a:solidFill>
            </a:endParaRPr>
          </a:p>
        </p:txBody>
      </p:sp>
      <p:sp>
        <p:nvSpPr>
          <p:cNvPr id="6" name="TextBox 5"/>
          <p:cNvSpPr txBox="1"/>
          <p:nvPr/>
        </p:nvSpPr>
        <p:spPr>
          <a:xfrm>
            <a:off x="71438" y="442409"/>
            <a:ext cx="8138254" cy="646331"/>
          </a:xfrm>
          <a:prstGeom prst="rect">
            <a:avLst/>
          </a:prstGeom>
          <a:noFill/>
        </p:spPr>
        <p:txBody>
          <a:bodyPr wrap="none" rtlCol="0">
            <a:spAutoFit/>
          </a:bodyPr>
          <a:lstStyle/>
          <a:p>
            <a:pPr lvl="0"/>
            <a:r>
              <a:rPr lang="en-US" dirty="0" smtClean="0">
                <a:solidFill>
                  <a:srgbClr val="2D2D8A"/>
                </a:solidFill>
              </a:rPr>
              <a:t>Transition </a:t>
            </a:r>
            <a:r>
              <a:rPr lang="en-US" dirty="0">
                <a:solidFill>
                  <a:srgbClr val="2D2D8A"/>
                </a:solidFill>
              </a:rPr>
              <a:t>from 4-wide decoding to 5-wide decoding in </a:t>
            </a:r>
            <a:r>
              <a:rPr lang="en-US" dirty="0" smtClean="0">
                <a:solidFill>
                  <a:srgbClr val="2D2D8A"/>
                </a:solidFill>
              </a:rPr>
              <a:t>ARM’s mobile</a:t>
            </a:r>
          </a:p>
          <a:p>
            <a:pPr lvl="0"/>
            <a:r>
              <a:rPr lang="en-US" dirty="0">
                <a:solidFill>
                  <a:srgbClr val="2D2D8A"/>
                </a:solidFill>
              </a:rPr>
              <a:t> </a:t>
            </a:r>
            <a:r>
              <a:rPr lang="en-US" dirty="0" smtClean="0">
                <a:solidFill>
                  <a:srgbClr val="2D2D8A"/>
                </a:solidFill>
              </a:rPr>
              <a:t> CPU </a:t>
            </a:r>
            <a:r>
              <a:rPr lang="en-US" dirty="0" smtClean="0">
                <a:solidFill>
                  <a:srgbClr val="2D2D8A"/>
                </a:solidFill>
              </a:rPr>
              <a:t>designs </a:t>
            </a:r>
            <a:r>
              <a:rPr lang="en-US" dirty="0"/>
              <a:t>[</a:t>
            </a:r>
            <a:r>
              <a:rPr lang="hu-HU" dirty="0"/>
              <a:t>105</a:t>
            </a:r>
            <a:r>
              <a:rPr lang="en-US" dirty="0"/>
              <a:t>]</a:t>
            </a:r>
          </a:p>
        </p:txBody>
      </p:sp>
      <p:pic>
        <p:nvPicPr>
          <p:cNvPr id="5" name="Kép 3" descr="A képen képernyőkép látható&#10;&#10;Automatikusan generált leírás">
            <a:extLst>
              <a:ext uri="{FF2B5EF4-FFF2-40B4-BE49-F238E27FC236}">
                <a16:creationId xmlns:a16="http://schemas.microsoft.com/office/drawing/2014/main" id="{E2D1ABB4-DA63-4E7D-ABAB-9A4B3C11C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0" y="1126445"/>
            <a:ext cx="9036000" cy="3531310"/>
          </a:xfrm>
          <a:prstGeom prst="rect">
            <a:avLst/>
          </a:prstGeom>
        </p:spPr>
      </p:pic>
      <p:sp>
        <p:nvSpPr>
          <p:cNvPr id="3" name="TextBox 2"/>
          <p:cNvSpPr txBox="1"/>
          <p:nvPr/>
        </p:nvSpPr>
        <p:spPr>
          <a:xfrm>
            <a:off x="2231740" y="4617132"/>
            <a:ext cx="1260140" cy="307777"/>
          </a:xfrm>
          <a:prstGeom prst="rect">
            <a:avLst/>
          </a:prstGeom>
          <a:noFill/>
        </p:spPr>
        <p:txBody>
          <a:bodyPr wrap="square" rtlCol="0">
            <a:spAutoFit/>
          </a:bodyPr>
          <a:lstStyle/>
          <a:p>
            <a:r>
              <a:rPr lang="en-GB" sz="1400" dirty="0"/>
              <a:t>(2019)</a:t>
            </a:r>
          </a:p>
        </p:txBody>
      </p:sp>
      <p:sp>
        <p:nvSpPr>
          <p:cNvPr id="7" name="TextBox 6"/>
          <p:cNvSpPr txBox="1"/>
          <p:nvPr/>
        </p:nvSpPr>
        <p:spPr>
          <a:xfrm>
            <a:off x="6480212" y="4617132"/>
            <a:ext cx="1260140" cy="307777"/>
          </a:xfrm>
          <a:prstGeom prst="rect">
            <a:avLst/>
          </a:prstGeom>
          <a:noFill/>
        </p:spPr>
        <p:txBody>
          <a:bodyPr wrap="square" rtlCol="0">
            <a:spAutoFit/>
          </a:bodyPr>
          <a:lstStyle/>
          <a:p>
            <a:r>
              <a:rPr lang="en-GB" sz="1400" dirty="0"/>
              <a:t>(2020)</a:t>
            </a:r>
          </a:p>
        </p:txBody>
      </p:sp>
      <p:sp>
        <p:nvSpPr>
          <p:cNvPr id="4" name="TextBox 3"/>
          <p:cNvSpPr txBox="1"/>
          <p:nvPr/>
        </p:nvSpPr>
        <p:spPr>
          <a:xfrm>
            <a:off x="71438" y="5085184"/>
            <a:ext cx="8857046" cy="1154162"/>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1.5K </a:t>
            </a:r>
            <a:r>
              <a:rPr lang="en-GB" sz="1600" dirty="0">
                <a:solidFill>
                  <a:srgbClr val="FF0000"/>
                </a:solidFill>
              </a:rPr>
              <a:t>MOP cache,</a:t>
            </a:r>
            <a:r>
              <a:rPr lang="en-GB" sz="1600" dirty="0"/>
              <a:t> introduced into the A77, </a:t>
            </a:r>
            <a:r>
              <a:rPr lang="en-GB" sz="1600" dirty="0">
                <a:solidFill>
                  <a:srgbClr val="0070C0"/>
                </a:solidFill>
              </a:rPr>
              <a:t>stores already decoded macro-</a:t>
            </a:r>
          </a:p>
          <a:p>
            <a:pPr>
              <a:spcAft>
                <a:spcPts val="600"/>
              </a:spcAft>
            </a:pPr>
            <a:r>
              <a:rPr lang="en-GB" sz="1600" dirty="0">
                <a:solidFill>
                  <a:srgbClr val="0070C0"/>
                </a:solidFill>
              </a:rPr>
              <a:t>      operations (MOPs).</a:t>
            </a:r>
          </a:p>
          <a:p>
            <a:pPr marL="285750" indent="-285750">
              <a:buFont typeface="Arial" panose="020B0604020202020204" pitchFamily="34" charset="0"/>
              <a:buChar char="•"/>
            </a:pPr>
            <a:r>
              <a:rPr lang="en-GB" sz="1600" dirty="0"/>
              <a:t>It is </a:t>
            </a:r>
            <a:r>
              <a:rPr lang="en-GB" sz="1600" dirty="0" smtClean="0"/>
              <a:t>employed </a:t>
            </a:r>
            <a:r>
              <a:rPr lang="en-GB" sz="1600" dirty="0">
                <a:solidFill>
                  <a:srgbClr val="0070C0"/>
                </a:solidFill>
              </a:rPr>
              <a:t>to re-use already decoded MOPs</a:t>
            </a:r>
            <a:r>
              <a:rPr lang="en-GB" sz="1600" dirty="0"/>
              <a:t>, e.g. to reduce the cost of missed </a:t>
            </a:r>
          </a:p>
          <a:p>
            <a:r>
              <a:rPr lang="en-GB" sz="1600" dirty="0"/>
              <a:t>      branch predictions.</a:t>
            </a:r>
          </a:p>
        </p:txBody>
      </p:sp>
    </p:spTree>
    <p:extLst>
      <p:ext uri="{BB962C8B-B14F-4D97-AF65-F5344CB8AC3E}">
        <p14:creationId xmlns:p14="http://schemas.microsoft.com/office/powerpoint/2010/main" val="256106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Evolution of the width of mobile CPU cores </a:t>
            </a:r>
            <a:r>
              <a:rPr lang="en-US" dirty="0" smtClean="0"/>
              <a:t>(10)</a:t>
            </a:r>
            <a:endParaRPr lang="en-US" dirty="0"/>
          </a:p>
        </p:txBody>
      </p:sp>
      <p:grpSp>
        <p:nvGrpSpPr>
          <p:cNvPr id="10" name="Group 9"/>
          <p:cNvGrpSpPr/>
          <p:nvPr/>
        </p:nvGrpSpPr>
        <p:grpSpPr>
          <a:xfrm>
            <a:off x="647700" y="908720"/>
            <a:ext cx="8496300" cy="3854128"/>
            <a:chOff x="3635896" y="1051037"/>
            <a:chExt cx="5508104" cy="183931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9763" t="20453" b="5941"/>
            <a:stretch/>
          </p:blipFill>
          <p:spPr>
            <a:xfrm>
              <a:off x="3635896" y="1051037"/>
              <a:ext cx="5508104" cy="1839310"/>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3896135" y="2109500"/>
                  <a:ext cx="323615" cy="20005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300" i="1" smtClean="0">
                            <a:latin typeface="Cambria Math" panose="02040503050406030204" pitchFamily="18" charset="0"/>
                            <a:ea typeface="Cambria Math" panose="02040503050406030204" pitchFamily="18" charset="0"/>
                          </a:rPr>
                          <m:t>≤</m:t>
                        </m:r>
                        <m:r>
                          <a:rPr lang="en-US" sz="1300" b="0" i="1" smtClean="0">
                            <a:latin typeface="Cambria Math" panose="02040503050406030204" pitchFamily="18" charset="0"/>
                            <a:ea typeface="Cambria Math" panose="02040503050406030204" pitchFamily="18" charset="0"/>
                          </a:rPr>
                          <m:t>8</m:t>
                        </m:r>
                      </m:oMath>
                    </m:oMathPara>
                  </a14:m>
                  <a:endParaRPr lang="en-US" sz="1300" dirty="0" err="1" smtClean="0"/>
                </a:p>
              </p:txBody>
            </p:sp>
          </mc:Choice>
          <mc:Fallback>
            <p:sp>
              <p:nvSpPr>
                <p:cNvPr id="5" name="TextBox 4"/>
                <p:cNvSpPr txBox="1">
                  <a:spLocks noRot="1" noChangeAspect="1" noMove="1" noResize="1" noEditPoints="1" noAdjustHandles="1" noChangeArrowheads="1" noChangeShapeType="1" noTextEdit="1"/>
                </p:cNvSpPr>
                <p:nvPr/>
              </p:nvSpPr>
              <p:spPr>
                <a:xfrm>
                  <a:off x="3896135" y="2109500"/>
                  <a:ext cx="323615" cy="2000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6634076" y="2104246"/>
                  <a:ext cx="323615" cy="20005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300" i="1" smtClean="0">
                            <a:latin typeface="Cambria Math" panose="02040503050406030204" pitchFamily="18" charset="0"/>
                            <a:ea typeface="Cambria Math" panose="02040503050406030204" pitchFamily="18" charset="0"/>
                          </a:rPr>
                          <m:t>≤</m:t>
                        </m:r>
                        <m:r>
                          <a:rPr lang="en-US" sz="1300" b="0" i="1" smtClean="0">
                            <a:latin typeface="Cambria Math" panose="02040503050406030204" pitchFamily="18" charset="0"/>
                            <a:ea typeface="Cambria Math" panose="02040503050406030204" pitchFamily="18" charset="0"/>
                          </a:rPr>
                          <m:t>8</m:t>
                        </m:r>
                      </m:oMath>
                    </m:oMathPara>
                  </a14:m>
                  <a:endParaRPr lang="en-US" sz="1300" dirty="0" err="1" smtClean="0"/>
                </a:p>
              </p:txBody>
            </p:sp>
          </mc:Choice>
          <mc:Fallback>
            <p:sp>
              <p:nvSpPr>
                <p:cNvPr id="6" name="TextBox 5"/>
                <p:cNvSpPr txBox="1">
                  <a:spLocks noRot="1" noChangeAspect="1" noMove="1" noResize="1" noEditPoints="1" noAdjustHandles="1" noChangeArrowheads="1" noChangeShapeType="1" noTextEdit="1"/>
                </p:cNvSpPr>
                <p:nvPr/>
              </p:nvSpPr>
              <p:spPr>
                <a:xfrm>
                  <a:off x="6634076" y="2104246"/>
                  <a:ext cx="323615" cy="200055"/>
                </a:xfrm>
                <a:prstGeom prst="rect">
                  <a:avLst/>
                </a:prstGeom>
                <a:blipFill>
                  <a:blip r:embed="rId3"/>
                  <a:stretch>
                    <a:fillRect/>
                  </a:stretch>
                </a:blipFill>
              </p:spPr>
              <p:txBody>
                <a:bodyPr/>
                <a:lstStyle/>
                <a:p>
                  <a:r>
                    <a:rPr lang="en-US">
                      <a:noFill/>
                    </a:rPr>
                    <a:t> </a:t>
                  </a:r>
                </a:p>
              </p:txBody>
            </p:sp>
          </mc:Fallback>
        </mc:AlternateContent>
      </p:grpSp>
      <p:sp>
        <p:nvSpPr>
          <p:cNvPr id="11" name="TextBox 10"/>
          <p:cNvSpPr txBox="1"/>
          <p:nvPr/>
        </p:nvSpPr>
        <p:spPr>
          <a:xfrm>
            <a:off x="71438" y="442409"/>
            <a:ext cx="8497006" cy="646331"/>
          </a:xfrm>
          <a:prstGeom prst="rect">
            <a:avLst/>
          </a:prstGeom>
          <a:noFill/>
        </p:spPr>
        <p:txBody>
          <a:bodyPr wrap="square" rtlCol="0">
            <a:spAutoFit/>
          </a:bodyPr>
          <a:lstStyle/>
          <a:p>
            <a:pPr lvl="0"/>
            <a:r>
              <a:rPr lang="en-US" dirty="0" smtClean="0">
                <a:solidFill>
                  <a:srgbClr val="2D2D8A"/>
                </a:solidFill>
              </a:rPr>
              <a:t>Transition </a:t>
            </a:r>
            <a:r>
              <a:rPr lang="en-US" dirty="0">
                <a:solidFill>
                  <a:srgbClr val="2D2D8A"/>
                </a:solidFill>
              </a:rPr>
              <a:t>from </a:t>
            </a:r>
            <a:r>
              <a:rPr lang="en-US" dirty="0" smtClean="0">
                <a:solidFill>
                  <a:srgbClr val="2D2D8A"/>
                </a:solidFill>
              </a:rPr>
              <a:t>5-wide </a:t>
            </a:r>
            <a:r>
              <a:rPr lang="en-US" dirty="0">
                <a:solidFill>
                  <a:srgbClr val="2D2D8A"/>
                </a:solidFill>
              </a:rPr>
              <a:t>decoding to </a:t>
            </a:r>
            <a:r>
              <a:rPr lang="en-US" dirty="0" smtClean="0">
                <a:solidFill>
                  <a:srgbClr val="2D2D8A"/>
                </a:solidFill>
              </a:rPr>
              <a:t>6-wide </a:t>
            </a:r>
            <a:r>
              <a:rPr lang="en-US" dirty="0">
                <a:solidFill>
                  <a:srgbClr val="2D2D8A"/>
                </a:solidFill>
              </a:rPr>
              <a:t>decoding in </a:t>
            </a:r>
            <a:r>
              <a:rPr lang="en-US" dirty="0" smtClean="0">
                <a:solidFill>
                  <a:srgbClr val="2D2D8A"/>
                </a:solidFill>
              </a:rPr>
              <a:t>ARM’s mobile </a:t>
            </a:r>
          </a:p>
          <a:p>
            <a:pPr lvl="0"/>
            <a:r>
              <a:rPr lang="en-US" dirty="0">
                <a:solidFill>
                  <a:srgbClr val="2D2D8A"/>
                </a:solidFill>
              </a:rPr>
              <a:t> </a:t>
            </a:r>
            <a:r>
              <a:rPr lang="en-US" dirty="0" smtClean="0">
                <a:solidFill>
                  <a:srgbClr val="2D2D8A"/>
                </a:solidFill>
              </a:rPr>
              <a:t> </a:t>
            </a:r>
            <a:r>
              <a:rPr lang="en-US" dirty="0" smtClean="0">
                <a:solidFill>
                  <a:srgbClr val="2D2D8A"/>
                </a:solidFill>
              </a:rPr>
              <a:t>CPU </a:t>
            </a:r>
            <a:r>
              <a:rPr lang="en-US" dirty="0" smtClean="0">
                <a:solidFill>
                  <a:srgbClr val="2D2D8A"/>
                </a:solidFill>
              </a:rPr>
              <a:t>designs </a:t>
            </a:r>
            <a:r>
              <a:rPr lang="en-US" dirty="0"/>
              <a:t>[</a:t>
            </a:r>
            <a:r>
              <a:rPr lang="hu-HU" dirty="0" smtClean="0"/>
              <a:t>1</a:t>
            </a:r>
            <a:r>
              <a:rPr lang="en-US" dirty="0" smtClean="0"/>
              <a:t>12]</a:t>
            </a:r>
            <a:endParaRPr lang="en-US" dirty="0"/>
          </a:p>
        </p:txBody>
      </p:sp>
    </p:spTree>
    <p:extLst>
      <p:ext uri="{BB962C8B-B14F-4D97-AF65-F5344CB8AC3E}">
        <p14:creationId xmlns:p14="http://schemas.microsoft.com/office/powerpoint/2010/main" val="726090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(7)</a:t>
            </a:r>
            <a:endParaRPr lang="en-US" dirty="0"/>
          </a:p>
        </p:txBody>
      </p:sp>
      <p:sp>
        <p:nvSpPr>
          <p:cNvPr id="3" name="TextBox 2"/>
          <p:cNvSpPr txBox="1"/>
          <p:nvPr/>
        </p:nvSpPr>
        <p:spPr>
          <a:xfrm>
            <a:off x="71438" y="476672"/>
            <a:ext cx="9496639" cy="369332"/>
          </a:xfrm>
          <a:prstGeom prst="rect">
            <a:avLst/>
          </a:prstGeom>
          <a:noFill/>
        </p:spPr>
        <p:txBody>
          <a:bodyPr wrap="none" rtlCol="0">
            <a:spAutoFit/>
          </a:bodyPr>
          <a:lstStyle/>
          <a:p>
            <a:r>
              <a:rPr lang="en-US" spc="-50" dirty="0">
                <a:solidFill>
                  <a:schemeClr val="accent6"/>
                </a:solidFill>
              </a:rPr>
              <a:t>Market share of operating systems running on </a:t>
            </a:r>
            <a:r>
              <a:rPr lang="en-US" dirty="0">
                <a:solidFill>
                  <a:schemeClr val="accent6"/>
                </a:solidFill>
              </a:rPr>
              <a:t>recent smartphones and tablets  </a:t>
            </a:r>
          </a:p>
        </p:txBody>
      </p:sp>
      <p:sp>
        <p:nvSpPr>
          <p:cNvPr id="4" name="TextBox 3"/>
          <p:cNvSpPr txBox="1"/>
          <p:nvPr/>
        </p:nvSpPr>
        <p:spPr>
          <a:xfrm>
            <a:off x="71500" y="786190"/>
            <a:ext cx="8785101" cy="338554"/>
          </a:xfrm>
          <a:prstGeom prst="rect">
            <a:avLst/>
          </a:prstGeom>
          <a:noFill/>
        </p:spPr>
        <p:txBody>
          <a:bodyPr wrap="square" rtlCol="0">
            <a:spAutoFit/>
          </a:bodyPr>
          <a:lstStyle/>
          <a:p>
            <a:r>
              <a:rPr lang="en-US" sz="1600" dirty="0"/>
              <a:t>Next we present </a:t>
            </a:r>
            <a:r>
              <a:rPr lang="en-US" sz="1600" dirty="0">
                <a:solidFill>
                  <a:srgbClr val="FF0000"/>
                </a:solidFill>
              </a:rPr>
              <a:t>related statistics </a:t>
            </a:r>
            <a:r>
              <a:rPr lang="en-US" sz="1600" dirty="0"/>
              <a:t>published.  </a:t>
            </a:r>
          </a:p>
        </p:txBody>
      </p:sp>
    </p:spTree>
    <p:extLst>
      <p:ext uri="{BB962C8B-B14F-4D97-AF65-F5344CB8AC3E}">
        <p14:creationId xmlns:p14="http://schemas.microsoft.com/office/powerpoint/2010/main" val="27251721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Evolution of the width of mobile CPU cores (</a:t>
            </a:r>
            <a:r>
              <a:rPr lang="en-US" dirty="0" smtClean="0"/>
              <a:t>11)</a:t>
            </a:r>
            <a:endParaRPr lang="en-US" dirty="0"/>
          </a:p>
        </p:txBody>
      </p:sp>
      <p:sp>
        <p:nvSpPr>
          <p:cNvPr id="10" name="TextBox 9"/>
          <p:cNvSpPr txBox="1"/>
          <p:nvPr/>
        </p:nvSpPr>
        <p:spPr>
          <a:xfrm>
            <a:off x="251520" y="855581"/>
            <a:ext cx="9232822" cy="29392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Concerning the </a:t>
            </a:r>
            <a:r>
              <a:rPr lang="en-US" sz="1600" dirty="0">
                <a:solidFill>
                  <a:srgbClr val="FF0000"/>
                </a:solidFill>
              </a:rPr>
              <a:t>width of mobile CPUs</a:t>
            </a:r>
            <a:r>
              <a:rPr lang="en-US" sz="1600" dirty="0"/>
              <a:t> </a:t>
            </a:r>
            <a:r>
              <a:rPr lang="en-US" sz="1600" dirty="0">
                <a:solidFill>
                  <a:srgbClr val="FF0000"/>
                </a:solidFill>
              </a:rPr>
              <a:t>Apple has a specific position</a:t>
            </a:r>
            <a:r>
              <a:rPr lang="en-US" sz="1600" dirty="0"/>
              <a:t>.</a:t>
            </a:r>
          </a:p>
          <a:p>
            <a:pPr marL="285750" indent="-285750">
              <a:spcAft>
                <a:spcPts val="600"/>
              </a:spcAft>
              <a:buFont typeface="Arial" panose="020B0604020202020204" pitchFamily="34" charset="0"/>
              <a:buChar char="•"/>
            </a:pPr>
            <a:r>
              <a:rPr lang="en-US" sz="1600" dirty="0"/>
              <a:t>In </a:t>
            </a:r>
            <a:r>
              <a:rPr lang="en-US" sz="1600" dirty="0">
                <a:solidFill>
                  <a:srgbClr val="0070C0"/>
                </a:solidFill>
              </a:rPr>
              <a:t>2013</a:t>
            </a:r>
            <a:r>
              <a:rPr lang="en-US" sz="1600" dirty="0"/>
              <a:t> Apple surprised their competitors with a </a:t>
            </a:r>
            <a:r>
              <a:rPr lang="en-US" sz="1600" dirty="0">
                <a:solidFill>
                  <a:srgbClr val="FF0000"/>
                </a:solidFill>
              </a:rPr>
              <a:t>6-wide</a:t>
            </a:r>
            <a:r>
              <a:rPr lang="en-US" sz="1600" dirty="0"/>
              <a:t> core in their </a:t>
            </a:r>
            <a:r>
              <a:rPr lang="en-US" sz="1600" dirty="0">
                <a:solidFill>
                  <a:srgbClr val="0070C0"/>
                </a:solidFill>
              </a:rPr>
              <a:t>A7 </a:t>
            </a:r>
            <a:r>
              <a:rPr lang="en-US" sz="1600" dirty="0"/>
              <a:t>processor.</a:t>
            </a:r>
          </a:p>
          <a:p>
            <a:pPr>
              <a:spcAft>
                <a:spcPts val="600"/>
              </a:spcAft>
            </a:pPr>
            <a:r>
              <a:rPr lang="en-US" sz="1600" dirty="0"/>
              <a:t>    Since then Apple has the widest CPU cores.</a:t>
            </a:r>
          </a:p>
          <a:p>
            <a:pPr marL="285750" lvl="0" indent="-285750">
              <a:buFont typeface="Arial" panose="020B0604020202020204" pitchFamily="34" charset="0"/>
              <a:buChar char="•"/>
              <a:defRPr/>
            </a:pPr>
            <a:r>
              <a:rPr lang="en-US" sz="1600" dirty="0"/>
              <a:t>So Apple introduced </a:t>
            </a:r>
            <a:r>
              <a:rPr lang="en-US" sz="1600" dirty="0">
                <a:solidFill>
                  <a:srgbClr val="FF0000"/>
                </a:solidFill>
              </a:rPr>
              <a:t>7-wide</a:t>
            </a:r>
            <a:r>
              <a:rPr lang="en-US" sz="1600" dirty="0">
                <a:solidFill>
                  <a:srgbClr val="0070C0"/>
                </a:solidFill>
              </a:rPr>
              <a:t> </a:t>
            </a:r>
            <a:r>
              <a:rPr lang="en-US" sz="1600" dirty="0"/>
              <a:t>cores in their </a:t>
            </a:r>
            <a:r>
              <a:rPr lang="en-US" sz="1600" dirty="0">
                <a:solidFill>
                  <a:srgbClr val="0070C0"/>
                </a:solidFill>
              </a:rPr>
              <a:t>A11-A12 (in 2017-2018) </a:t>
            </a:r>
            <a:r>
              <a:rPr lang="en-US" sz="1600" dirty="0"/>
              <a:t>and lately </a:t>
            </a:r>
          </a:p>
          <a:p>
            <a:pPr lvl="0">
              <a:spcAft>
                <a:spcPts val="600"/>
              </a:spcAft>
              <a:defRPr/>
            </a:pPr>
            <a:r>
              <a:rPr lang="en-US" sz="1600" dirty="0"/>
              <a:t>      even </a:t>
            </a:r>
            <a:r>
              <a:rPr lang="en-US" sz="1600" dirty="0">
                <a:solidFill>
                  <a:srgbClr val="FF0000"/>
                </a:solidFill>
              </a:rPr>
              <a:t>8-wide</a:t>
            </a:r>
            <a:r>
              <a:rPr lang="en-US" sz="1600" dirty="0"/>
              <a:t> cores in their </a:t>
            </a:r>
            <a:r>
              <a:rPr lang="en-US" sz="1600" dirty="0">
                <a:solidFill>
                  <a:srgbClr val="0070C0"/>
                </a:solidFill>
              </a:rPr>
              <a:t>A13/A14/M1</a:t>
            </a:r>
            <a:r>
              <a:rPr lang="en-US" sz="1600" dirty="0"/>
              <a:t> processors </a:t>
            </a:r>
            <a:r>
              <a:rPr lang="en-US" sz="1600" dirty="0">
                <a:solidFill>
                  <a:srgbClr val="0070C0"/>
                </a:solidFill>
              </a:rPr>
              <a:t>(in 2019-2020).</a:t>
            </a:r>
          </a:p>
          <a:p>
            <a:pPr marL="285750" lvl="0" indent="-285750">
              <a:buFont typeface="Arial" panose="020B0604020202020204" pitchFamily="34" charset="0"/>
              <a:buChar char="•"/>
              <a:defRPr/>
            </a:pPr>
            <a:r>
              <a:rPr lang="en-US" sz="1600" dirty="0">
                <a:solidFill>
                  <a:srgbClr val="0070C0"/>
                </a:solidFill>
              </a:rPr>
              <a:t>Due to the benefit of significantly wider cores </a:t>
            </a:r>
            <a:r>
              <a:rPr lang="en-US" sz="1600" dirty="0"/>
              <a:t>compared to the competition, </a:t>
            </a:r>
            <a:r>
              <a:rPr lang="en-US" sz="1600" dirty="0">
                <a:solidFill>
                  <a:srgbClr val="FF0000"/>
                </a:solidFill>
              </a:rPr>
              <a:t>Apple</a:t>
            </a:r>
          </a:p>
          <a:p>
            <a:pPr lvl="0">
              <a:defRPr/>
            </a:pPr>
            <a:r>
              <a:rPr lang="en-US" sz="1600" dirty="0">
                <a:solidFill>
                  <a:srgbClr val="FF0000"/>
                </a:solidFill>
              </a:rPr>
              <a:t>       owes the performance crown of mobile processors </a:t>
            </a:r>
            <a:r>
              <a:rPr lang="en-US" sz="1600" dirty="0"/>
              <a:t>for almost a decade, </a:t>
            </a:r>
          </a:p>
          <a:p>
            <a:pPr lvl="0">
              <a:spcAft>
                <a:spcPts val="600"/>
              </a:spcAft>
              <a:defRPr/>
            </a:pPr>
            <a:r>
              <a:rPr lang="en-US" sz="1600" dirty="0"/>
              <a:t>       as demonstrated in Section 2.6.</a:t>
            </a:r>
          </a:p>
          <a:p>
            <a:pPr marL="285750" lvl="0" indent="-285750">
              <a:buFont typeface="Arial" panose="020B0604020202020204" pitchFamily="34" charset="0"/>
              <a:buChar char="•"/>
              <a:defRPr/>
            </a:pPr>
            <a:r>
              <a:rPr lang="en-US" sz="1600" dirty="0">
                <a:solidFill>
                  <a:srgbClr val="000000"/>
                </a:solidFill>
              </a:rPr>
              <a:t>As an example for Apple’s wide cores, the next Figure shows the assumed layout</a:t>
            </a:r>
          </a:p>
          <a:p>
            <a:pPr lvl="0">
              <a:defRPr/>
            </a:pPr>
            <a:r>
              <a:rPr lang="en-US" sz="1600" dirty="0">
                <a:solidFill>
                  <a:srgbClr val="000000"/>
                </a:solidFill>
              </a:rPr>
              <a:t>      </a:t>
            </a:r>
            <a:r>
              <a:rPr lang="en-GB" sz="1600" spc="-70" dirty="0"/>
              <a:t>of the </a:t>
            </a:r>
            <a:r>
              <a:rPr lang="en-GB" sz="1600" spc="-70" dirty="0">
                <a:solidFill>
                  <a:srgbClr val="0070C0"/>
                </a:solidFill>
              </a:rPr>
              <a:t>8-wide big core of the Apple A14 </a:t>
            </a:r>
            <a:r>
              <a:rPr lang="en-GB" sz="1600" spc="-70" dirty="0"/>
              <a:t>(Firestorm core) (2020). </a:t>
            </a:r>
            <a:endParaRPr lang="en-US" sz="1600" dirty="0"/>
          </a:p>
        </p:txBody>
      </p:sp>
      <p:sp>
        <p:nvSpPr>
          <p:cNvPr id="12" name="TextBox 11"/>
          <p:cNvSpPr txBox="1"/>
          <p:nvPr/>
        </p:nvSpPr>
        <p:spPr>
          <a:xfrm>
            <a:off x="71438" y="440668"/>
            <a:ext cx="60433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Apple’s mobile </a:t>
            </a:r>
            <a:r>
              <a:rPr kumimoji="0" lang="en-US" sz="1800" b="0" i="0" u="none" strike="noStrike" kern="1200" cap="none" spc="0" normalizeH="0" baseline="0" noProof="0" dirty="0">
                <a:ln>
                  <a:noFill/>
                </a:ln>
                <a:solidFill>
                  <a:srgbClr val="2D2D8A"/>
                </a:solidFill>
                <a:effectLst/>
                <a:uLnTx/>
                <a:uFillTx/>
                <a:latin typeface="Verdana"/>
                <a:ea typeface="+mn-ea"/>
                <a:cs typeface="+mn-cs"/>
              </a:rPr>
              <a:t>CPU</a:t>
            </a:r>
            <a:r>
              <a:rPr kumimoji="0" lang="en-US" sz="1800" b="0" i="0" u="none" strike="noStrike" kern="1200" cap="none" spc="0" normalizeH="0" noProof="0" dirty="0">
                <a:ln>
                  <a:noFill/>
                </a:ln>
                <a:solidFill>
                  <a:srgbClr val="2D2D8A"/>
                </a:solidFill>
                <a:effectLst/>
                <a:uLnTx/>
                <a:uFillTx/>
                <a:latin typeface="Verdana"/>
                <a:ea typeface="+mn-ea"/>
                <a:cs typeface="+mn-cs"/>
              </a:rPr>
              <a:t> </a:t>
            </a:r>
            <a:r>
              <a:rPr kumimoji="0" lang="en-US" sz="1800" b="0" i="0" u="none" strike="noStrike" kern="1200" cap="none" spc="0" normalizeH="0" noProof="0" dirty="0" smtClean="0">
                <a:ln>
                  <a:noFill/>
                </a:ln>
                <a:solidFill>
                  <a:srgbClr val="2D2D8A"/>
                </a:solidFill>
                <a:effectLst/>
                <a:uLnTx/>
                <a:uFillTx/>
                <a:latin typeface="Verdana"/>
                <a:ea typeface="+mn-ea"/>
                <a:cs typeface="+mn-cs"/>
              </a:rPr>
              <a:t>cores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3279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 calcmode="lin" valueType="num">
                                      <p:cBhvr additive="base">
                                        <p:cTn id="3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 calcmode="lin" valueType="num">
                                      <p:cBhvr additive="base">
                                        <p:cTn id="3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xEl>
                                              <p:pRg st="8" end="8"/>
                                            </p:txEl>
                                          </p:spTgt>
                                        </p:tgtEl>
                                        <p:attrNameLst>
                                          <p:attrName>style.visibility</p:attrName>
                                        </p:attrNameLst>
                                      </p:cBhvr>
                                      <p:to>
                                        <p:strVal val="visible"/>
                                      </p:to>
                                    </p:set>
                                    <p:anim calcmode="lin" valueType="num">
                                      <p:cBhvr additive="base">
                                        <p:cTn id="4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anim calcmode="lin" valueType="num">
                                      <p:cBhvr additive="base">
                                        <p:cTn id="49"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Evolution of the width of mobile CPU cores (</a:t>
            </a:r>
            <a:r>
              <a:rPr lang="en-US" dirty="0" smtClean="0"/>
              <a:t>12)</a:t>
            </a:r>
            <a:endParaRPr lang="en-GB" dirty="0"/>
          </a:p>
        </p:txBody>
      </p:sp>
      <p:pic>
        <p:nvPicPr>
          <p:cNvPr id="1026" name="Picture 2" descr="https://images.anandtech.com/doci/16226/Firestor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19" y="1196752"/>
            <a:ext cx="7944817" cy="5342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325" y="440668"/>
            <a:ext cx="9164688" cy="369332"/>
          </a:xfrm>
          <a:prstGeom prst="rect">
            <a:avLst/>
          </a:prstGeom>
          <a:noFill/>
        </p:spPr>
        <p:txBody>
          <a:bodyPr wrap="none" rtlCol="0">
            <a:spAutoFit/>
          </a:bodyPr>
          <a:lstStyle/>
          <a:p>
            <a:r>
              <a:rPr lang="en-GB" spc="-70" dirty="0">
                <a:solidFill>
                  <a:schemeClr val="accent6"/>
                </a:solidFill>
              </a:rPr>
              <a:t>Example: Assumed layout of the big core of the Apple A14 (Firestorm) (2020) [63]</a:t>
            </a:r>
          </a:p>
        </p:txBody>
      </p:sp>
      <p:sp>
        <p:nvSpPr>
          <p:cNvPr id="5" name="Rectangle 4"/>
          <p:cNvSpPr/>
          <p:nvPr/>
        </p:nvSpPr>
        <p:spPr bwMode="auto">
          <a:xfrm>
            <a:off x="683568" y="5913276"/>
            <a:ext cx="2484276" cy="626227"/>
          </a:xfrm>
          <a:prstGeom prst="rec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rgbClr val="3333CC"/>
              </a:solidFill>
              <a:effectLst/>
              <a:latin typeface="Verdana" pitchFamily="34" charset="0"/>
            </a:endParaRPr>
          </a:p>
        </p:txBody>
      </p:sp>
      <p:sp>
        <p:nvSpPr>
          <p:cNvPr id="6" name="Rectangle 5"/>
          <p:cNvSpPr/>
          <p:nvPr/>
        </p:nvSpPr>
        <p:spPr bwMode="auto">
          <a:xfrm>
            <a:off x="683568" y="5913276"/>
            <a:ext cx="2340260" cy="62622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rgbClr val="3333CC"/>
              </a:solidFill>
              <a:effectLst/>
              <a:latin typeface="Verdana" pitchFamily="34" charset="0"/>
            </a:endParaRPr>
          </a:p>
        </p:txBody>
      </p:sp>
    </p:spTree>
    <p:extLst>
      <p:ext uri="{BB962C8B-B14F-4D97-AF65-F5344CB8AC3E}">
        <p14:creationId xmlns:p14="http://schemas.microsoft.com/office/powerpoint/2010/main" val="34365806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0062" y="440668"/>
            <a:ext cx="562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12" name="Cím 11"/>
          <p:cNvSpPr>
            <a:spLocks noGrp="1"/>
          </p:cNvSpPr>
          <p:nvPr>
            <p:ph type="title"/>
          </p:nvPr>
        </p:nvSpPr>
        <p:spPr>
          <a:xfrm>
            <a:off x="0" y="10219"/>
            <a:ext cx="9144000" cy="393700"/>
          </a:xfrm>
          <a:solidFill>
            <a:srgbClr val="0000FF"/>
          </a:solidFill>
        </p:spPr>
        <p:txBody>
          <a:bodyPr/>
          <a:lstStyle/>
          <a:p>
            <a:r>
              <a:rPr lang="en-US" dirty="0" smtClean="0">
                <a:solidFill>
                  <a:srgbClr val="FFFFFF"/>
                </a:solidFill>
              </a:rPr>
              <a:t>5. </a:t>
            </a:r>
            <a:r>
              <a:rPr lang="en-US" dirty="0">
                <a:solidFill>
                  <a:srgbClr val="FFFFFF"/>
                </a:solidFill>
              </a:rPr>
              <a:t>Evolution of the width of mobile CPU cores (</a:t>
            </a:r>
            <a:r>
              <a:rPr lang="en-US" dirty="0" smtClean="0">
                <a:solidFill>
                  <a:srgbClr val="FFFFFF"/>
                </a:solidFill>
              </a:rPr>
              <a:t>13)</a:t>
            </a:r>
            <a:endParaRPr lang="en-US" dirty="0"/>
          </a:p>
        </p:txBody>
      </p:sp>
      <p:sp>
        <p:nvSpPr>
          <p:cNvPr id="69" name="Text Box 5"/>
          <p:cNvSpPr txBox="1">
            <a:spLocks noChangeArrowheads="1"/>
          </p:cNvSpPr>
          <p:nvPr/>
        </p:nvSpPr>
        <p:spPr bwMode="auto">
          <a:xfrm>
            <a:off x="3504432"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71" name="Text Box 5"/>
          <p:cNvSpPr txBox="1">
            <a:spLocks noChangeArrowheads="1"/>
          </p:cNvSpPr>
          <p:nvPr/>
        </p:nvSpPr>
        <p:spPr bwMode="auto">
          <a:xfrm>
            <a:off x="1379190" y="17131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73" name="Oval 13"/>
          <p:cNvSpPr>
            <a:spLocks noChangeArrowheads="1"/>
          </p:cNvSpPr>
          <p:nvPr/>
        </p:nvSpPr>
        <p:spPr bwMode="auto">
          <a:xfrm>
            <a:off x="8109328"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5234942"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75" name="Straight Connector 74"/>
          <p:cNvCxnSpPr>
            <a:endCxn id="79" idx="6"/>
          </p:cNvCxnSpPr>
          <p:nvPr/>
        </p:nvCxnSpPr>
        <p:spPr bwMode="auto">
          <a:xfrm flipH="1">
            <a:off x="1689406" y="1408053"/>
            <a:ext cx="3218830" cy="26406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4900451"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983142"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745444"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dirty="0">
                <a:solidFill>
                  <a:srgbClr val="000000"/>
                </a:solidFill>
              </a:rPr>
              <a:t>5</a:t>
            </a: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-wide</a:t>
            </a:r>
          </a:p>
        </p:txBody>
      </p:sp>
      <p:sp>
        <p:nvSpPr>
          <p:cNvPr id="79" name="Oval 78"/>
          <p:cNvSpPr>
            <a:spLocks noChangeArrowheads="1"/>
          </p:cNvSpPr>
          <p:nvPr/>
        </p:nvSpPr>
        <p:spPr bwMode="auto">
          <a:xfrm>
            <a:off x="1624318" y="164195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0" name="Straight Connector 79"/>
          <p:cNvCxnSpPr/>
          <p:nvPr/>
        </p:nvCxnSpPr>
        <p:spPr bwMode="auto">
          <a:xfrm flipH="1">
            <a:off x="3917379"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900451"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884834"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6137115"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196531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5" name="TextBox 84"/>
          <p:cNvSpPr txBox="1"/>
          <p:nvPr/>
        </p:nvSpPr>
        <p:spPr>
          <a:xfrm>
            <a:off x="351450" y="1966178"/>
            <a:ext cx="26548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 (2005-09)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(except 1-wide LP A5 (2009)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3-wide HP A15)) </a:t>
            </a:r>
          </a:p>
        </p:txBody>
      </p:sp>
      <p:sp>
        <p:nvSpPr>
          <p:cNvPr id="86" name="TextBox 85"/>
          <p:cNvSpPr txBox="1"/>
          <p:nvPr/>
        </p:nvSpPr>
        <p:spPr>
          <a:xfrm>
            <a:off x="2851920" y="1962587"/>
            <a:ext cx="21376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HP Cortex-A15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(2010)</a:t>
            </a:r>
          </a:p>
        </p:txBody>
      </p:sp>
      <p:sp>
        <p:nvSpPr>
          <p:cNvPr id="87" name="TextBox 86"/>
          <p:cNvSpPr txBox="1"/>
          <p:nvPr/>
        </p:nvSpPr>
        <p:spPr>
          <a:xfrm>
            <a:off x="124593" y="3477527"/>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8" name="TextBox 87"/>
          <p:cNvSpPr txBox="1"/>
          <p:nvPr/>
        </p:nvSpPr>
        <p:spPr>
          <a:xfrm>
            <a:off x="647220" y="3492409"/>
            <a:ext cx="2078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Atom family (2008-15)</a:t>
            </a:r>
          </a:p>
        </p:txBody>
      </p:sp>
      <p:sp>
        <p:nvSpPr>
          <p:cNvPr id="89" name="TextBox 88"/>
          <p:cNvSpPr txBox="1"/>
          <p:nvPr/>
        </p:nvSpPr>
        <p:spPr>
          <a:xfrm>
            <a:off x="114534" y="373346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0" name="TextBox 89"/>
          <p:cNvSpPr txBox="1"/>
          <p:nvPr/>
        </p:nvSpPr>
        <p:spPr>
          <a:xfrm>
            <a:off x="566690" y="3751148"/>
            <a:ext cx="22788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Cat family (2011-2015)</a:t>
            </a:r>
          </a:p>
        </p:txBody>
      </p:sp>
      <p:sp>
        <p:nvSpPr>
          <p:cNvPr id="91" name="TextBox 90"/>
          <p:cNvSpPr txBox="1"/>
          <p:nvPr/>
        </p:nvSpPr>
        <p:spPr>
          <a:xfrm>
            <a:off x="114534" y="401204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2" name="TextBox 91"/>
          <p:cNvSpPr txBox="1"/>
          <p:nvPr/>
        </p:nvSpPr>
        <p:spPr>
          <a:xfrm>
            <a:off x="768002" y="4018580"/>
            <a:ext cx="18882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Cortex-A8 (2009)</a:t>
            </a:r>
          </a:p>
        </p:txBody>
      </p:sp>
      <p:sp>
        <p:nvSpPr>
          <p:cNvPr id="93" name="TextBox 92"/>
          <p:cNvSpPr txBox="1"/>
          <p:nvPr/>
        </p:nvSpPr>
        <p:spPr>
          <a:xfrm>
            <a:off x="3045994" y="4015760"/>
            <a:ext cx="19951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Swift (A6) (2012)</a:t>
            </a:r>
          </a:p>
        </p:txBody>
      </p:sp>
      <p:sp>
        <p:nvSpPr>
          <p:cNvPr id="95" name="TextBox 94"/>
          <p:cNvSpPr txBox="1"/>
          <p:nvPr/>
        </p:nvSpPr>
        <p:spPr>
          <a:xfrm>
            <a:off x="107112" y="429940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6" name="TextBox 95"/>
          <p:cNvSpPr txBox="1"/>
          <p:nvPr/>
        </p:nvSpPr>
        <p:spPr>
          <a:xfrm>
            <a:off x="744909" y="4304020"/>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Scorpion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(S1-S3) (2007-10)</a:t>
            </a:r>
          </a:p>
        </p:txBody>
      </p:sp>
      <p:sp>
        <p:nvSpPr>
          <p:cNvPr id="97" name="TextBox 96"/>
          <p:cNvSpPr txBox="1"/>
          <p:nvPr/>
        </p:nvSpPr>
        <p:spPr>
          <a:xfrm>
            <a:off x="2953227" y="4298965"/>
            <a:ext cx="1933277" cy="1685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Krait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(2012-14)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280</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385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(S845) (2018)</a:t>
            </a:r>
          </a:p>
        </p:txBody>
      </p:sp>
      <p:sp>
        <p:nvSpPr>
          <p:cNvPr id="98" name="TextBox 97"/>
          <p:cNvSpPr txBox="1"/>
          <p:nvPr/>
        </p:nvSpPr>
        <p:spPr>
          <a:xfrm>
            <a:off x="116505" y="594195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99" name="TextBox 98"/>
          <p:cNvSpPr txBox="1"/>
          <p:nvPr/>
        </p:nvSpPr>
        <p:spPr>
          <a:xfrm>
            <a:off x="5088487" y="5960661"/>
            <a:ext cx="2251557" cy="882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M1 (2016) </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M2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1" name="TextBox 100"/>
          <p:cNvSpPr txBox="1"/>
          <p:nvPr/>
        </p:nvSpPr>
        <p:spPr>
          <a:xfrm>
            <a:off x="2516697" y="2582116"/>
            <a:ext cx="27868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v8.0 HP Cortex-A  (2013-15) (except 2-wide HP Cortex-A73)</a:t>
            </a:r>
          </a:p>
        </p:txBody>
      </p:sp>
      <p:sp>
        <p:nvSpPr>
          <p:cNvPr id="102" name="TextBox 101"/>
          <p:cNvSpPr txBox="1"/>
          <p:nvPr/>
        </p:nvSpPr>
        <p:spPr>
          <a:xfrm>
            <a:off x="2780501" y="594457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Ex</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(2013-14)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 </a:t>
            </a:r>
          </a:p>
        </p:txBody>
      </p:sp>
      <p:sp>
        <p:nvSpPr>
          <p:cNvPr id="103" name="Right Arrow 102"/>
          <p:cNvSpPr/>
          <p:nvPr/>
        </p:nvSpPr>
        <p:spPr bwMode="auto">
          <a:xfrm>
            <a:off x="2815669" y="206507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ight Arrow 103"/>
          <p:cNvSpPr/>
          <p:nvPr/>
        </p:nvSpPr>
        <p:spPr bwMode="auto">
          <a:xfrm>
            <a:off x="2806421" y="4109988"/>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2805857" y="441240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Right Arrow 105"/>
          <p:cNvSpPr/>
          <p:nvPr/>
        </p:nvSpPr>
        <p:spPr bwMode="auto">
          <a:xfrm>
            <a:off x="4833152" y="605153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TextBox 66"/>
          <p:cNvSpPr txBox="1"/>
          <p:nvPr/>
        </p:nvSpPr>
        <p:spPr>
          <a:xfrm>
            <a:off x="5251055" y="3035657"/>
            <a:ext cx="1736887" cy="1041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Cortex-A76</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(2018)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Verdana"/>
              </a:rPr>
              <a:t>HP Cortex-A78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Verdana"/>
              </a:rPr>
              <a:t>(2020)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0" name="Right Arrow 36"/>
          <p:cNvSpPr/>
          <p:nvPr/>
        </p:nvSpPr>
        <p:spPr bwMode="auto">
          <a:xfrm>
            <a:off x="4889942" y="314790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359854" y="6345324"/>
            <a:ext cx="28799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112" name="Szövegdoboz 8"/>
          <p:cNvSpPr txBox="1"/>
          <p:nvPr/>
        </p:nvSpPr>
        <p:spPr>
          <a:xfrm>
            <a:off x="819738" y="2604335"/>
            <a:ext cx="17191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Cortex-A73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a:t>
            </a:r>
          </a:p>
        </p:txBody>
      </p:sp>
      <p:sp>
        <p:nvSpPr>
          <p:cNvPr id="113" name="TextBox 53"/>
          <p:cNvSpPr txBox="1"/>
          <p:nvPr/>
        </p:nvSpPr>
        <p:spPr>
          <a:xfrm>
            <a:off x="3001480" y="3438418"/>
            <a:ext cx="1757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Airmont</a:t>
            </a:r>
            <a:r>
              <a:rPr kumimoji="0" lang="en-US" sz="1200" b="0" i="0" u="none" strike="noStrike" kern="1200" cap="none" spc="0" normalizeH="0" baseline="0" noProof="0" dirty="0">
                <a:ln>
                  <a:noFill/>
                </a:ln>
                <a:solidFill>
                  <a:srgbClr val="000000"/>
                </a:solidFill>
                <a:effectLst/>
                <a:uLnTx/>
                <a:uFillTx/>
                <a:latin typeface="Verdana"/>
                <a:ea typeface="+mn-ea"/>
                <a:cs typeface="+mn-cs"/>
              </a:rPr>
              <a:t>-based Atom core (2016)</a:t>
            </a:r>
          </a:p>
        </p:txBody>
      </p:sp>
      <p:sp>
        <p:nvSpPr>
          <p:cNvPr id="114" name="Right Arrow 36"/>
          <p:cNvSpPr/>
          <p:nvPr/>
        </p:nvSpPr>
        <p:spPr bwMode="auto">
          <a:xfrm>
            <a:off x="2820506" y="361929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ight Arrow 36"/>
          <p:cNvSpPr/>
          <p:nvPr/>
        </p:nvSpPr>
        <p:spPr bwMode="auto">
          <a:xfrm>
            <a:off x="7100549" y="313601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TextBox 116"/>
          <p:cNvSpPr txBox="1"/>
          <p:nvPr/>
        </p:nvSpPr>
        <p:spPr>
          <a:xfrm>
            <a:off x="763222" y="3038080"/>
            <a:ext cx="18153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v8.0/8.2 LP Cortex-A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118" name="TextBox 117"/>
          <p:cNvSpPr txBox="1"/>
          <p:nvPr/>
        </p:nvSpPr>
        <p:spPr>
          <a:xfrm>
            <a:off x="3061495" y="3038096"/>
            <a:ext cx="17191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(2017)</a:t>
            </a:r>
          </a:p>
        </p:txBody>
      </p:sp>
      <p:sp>
        <p:nvSpPr>
          <p:cNvPr id="63" name="Right Arrow 62"/>
          <p:cNvSpPr/>
          <p:nvPr/>
        </p:nvSpPr>
        <p:spPr bwMode="auto">
          <a:xfrm>
            <a:off x="6987942" y="606179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TextBox 52"/>
          <p:cNvSpPr txBox="1"/>
          <p:nvPr/>
        </p:nvSpPr>
        <p:spPr>
          <a:xfrm>
            <a:off x="7380312" y="303934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Cortex-X1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4" name="Right Arrow 53"/>
          <p:cNvSpPr/>
          <p:nvPr/>
        </p:nvSpPr>
        <p:spPr bwMode="auto">
          <a:xfrm>
            <a:off x="5004048" y="411307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893264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0062" y="440668"/>
            <a:ext cx="562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-4</a:t>
            </a:r>
          </a:p>
        </p:txBody>
      </p:sp>
      <p:sp>
        <p:nvSpPr>
          <p:cNvPr id="12" name="Cím 11"/>
          <p:cNvSpPr>
            <a:spLocks noGrp="1"/>
          </p:cNvSpPr>
          <p:nvPr>
            <p:ph type="title"/>
          </p:nvPr>
        </p:nvSpPr>
        <p:spPr>
          <a:xfrm>
            <a:off x="0" y="10219"/>
            <a:ext cx="9144000" cy="393700"/>
          </a:xfrm>
          <a:solidFill>
            <a:srgbClr val="0000FF"/>
          </a:solidFill>
        </p:spPr>
        <p:txBody>
          <a:bodyPr/>
          <a:lstStyle/>
          <a:p>
            <a:r>
              <a:rPr lang="en-US" dirty="0" smtClean="0">
                <a:solidFill>
                  <a:srgbClr val="FFFFFF"/>
                </a:solidFill>
              </a:rPr>
              <a:t>5. </a:t>
            </a:r>
            <a:r>
              <a:rPr lang="en-US" dirty="0">
                <a:solidFill>
                  <a:srgbClr val="FFFFFF"/>
                </a:solidFill>
              </a:rPr>
              <a:t>Evolution of the width of mobile CPU cores (</a:t>
            </a:r>
            <a:r>
              <a:rPr lang="en-US" dirty="0" smtClean="0">
                <a:solidFill>
                  <a:srgbClr val="FFFFFF"/>
                </a:solidFill>
              </a:rPr>
              <a:t>14)</a:t>
            </a:r>
            <a:endParaRPr lang="en-US" dirty="0"/>
          </a:p>
        </p:txBody>
      </p:sp>
      <p:sp>
        <p:nvSpPr>
          <p:cNvPr id="69" name="Text Box 5"/>
          <p:cNvSpPr txBox="1">
            <a:spLocks noChangeArrowheads="1"/>
          </p:cNvSpPr>
          <p:nvPr/>
        </p:nvSpPr>
        <p:spPr bwMode="auto">
          <a:xfrm>
            <a:off x="3152390"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73" name="Oval 13"/>
          <p:cNvSpPr>
            <a:spLocks noChangeArrowheads="1"/>
          </p:cNvSpPr>
          <p:nvPr/>
        </p:nvSpPr>
        <p:spPr bwMode="auto">
          <a:xfrm>
            <a:off x="7757286"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4882900"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dirty="0">
                <a:solidFill>
                  <a:srgbClr val="000000"/>
                </a:solidFill>
              </a:rPr>
              <a:t>7</a:t>
            </a: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-wide</a:t>
            </a:r>
          </a:p>
        </p:txBody>
      </p:sp>
      <p:cxnSp>
        <p:nvCxnSpPr>
          <p:cNvPr id="76" name="Straight Connector 75"/>
          <p:cNvCxnSpPr/>
          <p:nvPr/>
        </p:nvCxnSpPr>
        <p:spPr bwMode="auto">
          <a:xfrm>
            <a:off x="4548409"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631100"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393402"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8-wide</a:t>
            </a:r>
          </a:p>
        </p:txBody>
      </p:sp>
      <p:cxnSp>
        <p:nvCxnSpPr>
          <p:cNvPr id="80" name="Straight Connector 79"/>
          <p:cNvCxnSpPr/>
          <p:nvPr/>
        </p:nvCxnSpPr>
        <p:spPr bwMode="auto">
          <a:xfrm flipH="1">
            <a:off x="3565337"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548409"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532792"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5785073"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196531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7" name="TextBox 86"/>
          <p:cNvSpPr txBox="1"/>
          <p:nvPr/>
        </p:nvSpPr>
        <p:spPr>
          <a:xfrm>
            <a:off x="124593" y="3465004"/>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9" name="TextBox 88"/>
          <p:cNvSpPr txBox="1"/>
          <p:nvPr/>
        </p:nvSpPr>
        <p:spPr>
          <a:xfrm>
            <a:off x="114534" y="372094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1" name="TextBox 90"/>
          <p:cNvSpPr txBox="1"/>
          <p:nvPr/>
        </p:nvSpPr>
        <p:spPr>
          <a:xfrm>
            <a:off x="114534" y="404106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5" name="TextBox 94"/>
          <p:cNvSpPr txBox="1"/>
          <p:nvPr/>
        </p:nvSpPr>
        <p:spPr>
          <a:xfrm>
            <a:off x="107112" y="4772181"/>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8" name="TextBox 97"/>
          <p:cNvSpPr txBox="1"/>
          <p:nvPr/>
        </p:nvSpPr>
        <p:spPr>
          <a:xfrm>
            <a:off x="116505" y="5168225"/>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104" name="Right Arrow 103"/>
          <p:cNvSpPr/>
          <p:nvPr/>
        </p:nvSpPr>
        <p:spPr bwMode="auto">
          <a:xfrm>
            <a:off x="4471986" y="4167092"/>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5493810" y="529824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ight Arrow 106"/>
          <p:cNvSpPr/>
          <p:nvPr/>
        </p:nvSpPr>
        <p:spPr bwMode="auto">
          <a:xfrm>
            <a:off x="6537926" y="422108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296547" y="6381553"/>
            <a:ext cx="27632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61" name="TextBox 60"/>
          <p:cNvSpPr txBox="1"/>
          <p:nvPr/>
        </p:nvSpPr>
        <p:spPr>
          <a:xfrm>
            <a:off x="2519772" y="4049548"/>
            <a:ext cx="2017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A7-</a:t>
            </a:r>
            <a:r>
              <a:rPr lang="en-US" sz="1200" dirty="0">
                <a:solidFill>
                  <a:srgbClr val="000000"/>
                </a:solidFill>
                <a:latin typeface="Verdana"/>
              </a:rPr>
              <a:t>A10X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53" name="TextBox 52"/>
          <p:cNvSpPr txBox="1"/>
          <p:nvPr/>
        </p:nvSpPr>
        <p:spPr>
          <a:xfrm>
            <a:off x="4724014" y="4011451"/>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A11 (2017)</a:t>
            </a:r>
          </a:p>
          <a:p>
            <a:pPr lvl="0" algn="ctr" defTabSz="914400">
              <a:defRPr/>
            </a:pPr>
            <a:r>
              <a:rPr lang="en-US" sz="1200" dirty="0">
                <a:solidFill>
                  <a:srgbClr val="000000"/>
                </a:solidFill>
              </a:rPr>
              <a:t>v8.3 HP A12/A12X </a:t>
            </a:r>
          </a:p>
          <a:p>
            <a:pPr lvl="0" algn="ctr" defTabSz="914400">
              <a:defRPr/>
            </a:pPr>
            <a:r>
              <a:rPr lang="en-US" sz="1200" dirty="0">
                <a:solidFill>
                  <a:srgbClr val="000000"/>
                </a:solidFill>
              </a:rPr>
              <a:t>(2018)</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4" name="TextBox 53"/>
          <p:cNvSpPr txBox="1"/>
          <p:nvPr/>
        </p:nvSpPr>
        <p:spPr>
          <a:xfrm>
            <a:off x="6776242" y="4042809"/>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v8.4 HP A13 (2019)</a:t>
            </a:r>
          </a:p>
          <a:p>
            <a:pPr lvl="0" algn="ctr" defTabSz="914400">
              <a:defRPr/>
            </a:pPr>
            <a:r>
              <a:rPr lang="en-US" sz="1200" dirty="0" smtClean="0">
                <a:solidFill>
                  <a:srgbClr val="000000"/>
                </a:solidFill>
              </a:rPr>
              <a:t>v8.5 </a:t>
            </a:r>
            <a:r>
              <a:rPr lang="en-US" sz="1200" dirty="0">
                <a:solidFill>
                  <a:srgbClr val="000000"/>
                </a:solidFill>
              </a:rPr>
              <a:t>HP A14/M1 </a:t>
            </a:r>
          </a:p>
          <a:p>
            <a:pPr lvl="0" algn="ctr" defTabSz="914400">
              <a:defRPr/>
            </a:pPr>
            <a:r>
              <a:rPr lang="en-US" sz="1200" dirty="0">
                <a:solidFill>
                  <a:srgbClr val="000000"/>
                </a:solidFill>
              </a:rPr>
              <a:t>(</a:t>
            </a:r>
            <a:r>
              <a:rPr lang="en-US" sz="1200" dirty="0" smtClean="0">
                <a:solidFill>
                  <a:srgbClr val="000000"/>
                </a:solidFill>
              </a:rPr>
              <a:t>2020)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5" name="TextBox 54"/>
          <p:cNvSpPr txBox="1"/>
          <p:nvPr/>
        </p:nvSpPr>
        <p:spPr>
          <a:xfrm>
            <a:off x="6704234" y="5172232"/>
            <a:ext cx="1758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(2020)/cancelled</a:t>
            </a:r>
          </a:p>
        </p:txBody>
      </p:sp>
      <p:sp>
        <p:nvSpPr>
          <p:cNvPr id="34" name="TextBox 33"/>
          <p:cNvSpPr txBox="1"/>
          <p:nvPr/>
        </p:nvSpPr>
        <p:spPr>
          <a:xfrm>
            <a:off x="2663788" y="5171127"/>
            <a:ext cx="1758041" cy="1354217"/>
          </a:xfrm>
          <a:prstGeom prst="rect">
            <a:avLst/>
          </a:prstGeom>
          <a:noFill/>
        </p:spPr>
        <p:txBody>
          <a:bodyPr wrap="square" rtlCol="0">
            <a:spAutoFit/>
          </a:bodyPr>
          <a:lstStyle/>
          <a:p>
            <a:pPr algn="ctr" defTabSz="914400">
              <a:spcBef>
                <a:spcPts val="300"/>
              </a:spcBef>
              <a:spcAft>
                <a:spcPts val="300"/>
              </a:spcAf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M3 (2018)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lang="en-US" sz="1200" dirty="0">
                <a:solidFill>
                  <a:srgbClr val="000000"/>
                </a:solidFill>
                <a:latin typeface="Verdana"/>
              </a:rPr>
              <a:t> 9810)</a:t>
            </a:r>
            <a:endParaRPr lang="en-US" sz="1200" dirty="0">
              <a:solidFill>
                <a:srgbClr val="000000"/>
              </a:solidFill>
            </a:endParaRPr>
          </a:p>
          <a:p>
            <a:pPr algn="ctr" defTabSz="914400">
              <a:spcBef>
                <a:spcPts val="300"/>
              </a:spcBef>
              <a:spcAft>
                <a:spcPts val="300"/>
              </a:spcAft>
              <a:defRPr/>
            </a:pPr>
            <a:r>
              <a:rPr lang="en-US" sz="1200" dirty="0">
                <a:solidFill>
                  <a:srgbClr val="000000"/>
                </a:solidFill>
              </a:rPr>
              <a:t> v8.2 M4 (2019) </a:t>
            </a:r>
            <a:r>
              <a:rPr lang="en-US" sz="1200" dirty="0" err="1">
                <a:solidFill>
                  <a:srgbClr val="000000"/>
                </a:solidFill>
              </a:rPr>
              <a:t>Exynos</a:t>
            </a:r>
            <a:r>
              <a:rPr lang="en-US" sz="1200" dirty="0">
                <a:solidFill>
                  <a:srgbClr val="000000"/>
                </a:solidFill>
              </a:rPr>
              <a:t> 9820)</a:t>
            </a:r>
          </a:p>
          <a:p>
            <a:pPr algn="ctr" defTabSz="914400">
              <a:spcBef>
                <a:spcPts val="300"/>
              </a:spcBef>
              <a:spcAft>
                <a:spcPts val="300"/>
              </a:spcAft>
              <a:defRPr/>
            </a:pPr>
            <a:r>
              <a:rPr lang="en-US" sz="1200" dirty="0">
                <a:solidFill>
                  <a:srgbClr val="000000"/>
                </a:solidFill>
              </a:rPr>
              <a:t>v8.2 M5 (2019) </a:t>
            </a:r>
            <a:r>
              <a:rPr lang="en-US" sz="1200" dirty="0" err="1">
                <a:solidFill>
                  <a:srgbClr val="000000"/>
                </a:solidFill>
              </a:rPr>
              <a:t>Exynos</a:t>
            </a:r>
            <a:r>
              <a:rPr lang="en-US" sz="1200" dirty="0">
                <a:solidFill>
                  <a:srgbClr val="000000"/>
                </a:solidFill>
              </a:rPr>
              <a:t> 990)</a:t>
            </a:r>
            <a:endParaRPr lang="en-US" sz="1200" dirty="0">
              <a:solidFill>
                <a:srgbClr val="000000"/>
              </a:solidFill>
              <a:latin typeface="Verdana"/>
            </a:endParaRPr>
          </a:p>
        </p:txBody>
      </p:sp>
      <p:sp>
        <p:nvSpPr>
          <p:cNvPr id="29" name="TextBox 28"/>
          <p:cNvSpPr txBox="1"/>
          <p:nvPr/>
        </p:nvSpPr>
        <p:spPr>
          <a:xfrm>
            <a:off x="2629652" y="303934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v9.0 </a:t>
            </a:r>
            <a:r>
              <a:rPr kumimoji="0" lang="en-US" sz="1200" b="0" i="0" u="none" strike="noStrike" kern="1200" cap="none" spc="0" normalizeH="0" baseline="0" noProof="0" dirty="0">
                <a:ln>
                  <a:noFill/>
                </a:ln>
                <a:solidFill>
                  <a:srgbClr val="000000"/>
                </a:solidFill>
                <a:effectLst/>
                <a:uLnTx/>
                <a:uFillTx/>
                <a:latin typeface="Verdana"/>
                <a:ea typeface="+mn-ea"/>
                <a:cs typeface="+mn-cs"/>
              </a:rPr>
              <a:t>HP </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Cortex-X3 </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2022)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0" name="Right Arrow 29"/>
          <p:cNvSpPr/>
          <p:nvPr/>
        </p:nvSpPr>
        <p:spPr bwMode="auto">
          <a:xfrm>
            <a:off x="2451076" y="314888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ight Arrow 30"/>
          <p:cNvSpPr/>
          <p:nvPr/>
        </p:nvSpPr>
        <p:spPr bwMode="auto">
          <a:xfrm>
            <a:off x="2411760" y="415870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ight Arrow 31"/>
          <p:cNvSpPr/>
          <p:nvPr/>
        </p:nvSpPr>
        <p:spPr bwMode="auto">
          <a:xfrm>
            <a:off x="2425472" y="526520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726496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235" y="440668"/>
            <a:ext cx="9779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5" name="TextBox 4"/>
          <p:cNvSpPr txBox="1"/>
          <p:nvPr/>
        </p:nvSpPr>
        <p:spPr>
          <a:xfrm>
            <a:off x="104350" y="764704"/>
            <a:ext cx="57944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Certain </a:t>
            </a:r>
            <a:r>
              <a:rPr kumimoji="0" lang="en-US" sz="1600" b="0" i="0" u="none" strike="noStrike" kern="1200" cap="none" spc="0" normalizeH="0" baseline="0" noProof="0" dirty="0">
                <a:ln>
                  <a:noFill/>
                </a:ln>
                <a:solidFill>
                  <a:srgbClr val="0070C0"/>
                </a:solidFill>
                <a:effectLst/>
                <a:uLnTx/>
                <a:uFillTx/>
                <a:latin typeface="Verdana"/>
                <a:ea typeface="+mn-ea"/>
                <a:cs typeface="+mn-cs"/>
              </a:rPr>
              <a:t>early mobile processors were only 1-wide</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a:t>
            </a:r>
          </a:p>
        </p:txBody>
      </p:sp>
      <p:sp>
        <p:nvSpPr>
          <p:cNvPr id="6" name="TextBox 5"/>
          <p:cNvSpPr txBox="1"/>
          <p:nvPr/>
        </p:nvSpPr>
        <p:spPr>
          <a:xfrm>
            <a:off x="296525" y="1076662"/>
            <a:ext cx="5189690" cy="61042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ARM’s 1176 used in Apple’s iPhone (2007) or </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ARM’s Cortex-A5 (2009)  </a:t>
            </a:r>
          </a:p>
        </p:txBody>
      </p:sp>
      <p:sp>
        <p:nvSpPr>
          <p:cNvPr id="7" name="TextBox 6"/>
          <p:cNvSpPr txBox="1"/>
          <p:nvPr/>
        </p:nvSpPr>
        <p:spPr>
          <a:xfrm flipH="1">
            <a:off x="107504" y="1647348"/>
            <a:ext cx="86859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 for better clarity these processors were not indicated in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Figure.</a:t>
            </a:r>
          </a:p>
        </p:txBody>
      </p:sp>
      <p:sp>
        <p:nvSpPr>
          <p:cNvPr id="8" name="Title 64"/>
          <p:cNvSpPr>
            <a:spLocks noGrp="1"/>
          </p:cNvSpPr>
          <p:nvPr>
            <p:ph type="title"/>
          </p:nvPr>
        </p:nvSpPr>
        <p:spPr>
          <a:xfrm>
            <a:off x="0" y="0"/>
            <a:ext cx="9144000" cy="393700"/>
          </a:xfrm>
        </p:spPr>
        <p:txBody>
          <a:bodyPr/>
          <a:lstStyle/>
          <a:p>
            <a:r>
              <a:rPr lang="en-US" dirty="0" smtClean="0">
                <a:solidFill>
                  <a:srgbClr val="FFFFFF"/>
                </a:solidFill>
              </a:rPr>
              <a:t>5. </a:t>
            </a:r>
            <a:r>
              <a:rPr lang="en-US" dirty="0">
                <a:solidFill>
                  <a:srgbClr val="FFFFFF"/>
                </a:solidFill>
              </a:rPr>
              <a:t>Evolution of the width of mobile CPU cores (</a:t>
            </a:r>
            <a:r>
              <a:rPr lang="en-US" dirty="0" smtClean="0">
                <a:solidFill>
                  <a:srgbClr val="FFFFFF"/>
                </a:solidFill>
              </a:rPr>
              <a:t>15)</a:t>
            </a:r>
            <a:endParaRPr lang="en-US" dirty="0"/>
          </a:p>
        </p:txBody>
      </p:sp>
    </p:spTree>
    <p:extLst>
      <p:ext uri="{BB962C8B-B14F-4D97-AF65-F5344CB8AC3E}">
        <p14:creationId xmlns:p14="http://schemas.microsoft.com/office/powerpoint/2010/main" val="20315209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532489" y="163148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4" name="Text Box 5"/>
          <p:cNvSpPr txBox="1">
            <a:spLocks noChangeArrowheads="1"/>
          </p:cNvSpPr>
          <p:nvPr/>
        </p:nvSpPr>
        <p:spPr bwMode="auto">
          <a:xfrm>
            <a:off x="755576" y="1629388"/>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5" name="Oval 13"/>
          <p:cNvSpPr>
            <a:spLocks noChangeArrowheads="1"/>
          </p:cNvSpPr>
          <p:nvPr/>
        </p:nvSpPr>
        <p:spPr bwMode="auto">
          <a:xfrm>
            <a:off x="6822340" y="1550201"/>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4170699" y="1628044"/>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14" name="Straight Connector 13"/>
          <p:cNvCxnSpPr/>
          <p:nvPr/>
        </p:nvCxnSpPr>
        <p:spPr bwMode="auto">
          <a:xfrm flipH="1">
            <a:off x="1125929" y="1345785"/>
            <a:ext cx="2900460" cy="237397"/>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endCxn id="5" idx="2"/>
          </p:cNvCxnSpPr>
          <p:nvPr/>
        </p:nvCxnSpPr>
        <p:spPr bwMode="auto">
          <a:xfrm>
            <a:off x="3863970" y="1340147"/>
            <a:ext cx="2958370" cy="24101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1495948" y="1016732"/>
            <a:ext cx="4749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Intel’s and AMD’s basic microarchitectures</a:t>
            </a:r>
          </a:p>
        </p:txBody>
      </p:sp>
      <p:sp>
        <p:nvSpPr>
          <p:cNvPr id="19" name="Text Box 6"/>
          <p:cNvSpPr txBox="1">
            <a:spLocks noChangeArrowheads="1"/>
          </p:cNvSpPr>
          <p:nvPr/>
        </p:nvSpPr>
        <p:spPr bwMode="auto">
          <a:xfrm>
            <a:off x="6372200" y="1630098"/>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5-wide</a:t>
            </a:r>
          </a:p>
        </p:txBody>
      </p:sp>
      <p:sp>
        <p:nvSpPr>
          <p:cNvPr id="21" name="Oval 20"/>
          <p:cNvSpPr>
            <a:spLocks noChangeArrowheads="1"/>
          </p:cNvSpPr>
          <p:nvPr/>
        </p:nvSpPr>
        <p:spPr bwMode="auto">
          <a:xfrm>
            <a:off x="1079540" y="1558188"/>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9" name="Straight Connector 28"/>
          <p:cNvCxnSpPr/>
          <p:nvPr/>
        </p:nvCxnSpPr>
        <p:spPr bwMode="auto">
          <a:xfrm flipH="1">
            <a:off x="2945436" y="1336096"/>
            <a:ext cx="1080953" cy="258225"/>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032697" y="1336096"/>
            <a:ext cx="1061116" cy="234867"/>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p:cNvSpPr>
            <a:spLocks noChangeArrowheads="1"/>
          </p:cNvSpPr>
          <p:nvPr/>
        </p:nvSpPr>
        <p:spPr bwMode="auto">
          <a:xfrm>
            <a:off x="2912891" y="1561828"/>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Oval 45"/>
          <p:cNvSpPr>
            <a:spLocks noChangeArrowheads="1"/>
          </p:cNvSpPr>
          <p:nvPr/>
        </p:nvSpPr>
        <p:spPr bwMode="auto">
          <a:xfrm>
            <a:off x="5072872" y="155389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TextBox 48"/>
          <p:cNvSpPr txBox="1"/>
          <p:nvPr/>
        </p:nvSpPr>
        <p:spPr>
          <a:xfrm>
            <a:off x="6358" y="1900799"/>
            <a:ext cx="749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51" name="TextBox 50"/>
          <p:cNvSpPr txBox="1"/>
          <p:nvPr/>
        </p:nvSpPr>
        <p:spPr>
          <a:xfrm>
            <a:off x="575556" y="1898074"/>
            <a:ext cx="10540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Pentium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(1993)</a:t>
            </a:r>
          </a:p>
        </p:txBody>
      </p:sp>
      <p:sp>
        <p:nvSpPr>
          <p:cNvPr id="52" name="TextBox 51"/>
          <p:cNvSpPr txBox="1"/>
          <p:nvPr/>
        </p:nvSpPr>
        <p:spPr>
          <a:xfrm>
            <a:off x="1870352" y="1898074"/>
            <a:ext cx="2137614"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Pentium II (Pentium Pro) 1996)</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Pentium III (1999)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Pentium 4 (2000)</a:t>
            </a:r>
          </a:p>
        </p:txBody>
      </p:sp>
      <p:sp>
        <p:nvSpPr>
          <p:cNvPr id="55" name="TextBox 54"/>
          <p:cNvSpPr txBox="1"/>
          <p:nvPr/>
        </p:nvSpPr>
        <p:spPr>
          <a:xfrm>
            <a:off x="1686" y="2798175"/>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8" name="Right Arrow 7"/>
          <p:cNvSpPr/>
          <p:nvPr/>
        </p:nvSpPr>
        <p:spPr bwMode="auto">
          <a:xfrm>
            <a:off x="1596264" y="197169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ight Arrow 36"/>
          <p:cNvSpPr/>
          <p:nvPr/>
        </p:nvSpPr>
        <p:spPr bwMode="auto">
          <a:xfrm>
            <a:off x="4081656" y="198808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TextBox 44"/>
          <p:cNvSpPr txBox="1"/>
          <p:nvPr/>
        </p:nvSpPr>
        <p:spPr>
          <a:xfrm>
            <a:off x="4139952" y="1907727"/>
            <a:ext cx="17558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Core 2 (2006)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until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Broadwell</a:t>
            </a:r>
            <a:r>
              <a:rPr kumimoji="0" lang="en-US" sz="1200" b="0" i="0" u="none" strike="noStrike" kern="1200" cap="none" spc="0" normalizeH="0" baseline="0" noProof="0" dirty="0">
                <a:ln>
                  <a:noFill/>
                </a:ln>
                <a:solidFill>
                  <a:srgbClr val="000000"/>
                </a:solidFill>
                <a:effectLst/>
                <a:uLnTx/>
                <a:uFillTx/>
                <a:latin typeface="Verdana"/>
                <a:ea typeface="+mn-ea"/>
                <a:cs typeface="+mn-cs"/>
              </a:rPr>
              <a:t> (2014)</a:t>
            </a:r>
          </a:p>
        </p:txBody>
      </p:sp>
      <p:sp>
        <p:nvSpPr>
          <p:cNvPr id="47" name="TextBox 46"/>
          <p:cNvSpPr txBox="1"/>
          <p:nvPr/>
        </p:nvSpPr>
        <p:spPr>
          <a:xfrm>
            <a:off x="5940152" y="1908726"/>
            <a:ext cx="16389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Skylake</a:t>
            </a:r>
            <a:r>
              <a:rPr kumimoji="0" lang="en-US" sz="1200" b="0" i="0" u="none" strike="noStrike" kern="1200" cap="none" spc="0" normalizeH="0" baseline="0" noProof="0" dirty="0">
                <a:ln>
                  <a:noFill/>
                </a:ln>
                <a:solidFill>
                  <a:srgbClr val="000000"/>
                </a:solidFill>
                <a:effectLst/>
                <a:uLnTx/>
                <a:uFillTx/>
                <a:latin typeface="Verdana"/>
                <a:ea typeface="+mn-ea"/>
                <a:cs typeface="+mn-cs"/>
              </a:rPr>
              <a:t>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subsequent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symmetrical multicores</a:t>
            </a:r>
          </a:p>
        </p:txBody>
      </p:sp>
      <p:sp>
        <p:nvSpPr>
          <p:cNvPr id="48" name="Right Arrow 47"/>
          <p:cNvSpPr/>
          <p:nvPr/>
        </p:nvSpPr>
        <p:spPr bwMode="auto">
          <a:xfrm>
            <a:off x="5724128" y="198808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p:cNvSpPr txBox="1"/>
          <p:nvPr/>
        </p:nvSpPr>
        <p:spPr>
          <a:xfrm>
            <a:off x="1853210" y="3097963"/>
            <a:ext cx="2173324" cy="1500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K7 Athlon (1998)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K8 (Hammer)-based</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designs (2003)</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K10 (Barcelona/Phenom) based lines (2007)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K10.5 (Shanghai etc.)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based lines (2008)</a:t>
            </a:r>
          </a:p>
        </p:txBody>
      </p:sp>
      <p:sp>
        <p:nvSpPr>
          <p:cNvPr id="68" name="TextBox 67"/>
          <p:cNvSpPr txBox="1"/>
          <p:nvPr/>
        </p:nvSpPr>
        <p:spPr>
          <a:xfrm>
            <a:off x="3955386" y="3138322"/>
            <a:ext cx="2283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K15 Bulldozer-based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lines  (2011)</a:t>
            </a:r>
          </a:p>
        </p:txBody>
      </p:sp>
      <p:sp>
        <p:nvSpPr>
          <p:cNvPr id="70" name="Right Arrow 69"/>
          <p:cNvSpPr/>
          <p:nvPr/>
        </p:nvSpPr>
        <p:spPr bwMode="auto">
          <a:xfrm>
            <a:off x="3900841" y="290611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TextBox 70"/>
          <p:cNvSpPr txBox="1"/>
          <p:nvPr/>
        </p:nvSpPr>
        <p:spPr>
          <a:xfrm>
            <a:off x="3966038" y="3590317"/>
            <a:ext cx="228381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Zen-based lines (2017)</a:t>
            </a:r>
          </a:p>
        </p:txBody>
      </p:sp>
      <p:sp>
        <p:nvSpPr>
          <p:cNvPr id="72" name="TextBox 71"/>
          <p:cNvSpPr txBox="1"/>
          <p:nvPr/>
        </p:nvSpPr>
        <p:spPr>
          <a:xfrm>
            <a:off x="2070167" y="2798174"/>
            <a:ext cx="17327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K5 (1996)</a:t>
            </a:r>
          </a:p>
        </p:txBody>
      </p:sp>
      <p:sp>
        <p:nvSpPr>
          <p:cNvPr id="73" name="TextBox 72"/>
          <p:cNvSpPr txBox="1"/>
          <p:nvPr/>
        </p:nvSpPr>
        <p:spPr>
          <a:xfrm>
            <a:off x="4226666" y="2798174"/>
            <a:ext cx="17327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K6 (1997)</a:t>
            </a:r>
          </a:p>
        </p:txBody>
      </p:sp>
      <p:sp>
        <p:nvSpPr>
          <p:cNvPr id="74" name="Right Arrow 73"/>
          <p:cNvSpPr/>
          <p:nvPr/>
        </p:nvSpPr>
        <p:spPr bwMode="auto">
          <a:xfrm>
            <a:off x="3889229" y="323994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 name="Group 10"/>
          <p:cNvGrpSpPr/>
          <p:nvPr/>
        </p:nvGrpSpPr>
        <p:grpSpPr>
          <a:xfrm rot="9853837">
            <a:off x="3864547" y="2886852"/>
            <a:ext cx="543632" cy="215444"/>
            <a:chOff x="4916750" y="3123546"/>
            <a:chExt cx="543632" cy="215444"/>
          </a:xfrm>
        </p:grpSpPr>
        <p:sp>
          <p:nvSpPr>
            <p:cNvPr id="75" name="Right Arrow 74"/>
            <p:cNvSpPr/>
            <p:nvPr/>
          </p:nvSpPr>
          <p:spPr bwMode="auto">
            <a:xfrm>
              <a:off x="5186062" y="3131350"/>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4916750" y="3123546"/>
              <a:ext cx="1847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38" name="Title 64"/>
          <p:cNvSpPr>
            <a:spLocks noGrp="1"/>
          </p:cNvSpPr>
          <p:nvPr>
            <p:ph type="title"/>
          </p:nvPr>
        </p:nvSpPr>
        <p:spPr>
          <a:xfrm>
            <a:off x="0" y="0"/>
            <a:ext cx="9144000" cy="393700"/>
          </a:xfrm>
        </p:spPr>
        <p:txBody>
          <a:bodyPr/>
          <a:lstStyle/>
          <a:p>
            <a:r>
              <a:rPr lang="en-US" dirty="0" smtClean="0">
                <a:solidFill>
                  <a:srgbClr val="FFFFFF"/>
                </a:solidFill>
              </a:rPr>
              <a:t>5. </a:t>
            </a:r>
            <a:r>
              <a:rPr lang="en-US" dirty="0">
                <a:solidFill>
                  <a:srgbClr val="FFFFFF"/>
                </a:solidFill>
              </a:rPr>
              <a:t>Evolution of the width of mobile CPU cores (</a:t>
            </a:r>
            <a:r>
              <a:rPr lang="en-US" dirty="0" smtClean="0">
                <a:solidFill>
                  <a:srgbClr val="FFFFFF"/>
                </a:solidFill>
              </a:rPr>
              <a:t>16)</a:t>
            </a:r>
            <a:endParaRPr lang="en-US" dirty="0"/>
          </a:p>
        </p:txBody>
      </p:sp>
      <p:sp>
        <p:nvSpPr>
          <p:cNvPr id="12" name="TextBox 11"/>
          <p:cNvSpPr txBox="1"/>
          <p:nvPr/>
        </p:nvSpPr>
        <p:spPr>
          <a:xfrm>
            <a:off x="160158" y="4653136"/>
            <a:ext cx="902035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noProof="0" dirty="0">
                <a:ln>
                  <a:noFill/>
                </a:ln>
                <a:solidFill>
                  <a:srgbClr val="000000"/>
                </a:solidFill>
                <a:effectLst/>
                <a:uLnTx/>
                <a:uFillTx/>
                <a:latin typeface="Verdana"/>
                <a:ea typeface="+mn-ea"/>
                <a:cs typeface="+mn-cs"/>
              </a:rPr>
              <a:t>Figure: Evolution of the width of CPU cores of Intel’s and AMD’s basic microarchitectures  </a:t>
            </a:r>
          </a:p>
        </p:txBody>
      </p:sp>
      <p:sp>
        <p:nvSpPr>
          <p:cNvPr id="40" name="Text Box 6"/>
          <p:cNvSpPr txBox="1">
            <a:spLocks noChangeArrowheads="1"/>
          </p:cNvSpPr>
          <p:nvPr/>
        </p:nvSpPr>
        <p:spPr bwMode="auto">
          <a:xfrm>
            <a:off x="7895473" y="1624560"/>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41" name="Oval 40"/>
          <p:cNvSpPr>
            <a:spLocks noChangeArrowheads="1"/>
          </p:cNvSpPr>
          <p:nvPr/>
        </p:nvSpPr>
        <p:spPr bwMode="auto">
          <a:xfrm>
            <a:off x="8251328" y="1562492"/>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2" name="Oval 41"/>
          <p:cNvSpPr>
            <a:spLocks noChangeArrowheads="1"/>
          </p:cNvSpPr>
          <p:nvPr/>
        </p:nvSpPr>
        <p:spPr bwMode="auto">
          <a:xfrm>
            <a:off x="5225272" y="170629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8" name="Straight Connector 17"/>
          <p:cNvCxnSpPr>
            <a:endCxn id="41" idx="2"/>
          </p:cNvCxnSpPr>
          <p:nvPr/>
        </p:nvCxnSpPr>
        <p:spPr bwMode="auto">
          <a:xfrm>
            <a:off x="4176713" y="1347451"/>
            <a:ext cx="4074615" cy="245204"/>
          </a:xfrm>
          <a:prstGeom prst="line">
            <a:avLst/>
          </a:prstGeom>
          <a:noFill/>
          <a:ln w="6350" cap="flat" cmpd="sng" algn="ctr">
            <a:solidFill>
              <a:schemeClr val="tx1"/>
            </a:solidFill>
            <a:prstDash val="solid"/>
            <a:round/>
            <a:headEnd type="none" w="med" len="med"/>
            <a:tailEnd type="none" w="med" len="med"/>
          </a:ln>
          <a:effectLst/>
        </p:spPr>
      </p:cxnSp>
      <p:sp>
        <p:nvSpPr>
          <p:cNvPr id="53" name="TextBox 52"/>
          <p:cNvSpPr txBox="1"/>
          <p:nvPr/>
        </p:nvSpPr>
        <p:spPr>
          <a:xfrm>
            <a:off x="7668344" y="1912592"/>
            <a:ext cx="12842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Alder Lake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Verdana"/>
              </a:rPr>
              <a:t>(</a:t>
            </a:r>
            <a:r>
              <a:rPr lang="en-US" sz="1200" dirty="0" err="1">
                <a:solidFill>
                  <a:srgbClr val="000000"/>
                </a:solidFill>
                <a:latin typeface="Verdana"/>
              </a:rPr>
              <a:t>big.LITTLE</a:t>
            </a:r>
            <a:endParaRPr lang="en-US" sz="1200" dirty="0">
              <a:solidFill>
                <a:srgbClr val="000000"/>
              </a:solidFill>
              <a:latin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configuration)</a:t>
            </a:r>
          </a:p>
        </p:txBody>
      </p:sp>
      <p:sp>
        <p:nvSpPr>
          <p:cNvPr id="54" name="Right Arrow 53"/>
          <p:cNvSpPr/>
          <p:nvPr/>
        </p:nvSpPr>
        <p:spPr bwMode="auto">
          <a:xfrm>
            <a:off x="7488324" y="200260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ounded Rectangle 1"/>
          <p:cNvSpPr/>
          <p:nvPr/>
        </p:nvSpPr>
        <p:spPr bwMode="auto">
          <a:xfrm>
            <a:off x="-36512" y="435770"/>
            <a:ext cx="9174154" cy="435333"/>
          </a:xfrm>
          <a:prstGeom prst="roundRect">
            <a:avLst/>
          </a:prstGeom>
          <a:solidFill>
            <a:srgbClr val="E1F4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56" name="TextBox 55"/>
          <p:cNvSpPr txBox="1"/>
          <p:nvPr/>
        </p:nvSpPr>
        <p:spPr>
          <a:xfrm>
            <a:off x="77550" y="440668"/>
            <a:ext cx="9167680" cy="369332"/>
          </a:xfrm>
          <a:prstGeom prst="rect">
            <a:avLst/>
          </a:prstGeom>
          <a:noFill/>
        </p:spPr>
        <p:txBody>
          <a:bodyPr wrap="square" rtlCol="0">
            <a:spAutoFit/>
          </a:bodyPr>
          <a:lstStyle/>
          <a:p>
            <a:pPr lvl="0" defTabSz="914400">
              <a:defRPr/>
            </a:pPr>
            <a:r>
              <a:rPr lang="en-US" spc="-50" dirty="0">
                <a:solidFill>
                  <a:schemeClr val="accent6"/>
                </a:solidFill>
              </a:rPr>
              <a:t>Evolution of the width of CPU cores</a:t>
            </a:r>
            <a:r>
              <a:rPr kumimoji="0" lang="en-US" sz="1800" b="0" i="0" u="none" strike="noStrike" kern="1200" cap="none" spc="-50" normalizeH="0" baseline="0" noProof="0" dirty="0">
                <a:ln>
                  <a:noFill/>
                </a:ln>
                <a:solidFill>
                  <a:schemeClr val="accent6"/>
                </a:solidFill>
                <a:effectLst/>
                <a:uLnTx/>
                <a:uFillTx/>
                <a:latin typeface="Verdana"/>
              </a:rPr>
              <a:t> in Intel’s and AMD’s basic microarchitectures</a:t>
            </a:r>
          </a:p>
        </p:txBody>
      </p:sp>
      <p:sp>
        <p:nvSpPr>
          <p:cNvPr id="59" name="TextBox 58"/>
          <p:cNvSpPr txBox="1"/>
          <p:nvPr/>
        </p:nvSpPr>
        <p:spPr>
          <a:xfrm>
            <a:off x="78790" y="5121188"/>
            <a:ext cx="9173730" cy="162095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a:t>
            </a:r>
            <a:r>
              <a:rPr lang="en-US" sz="1600" dirty="0" err="1">
                <a:solidFill>
                  <a:srgbClr val="000000"/>
                </a:solidFill>
                <a:latin typeface="Verdana"/>
              </a:rPr>
              <a:t>igure</a:t>
            </a:r>
            <a:r>
              <a:rPr lang="en-US" sz="1600" dirty="0">
                <a:solidFill>
                  <a:srgbClr val="000000"/>
                </a:solidFill>
                <a:latin typeface="Verdana"/>
              </a:rPr>
              <a:t> indicates, </a:t>
            </a:r>
            <a:r>
              <a:rPr lang="en-US" sz="1600" dirty="0">
                <a:solidFill>
                  <a:srgbClr val="FF0000"/>
                </a:solidFill>
                <a:latin typeface="Verdana"/>
              </a:rPr>
              <a:t>recent client processors are up to 6-wide</a:t>
            </a:r>
            <a:r>
              <a:rPr lang="en-US" sz="1600" dirty="0" smtClean="0">
                <a:solidFill>
                  <a:srgbClr val="000000"/>
                </a:solidFill>
                <a:latin typeface="Verdana"/>
              </a:rPr>
              <a:t>.</a:t>
            </a: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This fact is for the first sight surprising, but an apparent contradiction is easily</a:t>
            </a:r>
          </a:p>
          <a:p>
            <a:pPr marR="0" lvl="0" algn="l" defTabSz="457200" rtl="0" eaLnBrk="1" fontAlgn="auto" latinLnBrk="0" hangingPunct="1">
              <a:lnSpc>
                <a:spcPct val="100000"/>
              </a:lnSpc>
              <a:spcBef>
                <a:spcPts val="0"/>
              </a:spcBef>
              <a:spcAft>
                <a:spcPts val="0"/>
              </a:spcAft>
              <a:buClrTx/>
              <a:buSzTx/>
              <a:tabLst/>
              <a:defRPr/>
            </a:pP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resolved by.</a:t>
            </a:r>
            <a:r>
              <a:rPr kumimoji="0" lang="en-US" sz="1600" b="0" i="0" u="none" strike="noStrike" kern="1200" cap="none" spc="0" normalizeH="0" noProof="0" dirty="0">
                <a:ln>
                  <a:noFill/>
                </a:ln>
                <a:solidFill>
                  <a:srgbClr val="000000"/>
                </a:solidFill>
                <a:effectLst/>
                <a:uLnTx/>
                <a:uFillTx/>
                <a:latin typeface="Verdana"/>
                <a:ea typeface="+mn-ea"/>
                <a:cs typeface="+mn-cs"/>
              </a:rPr>
              <a:t> recalling that </a:t>
            </a:r>
            <a:r>
              <a:rPr lang="en-GB" sz="1600" spc="-40" dirty="0">
                <a:solidFill>
                  <a:srgbClr val="0070C0"/>
                </a:solidFill>
              </a:rPr>
              <a:t>client processors </a:t>
            </a:r>
            <a:r>
              <a:rPr lang="en-GB" sz="1600" spc="-40" dirty="0"/>
              <a:t>are typically </a:t>
            </a:r>
            <a:r>
              <a:rPr lang="en-GB" sz="1600" dirty="0"/>
              <a:t>x86-based CISC processors</a:t>
            </a:r>
          </a:p>
          <a:p>
            <a:pPr marR="0" lvl="0" algn="l" defTabSz="457200" rtl="0" eaLnBrk="1" fontAlgn="auto" latinLnBrk="0" hangingPunct="1">
              <a:lnSpc>
                <a:spcPct val="100000"/>
              </a:lnSpc>
              <a:spcBef>
                <a:spcPts val="0"/>
              </a:spcBef>
              <a:spcAft>
                <a:spcPts val="0"/>
              </a:spcAft>
              <a:buClrTx/>
              <a:buSzTx/>
              <a:tabLst/>
              <a:defRPr/>
            </a:pPr>
            <a:r>
              <a:rPr lang="en-GB" sz="1600" dirty="0"/>
              <a:t>      </a:t>
            </a:r>
            <a:r>
              <a:rPr lang="en-GB" sz="1600" dirty="0">
                <a:solidFill>
                  <a:srgbClr val="0070C0"/>
                </a:solidFill>
              </a:rPr>
              <a:t>with variable instruction word length </a:t>
            </a:r>
            <a:r>
              <a:rPr lang="en-GB" sz="1600" dirty="0"/>
              <a:t>whereas </a:t>
            </a:r>
            <a:r>
              <a:rPr lang="en-GB" sz="1600" dirty="0">
                <a:solidFill>
                  <a:srgbClr val="0070C0"/>
                </a:solidFill>
              </a:rPr>
              <a:t>mobile </a:t>
            </a:r>
            <a:r>
              <a:rPr lang="en-GB" sz="1600" spc="-60" dirty="0">
                <a:solidFill>
                  <a:srgbClr val="0070C0"/>
                </a:solidFill>
              </a:rPr>
              <a:t>processors</a:t>
            </a:r>
            <a:r>
              <a:rPr lang="en-GB" sz="1600" spc="-60" dirty="0"/>
              <a:t> are Arm ISA based</a:t>
            </a:r>
          </a:p>
          <a:p>
            <a:pPr marR="0" lvl="0" algn="l" defTabSz="457200" rtl="0" eaLnBrk="1" fontAlgn="auto" latinLnBrk="0" hangingPunct="1">
              <a:lnSpc>
                <a:spcPct val="100000"/>
              </a:lnSpc>
              <a:spcBef>
                <a:spcPts val="0"/>
              </a:spcBef>
              <a:spcAft>
                <a:spcPts val="0"/>
              </a:spcAft>
              <a:buClrTx/>
              <a:buSzTx/>
              <a:tabLst/>
              <a:defRPr/>
            </a:pPr>
            <a:r>
              <a:rPr lang="en-GB" sz="1600" spc="-60" dirty="0"/>
              <a:t>       RISC processors with </a:t>
            </a:r>
            <a:r>
              <a:rPr lang="en-GB" sz="1600" spc="-60" dirty="0">
                <a:solidFill>
                  <a:srgbClr val="0070C0"/>
                </a:solidFill>
              </a:rPr>
              <a:t>fixed, 32-bit long instructions, </a:t>
            </a:r>
            <a:r>
              <a:rPr lang="en-GB" sz="1600" spc="-60" dirty="0"/>
              <a:t>whose decoding is a much simpler</a:t>
            </a:r>
          </a:p>
          <a:p>
            <a:pPr marR="0" lvl="0" algn="l" defTabSz="457200" rtl="0" eaLnBrk="1" fontAlgn="auto" latinLnBrk="0" hangingPunct="1">
              <a:lnSpc>
                <a:spcPct val="100000"/>
              </a:lnSpc>
              <a:spcBef>
                <a:spcPts val="0"/>
              </a:spcBef>
              <a:spcAft>
                <a:spcPts val="0"/>
              </a:spcAft>
              <a:buClrTx/>
              <a:buSzTx/>
              <a:tabLst/>
              <a:defRPr/>
            </a:pPr>
            <a:r>
              <a:rPr lang="en-GB" sz="1600" spc="-60" dirty="0"/>
              <a:t>       task  than decoding variable length CISC instructions.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4609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anim calcmode="lin" valueType="num">
                                      <p:cBhvr additive="base">
                                        <p:cTn id="7" dur="500" fill="hold"/>
                                        <p:tgtEl>
                                          <p:spTgt spid="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anim calcmode="lin" valueType="num">
                                      <p:cBhvr additive="base">
                                        <p:cTn id="11" dur="500" fill="hold"/>
                                        <p:tgtEl>
                                          <p:spTgt spid="5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xEl>
                                              <p:pRg st="3" end="3"/>
                                            </p:txEl>
                                          </p:spTgt>
                                        </p:tgtEl>
                                        <p:attrNameLst>
                                          <p:attrName>style.visibility</p:attrName>
                                        </p:attrNameLst>
                                      </p:cBhvr>
                                      <p:to>
                                        <p:strVal val="visible"/>
                                      </p:to>
                                    </p:set>
                                    <p:anim calcmode="lin" valueType="num">
                                      <p:cBhvr additive="base">
                                        <p:cTn id="15" dur="500" fill="hold"/>
                                        <p:tgtEl>
                                          <p:spTgt spid="5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9">
                                            <p:txEl>
                                              <p:pRg st="4" end="4"/>
                                            </p:txEl>
                                          </p:spTgt>
                                        </p:tgtEl>
                                        <p:attrNameLst>
                                          <p:attrName>style.visibility</p:attrName>
                                        </p:attrNameLst>
                                      </p:cBhvr>
                                      <p:to>
                                        <p:strVal val="visible"/>
                                      </p:to>
                                    </p:set>
                                    <p:anim calcmode="lin" valueType="num">
                                      <p:cBhvr additive="base">
                                        <p:cTn id="19" dur="500" fill="hold"/>
                                        <p:tgtEl>
                                          <p:spTgt spid="5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9">
                                            <p:txEl>
                                              <p:pRg st="5" end="5"/>
                                            </p:txEl>
                                          </p:spTgt>
                                        </p:tgtEl>
                                        <p:attrNameLst>
                                          <p:attrName>style.visibility</p:attrName>
                                        </p:attrNameLst>
                                      </p:cBhvr>
                                      <p:to>
                                        <p:strVal val="visible"/>
                                      </p:to>
                                    </p:set>
                                    <p:anim calcmode="lin" valueType="num">
                                      <p:cBhvr additive="base">
                                        <p:cTn id="23" dur="500" fill="hold"/>
                                        <p:tgtEl>
                                          <p:spTgt spid="5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ím 1"/>
          <p:cNvSpPr>
            <a:spLocks noGrp="1"/>
          </p:cNvSpPr>
          <p:nvPr>
            <p:ph type="title"/>
          </p:nvPr>
        </p:nvSpPr>
        <p:spPr>
          <a:xfrm>
            <a:off x="0" y="0"/>
            <a:ext cx="9144000" cy="393700"/>
          </a:xfrm>
        </p:spPr>
        <p:txBody>
          <a:bodyPr/>
          <a:lstStyle/>
          <a:p>
            <a:r>
              <a:rPr lang="en-US" dirty="0">
                <a:solidFill>
                  <a:srgbClr val="FFFFFF"/>
                </a:solidFill>
              </a:rPr>
              <a:t>5. Evolution of the width of mobile CPU cores (</a:t>
            </a:r>
            <a:r>
              <a:rPr lang="en-US" dirty="0" smtClean="0">
                <a:solidFill>
                  <a:srgbClr val="FFFFFF"/>
                </a:solidFill>
              </a:rPr>
              <a:t>17)</a:t>
            </a:r>
            <a:endParaRPr lang="hu-HU" dirty="0"/>
          </a:p>
        </p:txBody>
      </p:sp>
      <p:sp>
        <p:nvSpPr>
          <p:cNvPr id="126" name="TextBox 125"/>
          <p:cNvSpPr txBox="1"/>
          <p:nvPr/>
        </p:nvSpPr>
        <p:spPr>
          <a:xfrm>
            <a:off x="99756" y="440668"/>
            <a:ext cx="90807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100" normalizeH="0" baseline="0" noProof="0" dirty="0">
                <a:ln>
                  <a:noFill/>
                </a:ln>
                <a:solidFill>
                  <a:srgbClr val="2D2D8A"/>
                </a:solidFill>
                <a:effectLst/>
                <a:uLnTx/>
                <a:uFillTx/>
                <a:latin typeface="Verdana"/>
                <a:ea typeface="+mn-ea"/>
                <a:cs typeface="+mn-cs"/>
              </a:rPr>
              <a:t>Contrasting the year-over-year performance gain of Intel’s, Apple’s and Qualcomm’s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mobile processors, based on SC </a:t>
            </a:r>
            <a:r>
              <a:rPr kumimoji="0" lang="en-US" sz="1800" b="0" i="0" u="none" strike="noStrike" kern="1200" cap="none" spc="-70" normalizeH="0" baseline="0" noProof="0" dirty="0" err="1">
                <a:ln>
                  <a:noFill/>
                </a:ln>
                <a:solidFill>
                  <a:srgbClr val="2D2D8A"/>
                </a:solidFill>
                <a:effectLst/>
                <a:uLnTx/>
                <a:uFillTx/>
                <a:latin typeface="Verdana"/>
                <a:ea typeface="+mn-ea"/>
                <a:cs typeface="+mn-cs"/>
              </a:rPr>
              <a:t>Geekbench</a:t>
            </a:r>
            <a:r>
              <a:rPr kumimoji="0" lang="en-US" sz="1800" b="0" i="0" u="none" strike="noStrike" kern="1200" cap="none" spc="-70" normalizeH="0" baseline="0" noProof="0" dirty="0">
                <a:ln>
                  <a:noFill/>
                </a:ln>
                <a:solidFill>
                  <a:srgbClr val="2D2D8A"/>
                </a:solidFill>
                <a:effectLst/>
                <a:uLnTx/>
                <a:uFillTx/>
                <a:latin typeface="Verdana"/>
                <a:ea typeface="+mn-ea"/>
                <a:cs typeface="+mn-cs"/>
              </a:rPr>
              <a:t> 5 scores [</a:t>
            </a:r>
            <a:r>
              <a:rPr kumimoji="0" lang="hu-HU" sz="1800" b="0" i="0" u="none" strike="noStrike" kern="1200" cap="none" spc="-70" normalizeH="0" baseline="0" noProof="0" dirty="0">
                <a:ln>
                  <a:noFill/>
                </a:ln>
                <a:solidFill>
                  <a:srgbClr val="2D2D8A"/>
                </a:solidFill>
                <a:effectLst/>
                <a:uLnTx/>
                <a:uFillTx/>
                <a:latin typeface="Verdana"/>
                <a:ea typeface="+mn-ea"/>
                <a:cs typeface="+mn-cs"/>
              </a:rPr>
              <a:t>74</a:t>
            </a:r>
            <a:r>
              <a:rPr kumimoji="0" lang="en-US" sz="1800" b="0" i="0" u="none" strike="noStrike" kern="1200" cap="none" spc="-70" normalizeH="0" baseline="0" noProof="0" dirty="0">
                <a:ln>
                  <a:noFill/>
                </a:ln>
                <a:solidFill>
                  <a:srgbClr val="2D2D8A"/>
                </a:solidFill>
                <a:effectLst/>
                <a:uLnTx/>
                <a:uFillTx/>
                <a:latin typeface="Verdana"/>
                <a:ea typeface="+mn-ea"/>
                <a:cs typeface="+mn-cs"/>
              </a:rPr>
              <a:t>] -1   </a:t>
            </a:r>
            <a:endParaRPr kumimoji="0" lang="en-US" sz="1800" b="0" i="0" u="none" strike="noStrike" kern="1200" cap="none" spc="-70" normalizeH="0" baseline="0" noProof="0" dirty="0">
              <a:ln>
                <a:noFill/>
              </a:ln>
              <a:solidFill>
                <a:srgbClr val="000000"/>
              </a:solidFill>
              <a:effectLst/>
              <a:uLnTx/>
              <a:uFillTx/>
              <a:latin typeface="Verdana"/>
              <a:ea typeface="+mn-ea"/>
              <a:cs typeface="+mn-cs"/>
            </a:endParaRPr>
          </a:p>
        </p:txBody>
      </p:sp>
      <p:cxnSp>
        <p:nvCxnSpPr>
          <p:cNvPr id="5" name="Egyenes összekötő nyíllal 6"/>
          <p:cNvCxnSpPr/>
          <p:nvPr/>
        </p:nvCxnSpPr>
        <p:spPr>
          <a:xfrm flipV="1">
            <a:off x="633097" y="6404933"/>
            <a:ext cx="8388000" cy="258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97033" y="3316290"/>
            <a:ext cx="48158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Intel</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28" name="Straight Connector 27"/>
          <p:cNvCxnSpPr/>
          <p:nvPr/>
        </p:nvCxnSpPr>
        <p:spPr>
          <a:xfrm flipH="1">
            <a:off x="1120139" y="2830103"/>
            <a:ext cx="5243002" cy="152969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534233" y="5936846"/>
            <a:ext cx="1629731" cy="269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(SC: Single Core)</a:t>
            </a:r>
          </a:p>
        </p:txBody>
      </p:sp>
      <p:cxnSp>
        <p:nvCxnSpPr>
          <p:cNvPr id="7" name="Egyenes összekötő 12"/>
          <p:cNvCxnSpPr/>
          <p:nvPr/>
        </p:nvCxnSpPr>
        <p:spPr>
          <a:xfrm>
            <a:off x="776608" y="6351010"/>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Egyenes összekötő 13"/>
          <p:cNvCxnSpPr/>
          <p:nvPr/>
        </p:nvCxnSpPr>
        <p:spPr>
          <a:xfrm>
            <a:off x="1212523" y="6350539"/>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14"/>
          <p:cNvCxnSpPr/>
          <p:nvPr/>
        </p:nvCxnSpPr>
        <p:spPr>
          <a:xfrm>
            <a:off x="1629413" y="635738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15"/>
          <p:cNvCxnSpPr/>
          <p:nvPr/>
        </p:nvCxnSpPr>
        <p:spPr>
          <a:xfrm>
            <a:off x="2050906" y="6363261"/>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gyenes összekötő 16"/>
          <p:cNvCxnSpPr/>
          <p:nvPr/>
        </p:nvCxnSpPr>
        <p:spPr>
          <a:xfrm>
            <a:off x="2467797" y="636226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7"/>
          <p:cNvCxnSpPr/>
          <p:nvPr/>
        </p:nvCxnSpPr>
        <p:spPr>
          <a:xfrm>
            <a:off x="2885607" y="6361797"/>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gyenes összekötő 18"/>
          <p:cNvCxnSpPr/>
          <p:nvPr/>
        </p:nvCxnSpPr>
        <p:spPr>
          <a:xfrm>
            <a:off x="3302496" y="6360804"/>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9"/>
          <p:cNvCxnSpPr/>
          <p:nvPr/>
        </p:nvCxnSpPr>
        <p:spPr>
          <a:xfrm>
            <a:off x="3721042" y="6363261"/>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gyenes összekötő 20"/>
          <p:cNvCxnSpPr/>
          <p:nvPr/>
        </p:nvCxnSpPr>
        <p:spPr>
          <a:xfrm>
            <a:off x="4137932" y="636226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21"/>
          <p:cNvCxnSpPr/>
          <p:nvPr/>
        </p:nvCxnSpPr>
        <p:spPr>
          <a:xfrm>
            <a:off x="4555742" y="6361797"/>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gyenes összekötő 22"/>
          <p:cNvCxnSpPr/>
          <p:nvPr/>
        </p:nvCxnSpPr>
        <p:spPr>
          <a:xfrm>
            <a:off x="4972632" y="6360804"/>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zövegdoboz 29"/>
          <p:cNvSpPr txBox="1"/>
          <p:nvPr/>
        </p:nvSpPr>
        <p:spPr>
          <a:xfrm>
            <a:off x="993343"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13</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Szövegdoboz 30"/>
          <p:cNvSpPr txBox="1"/>
          <p:nvPr/>
        </p:nvSpPr>
        <p:spPr>
          <a:xfrm>
            <a:off x="1853080"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4</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Szövegdoboz 31"/>
          <p:cNvSpPr txBox="1"/>
          <p:nvPr/>
        </p:nvSpPr>
        <p:spPr>
          <a:xfrm>
            <a:off x="2653504"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Szövegdoboz 32"/>
          <p:cNvSpPr txBox="1"/>
          <p:nvPr/>
        </p:nvSpPr>
        <p:spPr>
          <a:xfrm>
            <a:off x="3494668"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Szövegdoboz 33"/>
          <p:cNvSpPr txBox="1"/>
          <p:nvPr/>
        </p:nvSpPr>
        <p:spPr>
          <a:xfrm>
            <a:off x="4295091" y="6448230"/>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5" name="Egyenes összekötő 21"/>
          <p:cNvCxnSpPr/>
          <p:nvPr/>
        </p:nvCxnSpPr>
        <p:spPr>
          <a:xfrm>
            <a:off x="4971122" y="6366286"/>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Egyenes összekötő 22"/>
          <p:cNvCxnSpPr/>
          <p:nvPr/>
        </p:nvCxnSpPr>
        <p:spPr>
          <a:xfrm>
            <a:off x="5805449" y="6349428"/>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Szövegdoboz 33"/>
          <p:cNvSpPr txBox="1"/>
          <p:nvPr/>
        </p:nvSpPr>
        <p:spPr>
          <a:xfrm>
            <a:off x="5162217" y="6444702"/>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8</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0" name="Egyenes összekötő 21"/>
          <p:cNvCxnSpPr/>
          <p:nvPr/>
        </p:nvCxnSpPr>
        <p:spPr>
          <a:xfrm>
            <a:off x="5377900" y="6349428"/>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79071" y="4053164"/>
            <a:ext cx="213536"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5" name="TextBox 104"/>
          <p:cNvSpPr txBox="1"/>
          <p:nvPr/>
        </p:nvSpPr>
        <p:spPr>
          <a:xfrm>
            <a:off x="1284641" y="3864123"/>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6" name="TextBox 105"/>
          <p:cNvSpPr txBox="1"/>
          <p:nvPr/>
        </p:nvSpPr>
        <p:spPr>
          <a:xfrm>
            <a:off x="2412293" y="3808842"/>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7" name="TextBox 106"/>
          <p:cNvSpPr txBox="1"/>
          <p:nvPr/>
        </p:nvSpPr>
        <p:spPr>
          <a:xfrm>
            <a:off x="2945909" y="3698631"/>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8" name="TextBox 107"/>
          <p:cNvSpPr txBox="1"/>
          <p:nvPr/>
        </p:nvSpPr>
        <p:spPr>
          <a:xfrm>
            <a:off x="3746332" y="3317117"/>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9" name="TextBox 108"/>
          <p:cNvSpPr txBox="1"/>
          <p:nvPr/>
        </p:nvSpPr>
        <p:spPr>
          <a:xfrm>
            <a:off x="4079842" y="3308558"/>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0" name="TextBox 109"/>
          <p:cNvSpPr txBox="1"/>
          <p:nvPr/>
        </p:nvSpPr>
        <p:spPr>
          <a:xfrm>
            <a:off x="5413882" y="2718620"/>
            <a:ext cx="240702" cy="24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4" name="TextBox 113"/>
          <p:cNvSpPr txBox="1"/>
          <p:nvPr/>
        </p:nvSpPr>
        <p:spPr>
          <a:xfrm>
            <a:off x="4999487" y="4859549"/>
            <a:ext cx="155363"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5" name="TextBox 114"/>
          <p:cNvSpPr txBox="1"/>
          <p:nvPr/>
        </p:nvSpPr>
        <p:spPr>
          <a:xfrm>
            <a:off x="4380002" y="5290576"/>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6" name="TextBox 115"/>
          <p:cNvSpPr txBox="1"/>
          <p:nvPr/>
        </p:nvSpPr>
        <p:spPr>
          <a:xfrm>
            <a:off x="3693678" y="5369657"/>
            <a:ext cx="142051"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7" name="TextBox 116"/>
          <p:cNvSpPr txBox="1"/>
          <p:nvPr/>
        </p:nvSpPr>
        <p:spPr>
          <a:xfrm>
            <a:off x="3112663" y="5403418"/>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8" name="TextBox 117"/>
          <p:cNvSpPr txBox="1"/>
          <p:nvPr/>
        </p:nvSpPr>
        <p:spPr>
          <a:xfrm>
            <a:off x="2147893" y="5620788"/>
            <a:ext cx="100192"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cxnSp>
        <p:nvCxnSpPr>
          <p:cNvPr id="31" name="Straight Connector 30"/>
          <p:cNvCxnSpPr>
            <a:stCxn id="115" idx="3"/>
            <a:endCxn id="118" idx="3"/>
          </p:cNvCxnSpPr>
          <p:nvPr/>
        </p:nvCxnSpPr>
        <p:spPr>
          <a:xfrm flipH="1">
            <a:off x="2248085" y="5416047"/>
            <a:ext cx="2347166" cy="3302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80539" y="3153556"/>
            <a:ext cx="81754"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72" name="TextBox 71"/>
          <p:cNvSpPr txBox="1"/>
          <p:nvPr/>
        </p:nvSpPr>
        <p:spPr>
          <a:xfrm>
            <a:off x="4438997" y="3890288"/>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74" name="TextBox 73"/>
          <p:cNvSpPr txBox="1"/>
          <p:nvPr/>
        </p:nvSpPr>
        <p:spPr>
          <a:xfrm>
            <a:off x="3094727" y="4456612"/>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75" name="TextBox 74"/>
          <p:cNvSpPr txBox="1"/>
          <p:nvPr/>
        </p:nvSpPr>
        <p:spPr>
          <a:xfrm>
            <a:off x="2194250" y="5204469"/>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cxnSp>
        <p:nvCxnSpPr>
          <p:cNvPr id="18" name="Straight Connector 17"/>
          <p:cNvCxnSpPr>
            <a:stCxn id="160" idx="2"/>
          </p:cNvCxnSpPr>
          <p:nvPr/>
        </p:nvCxnSpPr>
        <p:spPr>
          <a:xfrm flipH="1">
            <a:off x="2306704" y="1598771"/>
            <a:ext cx="5666865" cy="379379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960496" y="5959404"/>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810</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1" name="TextBox 90"/>
          <p:cNvSpPr txBox="1"/>
          <p:nvPr/>
        </p:nvSpPr>
        <p:spPr>
          <a:xfrm>
            <a:off x="2950796" y="5739239"/>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820</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2" name="TextBox 91"/>
          <p:cNvSpPr txBox="1"/>
          <p:nvPr/>
        </p:nvSpPr>
        <p:spPr>
          <a:xfrm>
            <a:off x="3535700" y="5604297"/>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821</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3" name="TextBox 92"/>
          <p:cNvSpPr txBox="1"/>
          <p:nvPr/>
        </p:nvSpPr>
        <p:spPr>
          <a:xfrm>
            <a:off x="4210426" y="5517761"/>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835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4" name="TextBox 93"/>
          <p:cNvSpPr txBox="1"/>
          <p:nvPr/>
        </p:nvSpPr>
        <p:spPr>
          <a:xfrm>
            <a:off x="4874953" y="5143185"/>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845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47" name="Rectangle 46"/>
          <p:cNvSpPr/>
          <p:nvPr/>
        </p:nvSpPr>
        <p:spPr>
          <a:xfrm>
            <a:off x="977930" y="3554256"/>
            <a:ext cx="834555" cy="3973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I7-4600U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98" name="Rectangle 97"/>
          <p:cNvSpPr/>
          <p:nvPr/>
        </p:nvSpPr>
        <p:spPr>
          <a:xfrm>
            <a:off x="854494" y="4362203"/>
            <a:ext cx="834554" cy="368047"/>
          </a:xfrm>
          <a:prstGeom prst="rect">
            <a:avLst/>
          </a:prstGeom>
        </p:spPr>
        <p:txBody>
          <a:bodyPr wrap="non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I7-4500U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55" name="Rectangle 54"/>
          <p:cNvSpPr/>
          <p:nvPr/>
        </p:nvSpPr>
        <p:spPr>
          <a:xfrm>
            <a:off x="2109339" y="3470744"/>
            <a:ext cx="834554" cy="368047"/>
          </a:xfrm>
          <a:prstGeom prst="rect">
            <a:avLst/>
          </a:prstGeom>
        </p:spPr>
        <p:txBody>
          <a:bodyPr wrap="non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I7-5600U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57" name="Rectangle 56"/>
          <p:cNvSpPr/>
          <p:nvPr/>
        </p:nvSpPr>
        <p:spPr>
          <a:xfrm>
            <a:off x="2665819" y="3253130"/>
            <a:ext cx="834554" cy="368047"/>
          </a:xfrm>
          <a:prstGeom prst="rect">
            <a:avLst/>
          </a:prstGeom>
        </p:spPr>
        <p:txBody>
          <a:bodyPr wrap="non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I7-6600U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3" name="TextBox 102"/>
          <p:cNvSpPr txBox="1"/>
          <p:nvPr/>
        </p:nvSpPr>
        <p:spPr>
          <a:xfrm>
            <a:off x="3258413" y="3006071"/>
            <a:ext cx="1064981" cy="36804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I7-7560U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4" name="TextBox 103"/>
          <p:cNvSpPr txBox="1"/>
          <p:nvPr/>
        </p:nvSpPr>
        <p:spPr>
          <a:xfrm>
            <a:off x="3895642" y="2812147"/>
            <a:ext cx="834554" cy="397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I7-7660U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11" name="TextBox 110"/>
          <p:cNvSpPr txBox="1"/>
          <p:nvPr/>
        </p:nvSpPr>
        <p:spPr>
          <a:xfrm>
            <a:off x="4872167" y="2454742"/>
            <a:ext cx="1278648" cy="36804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I7-8565U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 4C</a:t>
            </a:r>
          </a:p>
        </p:txBody>
      </p:sp>
      <p:sp>
        <p:nvSpPr>
          <p:cNvPr id="112" name="TextBox 111"/>
          <p:cNvSpPr txBox="1"/>
          <p:nvPr/>
        </p:nvSpPr>
        <p:spPr>
          <a:xfrm>
            <a:off x="1950289" y="4912847"/>
            <a:ext cx="677964"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A8X 3C</a:t>
            </a:r>
          </a:p>
        </p:txBody>
      </p:sp>
      <p:sp>
        <p:nvSpPr>
          <p:cNvPr id="113" name="TextBox 112"/>
          <p:cNvSpPr txBox="1"/>
          <p:nvPr/>
        </p:nvSpPr>
        <p:spPr>
          <a:xfrm>
            <a:off x="3234213" y="4766066"/>
            <a:ext cx="579131"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A9 2C</a:t>
            </a:r>
          </a:p>
        </p:txBody>
      </p:sp>
      <p:sp>
        <p:nvSpPr>
          <p:cNvPr id="120" name="TextBox 119"/>
          <p:cNvSpPr txBox="1"/>
          <p:nvPr/>
        </p:nvSpPr>
        <p:spPr>
          <a:xfrm>
            <a:off x="4184254" y="4160700"/>
            <a:ext cx="90542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A10X 3+3C</a:t>
            </a:r>
          </a:p>
        </p:txBody>
      </p:sp>
      <p:sp>
        <p:nvSpPr>
          <p:cNvPr id="123" name="TextBox 122"/>
          <p:cNvSpPr txBox="1"/>
          <p:nvPr/>
        </p:nvSpPr>
        <p:spPr>
          <a:xfrm>
            <a:off x="5313699" y="3394783"/>
            <a:ext cx="90542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A12X 4+4C</a:t>
            </a:r>
          </a:p>
        </p:txBody>
      </p:sp>
      <p:sp>
        <p:nvSpPr>
          <p:cNvPr id="30" name="TextBox 29"/>
          <p:cNvSpPr txBox="1"/>
          <p:nvPr/>
        </p:nvSpPr>
        <p:spPr>
          <a:xfrm>
            <a:off x="1257366" y="5067462"/>
            <a:ext cx="511037"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Apple</a:t>
            </a:r>
          </a:p>
        </p:txBody>
      </p:sp>
      <p:sp>
        <p:nvSpPr>
          <p:cNvPr id="32" name="TextBox 31"/>
          <p:cNvSpPr txBox="1"/>
          <p:nvPr/>
        </p:nvSpPr>
        <p:spPr>
          <a:xfrm>
            <a:off x="1098100" y="5807060"/>
            <a:ext cx="85077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Qualcomm</a:t>
            </a:r>
          </a:p>
        </p:txBody>
      </p:sp>
      <p:cxnSp>
        <p:nvCxnSpPr>
          <p:cNvPr id="97" name="Egyenes összekötő 22"/>
          <p:cNvCxnSpPr/>
          <p:nvPr/>
        </p:nvCxnSpPr>
        <p:spPr>
          <a:xfrm>
            <a:off x="6632119" y="6345598"/>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Egyenes összekötő 21"/>
          <p:cNvCxnSpPr/>
          <p:nvPr/>
        </p:nvCxnSpPr>
        <p:spPr>
          <a:xfrm>
            <a:off x="6211255" y="6355972"/>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Szövegdoboz 33"/>
          <p:cNvSpPr txBox="1"/>
          <p:nvPr/>
        </p:nvSpPr>
        <p:spPr>
          <a:xfrm>
            <a:off x="5988437" y="6459089"/>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9" name="Egyenes összekötő 21"/>
          <p:cNvCxnSpPr/>
          <p:nvPr/>
        </p:nvCxnSpPr>
        <p:spPr>
          <a:xfrm>
            <a:off x="7034140" y="6339014"/>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Egyenes összekötő nyíllal 4"/>
          <p:cNvCxnSpPr/>
          <p:nvPr/>
        </p:nvCxnSpPr>
        <p:spPr>
          <a:xfrm flipH="1" flipV="1">
            <a:off x="660770" y="1016732"/>
            <a:ext cx="63" cy="47843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5" name="Szövegdoboz 35"/>
          <p:cNvSpPr txBox="1"/>
          <p:nvPr/>
        </p:nvSpPr>
        <p:spPr>
          <a:xfrm>
            <a:off x="122745" y="5732571"/>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66" name="Egyenes összekötő 40"/>
          <p:cNvCxnSpPr/>
          <p:nvPr/>
        </p:nvCxnSpPr>
        <p:spPr>
          <a:xfrm rot="5400000">
            <a:off x="665516" y="526426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Egyenes összekötő 53"/>
          <p:cNvCxnSpPr/>
          <p:nvPr/>
        </p:nvCxnSpPr>
        <p:spPr>
          <a:xfrm rot="5400000">
            <a:off x="666022" y="4693229"/>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Egyenes összekötő 54"/>
          <p:cNvCxnSpPr/>
          <p:nvPr/>
        </p:nvCxnSpPr>
        <p:spPr>
          <a:xfrm rot="5400000">
            <a:off x="666597" y="4119431"/>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Egyenes összekötő 55"/>
          <p:cNvCxnSpPr/>
          <p:nvPr/>
        </p:nvCxnSpPr>
        <p:spPr>
          <a:xfrm rot="5400000">
            <a:off x="663863" y="555099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Egyenes összekötő 74"/>
          <p:cNvCxnSpPr/>
          <p:nvPr/>
        </p:nvCxnSpPr>
        <p:spPr>
          <a:xfrm rot="5400000">
            <a:off x="663892" y="497967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Egyenes összekötő 76"/>
          <p:cNvCxnSpPr/>
          <p:nvPr/>
        </p:nvCxnSpPr>
        <p:spPr>
          <a:xfrm rot="5400000">
            <a:off x="670101" y="4404640"/>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Szövegdoboz 35"/>
          <p:cNvSpPr txBox="1"/>
          <p:nvPr/>
        </p:nvSpPr>
        <p:spPr>
          <a:xfrm>
            <a:off x="106293" y="5464698"/>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3" name="Szövegdoboz 35"/>
          <p:cNvSpPr txBox="1"/>
          <p:nvPr/>
        </p:nvSpPr>
        <p:spPr>
          <a:xfrm>
            <a:off x="106293" y="5179567"/>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400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4" name="Szövegdoboz 35"/>
          <p:cNvSpPr txBox="1"/>
          <p:nvPr/>
        </p:nvSpPr>
        <p:spPr>
          <a:xfrm>
            <a:off x="106293" y="4894403"/>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500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5" name="Szövegdoboz 35"/>
          <p:cNvSpPr txBox="1"/>
          <p:nvPr/>
        </p:nvSpPr>
        <p:spPr>
          <a:xfrm>
            <a:off x="106293" y="4607086"/>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600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6" name="Szövegdoboz 35"/>
          <p:cNvSpPr txBox="1"/>
          <p:nvPr/>
        </p:nvSpPr>
        <p:spPr>
          <a:xfrm>
            <a:off x="106293" y="4318918"/>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700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7" name="Szövegdoboz 35"/>
          <p:cNvSpPr txBox="1"/>
          <p:nvPr/>
        </p:nvSpPr>
        <p:spPr>
          <a:xfrm>
            <a:off x="108356" y="4032666"/>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800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8" name="Egyenes összekötő 55"/>
          <p:cNvCxnSpPr/>
          <p:nvPr/>
        </p:nvCxnSpPr>
        <p:spPr>
          <a:xfrm rot="5400000">
            <a:off x="660255" y="5823619"/>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Egyenes összekötő 55"/>
          <p:cNvCxnSpPr/>
          <p:nvPr/>
        </p:nvCxnSpPr>
        <p:spPr>
          <a:xfrm rot="5400000">
            <a:off x="663218" y="6106328"/>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Szövegdoboz 35"/>
          <p:cNvSpPr txBox="1"/>
          <p:nvPr/>
        </p:nvSpPr>
        <p:spPr>
          <a:xfrm>
            <a:off x="114810" y="6017018"/>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1" name="Egyenes összekötő 54"/>
          <p:cNvCxnSpPr/>
          <p:nvPr/>
        </p:nvCxnSpPr>
        <p:spPr>
          <a:xfrm rot="5400000">
            <a:off x="656677" y="354744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Egyenes összekötő 76"/>
          <p:cNvCxnSpPr/>
          <p:nvPr/>
        </p:nvCxnSpPr>
        <p:spPr>
          <a:xfrm rot="5400000">
            <a:off x="660182" y="3832655"/>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Szövegdoboz 35"/>
          <p:cNvSpPr txBox="1"/>
          <p:nvPr/>
        </p:nvSpPr>
        <p:spPr>
          <a:xfrm>
            <a:off x="96373" y="3746934"/>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900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4" name="Szövegdoboz 35"/>
          <p:cNvSpPr txBox="1"/>
          <p:nvPr/>
        </p:nvSpPr>
        <p:spPr>
          <a:xfrm>
            <a:off x="52196" y="3460682"/>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1000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5" name="Egyenes összekötő 54"/>
          <p:cNvCxnSpPr/>
          <p:nvPr/>
        </p:nvCxnSpPr>
        <p:spPr>
          <a:xfrm rot="5400000">
            <a:off x="662849" y="3262668"/>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Egyenes összekötő 76"/>
          <p:cNvCxnSpPr/>
          <p:nvPr/>
        </p:nvCxnSpPr>
        <p:spPr>
          <a:xfrm rot="5400000">
            <a:off x="666354" y="354787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Szövegdoboz 35"/>
          <p:cNvSpPr txBox="1"/>
          <p:nvPr/>
        </p:nvSpPr>
        <p:spPr>
          <a:xfrm>
            <a:off x="58368" y="3175903"/>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1100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8" name="Egyenes összekötő 54"/>
          <p:cNvCxnSpPr/>
          <p:nvPr/>
        </p:nvCxnSpPr>
        <p:spPr>
          <a:xfrm rot="5400000">
            <a:off x="662683" y="301226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Szövegdoboz 35"/>
          <p:cNvSpPr txBox="1"/>
          <p:nvPr/>
        </p:nvSpPr>
        <p:spPr>
          <a:xfrm>
            <a:off x="50132" y="2907404"/>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1200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0" name="Egyenes összekötő 54"/>
          <p:cNvCxnSpPr/>
          <p:nvPr/>
        </p:nvCxnSpPr>
        <p:spPr>
          <a:xfrm rot="5400000">
            <a:off x="639977" y="272233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Szövegdoboz 35"/>
          <p:cNvSpPr txBox="1"/>
          <p:nvPr/>
        </p:nvSpPr>
        <p:spPr>
          <a:xfrm>
            <a:off x="35496" y="2635569"/>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1300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2" name="Egyenes összekötő 54"/>
          <p:cNvCxnSpPr/>
          <p:nvPr/>
        </p:nvCxnSpPr>
        <p:spPr>
          <a:xfrm rot="5400000">
            <a:off x="651646" y="2437555"/>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Egyenes összekötő 76"/>
          <p:cNvCxnSpPr/>
          <p:nvPr/>
        </p:nvCxnSpPr>
        <p:spPr>
          <a:xfrm rot="5400000">
            <a:off x="649654" y="272276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Szövegdoboz 35"/>
          <p:cNvSpPr txBox="1"/>
          <p:nvPr/>
        </p:nvSpPr>
        <p:spPr>
          <a:xfrm>
            <a:off x="41669" y="2365634"/>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1400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7" name="TextBox 196"/>
          <p:cNvSpPr txBox="1"/>
          <p:nvPr/>
        </p:nvSpPr>
        <p:spPr>
          <a:xfrm>
            <a:off x="6246853" y="2636912"/>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99" name="TextBox 198"/>
          <p:cNvSpPr txBox="1"/>
          <p:nvPr/>
        </p:nvSpPr>
        <p:spPr>
          <a:xfrm>
            <a:off x="5703243" y="2257240"/>
            <a:ext cx="1278648" cy="36804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I7-1065G7</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4C</a:t>
            </a:r>
          </a:p>
        </p:txBody>
      </p:sp>
      <p:sp>
        <p:nvSpPr>
          <p:cNvPr id="202" name="TextBox 201"/>
          <p:cNvSpPr txBox="1"/>
          <p:nvPr/>
        </p:nvSpPr>
        <p:spPr>
          <a:xfrm>
            <a:off x="3054906" y="4722124"/>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3" name="TextBox 202"/>
          <p:cNvSpPr txBox="1"/>
          <p:nvPr/>
        </p:nvSpPr>
        <p:spPr>
          <a:xfrm>
            <a:off x="3871852" y="4094307"/>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4" name="TextBox 203"/>
          <p:cNvSpPr txBox="1"/>
          <p:nvPr/>
        </p:nvSpPr>
        <p:spPr>
          <a:xfrm>
            <a:off x="2886116" y="4293880"/>
            <a:ext cx="62745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A9X 2C</a:t>
            </a:r>
          </a:p>
        </p:txBody>
      </p:sp>
      <p:sp>
        <p:nvSpPr>
          <p:cNvPr id="205" name="TextBox 204"/>
          <p:cNvSpPr txBox="1"/>
          <p:nvPr/>
        </p:nvSpPr>
        <p:spPr>
          <a:xfrm>
            <a:off x="3458514" y="3884717"/>
            <a:ext cx="879478"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A10 2+2C</a:t>
            </a:r>
          </a:p>
        </p:txBody>
      </p:sp>
      <p:sp>
        <p:nvSpPr>
          <p:cNvPr id="206" name="TextBox 205"/>
          <p:cNvSpPr txBox="1"/>
          <p:nvPr/>
        </p:nvSpPr>
        <p:spPr>
          <a:xfrm>
            <a:off x="4653509" y="3677092"/>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7" name="TextBox 206"/>
          <p:cNvSpPr txBox="1"/>
          <p:nvPr/>
        </p:nvSpPr>
        <p:spPr>
          <a:xfrm>
            <a:off x="4210309" y="3448418"/>
            <a:ext cx="879478"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A11 2+4C</a:t>
            </a:r>
          </a:p>
        </p:txBody>
      </p:sp>
      <p:sp>
        <p:nvSpPr>
          <p:cNvPr id="208" name="TextBox 207"/>
          <p:cNvSpPr txBox="1"/>
          <p:nvPr/>
        </p:nvSpPr>
        <p:spPr>
          <a:xfrm>
            <a:off x="6386067" y="2537667"/>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9" name="TextBox 208"/>
          <p:cNvSpPr txBox="1"/>
          <p:nvPr/>
        </p:nvSpPr>
        <p:spPr>
          <a:xfrm>
            <a:off x="6322026" y="2765660"/>
            <a:ext cx="879478"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A13 2+4C</a:t>
            </a:r>
          </a:p>
        </p:txBody>
      </p:sp>
      <p:sp>
        <p:nvSpPr>
          <p:cNvPr id="211" name="TextBox 210"/>
          <p:cNvSpPr txBox="1"/>
          <p:nvPr/>
        </p:nvSpPr>
        <p:spPr>
          <a:xfrm>
            <a:off x="5784317" y="4253959"/>
            <a:ext cx="155363"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212" name="TextBox 211"/>
          <p:cNvSpPr txBox="1"/>
          <p:nvPr/>
        </p:nvSpPr>
        <p:spPr>
          <a:xfrm>
            <a:off x="6599981" y="3750398"/>
            <a:ext cx="155363"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cxnSp>
        <p:nvCxnSpPr>
          <p:cNvPr id="73" name="Straight Connector 72"/>
          <p:cNvCxnSpPr/>
          <p:nvPr/>
        </p:nvCxnSpPr>
        <p:spPr bwMode="auto">
          <a:xfrm flipH="1">
            <a:off x="4523133" y="3413514"/>
            <a:ext cx="3014765" cy="1983168"/>
          </a:xfrm>
          <a:prstGeom prst="line">
            <a:avLst/>
          </a:prstGeom>
          <a:noFill/>
          <a:ln w="19050" cap="flat" cmpd="sng" algn="ctr">
            <a:solidFill>
              <a:schemeClr val="tx1"/>
            </a:solidFill>
            <a:prstDash val="sysDash"/>
            <a:round/>
            <a:headEnd type="none" w="med" len="med"/>
            <a:tailEnd type="none" w="med" len="med"/>
          </a:ln>
          <a:effectLst/>
        </p:spPr>
      </p:cxnSp>
      <p:sp>
        <p:nvSpPr>
          <p:cNvPr id="213" name="TextBox 212"/>
          <p:cNvSpPr txBox="1"/>
          <p:nvPr/>
        </p:nvSpPr>
        <p:spPr>
          <a:xfrm>
            <a:off x="5590420" y="4647472"/>
            <a:ext cx="757543" cy="397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855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1+3+4C</a:t>
            </a:r>
          </a:p>
        </p:txBody>
      </p:sp>
      <p:sp>
        <p:nvSpPr>
          <p:cNvPr id="214" name="TextBox 213"/>
          <p:cNvSpPr txBox="1"/>
          <p:nvPr/>
        </p:nvSpPr>
        <p:spPr>
          <a:xfrm>
            <a:off x="6297316" y="4120869"/>
            <a:ext cx="867172" cy="405929"/>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865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1+3+4C</a:t>
            </a:r>
          </a:p>
        </p:txBody>
      </p:sp>
      <p:sp>
        <p:nvSpPr>
          <p:cNvPr id="33" name="TextBox 32"/>
          <p:cNvSpPr txBox="1"/>
          <p:nvPr/>
        </p:nvSpPr>
        <p:spPr>
          <a:xfrm>
            <a:off x="4220052" y="5839163"/>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(A73)</a:t>
            </a:r>
          </a:p>
        </p:txBody>
      </p:sp>
      <p:sp>
        <p:nvSpPr>
          <p:cNvPr id="124" name="TextBox 123"/>
          <p:cNvSpPr txBox="1"/>
          <p:nvPr/>
        </p:nvSpPr>
        <p:spPr>
          <a:xfrm>
            <a:off x="4889280" y="5469010"/>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(A75)</a:t>
            </a:r>
          </a:p>
        </p:txBody>
      </p:sp>
      <p:sp>
        <p:nvSpPr>
          <p:cNvPr id="125" name="TextBox 124"/>
          <p:cNvSpPr txBox="1"/>
          <p:nvPr/>
        </p:nvSpPr>
        <p:spPr>
          <a:xfrm>
            <a:off x="5743478" y="4996830"/>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(A76)</a:t>
            </a:r>
          </a:p>
        </p:txBody>
      </p:sp>
      <p:sp>
        <p:nvSpPr>
          <p:cNvPr id="128" name="TextBox 127"/>
          <p:cNvSpPr txBox="1"/>
          <p:nvPr/>
        </p:nvSpPr>
        <p:spPr>
          <a:xfrm>
            <a:off x="6465377" y="4448092"/>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(A77)</a:t>
            </a:r>
          </a:p>
        </p:txBody>
      </p:sp>
      <p:cxnSp>
        <p:nvCxnSpPr>
          <p:cNvPr id="130" name="Egyenes összekötő 21"/>
          <p:cNvCxnSpPr/>
          <p:nvPr/>
        </p:nvCxnSpPr>
        <p:spPr>
          <a:xfrm>
            <a:off x="7842574" y="6328715"/>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Egyenes összekötő 22"/>
          <p:cNvCxnSpPr/>
          <p:nvPr/>
        </p:nvCxnSpPr>
        <p:spPr>
          <a:xfrm>
            <a:off x="7442731" y="633825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Szövegdoboz 33"/>
          <p:cNvSpPr txBox="1"/>
          <p:nvPr/>
        </p:nvSpPr>
        <p:spPr>
          <a:xfrm>
            <a:off x="6808191" y="6459089"/>
            <a:ext cx="545399"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4" name="Egyenes összekötő 54"/>
          <p:cNvCxnSpPr/>
          <p:nvPr/>
        </p:nvCxnSpPr>
        <p:spPr>
          <a:xfrm rot="5400000">
            <a:off x="651232" y="2149750"/>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Szövegdoboz 35"/>
          <p:cNvSpPr txBox="1"/>
          <p:nvPr/>
        </p:nvSpPr>
        <p:spPr>
          <a:xfrm>
            <a:off x="35496" y="2085193"/>
            <a:ext cx="612000" cy="251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1500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8" name="Szövegdoboz 35"/>
          <p:cNvSpPr txBox="1"/>
          <p:nvPr/>
        </p:nvSpPr>
        <p:spPr>
          <a:xfrm>
            <a:off x="35496" y="1792066"/>
            <a:ext cx="545399"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1600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41" name="Egyenes összekötő 54"/>
          <p:cNvCxnSpPr/>
          <p:nvPr/>
        </p:nvCxnSpPr>
        <p:spPr>
          <a:xfrm rot="5400000">
            <a:off x="651232" y="186251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253607" y="1763675"/>
            <a:ext cx="74321"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143" name="TextBox 142"/>
          <p:cNvSpPr txBox="1"/>
          <p:nvPr/>
        </p:nvSpPr>
        <p:spPr>
          <a:xfrm>
            <a:off x="7438951" y="3325818"/>
            <a:ext cx="187989"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4" name="TextBox 143"/>
          <p:cNvSpPr txBox="1"/>
          <p:nvPr/>
        </p:nvSpPr>
        <p:spPr>
          <a:xfrm>
            <a:off x="7125390" y="3569928"/>
            <a:ext cx="867173" cy="405929"/>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888</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1+3+4C</a:t>
            </a:r>
          </a:p>
        </p:txBody>
      </p:sp>
      <p:sp>
        <p:nvSpPr>
          <p:cNvPr id="145" name="TextBox 144"/>
          <p:cNvSpPr txBox="1"/>
          <p:nvPr/>
        </p:nvSpPr>
        <p:spPr>
          <a:xfrm>
            <a:off x="6624228" y="1556792"/>
            <a:ext cx="1006755" cy="269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A14 2+4C</a:t>
            </a:r>
          </a:p>
        </p:txBody>
      </p:sp>
      <p:sp>
        <p:nvSpPr>
          <p:cNvPr id="147" name="TextBox 146"/>
          <p:cNvSpPr txBox="1"/>
          <p:nvPr/>
        </p:nvSpPr>
        <p:spPr>
          <a:xfrm>
            <a:off x="7297580" y="3894874"/>
            <a:ext cx="508667" cy="2556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(X1)</a:t>
            </a:r>
          </a:p>
        </p:txBody>
      </p:sp>
      <p:cxnSp>
        <p:nvCxnSpPr>
          <p:cNvPr id="152" name="Egyenes összekötő 21"/>
          <p:cNvCxnSpPr/>
          <p:nvPr/>
        </p:nvCxnSpPr>
        <p:spPr>
          <a:xfrm>
            <a:off x="7842179" y="6335882"/>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Egyenes összekötő 21"/>
          <p:cNvCxnSpPr/>
          <p:nvPr/>
        </p:nvCxnSpPr>
        <p:spPr>
          <a:xfrm>
            <a:off x="8650613" y="6335125"/>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Egyenes összekötő 22"/>
          <p:cNvCxnSpPr/>
          <p:nvPr/>
        </p:nvCxnSpPr>
        <p:spPr>
          <a:xfrm>
            <a:off x="8250770" y="6335125"/>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Szövegdoboz 33"/>
          <p:cNvSpPr txBox="1"/>
          <p:nvPr/>
        </p:nvSpPr>
        <p:spPr>
          <a:xfrm>
            <a:off x="7616230" y="6465499"/>
            <a:ext cx="595035" cy="2489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21</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6" name="Szövegdoboz 33"/>
          <p:cNvSpPr txBox="1"/>
          <p:nvPr/>
        </p:nvSpPr>
        <p:spPr>
          <a:xfrm>
            <a:off x="8513469" y="6454645"/>
            <a:ext cx="596638" cy="2489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a:t>
            </a:r>
            <a:endParaRPr kumimoji="0" lang="hu-HU" sz="125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7" name="TextBox 156"/>
          <p:cNvSpPr txBox="1"/>
          <p:nvPr/>
        </p:nvSpPr>
        <p:spPr>
          <a:xfrm>
            <a:off x="8237279" y="1233843"/>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46" name="TextBox 145"/>
          <p:cNvSpPr txBox="1"/>
          <p:nvPr/>
        </p:nvSpPr>
        <p:spPr>
          <a:xfrm>
            <a:off x="8049425" y="1628800"/>
            <a:ext cx="1275103" cy="320754"/>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I7-1265U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2+10C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148" name="Egyenes összekötő 54"/>
          <p:cNvCxnSpPr/>
          <p:nvPr/>
        </p:nvCxnSpPr>
        <p:spPr>
          <a:xfrm rot="5400000">
            <a:off x="644517" y="1878245"/>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Egyenes összekötő 54"/>
          <p:cNvCxnSpPr/>
          <p:nvPr/>
        </p:nvCxnSpPr>
        <p:spPr>
          <a:xfrm rot="5400000">
            <a:off x="644103" y="1590440"/>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Szövegdoboz 35"/>
          <p:cNvSpPr txBox="1"/>
          <p:nvPr/>
        </p:nvSpPr>
        <p:spPr>
          <a:xfrm>
            <a:off x="28367" y="1525883"/>
            <a:ext cx="612000" cy="2846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1700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8" name="Szövegdoboz 35"/>
          <p:cNvSpPr txBox="1"/>
          <p:nvPr/>
        </p:nvSpPr>
        <p:spPr>
          <a:xfrm>
            <a:off x="28367" y="1232756"/>
            <a:ext cx="595035"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1800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59" name="Egyenes összekötő 54"/>
          <p:cNvCxnSpPr/>
          <p:nvPr/>
        </p:nvCxnSpPr>
        <p:spPr>
          <a:xfrm rot="5400000">
            <a:off x="644103" y="130320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57" idx="2"/>
            <a:endCxn id="209" idx="1"/>
          </p:cNvCxnSpPr>
          <p:nvPr/>
        </p:nvCxnSpPr>
        <p:spPr bwMode="auto">
          <a:xfrm flipH="1">
            <a:off x="6322026" y="1484784"/>
            <a:ext cx="2031541" cy="1406347"/>
          </a:xfrm>
          <a:prstGeom prst="line">
            <a:avLst/>
          </a:prstGeom>
          <a:noFill/>
          <a:ln w="28575" cap="flat" cmpd="sng" algn="ctr">
            <a:solidFill>
              <a:srgbClr val="0070C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p:cNvSpPr txBox="1"/>
          <p:nvPr/>
        </p:nvSpPr>
        <p:spPr>
          <a:xfrm>
            <a:off x="7936408" y="1347830"/>
            <a:ext cx="74321"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161" name="TextBox 160"/>
          <p:cNvSpPr txBox="1"/>
          <p:nvPr/>
        </p:nvSpPr>
        <p:spPr>
          <a:xfrm>
            <a:off x="7201649" y="1196752"/>
            <a:ext cx="10983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Verdana"/>
                <a:ea typeface="+mn-ea"/>
                <a:cs typeface="+mn-cs"/>
              </a:rPr>
              <a:t>A15 </a:t>
            </a:r>
            <a:r>
              <a:rPr kumimoji="0" lang="en-US" sz="1400" b="0" i="0" u="none" strike="noStrike" kern="1200" cap="none" spc="0" normalizeH="0" baseline="0" noProof="0" dirty="0">
                <a:ln>
                  <a:noFill/>
                </a:ln>
                <a:solidFill>
                  <a:srgbClr val="FF0000"/>
                </a:solidFill>
                <a:effectLst/>
                <a:uLnTx/>
                <a:uFillTx/>
                <a:latin typeface="Verdana"/>
                <a:ea typeface="+mn-ea"/>
                <a:cs typeface="+mn-cs"/>
              </a:rPr>
              <a:t>2+4C</a:t>
            </a:r>
          </a:p>
        </p:txBody>
      </p:sp>
    </p:spTree>
    <p:extLst>
      <p:ext uri="{BB962C8B-B14F-4D97-AF65-F5344CB8AC3E}">
        <p14:creationId xmlns:p14="http://schemas.microsoft.com/office/powerpoint/2010/main" val="30430953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5. Evolution of the width of mobile CPU cores (</a:t>
            </a:r>
            <a:r>
              <a:rPr lang="en-US" dirty="0" smtClean="0">
                <a:solidFill>
                  <a:srgbClr val="FFFFFF"/>
                </a:solidFill>
              </a:rPr>
              <a:t>18)</a:t>
            </a:r>
            <a:endParaRPr lang="en-US" dirty="0"/>
          </a:p>
        </p:txBody>
      </p:sp>
      <p:sp>
        <p:nvSpPr>
          <p:cNvPr id="5" name="TextBox 4"/>
          <p:cNvSpPr txBox="1"/>
          <p:nvPr/>
        </p:nvSpPr>
        <p:spPr>
          <a:xfrm>
            <a:off x="71500" y="1110803"/>
            <a:ext cx="907610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the data presented in the previous Figure</a:t>
            </a:r>
          </a:p>
        </p:txBody>
      </p:sp>
      <p:sp>
        <p:nvSpPr>
          <p:cNvPr id="4" name="Rounded Rectangle 3"/>
          <p:cNvSpPr/>
          <p:nvPr/>
        </p:nvSpPr>
        <p:spPr bwMode="auto">
          <a:xfrm>
            <a:off x="508" y="2611182"/>
            <a:ext cx="9144000" cy="176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15516" y="1434839"/>
            <a:ext cx="9109012" cy="286232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raised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SC</a:t>
            </a:r>
            <a:r>
              <a:rPr lang="en-US" sz="1600" dirty="0">
                <a:solidFill>
                  <a:srgbClr val="0070C0"/>
                </a:solidFill>
                <a:latin typeface="Verdana"/>
              </a:rPr>
              <a:t> 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of their 15 W i5 cores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 rate of doubling in</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lang="en-US" sz="1600" dirty="0" smtClean="0">
                <a:solidFill>
                  <a:srgbClr val="0070C0"/>
                </a:solidFill>
                <a:latin typeface="Verdana"/>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8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years (between </a:t>
            </a:r>
            <a:r>
              <a:rPr lang="en-US" sz="1600" dirty="0" smtClean="0">
                <a:solidFill>
                  <a:srgbClr val="0070C0"/>
                </a:solidFill>
                <a:latin typeface="Verdana"/>
              </a:rPr>
              <a:t>2013 and 2019</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effectLst/>
                <a:uLnTx/>
                <a:uFillTx/>
                <a:latin typeface="Verdana"/>
                <a:ea typeface="+mn-ea"/>
                <a:cs typeface="+mn-cs"/>
              </a:rPr>
              <a:t>(measured </a:t>
            </a:r>
            <a:r>
              <a:rPr lang="en-US" sz="1600" dirty="0">
                <a:latin typeface="Verdana"/>
              </a:rPr>
              <a:t>by </a:t>
            </a:r>
            <a:r>
              <a:rPr kumimoji="0" lang="en-US" sz="1600" b="0" i="0" u="none" strike="noStrike" kern="1200" cap="none" spc="0" normalizeH="0" baseline="0" noProof="0" dirty="0" err="1">
                <a:ln>
                  <a:noFill/>
                </a:ln>
                <a:effectLst/>
                <a:uLnTx/>
                <a:uFillTx/>
                <a:latin typeface="Verdana"/>
                <a:ea typeface="+mn-ea"/>
                <a:cs typeface="+mn-cs"/>
              </a:rPr>
              <a:t>GeekBench</a:t>
            </a:r>
            <a:r>
              <a:rPr kumimoji="0" lang="en-US" sz="1600" b="0" i="0" u="none" strike="noStrike" kern="1200" cap="none" spc="0" normalizeH="0" baseline="0" noProof="0" dirty="0">
                <a:ln>
                  <a:noFill/>
                </a:ln>
                <a:effectLst/>
                <a:uLnTx/>
                <a:uFillTx/>
                <a:latin typeface="Verdana"/>
                <a:ea typeface="+mn-ea"/>
                <a:cs typeface="+mn-cs"/>
              </a:rPr>
              <a:t> 5 scores)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whereas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Apple needed only nearly 3 years for doubling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Geekbench</a:t>
            </a:r>
            <a:r>
              <a:rPr kumimoji="0" lang="en-US" sz="1600" b="0" i="0" u="none" strike="noStrike" kern="1200" cap="none" spc="0" normalizeH="0" baseline="0" noProof="0" dirty="0">
                <a:ln>
                  <a:noFill/>
                </a:ln>
                <a:solidFill>
                  <a:srgbClr val="0070C0"/>
                </a:solidFill>
                <a:effectLst/>
                <a:uLnTx/>
                <a:uFillTx/>
                <a:latin typeface="Verdana"/>
                <a:ea typeface="+mn-ea"/>
                <a:cs typeface="+mn-cs"/>
              </a:rPr>
              <a:t> 5 SC scores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of their</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Axx</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rPr>
              <a:t>As Apple could</a:t>
            </a:r>
            <a:r>
              <a:rPr kumimoji="0" lang="en-US" sz="1600" b="0" i="0" u="none" strike="noStrike" kern="1200" cap="none" spc="-20" normalizeH="0" noProof="0" dirty="0">
                <a:ln>
                  <a:noFill/>
                </a:ln>
                <a:solidFill>
                  <a:srgbClr val="000000"/>
                </a:solidFill>
                <a:effectLst/>
                <a:uLnTx/>
                <a:uFillTx/>
                <a:latin typeface="Verdana"/>
              </a:rPr>
              <a:t> rise the performance of their Ax processors in a </a:t>
            </a:r>
            <a:r>
              <a:rPr kumimoji="0" lang="en-US" sz="1600" b="0" i="0" u="none" strike="noStrike" kern="1200" cap="none" spc="-20" normalizeH="0" baseline="0" noProof="0" dirty="0">
                <a:ln>
                  <a:noFill/>
                </a:ln>
                <a:solidFill>
                  <a:srgbClr val="000000"/>
                </a:solidFill>
                <a:effectLst/>
                <a:uLnTx/>
                <a:uFillTx/>
                <a:latin typeface="Verdana"/>
              </a:rPr>
              <a:t>significantly higher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20" dirty="0">
                <a:solidFill>
                  <a:srgbClr val="000000"/>
                </a:solidFill>
                <a:latin typeface="Verdana"/>
              </a:rPr>
              <a:t>     </a:t>
            </a:r>
            <a:r>
              <a:rPr kumimoji="0" lang="en-US" sz="1600" b="0" i="0" u="none" strike="noStrike" kern="1200" cap="none" spc="-20" normalizeH="0" baseline="0" noProof="0" dirty="0">
                <a:ln>
                  <a:noFill/>
                </a:ln>
                <a:solidFill>
                  <a:srgbClr val="000000"/>
                </a:solidFill>
                <a:effectLst/>
                <a:uLnTx/>
                <a:uFillTx/>
                <a:latin typeface="Verdana"/>
              </a:rPr>
              <a:t>  rate than </a:t>
            </a:r>
            <a:r>
              <a:rPr kumimoji="0" lang="en-US" sz="1600" b="0" i="0" u="none" strike="noStrike" kern="1200" cap="none" spc="-20" normalizeH="0" baseline="0" noProof="0" dirty="0" smtClean="0">
                <a:ln>
                  <a:noFill/>
                </a:ln>
                <a:solidFill>
                  <a:srgbClr val="000000"/>
                </a:solidFill>
                <a:effectLst/>
                <a:uLnTx/>
                <a:uFillTx/>
                <a:latin typeface="Verdana"/>
              </a:rPr>
              <a:t>Intel, </a:t>
            </a:r>
            <a:r>
              <a:rPr kumimoji="0" lang="en-US" sz="1600" b="0" i="0" u="none" strike="noStrike" kern="1200" cap="none" spc="-20" normalizeH="0" baseline="0" noProof="0" dirty="0">
                <a:ln>
                  <a:noFill/>
                </a:ln>
                <a:solidFill>
                  <a:srgbClr val="000000"/>
                </a:solidFill>
                <a:effectLst/>
                <a:uLnTx/>
                <a:uFillTx/>
                <a:latin typeface="Verdana"/>
              </a:rPr>
              <a:t>the performance of their low power (15 W TDP) Core 2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around</a:t>
            </a:r>
            <a:r>
              <a:rPr kumimoji="0" lang="en-US" sz="1600" b="0" i="0" u="none" strike="noStrike" kern="1200" cap="none" spc="0" normalizeH="0" noProof="0" dirty="0">
                <a:ln>
                  <a:noFill/>
                </a:ln>
                <a:solidFill>
                  <a:srgbClr val="0070C0"/>
                </a:solidFill>
                <a:effectLst/>
                <a:uLnTx/>
                <a:uFillTx/>
                <a:latin typeface="Verdana"/>
                <a:ea typeface="+mn-ea"/>
                <a:cs typeface="+mn-cs"/>
              </a:rPr>
              <a:t> 2019 </a:t>
            </a:r>
            <a:r>
              <a:rPr kumimoji="0" lang="en-US" sz="1600" b="0" i="0" u="none" strike="noStrike" kern="1200" cap="none" spc="0" normalizeH="0" noProof="0" dirty="0">
                <a:ln>
                  <a:noFill/>
                </a:ln>
                <a:solidFill>
                  <a:srgbClr val="FF0000"/>
                </a:solidFill>
                <a:effectLst/>
                <a:uLnTx/>
                <a:uFillTx/>
                <a:latin typeface="Verdana"/>
                <a:ea typeface="+mn-ea"/>
                <a:cs typeface="+mn-cs"/>
              </a:rPr>
              <a:t>A</a:t>
            </a:r>
            <a:r>
              <a:rPr lang="en-US" sz="1600" baseline="0" dirty="0" err="1">
                <a:solidFill>
                  <a:srgbClr val="FF0000"/>
                </a:solidFill>
                <a:latin typeface="Verdana"/>
              </a:rPr>
              <a:t>pple’s</a:t>
            </a:r>
            <a:r>
              <a:rPr lang="en-US" sz="1600" baseline="0" dirty="0">
                <a:solidFill>
                  <a:srgbClr val="FF0000"/>
                </a:solidFill>
                <a:latin typeface="Verdana"/>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Ax processors overtook the lead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Geekbench</a:t>
            </a:r>
            <a:r>
              <a:rPr kumimoji="0" lang="en-US" sz="1600" b="0" i="0" u="none" strike="noStrike" kern="1200" cap="none" spc="0" normalizeH="0" baseline="0" noProof="0" dirty="0">
                <a:ln>
                  <a:noFill/>
                </a:ln>
                <a:solidFill>
                  <a:srgbClr val="000000"/>
                </a:solidFill>
                <a:effectLst/>
                <a:uLnTx/>
                <a:uFillTx/>
                <a:latin typeface="Verdana"/>
                <a:ea typeface="+mn-ea"/>
                <a:cs typeface="+mn-cs"/>
              </a:rPr>
              <a:t> 5 scores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from Intel’s low power i7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an explanation </a:t>
            </a:r>
            <a:r>
              <a:rPr kumimoji="0" lang="en-US" sz="1600" b="0" i="0" u="none" strike="noStrike" kern="1200" cap="none" spc="0" normalizeH="0" baseline="0" noProof="0" dirty="0">
                <a:ln>
                  <a:noFill/>
                </a:ln>
                <a:solidFill>
                  <a:srgbClr val="0070C0"/>
                </a:solidFill>
                <a:effectLst/>
                <a:uLnTx/>
                <a:uFillTx/>
                <a:latin typeface="Verdana"/>
                <a:ea typeface="+mn-ea"/>
                <a:cs typeface="+mn-cs"/>
              </a:rPr>
              <a:t>why more and more vendors began designing and</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introducing Arm-based processors in the desktops and server market segments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3" name="TextBox 2"/>
          <p:cNvSpPr txBox="1"/>
          <p:nvPr/>
        </p:nvSpPr>
        <p:spPr>
          <a:xfrm>
            <a:off x="107950" y="447797"/>
            <a:ext cx="9007979" cy="646331"/>
          </a:xfrm>
          <a:prstGeom prst="rect">
            <a:avLst/>
          </a:prstGeom>
          <a:noFill/>
        </p:spPr>
        <p:txBody>
          <a:bodyPr wrap="none" rtlCol="0">
            <a:spAutoFit/>
          </a:bodyPr>
          <a:lstStyle/>
          <a:p>
            <a:pPr lvl="0" defTabSz="914400">
              <a:defRPr/>
            </a:pPr>
            <a:r>
              <a:rPr lang="en-US" spc="-100" dirty="0">
                <a:solidFill>
                  <a:srgbClr val="2D2D8A"/>
                </a:solidFill>
              </a:rPr>
              <a:t>Contrasting the year-over-year performance gain of Intel’s, Apple’s and Qualcomm’s </a:t>
            </a:r>
          </a:p>
          <a:p>
            <a:pPr lvl="0" defTabSz="914400">
              <a:defRPr/>
            </a:pPr>
            <a:r>
              <a:rPr lang="en-US" spc="-70" dirty="0">
                <a:solidFill>
                  <a:srgbClr val="2D2D8A"/>
                </a:solidFill>
              </a:rPr>
              <a:t>             mobile processors, based on SC </a:t>
            </a:r>
            <a:r>
              <a:rPr lang="en-US" spc="-70" dirty="0" err="1">
                <a:solidFill>
                  <a:srgbClr val="2D2D8A"/>
                </a:solidFill>
              </a:rPr>
              <a:t>Geekbench</a:t>
            </a:r>
            <a:r>
              <a:rPr lang="en-US" spc="-70" dirty="0">
                <a:solidFill>
                  <a:srgbClr val="2D2D8A"/>
                </a:solidFill>
              </a:rPr>
              <a:t> 5 scores -2 </a:t>
            </a:r>
            <a:endParaRPr lang="en-US" spc="-70" dirty="0">
              <a:solidFill>
                <a:schemeClr val="accent6"/>
              </a:solidFill>
            </a:endParaRPr>
          </a:p>
        </p:txBody>
      </p:sp>
    </p:spTree>
    <p:extLst>
      <p:ext uri="{BB962C8B-B14F-4D97-AF65-F5344CB8AC3E}">
        <p14:creationId xmlns:p14="http://schemas.microsoft.com/office/powerpoint/2010/main" val="207813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 calcmode="lin" valueType="num">
                                      <p:cBhvr additive="base">
                                        <p:cTn id="3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 calcmode="lin" valueType="num">
                                      <p:cBhvr additive="base">
                                        <p:cTn id="3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 calcmode="lin" valueType="num">
                                      <p:cBhvr additive="base">
                                        <p:cTn id="49"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xEl>
                                              <p:pRg st="9" end="9"/>
                                            </p:txEl>
                                          </p:spTgt>
                                        </p:tgtEl>
                                        <p:attrNameLst>
                                          <p:attrName>style.visibility</p:attrName>
                                        </p:attrNameLst>
                                      </p:cBhvr>
                                      <p:to>
                                        <p:strVal val="visible"/>
                                      </p:to>
                                    </p:set>
                                    <p:anim calcmode="lin" valueType="num">
                                      <p:cBhvr additive="base">
                                        <p:cTn id="53"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dirty="0">
                <a:solidFill>
                  <a:srgbClr val="FFFFFF"/>
                </a:solidFill>
              </a:rPr>
              <a:t>5. Evolution of the width of mobile CPU cores (</a:t>
            </a:r>
            <a:r>
              <a:rPr lang="en-US" dirty="0" smtClean="0">
                <a:solidFill>
                  <a:srgbClr val="FFFFFF"/>
                </a:solidFill>
              </a:rPr>
              <a:t>19)</a:t>
            </a:r>
            <a:endParaRPr lang="en-US" dirty="0"/>
          </a:p>
        </p:txBody>
      </p:sp>
      <p:sp>
        <p:nvSpPr>
          <p:cNvPr id="5" name="TextBox 4"/>
          <p:cNvSpPr txBox="1"/>
          <p:nvPr/>
        </p:nvSpPr>
        <p:spPr>
          <a:xfrm>
            <a:off x="71438" y="4689140"/>
            <a:ext cx="9072562" cy="16466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215</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SPEC CPU 2017 benchmark package contains SPEC's next-generation, industry-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standardized, CPU intensive suites for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compute intensive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stressing a system's processor, memory subsystem and compiler.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
            <a:br>
              <a:rPr kumimoji="0" lang="en-US" sz="1600" b="0" i="0" u="none" strike="noStrike" kern="1200" cap="none" spc="0" normalizeH="0" baseline="0" noProof="0" dirty="0">
                <a:ln>
                  <a:noFill/>
                </a:ln>
                <a:solidFill>
                  <a:srgbClr val="000000"/>
                </a:solidFill>
                <a:effectLst/>
                <a:uLnTx/>
                <a:uFillTx/>
                <a:latin typeface="Verdana"/>
                <a:ea typeface="+mn-ea"/>
                <a:cs typeface="+mn-cs"/>
              </a:rPr>
            </a:b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a:xfrm>
            <a:off x="-1" y="809313"/>
            <a:ext cx="9151637" cy="61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438" y="447797"/>
            <a:ext cx="51700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Current performance of mobile processors </a:t>
            </a:r>
          </a:p>
        </p:txBody>
      </p:sp>
      <p:sp>
        <p:nvSpPr>
          <p:cNvPr id="11" name="TextBox 10"/>
          <p:cNvSpPr txBox="1"/>
          <p:nvPr/>
        </p:nvSpPr>
        <p:spPr>
          <a:xfrm>
            <a:off x="250409" y="815224"/>
            <a:ext cx="9119228" cy="172354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both the performance of current mobile processors among</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themselves and how their performance relates to client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recent publication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216</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 convenient possibility for it by revealing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(given in SPECint2017 scores measured for c/</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a:t>
            </a:r>
            <a:r>
              <a:rPr kumimoji="0" lang="en-US" sz="1600" b="0" i="0" u="none" strike="noStrike" kern="1200" cap="none" spc="0" normalizeH="0" baseline="0" noProof="0" dirty="0">
                <a:ln>
                  <a:noFill/>
                </a:ln>
                <a:solidFill>
                  <a:srgbClr val="000000"/>
                </a:solidFill>
                <a:effectLst/>
                <a:uLnTx/>
                <a:uFillTx/>
                <a:latin typeface="Verdana"/>
                <a:ea typeface="+mn-ea"/>
                <a:cs typeface="+mn-cs"/>
              </a:rPr>
              <a:t> workloads),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average power consumption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[W] and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energy consumed </a:t>
            </a:r>
            <a:r>
              <a:rPr kumimoji="0" lang="en-US" sz="1600" b="0" i="0" u="none" strike="noStrike" kern="1200" cap="none" spc="0" normalizeH="0" baseline="0" noProof="0" dirty="0">
                <a:ln>
                  <a:noFill/>
                </a:ln>
                <a:solidFill>
                  <a:srgbClr val="000000"/>
                </a:solidFill>
                <a:effectLst/>
                <a:uLnTx/>
                <a:uFillTx/>
                <a:latin typeface="Verdana"/>
                <a:ea typeface="+mn-ea"/>
                <a:cs typeface="+mn-cs"/>
              </a:rPr>
              <a:t>during benchmark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measurement [Joule] of current mobile processors, (see next Figure).</a:t>
            </a:r>
          </a:p>
        </p:txBody>
      </p:sp>
    </p:spTree>
    <p:extLst>
      <p:ext uri="{BB962C8B-B14F-4D97-AF65-F5344CB8AC3E}">
        <p14:creationId xmlns:p14="http://schemas.microsoft.com/office/powerpoint/2010/main" val="56062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dirty="0">
                <a:solidFill>
                  <a:srgbClr val="FFFFFF"/>
                </a:solidFill>
              </a:rPr>
              <a:t>5. Evolution of the width of mobile CPU cores </a:t>
            </a:r>
            <a:r>
              <a:rPr lang="en-US" dirty="0" smtClean="0">
                <a:solidFill>
                  <a:srgbClr val="FFFFFF"/>
                </a:solidFill>
              </a:rPr>
              <a:t>(20)</a:t>
            </a:r>
            <a:endParaRPr lang="en-US" dirty="0"/>
          </a:p>
        </p:txBody>
      </p:sp>
      <p:grpSp>
        <p:nvGrpSpPr>
          <p:cNvPr id="7" name="Group 6"/>
          <p:cNvGrpSpPr/>
          <p:nvPr/>
        </p:nvGrpSpPr>
        <p:grpSpPr>
          <a:xfrm>
            <a:off x="1145944" y="1124744"/>
            <a:ext cx="6702420" cy="5400328"/>
            <a:chOff x="1832858" y="1736812"/>
            <a:chExt cx="5478284" cy="471652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01" b="33201"/>
            <a:stretch/>
          </p:blipFill>
          <p:spPr>
            <a:xfrm>
              <a:off x="1832858" y="1736812"/>
              <a:ext cx="5478284" cy="405983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574"/>
            <a:stretch/>
          </p:blipFill>
          <p:spPr>
            <a:xfrm>
              <a:off x="1832858" y="6012668"/>
              <a:ext cx="5478284" cy="440668"/>
            </a:xfrm>
            <a:prstGeom prst="rect">
              <a:avLst/>
            </a:prstGeom>
          </p:spPr>
        </p:pic>
      </p:grpSp>
      <p:sp>
        <p:nvSpPr>
          <p:cNvPr id="6" name="TextBox 5"/>
          <p:cNvSpPr txBox="1"/>
          <p:nvPr/>
        </p:nvSpPr>
        <p:spPr>
          <a:xfrm>
            <a:off x="71438" y="440668"/>
            <a:ext cx="97931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a:t>
            </a:r>
            <a:r>
              <a:rPr kumimoji="0" lang="hu-HU" sz="1800" b="0" i="0" u="none" strike="noStrike" kern="1200" cap="none" spc="-60" normalizeH="0" baseline="0" noProof="0" dirty="0" smtClean="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60" normalizeH="0" baseline="0" noProof="0" dirty="0">
                <a:ln>
                  <a:noFill/>
                </a:ln>
                <a:solidFill>
                  <a:srgbClr val="2D2D8A"/>
                </a:solidFill>
                <a:effectLst/>
                <a:uLnTx/>
                <a:uFillTx/>
                <a:latin typeface="Verdana"/>
                <a:ea typeface="+mn-ea"/>
                <a:cs typeface="+mn-cs"/>
              </a:rPr>
              <a:t>-1</a:t>
            </a:r>
          </a:p>
        </p:txBody>
      </p:sp>
      <p:sp>
        <p:nvSpPr>
          <p:cNvPr id="9" name="TextBox 8"/>
          <p:cNvSpPr txBox="1"/>
          <p:nvPr/>
        </p:nvSpPr>
        <p:spPr>
          <a:xfrm>
            <a:off x="6561647" y="1792995"/>
            <a:ext cx="2186817" cy="807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S: Snapdragon (Qualcomm)</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E: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100" b="0" i="0" u="none" strike="noStrike" kern="1200" cap="none" spc="0" normalizeH="0" baseline="0" noProof="0" dirty="0">
                <a:ln>
                  <a:noFill/>
                </a:ln>
                <a:solidFill>
                  <a:srgbClr val="000000"/>
                </a:solidFill>
                <a:effectLst/>
                <a:uLnTx/>
                <a:uFillTx/>
                <a:latin typeface="Verdana"/>
                <a:ea typeface="+mn-ea"/>
                <a:cs typeface="+mn-cs"/>
              </a:rPr>
              <a:t> (Samsung)</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D: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smtClean="0">
                <a:ln>
                  <a:noFill/>
                </a:ln>
                <a:solidFill>
                  <a:srgbClr val="000000"/>
                </a:solidFill>
                <a:effectLst/>
                <a:uLnTx/>
                <a:uFillTx/>
                <a:latin typeface="Verdana"/>
                <a:ea typeface="+mn-ea"/>
                <a:cs typeface="+mn-cs"/>
              </a:rPr>
              <a:t>   GS101 </a:t>
            </a:r>
            <a:r>
              <a:rPr kumimoji="0" lang="en-US" sz="1100" b="0" i="0" u="none" strike="noStrike" kern="1200" cap="none" spc="0" normalizeH="0" baseline="0" noProof="0" dirty="0">
                <a:ln>
                  <a:noFill/>
                </a:ln>
                <a:solidFill>
                  <a:srgbClr val="000000"/>
                </a:solidFill>
                <a:effectLst/>
                <a:uLnTx/>
                <a:uFillTx/>
                <a:latin typeface="Verdana"/>
                <a:ea typeface="+mn-ea"/>
                <a:cs typeface="+mn-cs"/>
              </a:rPr>
              <a:t>(Google)</a:t>
            </a:r>
          </a:p>
        </p:txBody>
      </p:sp>
      <p:sp>
        <p:nvSpPr>
          <p:cNvPr id="5" name="Rounded Rectangle 4"/>
          <p:cNvSpPr/>
          <p:nvPr/>
        </p:nvSpPr>
        <p:spPr>
          <a:xfrm>
            <a:off x="1753504" y="1628800"/>
            <a:ext cx="1404156" cy="1512168"/>
          </a:xfrm>
          <a:prstGeom prst="roundRect">
            <a:avLst/>
          </a:prstGeom>
          <a:ln w="19050">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975710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(8)</a:t>
            </a:r>
            <a:endParaRPr lang="en-US" dirty="0"/>
          </a:p>
        </p:txBody>
      </p:sp>
      <p:pic>
        <p:nvPicPr>
          <p:cNvPr id="3" name="Picture 2"/>
          <p:cNvPicPr>
            <a:picLocks noChangeAspect="1"/>
          </p:cNvPicPr>
          <p:nvPr/>
        </p:nvPicPr>
        <p:blipFill rotWithShape="1">
          <a:blip r:embed="rId2"/>
          <a:srcRect l="10010" t="35933" r="40224" b="22400"/>
          <a:stretch/>
        </p:blipFill>
        <p:spPr>
          <a:xfrm>
            <a:off x="379404" y="692696"/>
            <a:ext cx="8333056" cy="3924436"/>
          </a:xfrm>
          <a:prstGeom prst="rect">
            <a:avLst/>
          </a:prstGeom>
        </p:spPr>
      </p:pic>
      <p:sp>
        <p:nvSpPr>
          <p:cNvPr id="4" name="TextBox 3"/>
          <p:cNvSpPr txBox="1"/>
          <p:nvPr/>
        </p:nvSpPr>
        <p:spPr>
          <a:xfrm>
            <a:off x="86778" y="476672"/>
            <a:ext cx="8942256" cy="369332"/>
          </a:xfrm>
          <a:prstGeom prst="rect">
            <a:avLst/>
          </a:prstGeom>
          <a:noFill/>
        </p:spPr>
        <p:txBody>
          <a:bodyPr wrap="none" rtlCol="0">
            <a:spAutoFit/>
          </a:bodyPr>
          <a:lstStyle/>
          <a:p>
            <a:r>
              <a:rPr lang="en-US" dirty="0" smtClean="0">
                <a:solidFill>
                  <a:schemeClr val="accent6"/>
                </a:solidFill>
              </a:rPr>
              <a:t>a) Smartphone </a:t>
            </a:r>
            <a:r>
              <a:rPr lang="en-US" dirty="0">
                <a:solidFill>
                  <a:schemeClr val="accent6"/>
                </a:solidFill>
              </a:rPr>
              <a:t>OS market share worldwide by shipments 2012 – 2022</a:t>
            </a:r>
            <a:r>
              <a:rPr lang="hu-HU" dirty="0">
                <a:solidFill>
                  <a:schemeClr val="accent6"/>
                </a:solidFill>
              </a:rPr>
              <a:t> [59]</a:t>
            </a:r>
            <a:endParaRPr lang="en-US" dirty="0">
              <a:solidFill>
                <a:schemeClr val="accent6"/>
              </a:solidFill>
            </a:endParaRPr>
          </a:p>
        </p:txBody>
      </p:sp>
      <p:pic>
        <p:nvPicPr>
          <p:cNvPr id="5" name="Picture 4"/>
          <p:cNvPicPr>
            <a:picLocks noChangeAspect="1"/>
          </p:cNvPicPr>
          <p:nvPr/>
        </p:nvPicPr>
        <p:blipFill rotWithShape="1">
          <a:blip r:embed="rId2"/>
          <a:srcRect l="5310" t="79578" r="39763" b="10101"/>
          <a:stretch/>
        </p:blipFill>
        <p:spPr>
          <a:xfrm>
            <a:off x="508" y="4617133"/>
            <a:ext cx="9144000" cy="966490"/>
          </a:xfrm>
          <a:prstGeom prst="rect">
            <a:avLst/>
          </a:prstGeom>
        </p:spPr>
      </p:pic>
      <p:sp>
        <p:nvSpPr>
          <p:cNvPr id="6" name="Rounded Rectangle 5"/>
          <p:cNvSpPr/>
          <p:nvPr/>
        </p:nvSpPr>
        <p:spPr bwMode="auto">
          <a:xfrm>
            <a:off x="35496" y="5805360"/>
            <a:ext cx="9108504" cy="86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71500" y="5805236"/>
            <a:ext cx="9077613" cy="830997"/>
          </a:xfrm>
          <a:prstGeom prst="rect">
            <a:avLst/>
          </a:prstGeom>
          <a:noFill/>
        </p:spPr>
        <p:txBody>
          <a:bodyPr wrap="none" rtlCol="0">
            <a:spAutoFit/>
          </a:bodyPr>
          <a:lstStyle/>
          <a:p>
            <a:r>
              <a:rPr lang="en-US" sz="1600" spc="-20" dirty="0"/>
              <a:t>As the </a:t>
            </a:r>
            <a:r>
              <a:rPr lang="en-US" sz="1600" spc="-20" dirty="0" smtClean="0"/>
              <a:t>above </a:t>
            </a:r>
            <a:r>
              <a:rPr lang="en-US" sz="1600" spc="-20" dirty="0"/>
              <a:t>Figure indicates, </a:t>
            </a:r>
            <a:r>
              <a:rPr lang="en-US" sz="1600" spc="-20" dirty="0" smtClean="0"/>
              <a:t>initially Nokia’s Symbian OS dominated the market, but</a:t>
            </a:r>
          </a:p>
          <a:p>
            <a:r>
              <a:rPr lang="en-US" sz="1600" spc="-20" dirty="0"/>
              <a:t> </a:t>
            </a:r>
            <a:r>
              <a:rPr lang="en-US" sz="1600" spc="-20" dirty="0" smtClean="0"/>
              <a:t> in a few years it diminished, recently </a:t>
            </a:r>
            <a:r>
              <a:rPr lang="en-US" sz="1600" spc="-20" dirty="0"/>
              <a:t>about </a:t>
            </a:r>
            <a:r>
              <a:rPr lang="en-US" sz="1600" spc="-20" dirty="0">
                <a:solidFill>
                  <a:srgbClr val="0070C0"/>
                </a:solidFill>
              </a:rPr>
              <a:t>75 %</a:t>
            </a:r>
            <a:r>
              <a:rPr lang="en-US" sz="1600" spc="-20" dirty="0"/>
              <a:t> of smartphones are </a:t>
            </a:r>
            <a:r>
              <a:rPr lang="en-US" sz="1600" spc="-20" dirty="0" smtClean="0">
                <a:solidFill>
                  <a:srgbClr val="0070C0"/>
                </a:solidFill>
              </a:rPr>
              <a:t>Android</a:t>
            </a:r>
            <a:r>
              <a:rPr lang="en-US" sz="1600" spc="-20" dirty="0" smtClean="0"/>
              <a:t> devices,</a:t>
            </a:r>
          </a:p>
          <a:p>
            <a:r>
              <a:rPr lang="en-US" sz="1600" spc="-30" dirty="0"/>
              <a:t> </a:t>
            </a:r>
            <a:r>
              <a:rPr lang="en-US" sz="1600" spc="-30" dirty="0" smtClean="0"/>
              <a:t> </a:t>
            </a:r>
            <a:r>
              <a:rPr lang="en-US" sz="1600" spc="-30" dirty="0">
                <a:solidFill>
                  <a:srgbClr val="0070C0"/>
                </a:solidFill>
              </a:rPr>
              <a:t>25 </a:t>
            </a:r>
            <a:r>
              <a:rPr lang="en-US" sz="1600" spc="-30" dirty="0" smtClean="0">
                <a:solidFill>
                  <a:srgbClr val="0070C0"/>
                </a:solidFill>
              </a:rPr>
              <a:t>% of smartphones </a:t>
            </a:r>
            <a:r>
              <a:rPr lang="en-US" sz="1600" spc="-30" dirty="0" smtClean="0"/>
              <a:t>are running </a:t>
            </a:r>
            <a:r>
              <a:rPr lang="en-US" sz="1600" spc="-30" dirty="0" smtClean="0">
                <a:solidFill>
                  <a:srgbClr val="0070C0"/>
                </a:solidFill>
              </a:rPr>
              <a:t>under iOS,</a:t>
            </a:r>
            <a:r>
              <a:rPr lang="en-US" sz="1600" spc="-30" dirty="0" smtClean="0"/>
              <a:t> and </a:t>
            </a:r>
            <a:r>
              <a:rPr lang="en-US" sz="1600" spc="-30" dirty="0"/>
              <a:t>no other </a:t>
            </a:r>
            <a:r>
              <a:rPr lang="en-US" sz="1600" spc="-30" dirty="0" smtClean="0"/>
              <a:t>OSs appear in </a:t>
            </a:r>
            <a:r>
              <a:rPr lang="en-US" sz="1600" spc="-30" dirty="0"/>
              <a:t>the statistics.</a:t>
            </a:r>
          </a:p>
        </p:txBody>
      </p:sp>
    </p:spTree>
    <p:extLst>
      <p:ext uri="{BB962C8B-B14F-4D97-AF65-F5344CB8AC3E}">
        <p14:creationId xmlns:p14="http://schemas.microsoft.com/office/powerpoint/2010/main" val="33803070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dirty="0">
                <a:solidFill>
                  <a:srgbClr val="FFFFFF"/>
                </a:solidFill>
              </a:rPr>
              <a:t>5. Evolution of the width of mobile CPU cores </a:t>
            </a:r>
            <a:r>
              <a:rPr lang="en-US" dirty="0" smtClean="0">
                <a:solidFill>
                  <a:srgbClr val="FFFFFF"/>
                </a:solidFill>
              </a:rPr>
              <a:t>(</a:t>
            </a:r>
            <a:r>
              <a:rPr lang="en-US" dirty="0" smtClean="0">
                <a:solidFill>
                  <a:srgbClr val="FFFFFF"/>
                </a:solidFill>
              </a:rPr>
              <a:t>21)</a:t>
            </a:r>
            <a:endParaRPr lang="en-US" dirty="0"/>
          </a:p>
        </p:txBody>
      </p:sp>
      <p:sp>
        <p:nvSpPr>
          <p:cNvPr id="5" name="Rounded Rectangle 4"/>
          <p:cNvSpPr/>
          <p:nvPr/>
        </p:nvSpPr>
        <p:spPr>
          <a:xfrm>
            <a:off x="-508" y="1087439"/>
            <a:ext cx="9144000" cy="3060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438" y="440668"/>
            <a:ext cx="91810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a:t>
            </a:r>
            <a:r>
              <a:rPr kumimoji="0" lang="hu-HU" sz="1800" b="0" i="0" u="none" strike="noStrike" kern="1200" cap="none" spc="-60" normalizeH="0" baseline="0" noProof="0" dirty="0" smtClean="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60" normalizeH="0" baseline="0" noProof="0" dirty="0">
                <a:ln>
                  <a:noFill/>
                </a:ln>
                <a:solidFill>
                  <a:srgbClr val="2D2D8A"/>
                </a:solidFill>
                <a:effectLst/>
                <a:uLnTx/>
                <a:uFillTx/>
                <a:latin typeface="Verdana"/>
                <a:ea typeface="+mn-ea"/>
                <a:cs typeface="+mn-cs"/>
              </a:rPr>
              <a:t>-2</a:t>
            </a:r>
          </a:p>
        </p:txBody>
      </p:sp>
      <p:sp>
        <p:nvSpPr>
          <p:cNvPr id="7" name="TextBox 6"/>
          <p:cNvSpPr txBox="1"/>
          <p:nvPr/>
        </p:nvSpPr>
        <p:spPr>
          <a:xfrm>
            <a:off x="251520" y="1124744"/>
            <a:ext cx="9073008" cy="303159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cited results show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outstanding performance of the big cores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of Apple’s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A14 and </a:t>
            </a:r>
            <a:r>
              <a:rPr kumimoji="0" lang="en-US" sz="1600" b="0" i="0" u="none" strike="noStrike" kern="1200" cap="none" spc="0" normalizeH="0" baseline="0" noProof="0" dirty="0">
                <a:ln>
                  <a:noFill/>
                </a:ln>
                <a:solidFill>
                  <a:srgbClr val="FF0000"/>
                </a:solidFill>
                <a:effectLst/>
                <a:uLnTx/>
                <a:uFillTx/>
                <a:latin typeface="Verdana"/>
                <a:ea typeface="+mn-ea"/>
                <a:cs typeface="+mn-cs"/>
              </a:rPr>
              <a:t>A15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next highest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X2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Qualcomm’s Snapdragon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8 Gen1 processor.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High performance values provide Qualcomm’s further Snapdragon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based on the X1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whereas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A77 or A78-based cores from Samsung or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MediaTek</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show comparable </a:t>
            </a:r>
            <a:r>
              <a:rPr kumimoji="0" lang="en-US" sz="1600" b="0" i="0" u="none" strike="noStrike" kern="1200" cap="none" spc="0" normalizeH="0" baseline="0" noProof="0" dirty="0">
                <a:ln>
                  <a:noFill/>
                </a:ln>
                <a:solidFill>
                  <a:srgbClr val="000000"/>
                </a:solidFill>
                <a:effectLst/>
                <a:uLnTx/>
                <a:uFillTx/>
                <a:latin typeface="Verdana"/>
                <a:ea typeface="+mn-ea"/>
                <a:cs typeface="+mn-cs"/>
              </a:rPr>
              <a:t>lower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performance.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interesting to note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big cores of Apple’s A14 and A15 processors have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already comparable performance figures with Intel’s and AMD’s client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which have however a much higher power consumption (in the order of 100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TDP).</a:t>
            </a:r>
          </a:p>
        </p:txBody>
      </p:sp>
    </p:spTree>
    <p:extLst>
      <p:ext uri="{BB962C8B-B14F-4D97-AF65-F5344CB8AC3E}">
        <p14:creationId xmlns:p14="http://schemas.microsoft.com/office/powerpoint/2010/main" val="28411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 calcmode="lin" valueType="num">
                                      <p:cBhvr additive="base">
                                        <p:cTn id="4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 calcmode="lin" valueType="num">
                                      <p:cBhvr additive="base">
                                        <p:cTn id="5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8" end="8"/>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0" end="10"/>
                                            </p:txEl>
                                          </p:spTgt>
                                        </p:tgtEl>
                                        <p:attrNameLst>
                                          <p:attrName>style.visibility</p:attrName>
                                        </p:attrNameLst>
                                      </p:cBhvr>
                                      <p:to>
                                        <p:strVal val="visible"/>
                                      </p:to>
                                    </p:set>
                                    <p:anim calcmode="lin" valueType="num">
                                      <p:cBhvr additive="base">
                                        <p:cTn id="59"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6. Appendix: Evolution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of Apple’s mobile processors </a:t>
            </a:r>
          </a:p>
        </p:txBody>
      </p:sp>
    </p:spTree>
    <p:extLst>
      <p:ext uri="{BB962C8B-B14F-4D97-AF65-F5344CB8AC3E}">
        <p14:creationId xmlns:p14="http://schemas.microsoft.com/office/powerpoint/2010/main" val="37640120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defRPr/>
            </a:pPr>
            <a:r>
              <a:rPr lang="en-US" altLang="en-US" kern="1200" dirty="0" smtClean="0">
                <a:solidFill>
                  <a:srgbClr val="FFFFFF"/>
                </a:solidFill>
                <a:latin typeface="Verdana" pitchFamily="34" charset="0"/>
                <a:cs typeface="Arial" charset="0"/>
              </a:rPr>
              <a:t>6. Appendix: </a:t>
            </a:r>
            <a:r>
              <a:rPr lang="en-US" altLang="en-US" kern="1200" dirty="0">
                <a:solidFill>
                  <a:srgbClr val="FFFFFF"/>
                </a:solidFill>
                <a:latin typeface="Verdana" pitchFamily="34" charset="0"/>
                <a:cs typeface="Arial" charset="0"/>
              </a:rPr>
              <a:t>Evolution of Apple’s mobile processors </a:t>
            </a:r>
            <a:r>
              <a:rPr lang="en-US" altLang="en-US" kern="1200" dirty="0" smtClean="0">
                <a:solidFill>
                  <a:srgbClr val="FFFFFF"/>
                </a:solidFill>
                <a:latin typeface="Verdana" pitchFamily="34" charset="0"/>
                <a:cs typeface="Arial" charset="0"/>
              </a:rPr>
              <a:t>(1)</a:t>
            </a:r>
            <a:endParaRPr lang="en-US" altLang="en-US" kern="1200" dirty="0">
              <a:solidFill>
                <a:srgbClr val="FFFFFF"/>
              </a:solidFill>
              <a:latin typeface="Verdana" pitchFamily="34" charset="0"/>
              <a:cs typeface="Arial" charset="0"/>
            </a:endParaRPr>
          </a:p>
        </p:txBody>
      </p:sp>
      <p:sp>
        <p:nvSpPr>
          <p:cNvPr id="5" name="Rounded Rectangle 4"/>
          <p:cNvSpPr/>
          <p:nvPr/>
        </p:nvSpPr>
        <p:spPr bwMode="auto">
          <a:xfrm>
            <a:off x="-36512" y="837369"/>
            <a:ext cx="9180512" cy="86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1438" y="450293"/>
            <a:ext cx="62917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6. Appendix: Evolution </a:t>
            </a:r>
            <a:r>
              <a:rPr kumimoji="0" lang="en-US" sz="1800" b="0" i="0" u="none" strike="noStrike" kern="1200" cap="none" spc="0" normalizeH="0" baseline="0" noProof="0" dirty="0">
                <a:ln>
                  <a:noFill/>
                </a:ln>
                <a:solidFill>
                  <a:srgbClr val="2D2D8A"/>
                </a:solidFill>
                <a:effectLst/>
                <a:uLnTx/>
                <a:uFillTx/>
                <a:latin typeface="Verdana"/>
                <a:ea typeface="+mn-ea"/>
                <a:cs typeface="+mn-cs"/>
              </a:rPr>
              <a:t>of Apple’s mobile processors </a:t>
            </a:r>
          </a:p>
        </p:txBody>
      </p:sp>
      <p:sp>
        <p:nvSpPr>
          <p:cNvPr id="8" name="Rounded Rectangle 7"/>
          <p:cNvSpPr/>
          <p:nvPr/>
        </p:nvSpPr>
        <p:spPr bwMode="auto">
          <a:xfrm>
            <a:off x="508" y="1773238"/>
            <a:ext cx="9144000" cy="971686"/>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191869" y="872716"/>
            <a:ext cx="8995476" cy="180049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Apple started their activity in 1976 while designing personal computers (Apple I,</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highly successful Apple II etc.).</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Apple 2 was based on a 8-bit microprocessor (MOS Technology 6502).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When the firm entered the mobile phone market in 1997 they chose Arm ISA-based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(actually Armv6-based ARM11 models) as a basis for their designs,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followed by Armv7-based Cortex processors in 2009, as the next Tables indicate.</a:t>
            </a:r>
          </a:p>
        </p:txBody>
      </p:sp>
    </p:spTree>
    <p:extLst>
      <p:ext uri="{BB962C8B-B14F-4D97-AF65-F5344CB8AC3E}">
        <p14:creationId xmlns:p14="http://schemas.microsoft.com/office/powerpoint/2010/main" val="14920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nvGraphicFramePr>
        <p:xfrm>
          <a:off x="51909" y="1287256"/>
          <a:ext cx="9027496" cy="4725525"/>
        </p:xfrm>
        <a:graphic>
          <a:graphicData uri="http://schemas.openxmlformats.org/drawingml/2006/table">
            <a:tbl>
              <a:tblPr/>
              <a:tblGrid>
                <a:gridCol w="424636">
                  <a:extLst>
                    <a:ext uri="{9D8B030D-6E8A-4147-A177-3AD203B41FA5}">
                      <a16:colId xmlns:a16="http://schemas.microsoft.com/office/drawing/2014/main" val="20000"/>
                    </a:ext>
                  </a:extLst>
                </a:gridCol>
                <a:gridCol w="810090">
                  <a:extLst>
                    <a:ext uri="{9D8B030D-6E8A-4147-A177-3AD203B41FA5}">
                      <a16:colId xmlns:a16="http://schemas.microsoft.com/office/drawing/2014/main" val="20001"/>
                    </a:ext>
                  </a:extLst>
                </a:gridCol>
                <a:gridCol w="585065">
                  <a:extLst>
                    <a:ext uri="{9D8B030D-6E8A-4147-A177-3AD203B41FA5}">
                      <a16:colId xmlns:a16="http://schemas.microsoft.com/office/drawing/2014/main" val="20002"/>
                    </a:ext>
                  </a:extLst>
                </a:gridCol>
                <a:gridCol w="495055">
                  <a:extLst>
                    <a:ext uri="{9D8B030D-6E8A-4147-A177-3AD203B41FA5}">
                      <a16:colId xmlns:a16="http://schemas.microsoft.com/office/drawing/2014/main" val="20003"/>
                    </a:ext>
                  </a:extLst>
                </a:gridCol>
                <a:gridCol w="450050">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585065">
                  <a:extLst>
                    <a:ext uri="{9D8B030D-6E8A-4147-A177-3AD203B41FA5}">
                      <a16:colId xmlns:a16="http://schemas.microsoft.com/office/drawing/2014/main" val="20006"/>
                    </a:ext>
                  </a:extLst>
                </a:gridCol>
                <a:gridCol w="855095">
                  <a:extLst>
                    <a:ext uri="{9D8B030D-6E8A-4147-A177-3AD203B41FA5}">
                      <a16:colId xmlns:a16="http://schemas.microsoft.com/office/drawing/2014/main" val="20007"/>
                    </a:ext>
                  </a:extLst>
                </a:gridCol>
                <a:gridCol w="1279687">
                  <a:extLst>
                    <a:ext uri="{9D8B030D-6E8A-4147-A177-3AD203B41FA5}">
                      <a16:colId xmlns:a16="http://schemas.microsoft.com/office/drawing/2014/main" val="20008"/>
                    </a:ext>
                  </a:extLst>
                </a:gridCol>
                <a:gridCol w="957462">
                  <a:extLst>
                    <a:ext uri="{9D8B030D-6E8A-4147-A177-3AD203B41FA5}">
                      <a16:colId xmlns:a16="http://schemas.microsoft.com/office/drawing/2014/main" val="20009"/>
                    </a:ext>
                  </a:extLst>
                </a:gridCol>
                <a:gridCol w="573415">
                  <a:extLst>
                    <a:ext uri="{9D8B030D-6E8A-4147-A177-3AD203B41FA5}">
                      <a16:colId xmlns:a16="http://schemas.microsoft.com/office/drawing/2014/main" val="20010"/>
                    </a:ext>
                  </a:extLst>
                </a:gridCol>
                <a:gridCol w="976761">
                  <a:extLst>
                    <a:ext uri="{9D8B030D-6E8A-4147-A177-3AD203B41FA5}">
                      <a16:colId xmlns:a16="http://schemas.microsoft.com/office/drawing/2014/main" val="20011"/>
                    </a:ext>
                  </a:extLst>
                </a:gridCol>
              </a:tblGrid>
              <a:tr h="495055">
                <a:tc>
                  <a:txBody>
                    <a:bodyPr/>
                    <a:lstStyle/>
                    <a:p>
                      <a:pPr algn="ctr"/>
                      <a:r>
                        <a:rPr lang="en-US" sz="1000" b="1" noProof="0" dirty="0"/>
                        <a:t>Appl.</a:t>
                      </a:r>
                    </a:p>
                    <a:p>
                      <a:pPr algn="ctr"/>
                      <a:r>
                        <a:rPr lang="en-US" sz="1000" b="1" noProof="0" dirty="0"/>
                        <a:t>proc.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Model no.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Image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Node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Die size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ISA</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cache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GPU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Memory</a:t>
                      </a:r>
                    </a:p>
                    <a:p>
                      <a:pPr algn="ctr"/>
                      <a:r>
                        <a:rPr lang="en-US" sz="1000" b="1" noProof="0" dirty="0"/>
                        <a:t>(up to)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Intro.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Utilizing devices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818048">
                <a:tc>
                  <a:txBody>
                    <a:bodyPr/>
                    <a:lstStyle/>
                    <a:p>
                      <a:pPr algn="ctr"/>
                      <a:endParaRPr lang="en-US" sz="1000" b="1"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dirty="0"/>
                        <a:t>S5L8900X</a:t>
                      </a: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90 </a:t>
                      </a:r>
                    </a:p>
                    <a:p>
                      <a:pPr algn="ctr"/>
                      <a:r>
                        <a:rPr lang="en-US" sz="1000" noProof="0" dirty="0"/>
                        <a:t>nm</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72</a:t>
                      </a:r>
                    </a:p>
                    <a:p>
                      <a:pPr algn="ctr"/>
                      <a:r>
                        <a:rPr lang="en-US" sz="1000" noProof="0" dirty="0"/>
                        <a:t> mm</a:t>
                      </a:r>
                      <a:r>
                        <a:rPr lang="en-US" sz="1000" baseline="30000" noProof="0" dirty="0"/>
                        <a:t>2</a:t>
                      </a: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1x ARM1176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noProof="0" dirty="0"/>
                        <a:t>412 MHz</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ARMv6</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L1i: 16 KB</a:t>
                      </a:r>
                      <a:br>
                        <a:rPr lang="en-US" sz="1000" noProof="0" dirty="0"/>
                      </a:br>
                      <a:r>
                        <a:rPr lang="en-US" sz="1000" noProof="0" dirty="0"/>
                        <a:t>L1d: 16 KB</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PowerVR MBX </a:t>
                      </a:r>
                    </a:p>
                    <a:p>
                      <a:pPr algn="ctr"/>
                      <a:r>
                        <a:rPr lang="en-US" sz="1000" noProof="0" dirty="0"/>
                        <a:t>Lite @ 103 MHz</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128 MB</a:t>
                      </a:r>
                    </a:p>
                    <a:p>
                      <a:pPr algn="ctr"/>
                      <a:r>
                        <a:rPr lang="en-US" sz="1000" noProof="0" dirty="0"/>
                        <a:t>16-bit SCh LPDDR-266 (532 MB/sec)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en-US" sz="1000" noProof="0" dirty="0"/>
                        <a:t> iPhone (2G)</a:t>
                      </a:r>
                    </a:p>
                    <a:p>
                      <a:pPr algn="l">
                        <a:buFont typeface="Arial"/>
                        <a:buChar char="•"/>
                      </a:pPr>
                      <a:r>
                        <a:rPr lang="en-US" sz="1000" noProof="0" dirty="0"/>
                        <a:t> iPod Touch    </a:t>
                      </a:r>
                    </a:p>
                    <a:p>
                      <a:pPr algn="l">
                        <a:buFont typeface="Arial"/>
                        <a:buNone/>
                      </a:pPr>
                      <a:r>
                        <a:rPr lang="en-US" sz="1000" noProof="0" dirty="0"/>
                        <a:t>   (1st gen.)</a:t>
                      </a:r>
                    </a:p>
                    <a:p>
                      <a:pPr algn="l">
                        <a:buFont typeface="Arial"/>
                        <a:buChar char="•"/>
                      </a:pPr>
                      <a:r>
                        <a:rPr lang="en-US" sz="1000" noProof="0" dirty="0"/>
                        <a:t> iPhone 3G</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723657">
                <a:tc>
                  <a:txBody>
                    <a:bodyPr/>
                    <a:lstStyle/>
                    <a:p>
                      <a:pPr algn="ctr"/>
                      <a:endParaRPr lang="en-US" sz="1000" b="1"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noProof="0" dirty="0"/>
                        <a:t>APL0278</a:t>
                      </a:r>
                    </a:p>
                    <a:p>
                      <a:pPr algn="ctr"/>
                      <a:r>
                        <a:rPr lang="en-US" sz="1000" noProof="0" dirty="0"/>
                        <a:t>or</a:t>
                      </a:r>
                    </a:p>
                    <a:p>
                      <a:pPr algn="ctr"/>
                      <a:r>
                        <a:rPr lang="en-US" sz="1000" noProof="0" dirty="0"/>
                        <a:t>S5L8720</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65</a:t>
                      </a:r>
                    </a:p>
                    <a:p>
                      <a:pPr algn="ctr"/>
                      <a:r>
                        <a:rPr lang="en-US" sz="1000" noProof="0" dirty="0"/>
                        <a:t> nm</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36 </a:t>
                      </a:r>
                    </a:p>
                    <a:p>
                      <a:pPr algn="ctr"/>
                      <a:r>
                        <a:rPr lang="en-US" sz="1000" noProof="0" dirty="0"/>
                        <a:t>mm</a:t>
                      </a:r>
                      <a:r>
                        <a:rPr lang="en-US" sz="1000" baseline="30000" noProof="0" dirty="0"/>
                        <a:t>2</a:t>
                      </a: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1x ARM1176</a:t>
                      </a:r>
                    </a:p>
                    <a:p>
                      <a:pPr algn="ctr"/>
                      <a:r>
                        <a:rPr lang="en-US" sz="1000" noProof="0" dirty="0"/>
                        <a:t>412–533 MHz </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ARMv6</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L1i: 16 KB</a:t>
                      </a:r>
                      <a:br>
                        <a:rPr lang="en-US" sz="1000" noProof="0" dirty="0"/>
                      </a:br>
                      <a:r>
                        <a:rPr lang="en-US" sz="1000" noProof="0" dirty="0"/>
                        <a:t>L1d: 16 KB</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PowerVR MBX Lite @ 103–133 MHz</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32/128 MB</a:t>
                      </a:r>
                    </a:p>
                    <a:p>
                      <a:pPr algn="ctr"/>
                      <a:r>
                        <a:rPr lang="en-US" sz="1000" noProof="0" dirty="0"/>
                        <a:t>32-bit SCh LPDDR-133</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9/2008</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en-US" sz="1000" noProof="0" dirty="0"/>
                        <a:t> iPod Touch</a:t>
                      </a:r>
                    </a:p>
                    <a:p>
                      <a:pPr algn="l">
                        <a:buFont typeface="Arial"/>
                        <a:buNone/>
                      </a:pPr>
                      <a:r>
                        <a:rPr lang="en-US" sz="1000" noProof="0" dirty="0"/>
                        <a:t>   (2nd gen.)</a:t>
                      </a:r>
                    </a:p>
                    <a:p>
                      <a:pPr algn="l">
                        <a:buFont typeface="Arial"/>
                        <a:buChar char="•"/>
                      </a:pPr>
                      <a:r>
                        <a:rPr lang="en-US" sz="1000" noProof="0" dirty="0"/>
                        <a:t> iPod Nano </a:t>
                      </a:r>
                    </a:p>
                    <a:p>
                      <a:pPr algn="l">
                        <a:buFont typeface="Arial"/>
                        <a:buNone/>
                      </a:pPr>
                      <a:r>
                        <a:rPr lang="en-US" sz="1000" noProof="0" dirty="0"/>
                        <a:t>   (4th gen.)</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723657">
                <a:tc rowSpan="2">
                  <a:txBody>
                    <a:bodyPr/>
                    <a:lstStyle/>
                    <a:p>
                      <a:pPr algn="ctr"/>
                      <a:endParaRPr lang="en-US" sz="1000" b="1"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noProof="0" dirty="0"/>
                        <a:t>APL0298</a:t>
                      </a:r>
                    </a:p>
                    <a:p>
                      <a:pPr algn="ctr"/>
                      <a:r>
                        <a:rPr lang="en-US" sz="1000" noProof="0" dirty="0"/>
                        <a:t>or</a:t>
                      </a:r>
                    </a:p>
                    <a:p>
                      <a:pPr algn="ctr"/>
                      <a:r>
                        <a:rPr lang="en-US" sz="1000" noProof="0" dirty="0"/>
                        <a:t>S5L8920</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65 </a:t>
                      </a:r>
                    </a:p>
                    <a:p>
                      <a:pPr algn="ctr"/>
                      <a:r>
                        <a:rPr lang="en-US" sz="1000" noProof="0" dirty="0"/>
                        <a:t>nm</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71.8 mm</a:t>
                      </a:r>
                      <a:r>
                        <a:rPr lang="en-US" sz="1000" baseline="30000" noProof="0" dirty="0"/>
                        <a:t>2</a:t>
                      </a: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 1x Cortex-A8</a:t>
                      </a:r>
                    </a:p>
                    <a:p>
                      <a:pPr algn="ctr"/>
                      <a:r>
                        <a:rPr lang="en-US" sz="1000" noProof="0" dirty="0"/>
                        <a:t>600 MHz</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ARMv7</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L1i: 32 KB</a:t>
                      </a:r>
                      <a:br>
                        <a:rPr lang="en-US" sz="1000" noProof="0" dirty="0"/>
                      </a:br>
                      <a:r>
                        <a:rPr lang="en-US" sz="1000" noProof="0" dirty="0"/>
                        <a:t>L1d: 32 KB</a:t>
                      </a:r>
                      <a:br>
                        <a:rPr lang="en-US" sz="1000" noProof="0" dirty="0"/>
                      </a:br>
                      <a:r>
                        <a:rPr lang="en-US" sz="1000" noProof="0" dirty="0"/>
                        <a:t>L2: 256 KB</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PowerVR SGX535 @ 150 MHz (1.2 GFLOPS)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256 MB</a:t>
                      </a:r>
                    </a:p>
                    <a:p>
                      <a:pPr algn="ctr"/>
                      <a:r>
                        <a:rPr lang="en-US" sz="1000" noProof="0" dirty="0"/>
                        <a:t>32-bit SCh LPDDR-400 (1.6 GB/sec)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6/2009</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en-US" sz="1000" noProof="0" dirty="0"/>
                        <a:t> iPhone 3GS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818048">
                <a:tc vMerge="1">
                  <a:txBody>
                    <a:bodyPr/>
                    <a:lstStyle/>
                    <a:p>
                      <a:endParaRPr lang="hu-HU"/>
                    </a:p>
                  </a:txBody>
                  <a:tcPr/>
                </a:tc>
                <a:tc>
                  <a:txBody>
                    <a:bodyPr/>
                    <a:lstStyle/>
                    <a:p>
                      <a:pPr algn="ctr"/>
                      <a:r>
                        <a:rPr lang="en-US" sz="1000" noProof="0" dirty="0"/>
                        <a:t>APL2298</a:t>
                      </a:r>
                    </a:p>
                    <a:p>
                      <a:pPr algn="ctr"/>
                      <a:r>
                        <a:rPr lang="en-US" sz="1000" noProof="0" dirty="0"/>
                        <a:t>or</a:t>
                      </a:r>
                    </a:p>
                    <a:p>
                      <a:pPr algn="ctr"/>
                      <a:r>
                        <a:rPr lang="en-US" sz="1000" noProof="0" dirty="0"/>
                        <a:t>S5L8922</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45 </a:t>
                      </a:r>
                    </a:p>
                    <a:p>
                      <a:pPr algn="ctr"/>
                      <a:r>
                        <a:rPr lang="en-US" sz="1000" noProof="0" dirty="0"/>
                        <a:t>nm</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41.6 mm</a:t>
                      </a:r>
                      <a:r>
                        <a:rPr lang="en-US" sz="1000" baseline="30000" noProof="0" dirty="0"/>
                        <a:t>2</a:t>
                      </a: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1x Cortex-A8</a:t>
                      </a:r>
                    </a:p>
                    <a:p>
                      <a:pPr algn="ctr"/>
                      <a:r>
                        <a:rPr lang="en-US" sz="1000" noProof="0" dirty="0"/>
                        <a:t>600–800 MHz </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ARMv7</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L1i: 32 KB</a:t>
                      </a:r>
                      <a:br>
                        <a:rPr lang="en-US" sz="1000" noProof="0" dirty="0"/>
                      </a:br>
                      <a:r>
                        <a:rPr lang="en-US" sz="1000" noProof="0" dirty="0"/>
                        <a:t>L1d: 32 KB</a:t>
                      </a:r>
                      <a:br>
                        <a:rPr lang="en-US" sz="1000" noProof="0" dirty="0"/>
                      </a:br>
                      <a:r>
                        <a:rPr lang="en-US" sz="1000" noProof="0" dirty="0"/>
                        <a:t>L2: 256 KB</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PowerVR SGX535 @ 150–200 MHz (1.2–1.6 GFLOPS)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256 MB</a:t>
                      </a:r>
                    </a:p>
                    <a:p>
                      <a:pPr algn="ctr"/>
                      <a:r>
                        <a:rPr lang="en-US" sz="1000" noProof="0" dirty="0"/>
                        <a:t>32-bit SCh LPDDR-400 (1.6 GB/sec)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9/2009</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en-US" sz="1000" noProof="0" dirty="0"/>
                        <a:t> iPod Touch</a:t>
                      </a:r>
                    </a:p>
                    <a:p>
                      <a:pPr algn="l">
                        <a:buFont typeface="Arial"/>
                        <a:buNone/>
                      </a:pPr>
                      <a:r>
                        <a:rPr lang="en-US" sz="1000" noProof="0" dirty="0"/>
                        <a:t>  (3rd gen.)</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1147060">
                <a:tc>
                  <a:txBody>
                    <a:bodyPr/>
                    <a:lstStyle/>
                    <a:p>
                      <a:pPr algn="ctr"/>
                      <a:r>
                        <a:rPr lang="en-US" sz="1000" b="1" noProof="0" dirty="0"/>
                        <a:t>A4</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noProof="0" dirty="0"/>
                        <a:t>APL0398</a:t>
                      </a:r>
                    </a:p>
                    <a:p>
                      <a:pPr algn="ctr"/>
                      <a:r>
                        <a:rPr lang="en-US" sz="1000" noProof="0" dirty="0"/>
                        <a:t>or</a:t>
                      </a:r>
                    </a:p>
                    <a:p>
                      <a:pPr algn="ctr"/>
                      <a:r>
                        <a:rPr lang="en-US" sz="1000" noProof="0" dirty="0"/>
                        <a:t>S5L8930</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45 </a:t>
                      </a:r>
                    </a:p>
                    <a:p>
                      <a:pPr algn="ctr"/>
                      <a:r>
                        <a:rPr lang="en-US" sz="1000" noProof="0" dirty="0"/>
                        <a:t>nm</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53.3 mm</a:t>
                      </a:r>
                      <a:r>
                        <a:rPr lang="en-US" sz="1000" baseline="30000" noProof="0" dirty="0"/>
                        <a:t>2</a:t>
                      </a:r>
                      <a:endParaRPr lang="en-US" sz="1000" noProof="0" dirty="0"/>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1x Cortex-A8</a:t>
                      </a:r>
                    </a:p>
                    <a:p>
                      <a:pPr algn="ctr"/>
                      <a:r>
                        <a:rPr lang="en-US" sz="1000" noProof="0" dirty="0"/>
                        <a:t>0.8–1.0 GHz </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ARMv7</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L1i: 32 KB</a:t>
                      </a:r>
                      <a:br>
                        <a:rPr lang="en-US" sz="1000" noProof="0" dirty="0"/>
                      </a:br>
                      <a:r>
                        <a:rPr lang="en-US" sz="1000" noProof="0" dirty="0"/>
                        <a:t>L1d: 32 KB</a:t>
                      </a:r>
                      <a:br>
                        <a:rPr lang="en-US" sz="1000" noProof="0" dirty="0"/>
                      </a:br>
                      <a:r>
                        <a:rPr lang="en-US" sz="1000" noProof="0" dirty="0"/>
                        <a:t>L2: 512 KB</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err="1"/>
                        <a:t>PowerVR</a:t>
                      </a:r>
                      <a:r>
                        <a:rPr lang="en-US" sz="1000" noProof="0" dirty="0"/>
                        <a:t> SGX535 @ 200–250 MHz (1.6–2 GFLOPS)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256 MB</a:t>
                      </a:r>
                      <a:r>
                        <a:rPr lang="en-US" sz="1000" baseline="0" noProof="0" dirty="0"/>
                        <a:t> </a:t>
                      </a:r>
                      <a:r>
                        <a:rPr lang="en-US" sz="1000" noProof="0" dirty="0"/>
                        <a:t>(iPad)</a:t>
                      </a:r>
                    </a:p>
                    <a:p>
                      <a:pPr algn="ctr"/>
                      <a:r>
                        <a:rPr lang="en-US" sz="1000" noProof="0" dirty="0"/>
                        <a:t>512 MB</a:t>
                      </a:r>
                    </a:p>
                    <a:p>
                      <a:pPr algn="ctr"/>
                      <a:r>
                        <a:rPr lang="en-US" sz="1000" noProof="0" dirty="0"/>
                        <a:t>(iPhone 4)</a:t>
                      </a:r>
                    </a:p>
                    <a:p>
                      <a:pPr algn="ctr"/>
                      <a:r>
                        <a:rPr lang="en-US" sz="1000" noProof="0" dirty="0"/>
                        <a:t>32-bit </a:t>
                      </a:r>
                      <a:r>
                        <a:rPr lang="en-US" sz="1000" noProof="0" dirty="0" err="1"/>
                        <a:t>DCh</a:t>
                      </a:r>
                      <a:r>
                        <a:rPr lang="en-US" sz="1000" noProof="0" dirty="0"/>
                        <a:t> LPDDR-400 </a:t>
                      </a:r>
                      <a:endParaRPr lang="hu-HU" sz="1000" noProof="0" dirty="0"/>
                    </a:p>
                    <a:p>
                      <a:pPr algn="ctr"/>
                      <a:r>
                        <a:rPr lang="en-US" sz="1000" noProof="0" dirty="0"/>
                        <a:t>(3.2 GB/sec)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noProof="0" dirty="0"/>
                        <a:t>3</a:t>
                      </a:r>
                      <a:r>
                        <a:rPr lang="hu-HU" sz="1000" noProof="0" dirty="0"/>
                        <a:t>/</a:t>
                      </a:r>
                      <a:r>
                        <a:rPr lang="en-US" sz="1000" noProof="0" dirty="0"/>
                        <a:t>2010</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en-US" sz="1000" noProof="0" dirty="0"/>
                        <a:t> iPad </a:t>
                      </a:r>
                      <a:endParaRPr lang="hu-HU" sz="1000" noProof="0" dirty="0"/>
                    </a:p>
                    <a:p>
                      <a:pPr algn="l">
                        <a:buFont typeface="Arial"/>
                        <a:buNone/>
                      </a:pPr>
                      <a:r>
                        <a:rPr lang="en-US" sz="1000" noProof="0" dirty="0"/>
                        <a:t>   (1st gen.)</a:t>
                      </a:r>
                    </a:p>
                    <a:p>
                      <a:pPr algn="l">
                        <a:buFont typeface="Arial"/>
                        <a:buChar char="•"/>
                      </a:pPr>
                      <a:r>
                        <a:rPr lang="en-US" sz="1000" noProof="0" dirty="0"/>
                        <a:t> iPhone 4</a:t>
                      </a:r>
                    </a:p>
                    <a:p>
                      <a:pPr algn="l">
                        <a:buFont typeface="Arial"/>
                        <a:buChar char="•"/>
                      </a:pPr>
                      <a:r>
                        <a:rPr lang="en-US" sz="1000" noProof="0" dirty="0"/>
                        <a:t> iPod Touch  </a:t>
                      </a:r>
                    </a:p>
                    <a:p>
                      <a:pPr algn="l">
                        <a:buFont typeface="Arial"/>
                        <a:buNone/>
                      </a:pPr>
                      <a:r>
                        <a:rPr lang="en-US" sz="1000" noProof="0" dirty="0"/>
                        <a:t>   (4th gen.)</a:t>
                      </a:r>
                    </a:p>
                    <a:p>
                      <a:pPr algn="l">
                        <a:buFont typeface="Arial"/>
                        <a:buChar char="•"/>
                      </a:pPr>
                      <a:r>
                        <a:rPr lang="en-US" sz="1000" noProof="0" dirty="0"/>
                        <a:t> Apple TV  </a:t>
                      </a:r>
                    </a:p>
                    <a:p>
                      <a:pPr algn="l">
                        <a:buFont typeface="Arial"/>
                        <a:buNone/>
                      </a:pPr>
                      <a:r>
                        <a:rPr lang="en-US" sz="1000" noProof="0" dirty="0"/>
                        <a:t>   (2nd gen.)</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grpSp>
        <p:nvGrpSpPr>
          <p:cNvPr id="6" name="Csoportba foglalás 5"/>
          <p:cNvGrpSpPr/>
          <p:nvPr/>
        </p:nvGrpSpPr>
        <p:grpSpPr>
          <a:xfrm>
            <a:off x="1306240" y="1876606"/>
            <a:ext cx="542193" cy="3777324"/>
            <a:chOff x="1149487" y="1776184"/>
            <a:chExt cx="542193" cy="3777324"/>
          </a:xfrm>
        </p:grpSpPr>
        <p:pic>
          <p:nvPicPr>
            <p:cNvPr id="1025" name="Picture 1" descr="S5L8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360" y="2573905"/>
              <a:ext cx="528415" cy="5072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5L8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947" y="1776184"/>
              <a:ext cx="541733" cy="5417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5L89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572" y="3293985"/>
              <a:ext cx="538026" cy="500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5L89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720" y="4094550"/>
              <a:ext cx="530878" cy="4937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pple A4 Chi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487" y="5015397"/>
              <a:ext cx="538111" cy="53811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71572" y="440668"/>
            <a:ext cx="9288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Apple’s 32-bit processors used in their mobile devices (1)</a:t>
            </a:r>
          </a:p>
        </p:txBody>
      </p:sp>
      <p:sp>
        <p:nvSpPr>
          <p:cNvPr id="11"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(2)</a:t>
            </a:r>
            <a:endParaRPr lang="en-US" dirty="0"/>
          </a:p>
        </p:txBody>
      </p:sp>
      <p:sp>
        <p:nvSpPr>
          <p:cNvPr id="2" name="TextBox 1"/>
          <p:cNvSpPr txBox="1"/>
          <p:nvPr/>
        </p:nvSpPr>
        <p:spPr>
          <a:xfrm>
            <a:off x="7471925" y="2296971"/>
            <a:ext cx="65114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6/2008</a:t>
            </a:r>
          </a:p>
        </p:txBody>
      </p:sp>
      <p:sp>
        <p:nvSpPr>
          <p:cNvPr id="12" name="TextBox 11"/>
          <p:cNvSpPr txBox="1"/>
          <p:nvPr/>
        </p:nvSpPr>
        <p:spPr>
          <a:xfrm>
            <a:off x="7477720" y="1858030"/>
            <a:ext cx="65114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6/2007</a:t>
            </a:r>
          </a:p>
        </p:txBody>
      </p:sp>
    </p:spTree>
    <p:extLst>
      <p:ext uri="{BB962C8B-B14F-4D97-AF65-F5344CB8AC3E}">
        <p14:creationId xmlns:p14="http://schemas.microsoft.com/office/powerpoint/2010/main" val="27729115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nvGraphicFramePr>
        <p:xfrm>
          <a:off x="55161" y="1278240"/>
          <a:ext cx="9030115" cy="5192548"/>
        </p:xfrm>
        <a:graphic>
          <a:graphicData uri="http://schemas.openxmlformats.org/drawingml/2006/table">
            <a:tbl>
              <a:tblPr/>
              <a:tblGrid>
                <a:gridCol w="410460">
                  <a:extLst>
                    <a:ext uri="{9D8B030D-6E8A-4147-A177-3AD203B41FA5}">
                      <a16:colId xmlns:a16="http://schemas.microsoft.com/office/drawing/2014/main" val="20000"/>
                    </a:ext>
                  </a:extLst>
                </a:gridCol>
                <a:gridCol w="686755">
                  <a:extLst>
                    <a:ext uri="{9D8B030D-6E8A-4147-A177-3AD203B41FA5}">
                      <a16:colId xmlns:a16="http://schemas.microsoft.com/office/drawing/2014/main" val="20001"/>
                    </a:ext>
                  </a:extLst>
                </a:gridCol>
                <a:gridCol w="547280">
                  <a:extLst>
                    <a:ext uri="{9D8B030D-6E8A-4147-A177-3AD203B41FA5}">
                      <a16:colId xmlns:a16="http://schemas.microsoft.com/office/drawing/2014/main" val="20002"/>
                    </a:ext>
                  </a:extLst>
                </a:gridCol>
                <a:gridCol w="501673">
                  <a:extLst>
                    <a:ext uri="{9D8B030D-6E8A-4147-A177-3AD203B41FA5}">
                      <a16:colId xmlns:a16="http://schemas.microsoft.com/office/drawing/2014/main" val="20003"/>
                    </a:ext>
                  </a:extLst>
                </a:gridCol>
                <a:gridCol w="501673">
                  <a:extLst>
                    <a:ext uri="{9D8B030D-6E8A-4147-A177-3AD203B41FA5}">
                      <a16:colId xmlns:a16="http://schemas.microsoft.com/office/drawing/2014/main" val="20004"/>
                    </a:ext>
                  </a:extLst>
                </a:gridCol>
                <a:gridCol w="1003346">
                  <a:extLst>
                    <a:ext uri="{9D8B030D-6E8A-4147-A177-3AD203B41FA5}">
                      <a16:colId xmlns:a16="http://schemas.microsoft.com/office/drawing/2014/main" val="20005"/>
                    </a:ext>
                  </a:extLst>
                </a:gridCol>
                <a:gridCol w="547280">
                  <a:extLst>
                    <a:ext uri="{9D8B030D-6E8A-4147-A177-3AD203B41FA5}">
                      <a16:colId xmlns:a16="http://schemas.microsoft.com/office/drawing/2014/main" val="20006"/>
                    </a:ext>
                  </a:extLst>
                </a:gridCol>
                <a:gridCol w="912133">
                  <a:extLst>
                    <a:ext uri="{9D8B030D-6E8A-4147-A177-3AD203B41FA5}">
                      <a16:colId xmlns:a16="http://schemas.microsoft.com/office/drawing/2014/main" val="20007"/>
                    </a:ext>
                  </a:extLst>
                </a:gridCol>
                <a:gridCol w="1276986">
                  <a:extLst>
                    <a:ext uri="{9D8B030D-6E8A-4147-A177-3AD203B41FA5}">
                      <a16:colId xmlns:a16="http://schemas.microsoft.com/office/drawing/2014/main" val="20008"/>
                    </a:ext>
                  </a:extLst>
                </a:gridCol>
                <a:gridCol w="1094559">
                  <a:extLst>
                    <a:ext uri="{9D8B030D-6E8A-4147-A177-3AD203B41FA5}">
                      <a16:colId xmlns:a16="http://schemas.microsoft.com/office/drawing/2014/main" val="20009"/>
                    </a:ext>
                  </a:extLst>
                </a:gridCol>
                <a:gridCol w="592886">
                  <a:extLst>
                    <a:ext uri="{9D8B030D-6E8A-4147-A177-3AD203B41FA5}">
                      <a16:colId xmlns:a16="http://schemas.microsoft.com/office/drawing/2014/main" val="20010"/>
                    </a:ext>
                  </a:extLst>
                </a:gridCol>
                <a:gridCol w="955084">
                  <a:extLst>
                    <a:ext uri="{9D8B030D-6E8A-4147-A177-3AD203B41FA5}">
                      <a16:colId xmlns:a16="http://schemas.microsoft.com/office/drawing/2014/main" val="20011"/>
                    </a:ext>
                  </a:extLst>
                </a:gridCol>
              </a:tblGrid>
              <a:tr h="508304">
                <a:tc>
                  <a:txBody>
                    <a:bodyPr/>
                    <a:lstStyle/>
                    <a:p>
                      <a:pPr algn="ctr"/>
                      <a:r>
                        <a:rPr lang="en-US" sz="1000" b="1" noProof="0" dirty="0"/>
                        <a:t>Appl.</a:t>
                      </a:r>
                    </a:p>
                    <a:p>
                      <a:pPr algn="ctr"/>
                      <a:r>
                        <a:rPr lang="en-US" sz="1000" b="1" noProof="0" dirty="0"/>
                        <a:t>proc.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Model no.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Image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Node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Die size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ISA</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cache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GPU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Memory</a:t>
                      </a:r>
                    </a:p>
                    <a:p>
                      <a:pPr algn="ctr"/>
                      <a:r>
                        <a:rPr lang="en-US" sz="1000" b="1" noProof="0" dirty="0"/>
                        <a:t>(up to)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Intro.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Utilizing devices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805462">
                <a:tc rowSpan="3">
                  <a:txBody>
                    <a:bodyPr/>
                    <a:lstStyle/>
                    <a:p>
                      <a:pPr algn="ctr"/>
                      <a:r>
                        <a:rPr lang="hu-HU" sz="1000" b="1" dirty="0"/>
                        <a:t>A5</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APL0498</a:t>
                      </a:r>
                      <a:endParaRPr lang="en-US" sz="1000" dirty="0"/>
                    </a:p>
                    <a:p>
                      <a:pPr algn="ctr"/>
                      <a:r>
                        <a:rPr lang="en-US" sz="1000" dirty="0"/>
                        <a:t>or</a:t>
                      </a:r>
                    </a:p>
                    <a:p>
                      <a:pPr algn="ctr"/>
                      <a:r>
                        <a:rPr lang="en-US" sz="1000" dirty="0"/>
                        <a:t>S5L8940</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45 nm</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122.2 </a:t>
                      </a:r>
                      <a:endParaRPr lang="en-US" sz="1000" dirty="0"/>
                    </a:p>
                    <a:p>
                      <a:pPr algn="ctr"/>
                      <a:r>
                        <a:rPr lang="hu-HU" sz="1000" dirty="0"/>
                        <a:t>mm</a:t>
                      </a:r>
                      <a:r>
                        <a:rPr lang="hu-HU" sz="1000" baseline="30000" dirty="0"/>
                        <a:t>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 </a:t>
                      </a:r>
                      <a:r>
                        <a:rPr lang="hu-HU" sz="1000" dirty="0"/>
                        <a:t>Cortex-A9</a:t>
                      </a:r>
                      <a:endParaRPr lang="en-US" sz="1000" dirty="0"/>
                    </a:p>
                    <a:p>
                      <a:pPr algn="ctr"/>
                      <a:r>
                        <a:rPr lang="hu-HU" sz="1000" dirty="0"/>
                        <a:t>0.8–1.0 </a:t>
                      </a:r>
                      <a:r>
                        <a:rPr lang="hu-HU" sz="1000" dirty="0" err="1"/>
                        <a:t>GHz</a:t>
                      </a:r>
                      <a:r>
                        <a:rPr lang="hu-HU" sz="1000" dirty="0"/>
                        <a:t> </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ARMv7</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L1i: 32 KB</a:t>
                      </a:r>
                      <a:br>
                        <a:rPr lang="hu-HU" sz="1000" dirty="0"/>
                      </a:br>
                      <a:r>
                        <a:rPr lang="hu-HU" sz="1000" dirty="0"/>
                        <a:t>L1d: 32 KB</a:t>
                      </a:r>
                      <a:br>
                        <a:rPr lang="hu-HU" sz="1000" dirty="0"/>
                      </a:br>
                      <a:r>
                        <a:rPr lang="hu-HU" sz="1000" dirty="0"/>
                        <a:t>L2: 1 MB</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SGX543MP2 (2C) @ 200–250 MHz (12.8–16 GFLOPS)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512 MB</a:t>
                      </a:r>
                    </a:p>
                    <a:p>
                      <a:pPr algn="ctr"/>
                      <a:r>
                        <a:rPr lang="hu-HU" sz="1000" dirty="0"/>
                        <a:t>32-bit </a:t>
                      </a:r>
                      <a:r>
                        <a:rPr lang="hu-HU" sz="1000" dirty="0" err="1"/>
                        <a:t>DCh</a:t>
                      </a:r>
                      <a:r>
                        <a:rPr lang="hu-HU" sz="1000" dirty="0"/>
                        <a:t> LPDDR2-800 (6.4 GB/sec)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3/2011</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hu-HU" sz="1000" dirty="0"/>
                        <a:t> </a:t>
                      </a:r>
                      <a:r>
                        <a:rPr lang="hu-HU" sz="1000" dirty="0" err="1"/>
                        <a:t>iPad</a:t>
                      </a:r>
                      <a:r>
                        <a:rPr lang="hu-HU" sz="1000" dirty="0"/>
                        <a:t> 2</a:t>
                      </a:r>
                    </a:p>
                    <a:p>
                      <a:pPr algn="l">
                        <a:buFont typeface="Arial"/>
                        <a:buChar char="•"/>
                      </a:pPr>
                      <a:r>
                        <a:rPr lang="hu-HU" sz="1000" dirty="0"/>
                        <a:t> </a:t>
                      </a:r>
                      <a:r>
                        <a:rPr lang="hu-HU" sz="1000" dirty="0" err="1"/>
                        <a:t>iPhone</a:t>
                      </a:r>
                      <a:r>
                        <a:rPr lang="hu-HU" sz="1000" dirty="0"/>
                        <a:t> 4S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805462">
                <a:tc vMerge="1">
                  <a:txBody>
                    <a:bodyPr/>
                    <a:lstStyle/>
                    <a:p>
                      <a:endParaRPr lang="hu-HU"/>
                    </a:p>
                  </a:txBody>
                  <a:tcPr/>
                </a:tc>
                <a:tc>
                  <a:txBody>
                    <a:bodyPr/>
                    <a:lstStyle/>
                    <a:p>
                      <a:pPr algn="ctr"/>
                      <a:r>
                        <a:rPr lang="hu-HU" sz="1000" dirty="0"/>
                        <a:t>APL2498</a:t>
                      </a:r>
                      <a:endParaRPr lang="en-US" sz="1000" dirty="0"/>
                    </a:p>
                    <a:p>
                      <a:pPr algn="ctr"/>
                      <a:r>
                        <a:rPr lang="en-US" sz="1000" dirty="0"/>
                        <a:t>or</a:t>
                      </a:r>
                    </a:p>
                    <a:p>
                      <a:pPr algn="ctr"/>
                      <a:r>
                        <a:rPr lang="en-US" sz="1000" dirty="0"/>
                        <a:t>S5L8942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 nm HKMG</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69.6 </a:t>
                      </a:r>
                      <a:endParaRPr lang="en-US" sz="1000" dirty="0"/>
                    </a:p>
                    <a:p>
                      <a:pPr algn="ctr"/>
                      <a:r>
                        <a:rPr lang="hu-HU" sz="1000" dirty="0"/>
                        <a:t>mm</a:t>
                      </a:r>
                      <a:r>
                        <a:rPr lang="hu-HU" sz="1000" baseline="30000" dirty="0"/>
                        <a:t>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 Cortex-A9</a:t>
                      </a:r>
                    </a:p>
                    <a:p>
                      <a:pPr algn="ctr"/>
                      <a:r>
                        <a:rPr lang="en-US" sz="1000" dirty="0"/>
                        <a:t>0.8–1.0 GHz </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a:t>ARMv7</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a:t>L1i: 32 KB</a:t>
                      </a:r>
                      <a:br>
                        <a:rPr lang="hu-HU" sz="1000"/>
                      </a:br>
                      <a:r>
                        <a:rPr lang="hu-HU" sz="1000"/>
                        <a:t>L1d: 32 KB</a:t>
                      </a:r>
                      <a:br>
                        <a:rPr lang="hu-HU" sz="1000"/>
                      </a:br>
                      <a:r>
                        <a:rPr lang="hu-HU" sz="1000"/>
                        <a:t>L2: 1 MB</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SGX543MP2 (2C) @ 200–250 MHz (12.8–16 GFLOPS)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512 MB</a:t>
                      </a:r>
                    </a:p>
                    <a:p>
                      <a:pPr algn="ctr"/>
                      <a:r>
                        <a:rPr lang="hu-HU" sz="1000" dirty="0"/>
                        <a:t>32-bit </a:t>
                      </a:r>
                      <a:r>
                        <a:rPr lang="hu-HU" sz="1000" dirty="0" err="1"/>
                        <a:t>DCh</a:t>
                      </a:r>
                      <a:r>
                        <a:rPr lang="hu-HU" sz="1000" dirty="0"/>
                        <a:t> LPDDR2-800 (6.4 GB/sec)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3/2012</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hu-HU" sz="1000" dirty="0"/>
                        <a:t> </a:t>
                      </a:r>
                      <a:r>
                        <a:rPr lang="en-US" sz="1000" dirty="0"/>
                        <a:t>iPad 2  </a:t>
                      </a:r>
                    </a:p>
                    <a:p>
                      <a:pPr algn="l">
                        <a:buFont typeface="Arial"/>
                        <a:buNone/>
                      </a:pPr>
                      <a:r>
                        <a:rPr lang="en-US" sz="1000" dirty="0"/>
                        <a:t>   (iPad 2,4)</a:t>
                      </a:r>
                    </a:p>
                    <a:p>
                      <a:pPr algn="l">
                        <a:buFont typeface="Arial"/>
                        <a:buChar char="•"/>
                      </a:pPr>
                      <a:r>
                        <a:rPr lang="hu-HU" sz="1000" dirty="0"/>
                        <a:t> </a:t>
                      </a:r>
                      <a:r>
                        <a:rPr lang="en-US" sz="1000" dirty="0"/>
                        <a:t>iPod Touch  </a:t>
                      </a:r>
                    </a:p>
                    <a:p>
                      <a:pPr algn="l">
                        <a:buFont typeface="Arial"/>
                        <a:buNone/>
                      </a:pPr>
                      <a:r>
                        <a:rPr lang="en-US" sz="1000" dirty="0"/>
                        <a:t>   (5th gen.)</a:t>
                      </a:r>
                    </a:p>
                    <a:p>
                      <a:pPr algn="l">
                        <a:buFont typeface="Arial"/>
                        <a:buChar char="•"/>
                      </a:pPr>
                      <a:r>
                        <a:rPr lang="hu-HU" sz="1000" dirty="0"/>
                        <a:t> </a:t>
                      </a:r>
                      <a:r>
                        <a:rPr lang="en-US" sz="1000" dirty="0"/>
                        <a:t>iPad Mini</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805462">
                <a:tc vMerge="1">
                  <a:txBody>
                    <a:bodyPr/>
                    <a:lstStyle/>
                    <a:p>
                      <a:endParaRPr lang="hu-HU"/>
                    </a:p>
                  </a:txBody>
                  <a:tcPr/>
                </a:tc>
                <a:tc>
                  <a:txBody>
                    <a:bodyPr/>
                    <a:lstStyle/>
                    <a:p>
                      <a:pPr algn="ctr"/>
                      <a:r>
                        <a:rPr lang="hu-HU" sz="1000" dirty="0"/>
                        <a:t>APL7498</a:t>
                      </a:r>
                      <a:endParaRPr lang="en-US" sz="1000" dirty="0"/>
                    </a:p>
                    <a:p>
                      <a:pPr algn="ctr"/>
                      <a:r>
                        <a:rPr lang="en-US" sz="1000" dirty="0"/>
                        <a:t>or</a:t>
                      </a:r>
                    </a:p>
                    <a:p>
                      <a:pPr algn="ctr"/>
                      <a:r>
                        <a:rPr lang="en-US" sz="1000" dirty="0"/>
                        <a:t>S5L8947</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 nm HKMG</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37.8 </a:t>
                      </a:r>
                      <a:endParaRPr lang="en-US" sz="1000" dirty="0"/>
                    </a:p>
                    <a:p>
                      <a:pPr algn="ctr"/>
                      <a:r>
                        <a:rPr lang="hu-HU" sz="1000" dirty="0"/>
                        <a:t>mm</a:t>
                      </a:r>
                      <a:r>
                        <a:rPr lang="hu-HU" sz="1000" baseline="30000" dirty="0"/>
                        <a:t>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1x</a:t>
                      </a:r>
                      <a:r>
                        <a:rPr lang="hu-HU" sz="1000" dirty="0"/>
                        <a:t> Cortex-A9</a:t>
                      </a:r>
                      <a:endParaRPr lang="en-US" sz="1000" dirty="0"/>
                    </a:p>
                    <a:p>
                      <a:pPr algn="ctr"/>
                      <a:r>
                        <a:rPr lang="en-US" sz="1000" dirty="0"/>
                        <a:t>1.0 GHz</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ARMv7</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a:t>L1i: 32 KB</a:t>
                      </a:r>
                      <a:br>
                        <a:rPr lang="hu-HU" sz="1000"/>
                      </a:br>
                      <a:r>
                        <a:rPr lang="hu-HU" sz="1000"/>
                        <a:t>L1d: 32 KB</a:t>
                      </a:r>
                      <a:br>
                        <a:rPr lang="hu-HU" sz="1000"/>
                      </a:br>
                      <a:r>
                        <a:rPr lang="hu-HU" sz="1000"/>
                        <a:t>L2: 1 MB</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SGX543MP2 (2C) @ 200–250 MHz (12.8–16 GFLOPS)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512 MB</a:t>
                      </a:r>
                    </a:p>
                    <a:p>
                      <a:pPr algn="ctr"/>
                      <a:r>
                        <a:rPr lang="hu-HU" sz="1000" dirty="0"/>
                        <a:t>32-bit </a:t>
                      </a:r>
                      <a:r>
                        <a:rPr lang="hu-HU" sz="1000" dirty="0" err="1"/>
                        <a:t>DCh</a:t>
                      </a:r>
                      <a:r>
                        <a:rPr lang="hu-HU" sz="1000" dirty="0"/>
                        <a:t> LPDDR2-800 (6.4 GB/sec)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3/2013</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hu-HU" sz="1000" dirty="0"/>
                        <a:t> </a:t>
                      </a:r>
                      <a:r>
                        <a:rPr lang="hu-HU" sz="1000" dirty="0" err="1"/>
                        <a:t>AppleTV</a:t>
                      </a:r>
                      <a:r>
                        <a:rPr lang="hu-HU" sz="1000" dirty="0"/>
                        <a:t> 3 </a:t>
                      </a:r>
                      <a:r>
                        <a:rPr lang="en-US" sz="1000" dirty="0"/>
                        <a:t> </a:t>
                      </a:r>
                    </a:p>
                    <a:p>
                      <a:pPr algn="l">
                        <a:buFont typeface="Arial"/>
                        <a:buNone/>
                      </a:pPr>
                      <a:r>
                        <a:rPr lang="en-US" sz="1000" dirty="0"/>
                        <a:t> </a:t>
                      </a:r>
                      <a:r>
                        <a:rPr lang="hu-HU" sz="1000" dirty="0"/>
                        <a:t>(AppleTV3,2)</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692194">
                <a:tc>
                  <a:txBody>
                    <a:bodyPr/>
                    <a:lstStyle/>
                    <a:p>
                      <a:pPr algn="ctr"/>
                      <a:r>
                        <a:rPr lang="hu-HU" sz="1000" b="1" dirty="0"/>
                        <a:t>A5X</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APL5498</a:t>
                      </a:r>
                      <a:endParaRPr lang="en-US" sz="1000" dirty="0"/>
                    </a:p>
                    <a:p>
                      <a:pPr algn="ctr"/>
                      <a:r>
                        <a:rPr lang="en-US" sz="1000" dirty="0"/>
                        <a:t>or</a:t>
                      </a:r>
                    </a:p>
                    <a:p>
                      <a:pPr algn="ctr"/>
                      <a:r>
                        <a:rPr lang="en-US" sz="1000" dirty="0"/>
                        <a:t>S5L8945</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45 nm</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165 </a:t>
                      </a:r>
                      <a:endParaRPr lang="en-US" sz="1000" dirty="0"/>
                    </a:p>
                    <a:p>
                      <a:pPr algn="ctr"/>
                      <a:r>
                        <a:rPr lang="hu-HU" sz="1000" dirty="0"/>
                        <a:t>mm</a:t>
                      </a:r>
                      <a:r>
                        <a:rPr lang="hu-HU" sz="1000" baseline="30000" dirty="0"/>
                        <a:t>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a:t>
                      </a:r>
                      <a:r>
                        <a:rPr lang="hu-HU" sz="1000" dirty="0"/>
                        <a:t> Cortex-A9</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1.0 </a:t>
                      </a:r>
                      <a:r>
                        <a:rPr lang="hu-HU" sz="1000" dirty="0" err="1"/>
                        <a:t>GHz</a:t>
                      </a:r>
                      <a:r>
                        <a:rPr lang="hu-HU" sz="1000" dirty="0"/>
                        <a:t> </a:t>
                      </a:r>
                      <a:endParaRPr lang="en-US"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ARMv7</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a:t>L1i: 32 KB</a:t>
                      </a:r>
                      <a:br>
                        <a:rPr lang="hu-HU" sz="1000"/>
                      </a:br>
                      <a:r>
                        <a:rPr lang="hu-HU" sz="1000"/>
                        <a:t>L1d: 32 KB</a:t>
                      </a:r>
                      <a:br>
                        <a:rPr lang="hu-HU" sz="1000"/>
                      </a:br>
                      <a:r>
                        <a:rPr lang="hu-HU" sz="1000"/>
                        <a:t>L2: 1 MB</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SGX543MP4 (4C) @ 250 MHz (32 GFLOPS)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a:t>
                      </a:r>
                      <a:r>
                        <a:rPr lang="en-US" sz="1000" baseline="0" dirty="0"/>
                        <a:t> GB</a:t>
                      </a:r>
                      <a:endParaRPr lang="en-US" sz="1000" dirty="0"/>
                    </a:p>
                    <a:p>
                      <a:pPr algn="ctr"/>
                      <a:r>
                        <a:rPr lang="en-US" sz="1000" dirty="0"/>
                        <a:t>32-bit </a:t>
                      </a:r>
                      <a:r>
                        <a:rPr lang="hu-HU" sz="1000" dirty="0"/>
                        <a:t>4Ch</a:t>
                      </a:r>
                      <a:r>
                        <a:rPr lang="en-US" sz="1000" dirty="0"/>
                        <a:t> LPDDR2-800 (12.8 GB/sec)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3/2012</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hu-HU" sz="1000" dirty="0"/>
                        <a:t> </a:t>
                      </a:r>
                      <a:r>
                        <a:rPr lang="hu-HU" sz="1000" dirty="0" err="1"/>
                        <a:t>iPad</a:t>
                      </a:r>
                      <a:r>
                        <a:rPr lang="hu-HU" sz="1000" dirty="0"/>
                        <a:t> </a:t>
                      </a:r>
                    </a:p>
                    <a:p>
                      <a:pPr algn="l">
                        <a:buFont typeface="Arial"/>
                        <a:buNone/>
                      </a:pPr>
                      <a:r>
                        <a:rPr lang="en-US" sz="1000" dirty="0"/>
                        <a:t>   </a:t>
                      </a:r>
                      <a:r>
                        <a:rPr lang="hu-HU" sz="1000" dirty="0"/>
                        <a:t>(3rd </a:t>
                      </a:r>
                      <a:r>
                        <a:rPr lang="hu-HU" sz="1000" dirty="0" err="1"/>
                        <a:t>gen</a:t>
                      </a:r>
                      <a:r>
                        <a:rPr lang="hu-HU" sz="1000" dirty="0"/>
                        <a:t>.)</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765574">
                <a:tc>
                  <a:txBody>
                    <a:bodyPr/>
                    <a:lstStyle/>
                    <a:p>
                      <a:pPr algn="ctr"/>
                      <a:r>
                        <a:rPr lang="hu-HU" sz="1000" b="1" dirty="0"/>
                        <a:t>A6</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APL0598</a:t>
                      </a:r>
                      <a:endParaRPr lang="en-US" sz="1000" dirty="0"/>
                    </a:p>
                    <a:p>
                      <a:pPr algn="ctr"/>
                      <a:r>
                        <a:rPr lang="en-US" sz="1000" dirty="0"/>
                        <a:t>or</a:t>
                      </a:r>
                    </a:p>
                    <a:p>
                      <a:pPr algn="ctr"/>
                      <a:r>
                        <a:rPr lang="en-US" sz="1000" dirty="0"/>
                        <a:t>S5L8950</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 nm HKMG</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96.7</a:t>
                      </a:r>
                      <a:endParaRPr lang="en-US" sz="1000" dirty="0"/>
                    </a:p>
                    <a:p>
                      <a:pPr algn="ctr"/>
                      <a:r>
                        <a:rPr lang="hu-HU" sz="1000" dirty="0"/>
                        <a:t> mm</a:t>
                      </a:r>
                      <a:r>
                        <a:rPr lang="hu-HU" sz="1000" baseline="30000" dirty="0"/>
                        <a:t>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a:t>
                      </a:r>
                      <a:r>
                        <a:rPr lang="hu-HU" sz="1000" dirty="0"/>
                        <a:t> Swift</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1.3 </a:t>
                      </a:r>
                      <a:r>
                        <a:rPr lang="hu-HU" sz="1000" dirty="0" err="1"/>
                        <a:t>GHz</a:t>
                      </a:r>
                      <a:r>
                        <a:rPr lang="hu-HU" sz="1000" baseline="30000" dirty="0"/>
                        <a:t> </a:t>
                      </a:r>
                      <a:endParaRPr lang="en-US" sz="1000" baseline="30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ARMv7s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L1i: 32 KB</a:t>
                      </a:r>
                      <a:br>
                        <a:rPr lang="hu-HU" sz="1000" dirty="0"/>
                      </a:br>
                      <a:r>
                        <a:rPr lang="hu-HU" sz="1000" dirty="0"/>
                        <a:t>L1d: 32 KB</a:t>
                      </a:r>
                      <a:br>
                        <a:rPr lang="hu-HU" sz="1000" dirty="0"/>
                      </a:br>
                      <a:r>
                        <a:rPr lang="hu-HU" sz="1000" dirty="0"/>
                        <a:t>L2: 1 MB</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SGX543MP3 (3C) @ 266 MHz (25.5 GFLOPS)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 GB</a:t>
                      </a:r>
                    </a:p>
                    <a:p>
                      <a:pPr algn="ctr"/>
                      <a:r>
                        <a:rPr lang="hu-HU" sz="1000" dirty="0"/>
                        <a:t>32-bit </a:t>
                      </a:r>
                      <a:r>
                        <a:rPr lang="hu-HU" sz="1000" dirty="0" err="1"/>
                        <a:t>DCh</a:t>
                      </a:r>
                      <a:r>
                        <a:rPr lang="hu-HU" sz="1000" dirty="0"/>
                        <a:t> LPDDR2-1066 (8.528 GB/sec)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9/2012</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hu-HU" sz="1000" dirty="0"/>
                        <a:t> </a:t>
                      </a:r>
                      <a:r>
                        <a:rPr lang="hu-HU" sz="1000" dirty="0" err="1"/>
                        <a:t>iPhone</a:t>
                      </a:r>
                      <a:r>
                        <a:rPr lang="hu-HU" sz="1000" dirty="0"/>
                        <a:t> 5</a:t>
                      </a:r>
                    </a:p>
                    <a:p>
                      <a:pPr algn="l">
                        <a:buFont typeface="Arial"/>
                        <a:buChar char="•"/>
                      </a:pPr>
                      <a:r>
                        <a:rPr lang="hu-HU" sz="1000" dirty="0"/>
                        <a:t> </a:t>
                      </a:r>
                      <a:r>
                        <a:rPr lang="hu-HU" sz="1000" dirty="0" err="1"/>
                        <a:t>iPhone</a:t>
                      </a:r>
                      <a:r>
                        <a:rPr lang="hu-HU" sz="1000" dirty="0"/>
                        <a:t> 5C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810090">
                <a:tc>
                  <a:txBody>
                    <a:bodyPr/>
                    <a:lstStyle/>
                    <a:p>
                      <a:pPr algn="ctr"/>
                      <a:r>
                        <a:rPr lang="hu-HU" sz="1000" b="1" dirty="0"/>
                        <a:t>A6X</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APL5598</a:t>
                      </a:r>
                      <a:endParaRPr lang="en-US" sz="1000" dirty="0"/>
                    </a:p>
                    <a:p>
                      <a:pPr algn="ctr"/>
                      <a:r>
                        <a:rPr lang="en-US" sz="1000" dirty="0"/>
                        <a:t>or</a:t>
                      </a:r>
                    </a:p>
                    <a:p>
                      <a:pPr algn="ctr"/>
                      <a:r>
                        <a:rPr lang="en-US" sz="1000" dirty="0"/>
                        <a:t>S5L8955</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32 nm HKMG</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123</a:t>
                      </a:r>
                      <a:endParaRPr lang="en-US" sz="1000" dirty="0"/>
                    </a:p>
                    <a:p>
                      <a:pPr algn="ctr"/>
                      <a:r>
                        <a:rPr lang="hu-HU" sz="1000" dirty="0"/>
                        <a:t> mm</a:t>
                      </a:r>
                      <a:r>
                        <a:rPr lang="hu-HU" sz="1000" baseline="30000" dirty="0"/>
                        <a:t>2</a:t>
                      </a:r>
                      <a:endParaRPr lang="hu-HU"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a:t>
                      </a:r>
                      <a:r>
                        <a:rPr lang="hu-HU" sz="1000" dirty="0"/>
                        <a:t> Swift</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smtClean="0"/>
                        <a:t>1.</a:t>
                      </a:r>
                      <a:r>
                        <a:rPr lang="hu-HU" sz="1000" dirty="0"/>
                        <a:t> </a:t>
                      </a:r>
                      <a:r>
                        <a:rPr lang="hu-HU" sz="1000" dirty="0" err="1"/>
                        <a:t>GHz</a:t>
                      </a:r>
                      <a:r>
                        <a:rPr lang="hu-HU" sz="1000" dirty="0"/>
                        <a:t> </a:t>
                      </a:r>
                      <a:endParaRPr lang="en-US" sz="1000" dirty="0"/>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ARMv7s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a:t>L1i: 32 KB</a:t>
                      </a:r>
                      <a:br>
                        <a:rPr lang="hu-HU" sz="1000"/>
                      </a:br>
                      <a:r>
                        <a:rPr lang="hu-HU" sz="1000"/>
                        <a:t>L1d: 32 KB</a:t>
                      </a:r>
                      <a:br>
                        <a:rPr lang="hu-HU" sz="1000"/>
                      </a:br>
                      <a:r>
                        <a:rPr lang="hu-HU" sz="1000"/>
                        <a:t>L2: 1 MB</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SGX554MP4 (4C) @ 266 MHz (68.1 GFLOPS)</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 GB</a:t>
                      </a:r>
                    </a:p>
                    <a:p>
                      <a:pPr algn="ctr"/>
                      <a:r>
                        <a:rPr lang="en-US" sz="1000" dirty="0"/>
                        <a:t>32-bit </a:t>
                      </a:r>
                      <a:r>
                        <a:rPr lang="hu-HU" sz="1000" dirty="0"/>
                        <a:t>4Ch</a:t>
                      </a:r>
                      <a:r>
                        <a:rPr lang="en-US" sz="1000" dirty="0"/>
                        <a:t> LPDDR2-1066 (17.1 GB/sec)</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10/2012</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Char char="•"/>
                      </a:pPr>
                      <a:r>
                        <a:rPr lang="hu-HU" sz="1000" dirty="0"/>
                        <a:t> </a:t>
                      </a:r>
                      <a:r>
                        <a:rPr lang="hu-HU" sz="1000" dirty="0" err="1"/>
                        <a:t>iPad</a:t>
                      </a:r>
                      <a:r>
                        <a:rPr lang="hu-HU" sz="1000" dirty="0"/>
                        <a:t> </a:t>
                      </a:r>
                    </a:p>
                    <a:p>
                      <a:pPr algn="l">
                        <a:buFont typeface="Arial"/>
                        <a:buNone/>
                      </a:pPr>
                      <a:r>
                        <a:rPr lang="en-US" sz="1000" dirty="0"/>
                        <a:t>   </a:t>
                      </a:r>
                      <a:r>
                        <a:rPr lang="hu-HU" sz="1000" dirty="0"/>
                        <a:t>(4th </a:t>
                      </a:r>
                      <a:r>
                        <a:rPr lang="hu-HU" sz="1000" dirty="0" err="1"/>
                        <a:t>gen</a:t>
                      </a:r>
                      <a:r>
                        <a:rPr lang="hu-HU" sz="1000" dirty="0"/>
                        <a:t>.)</a:t>
                      </a:r>
                    </a:p>
                  </a:txBody>
                  <a:tcPr marL="12585" marR="12585" marT="6293" marB="6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bl>
          </a:graphicData>
        </a:graphic>
      </p:graphicFrame>
      <p:grpSp>
        <p:nvGrpSpPr>
          <p:cNvPr id="5" name="Csoportba foglalás 4"/>
          <p:cNvGrpSpPr/>
          <p:nvPr/>
        </p:nvGrpSpPr>
        <p:grpSpPr>
          <a:xfrm>
            <a:off x="1196780" y="1857160"/>
            <a:ext cx="552605" cy="4440271"/>
            <a:chOff x="1103313" y="1632873"/>
            <a:chExt cx="552605" cy="4440271"/>
          </a:xfrm>
        </p:grpSpPr>
        <p:pic>
          <p:nvPicPr>
            <p:cNvPr id="2049" name="Picture 1" descr="Apple A5 C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858" y="1632873"/>
              <a:ext cx="520986" cy="6095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pple-A5-APL24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42" y="2445795"/>
              <a:ext cx="527002" cy="5638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pple-A5-APL74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353" y="3266617"/>
              <a:ext cx="540060" cy="5400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ple A5X Ch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858" y="4012227"/>
              <a:ext cx="540060" cy="54006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Apple A6 Chi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13" y="4717330"/>
              <a:ext cx="540060" cy="5994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ple A6X chi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13" y="5533084"/>
              <a:ext cx="540060" cy="54006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(3)</a:t>
            </a:r>
            <a:endParaRPr lang="en-US" dirty="0"/>
          </a:p>
        </p:txBody>
      </p:sp>
      <p:sp>
        <p:nvSpPr>
          <p:cNvPr id="14" name="TextBox 13"/>
          <p:cNvSpPr txBox="1"/>
          <p:nvPr/>
        </p:nvSpPr>
        <p:spPr>
          <a:xfrm>
            <a:off x="71572" y="445984"/>
            <a:ext cx="9288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Apple’s 32-bit Ax processors used in their mobile devices (2)</a:t>
            </a:r>
          </a:p>
        </p:txBody>
      </p:sp>
    </p:spTree>
    <p:extLst>
      <p:ext uri="{BB962C8B-B14F-4D97-AF65-F5344CB8AC3E}">
        <p14:creationId xmlns:p14="http://schemas.microsoft.com/office/powerpoint/2010/main" val="12636982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(4)</a:t>
            </a:r>
            <a:endParaRPr lang="hu-HU" dirty="0"/>
          </a:p>
        </p:txBody>
      </p:sp>
      <p:graphicFrame>
        <p:nvGraphicFramePr>
          <p:cNvPr id="3" name="Táblázat 2"/>
          <p:cNvGraphicFramePr>
            <a:graphicFrameLocks noGrp="1"/>
          </p:cNvGraphicFramePr>
          <p:nvPr/>
        </p:nvGraphicFramePr>
        <p:xfrm>
          <a:off x="46019" y="1319960"/>
          <a:ext cx="9065987" cy="4726304"/>
        </p:xfrm>
        <a:graphic>
          <a:graphicData uri="http://schemas.openxmlformats.org/drawingml/2006/table">
            <a:tbl>
              <a:tblPr/>
              <a:tblGrid>
                <a:gridCol w="435536">
                  <a:extLst>
                    <a:ext uri="{9D8B030D-6E8A-4147-A177-3AD203B41FA5}">
                      <a16:colId xmlns:a16="http://schemas.microsoft.com/office/drawing/2014/main" val="20000"/>
                    </a:ext>
                  </a:extLst>
                </a:gridCol>
                <a:gridCol w="760075">
                  <a:extLst>
                    <a:ext uri="{9D8B030D-6E8A-4147-A177-3AD203B41FA5}">
                      <a16:colId xmlns:a16="http://schemas.microsoft.com/office/drawing/2014/main" val="20001"/>
                    </a:ext>
                  </a:extLst>
                </a:gridCol>
                <a:gridCol w="545070">
                  <a:extLst>
                    <a:ext uri="{9D8B030D-6E8A-4147-A177-3AD203B41FA5}">
                      <a16:colId xmlns:a16="http://schemas.microsoft.com/office/drawing/2014/main" val="20002"/>
                    </a:ext>
                  </a:extLst>
                </a:gridCol>
                <a:gridCol w="585065">
                  <a:extLst>
                    <a:ext uri="{9D8B030D-6E8A-4147-A177-3AD203B41FA5}">
                      <a16:colId xmlns:a16="http://schemas.microsoft.com/office/drawing/2014/main" val="20003"/>
                    </a:ext>
                  </a:extLst>
                </a:gridCol>
                <a:gridCol w="495055">
                  <a:extLst>
                    <a:ext uri="{9D8B030D-6E8A-4147-A177-3AD203B41FA5}">
                      <a16:colId xmlns:a16="http://schemas.microsoft.com/office/drawing/2014/main" val="20004"/>
                    </a:ext>
                  </a:extLst>
                </a:gridCol>
                <a:gridCol w="778855">
                  <a:extLst>
                    <a:ext uri="{9D8B030D-6E8A-4147-A177-3AD203B41FA5}">
                      <a16:colId xmlns:a16="http://schemas.microsoft.com/office/drawing/2014/main" val="20005"/>
                    </a:ext>
                  </a:extLst>
                </a:gridCol>
                <a:gridCol w="683361">
                  <a:extLst>
                    <a:ext uri="{9D8B030D-6E8A-4147-A177-3AD203B41FA5}">
                      <a16:colId xmlns:a16="http://schemas.microsoft.com/office/drawing/2014/main" val="20006"/>
                    </a:ext>
                  </a:extLst>
                </a:gridCol>
                <a:gridCol w="911147">
                  <a:extLst>
                    <a:ext uri="{9D8B030D-6E8A-4147-A177-3AD203B41FA5}">
                      <a16:colId xmlns:a16="http://schemas.microsoft.com/office/drawing/2014/main" val="20007"/>
                    </a:ext>
                  </a:extLst>
                </a:gridCol>
                <a:gridCol w="1230049">
                  <a:extLst>
                    <a:ext uri="{9D8B030D-6E8A-4147-A177-3AD203B41FA5}">
                      <a16:colId xmlns:a16="http://schemas.microsoft.com/office/drawing/2014/main" val="20008"/>
                    </a:ext>
                  </a:extLst>
                </a:gridCol>
                <a:gridCol w="1002262">
                  <a:extLst>
                    <a:ext uri="{9D8B030D-6E8A-4147-A177-3AD203B41FA5}">
                      <a16:colId xmlns:a16="http://schemas.microsoft.com/office/drawing/2014/main" val="20009"/>
                    </a:ext>
                  </a:extLst>
                </a:gridCol>
                <a:gridCol w="592246">
                  <a:extLst>
                    <a:ext uri="{9D8B030D-6E8A-4147-A177-3AD203B41FA5}">
                      <a16:colId xmlns:a16="http://schemas.microsoft.com/office/drawing/2014/main" val="20010"/>
                    </a:ext>
                  </a:extLst>
                </a:gridCol>
                <a:gridCol w="1047266">
                  <a:extLst>
                    <a:ext uri="{9D8B030D-6E8A-4147-A177-3AD203B41FA5}">
                      <a16:colId xmlns:a16="http://schemas.microsoft.com/office/drawing/2014/main" val="20011"/>
                    </a:ext>
                  </a:extLst>
                </a:gridCol>
              </a:tblGrid>
              <a:tr h="530615">
                <a:tc>
                  <a:txBody>
                    <a:bodyPr/>
                    <a:lstStyle/>
                    <a:p>
                      <a:pPr algn="ctr"/>
                      <a:r>
                        <a:rPr lang="en-US" sz="1000" b="1" noProof="0" dirty="0"/>
                        <a:t>Appl.</a:t>
                      </a:r>
                    </a:p>
                    <a:p>
                      <a:pPr algn="ctr"/>
                      <a:r>
                        <a:rPr lang="en-US" sz="1000" b="1" noProof="0" dirty="0"/>
                        <a:t>proc.</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Model no.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Image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Node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Die size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ISA</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cache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GPU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Memory</a:t>
                      </a:r>
                    </a:p>
                    <a:p>
                      <a:pPr algn="ctr"/>
                      <a:r>
                        <a:rPr lang="en-US" sz="1000" b="1" noProof="0" dirty="0"/>
                        <a:t>(up to)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Intro.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Utilizing devices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679536">
                <a:tc rowSpan="2">
                  <a:txBody>
                    <a:bodyPr/>
                    <a:lstStyle/>
                    <a:p>
                      <a:pPr algn="ctr"/>
                      <a:r>
                        <a:rPr lang="hu-HU" sz="1000" b="1" dirty="0"/>
                        <a:t>A7</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APL0698</a:t>
                      </a:r>
                      <a:endParaRPr lang="en-US" sz="1000" dirty="0"/>
                    </a:p>
                    <a:p>
                      <a:pPr algn="ctr"/>
                      <a:r>
                        <a:rPr lang="en-US" sz="1000" dirty="0"/>
                        <a:t>or</a:t>
                      </a:r>
                    </a:p>
                    <a:p>
                      <a:pPr algn="ctr"/>
                      <a:r>
                        <a:rPr lang="en-US" sz="1000" dirty="0"/>
                        <a:t>S5L8960</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28 nm HKMG</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102 </a:t>
                      </a:r>
                      <a:endParaRPr lang="en-US" sz="1000" dirty="0"/>
                    </a:p>
                    <a:p>
                      <a:pPr algn="ctr"/>
                      <a:r>
                        <a:rPr lang="hu-HU" sz="1000" dirty="0"/>
                        <a:t>mm</a:t>
                      </a:r>
                      <a:r>
                        <a:rPr lang="hu-HU" sz="1000" baseline="30000" dirty="0"/>
                        <a:t>2</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a:t>
                      </a:r>
                      <a:r>
                        <a:rPr lang="hu-HU" sz="1000" dirty="0"/>
                        <a:t> </a:t>
                      </a:r>
                      <a:r>
                        <a:rPr lang="hu-HU" sz="1000" dirty="0" err="1"/>
                        <a:t>Cyclone</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1.3 </a:t>
                      </a:r>
                      <a:r>
                        <a:rPr lang="hu-HU" sz="1000" dirty="0" err="1"/>
                        <a:t>GHz</a:t>
                      </a:r>
                      <a:r>
                        <a:rPr lang="hu-HU" sz="1000" dirty="0"/>
                        <a:t> </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pl-PL" sz="1000" dirty="0"/>
                        <a:t>L1i: 64 KB</a:t>
                      </a:r>
                      <a:br>
                        <a:rPr lang="pl-PL" sz="1000" dirty="0"/>
                      </a:br>
                      <a:r>
                        <a:rPr lang="pl-PL" sz="1000" dirty="0"/>
                        <a:t>L1d: 64 KB</a:t>
                      </a:r>
                      <a:br>
                        <a:rPr lang="pl-PL" sz="1000" dirty="0"/>
                      </a:br>
                      <a:r>
                        <a:rPr lang="pl-PL" sz="1000" dirty="0"/>
                        <a:t>L2: 1 MB</a:t>
                      </a:r>
                      <a:br>
                        <a:rPr lang="pl-PL" sz="1000" dirty="0"/>
                      </a:br>
                      <a:r>
                        <a:rPr lang="pl-PL" sz="1000" dirty="0"/>
                        <a:t>L</a:t>
                      </a:r>
                      <a:r>
                        <a:rPr lang="en-US" sz="1000" dirty="0"/>
                        <a:t>S</a:t>
                      </a:r>
                      <a:r>
                        <a:rPr lang="pl-PL" sz="1000" dirty="0"/>
                        <a:t>: 4 MB</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err="1"/>
                        <a:t>PowerVR</a:t>
                      </a:r>
                      <a:r>
                        <a:rPr lang="en-US" sz="1000" dirty="0"/>
                        <a:t> G6430 (</a:t>
                      </a:r>
                      <a:r>
                        <a:rPr lang="hu-HU" sz="1000" dirty="0"/>
                        <a:t>4C</a:t>
                      </a:r>
                      <a:r>
                        <a:rPr lang="en-US" sz="1000" dirty="0"/>
                        <a:t>) @ 450 MHz (115.2 GFLOPS)</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 GB</a:t>
                      </a:r>
                    </a:p>
                    <a:p>
                      <a:pPr algn="ctr"/>
                      <a:r>
                        <a:rPr lang="en-US" sz="1000" dirty="0"/>
                        <a:t>64-bit </a:t>
                      </a:r>
                      <a:r>
                        <a:rPr lang="hu-HU" sz="1000" dirty="0" err="1"/>
                        <a:t>SCh</a:t>
                      </a:r>
                      <a:r>
                        <a:rPr lang="en-US" sz="1000" dirty="0"/>
                        <a:t> LPDDR3-1600</a:t>
                      </a:r>
                      <a:r>
                        <a:rPr lang="hu-HU" sz="1000" baseline="30000" dirty="0"/>
                        <a:t> </a:t>
                      </a:r>
                      <a:r>
                        <a:rPr lang="en-US" sz="1000" dirty="0"/>
                        <a:t>(12.8 GB/sec)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9/2013</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None/>
                      </a:pPr>
                      <a:r>
                        <a:rPr lang="pl-PL" sz="1000" dirty="0"/>
                        <a:t> iPhone 5S</a:t>
                      </a:r>
                    </a:p>
                    <a:p>
                      <a:pPr algn="l">
                        <a:buFont typeface="Arial"/>
                        <a:buNone/>
                      </a:pPr>
                      <a:r>
                        <a:rPr lang="pl-PL" sz="1000" dirty="0"/>
                        <a:t> iPad Mini 2</a:t>
                      </a:r>
                    </a:p>
                    <a:p>
                      <a:pPr algn="l">
                        <a:buFont typeface="Arial"/>
                        <a:buNone/>
                      </a:pPr>
                      <a:r>
                        <a:rPr lang="pl-PL" sz="1000" dirty="0"/>
                        <a:t> iPad Mini 3</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54896">
                <a:tc vMerge="1">
                  <a:txBody>
                    <a:bodyPr/>
                    <a:lstStyle/>
                    <a:p>
                      <a:endParaRPr lang="hu-HU"/>
                    </a:p>
                  </a:txBody>
                  <a:tcPr/>
                </a:tc>
                <a:tc>
                  <a:txBody>
                    <a:bodyPr/>
                    <a:lstStyle/>
                    <a:p>
                      <a:pPr algn="ctr"/>
                      <a:r>
                        <a:rPr lang="hu-HU" sz="1000" dirty="0"/>
                        <a:t>APL5698</a:t>
                      </a:r>
                      <a:endParaRPr lang="en-US" sz="1000" dirty="0"/>
                    </a:p>
                    <a:p>
                      <a:pPr algn="ctr"/>
                      <a:r>
                        <a:rPr lang="en-US" sz="1000" dirty="0"/>
                        <a:t>or</a:t>
                      </a:r>
                    </a:p>
                    <a:p>
                      <a:pPr algn="ctr"/>
                      <a:r>
                        <a:rPr lang="en-US" sz="1000" dirty="0"/>
                        <a:t>S5L8965</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28 nm HKMG</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102 </a:t>
                      </a:r>
                      <a:endParaRPr lang="en-US" sz="1000" dirty="0"/>
                    </a:p>
                    <a:p>
                      <a:pPr algn="ctr"/>
                      <a:r>
                        <a:rPr lang="hu-HU" sz="1000" dirty="0"/>
                        <a:t>mm</a:t>
                      </a:r>
                      <a:r>
                        <a:rPr lang="hu-HU" sz="1000" baseline="30000" dirty="0"/>
                        <a:t>2</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a:t>
                      </a:r>
                      <a:r>
                        <a:rPr lang="hu-HU" sz="1000" dirty="0"/>
                        <a:t> </a:t>
                      </a:r>
                      <a:r>
                        <a:rPr lang="hu-HU" sz="1000" dirty="0" err="1"/>
                        <a:t>Cyclone</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smtClean="0"/>
                        <a:t>1.</a:t>
                      </a:r>
                      <a:r>
                        <a:rPr lang="hu-HU" sz="1000" dirty="0"/>
                        <a:t> </a:t>
                      </a:r>
                      <a:r>
                        <a:rPr lang="hu-HU" sz="1000" dirty="0" err="1"/>
                        <a:t>GHz</a:t>
                      </a:r>
                      <a:r>
                        <a:rPr lang="hu-HU" sz="1000" dirty="0"/>
                        <a:t> </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pl-PL" sz="1000" dirty="0"/>
                        <a:t>L1i: 64 KB</a:t>
                      </a:r>
                      <a:br>
                        <a:rPr lang="pl-PL" sz="1000" dirty="0"/>
                      </a:br>
                      <a:r>
                        <a:rPr lang="pl-PL" sz="1000" dirty="0"/>
                        <a:t>L1d: 64 KB</a:t>
                      </a:r>
                      <a:br>
                        <a:rPr lang="pl-PL" sz="1000" dirty="0"/>
                      </a:br>
                      <a:r>
                        <a:rPr lang="pl-PL" sz="1000" dirty="0"/>
                        <a:t>L2: 1 MB</a:t>
                      </a:r>
                      <a:br>
                        <a:rPr lang="pl-PL" sz="1000" dirty="0"/>
                      </a:br>
                      <a:r>
                        <a:rPr lang="pl-PL" sz="1000" dirty="0"/>
                        <a:t>L</a:t>
                      </a:r>
                      <a:r>
                        <a:rPr lang="en-US" sz="1000" dirty="0"/>
                        <a:t>S</a:t>
                      </a:r>
                      <a:r>
                        <a:rPr lang="pl-PL" sz="1000" dirty="0"/>
                        <a:t>: 4 MB</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err="1"/>
                        <a:t>PowerVR</a:t>
                      </a:r>
                      <a:r>
                        <a:rPr lang="en-US" sz="1000" dirty="0"/>
                        <a:t> G6430 (</a:t>
                      </a:r>
                      <a:r>
                        <a:rPr lang="hu-HU" sz="1000" dirty="0"/>
                        <a:t>4C</a:t>
                      </a:r>
                      <a:r>
                        <a:rPr lang="en-US" sz="1000" dirty="0"/>
                        <a:t>) @ 450 MHz (115.2 GFLOPS)</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 GB</a:t>
                      </a:r>
                    </a:p>
                    <a:p>
                      <a:pPr algn="ctr"/>
                      <a:r>
                        <a:rPr lang="en-US" sz="1000" dirty="0"/>
                        <a:t>64-bit </a:t>
                      </a:r>
                      <a:r>
                        <a:rPr lang="hu-HU" sz="1000" dirty="0" err="1"/>
                        <a:t>SCh</a:t>
                      </a:r>
                      <a:r>
                        <a:rPr lang="hu-HU" sz="1000" dirty="0"/>
                        <a:t> </a:t>
                      </a:r>
                      <a:r>
                        <a:rPr lang="en-US" sz="1000" dirty="0"/>
                        <a:t>LPDDR3-1600 (12.8 GB/sec)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10/2013</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None/>
                      </a:pPr>
                      <a:r>
                        <a:rPr lang="hu-HU" sz="1000" dirty="0"/>
                        <a:t> iPad Air</a:t>
                      </a:r>
                      <a:r>
                        <a:rPr lang="en-US" sz="1000" dirty="0"/>
                        <a:t> 9.7”</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742215">
                <a:tc>
                  <a:txBody>
                    <a:bodyPr/>
                    <a:lstStyle/>
                    <a:p>
                      <a:pPr algn="ctr"/>
                      <a:r>
                        <a:rPr lang="hu-HU" sz="1000" b="1" dirty="0"/>
                        <a:t>A8</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APL1011</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20 nm HKMG</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89 </a:t>
                      </a:r>
                      <a:endParaRPr lang="en-US" sz="1000" dirty="0"/>
                    </a:p>
                    <a:p>
                      <a:pPr algn="ctr"/>
                      <a:r>
                        <a:rPr lang="hu-HU" sz="1000" dirty="0"/>
                        <a:t>mm</a:t>
                      </a:r>
                      <a:r>
                        <a:rPr lang="hu-HU" sz="1000" baseline="30000" dirty="0"/>
                        <a:t>2</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a:t>
                      </a:r>
                      <a:r>
                        <a:rPr lang="en-US" sz="1000" dirty="0"/>
                        <a:t>x</a:t>
                      </a:r>
                      <a:r>
                        <a:rPr lang="hu-HU" sz="1000" dirty="0"/>
                        <a:t> Typhoon</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smtClean="0"/>
                        <a:t>1.</a:t>
                      </a:r>
                      <a:r>
                        <a:rPr lang="hu-HU" sz="1000" dirty="0"/>
                        <a:t> </a:t>
                      </a:r>
                      <a:r>
                        <a:rPr lang="hu-HU" sz="1000" dirty="0" err="1"/>
                        <a:t>GHz</a:t>
                      </a:r>
                      <a:r>
                        <a:rPr lang="hu-HU" sz="1000" dirty="0"/>
                        <a:t> </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pl-PL" sz="1000" dirty="0"/>
                        <a:t>L1i: 64 KB</a:t>
                      </a:r>
                      <a:br>
                        <a:rPr lang="pl-PL" sz="1000" dirty="0"/>
                      </a:br>
                      <a:r>
                        <a:rPr lang="pl-PL" sz="1000" dirty="0"/>
                        <a:t>L1d: 64 KB</a:t>
                      </a:r>
                      <a:br>
                        <a:rPr lang="pl-PL" sz="1000" dirty="0"/>
                      </a:br>
                      <a:r>
                        <a:rPr lang="pl-PL" sz="1000" dirty="0"/>
                        <a:t>L2: 1 MB</a:t>
                      </a:r>
                      <a:br>
                        <a:rPr lang="pl-PL" sz="1000" dirty="0"/>
                      </a:br>
                      <a:r>
                        <a:rPr lang="pl-PL" sz="1000" dirty="0"/>
                        <a:t>L</a:t>
                      </a:r>
                      <a:r>
                        <a:rPr lang="en-US" sz="1000" dirty="0"/>
                        <a:t>S</a:t>
                      </a:r>
                      <a:r>
                        <a:rPr lang="pl-PL" sz="1000" dirty="0"/>
                        <a:t>: 4 MB</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err="1"/>
                        <a:t>PowerVR</a:t>
                      </a:r>
                      <a:r>
                        <a:rPr lang="hu-HU" sz="1000" dirty="0"/>
                        <a:t> GX6450 (4C) @ 450 MHz (115.2 GFLOPS)</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1GB</a:t>
                      </a:r>
                    </a:p>
                    <a:p>
                      <a:pPr algn="ctr"/>
                      <a:r>
                        <a:rPr lang="en-US" sz="1000" dirty="0"/>
                        <a:t>64-bit </a:t>
                      </a:r>
                      <a:r>
                        <a:rPr lang="hu-HU" sz="1000" dirty="0" err="1"/>
                        <a:t>SCh</a:t>
                      </a:r>
                      <a:r>
                        <a:rPr lang="en-US" sz="1000" dirty="0"/>
                        <a:t> LPDDR3-1600 (12.8 GB/sec)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9/2014</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None/>
                      </a:pPr>
                      <a:r>
                        <a:rPr lang="hu-HU" sz="1000" dirty="0"/>
                        <a:t> </a:t>
                      </a:r>
                      <a:r>
                        <a:rPr lang="fr-FR" sz="1000" dirty="0"/>
                        <a:t>iPhone 6</a:t>
                      </a:r>
                    </a:p>
                    <a:p>
                      <a:pPr algn="l">
                        <a:buFont typeface="Arial"/>
                        <a:buNone/>
                      </a:pPr>
                      <a:r>
                        <a:rPr lang="hu-HU" sz="1000" dirty="0"/>
                        <a:t> </a:t>
                      </a:r>
                      <a:r>
                        <a:rPr lang="fr-FR" sz="1000" dirty="0"/>
                        <a:t>iPhone 6 Plus</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654896">
                <a:tc>
                  <a:txBody>
                    <a:bodyPr/>
                    <a:lstStyle/>
                    <a:p>
                      <a:pPr algn="ctr"/>
                      <a:r>
                        <a:rPr lang="hu-HU" sz="1000" b="1" dirty="0"/>
                        <a:t>A8X</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APL1012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20 nm HKMG</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128</a:t>
                      </a:r>
                      <a:endParaRPr lang="en-US" sz="1000" dirty="0"/>
                    </a:p>
                    <a:p>
                      <a:pPr algn="ctr"/>
                      <a:r>
                        <a:rPr lang="hu-HU" sz="1000" dirty="0"/>
                        <a:t> mm</a:t>
                      </a:r>
                      <a:r>
                        <a:rPr lang="hu-HU" sz="1000" baseline="30000" dirty="0"/>
                        <a:t>2</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3</a:t>
                      </a:r>
                      <a:r>
                        <a:rPr lang="en-US" sz="1000" dirty="0"/>
                        <a:t>x</a:t>
                      </a:r>
                      <a:r>
                        <a:rPr lang="hu-HU" sz="1000" dirty="0"/>
                        <a:t>Typhoon</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1.5 </a:t>
                      </a:r>
                      <a:r>
                        <a:rPr lang="hu-HU" sz="1000" dirty="0" err="1"/>
                        <a:t>GHz</a:t>
                      </a:r>
                      <a:r>
                        <a:rPr lang="hu-HU" sz="1000" dirty="0"/>
                        <a:t> </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pl-PL" sz="1000" dirty="0"/>
                        <a:t>L1i: 64 KB</a:t>
                      </a:r>
                      <a:br>
                        <a:rPr lang="pl-PL" sz="1000" dirty="0"/>
                      </a:br>
                      <a:r>
                        <a:rPr lang="pl-PL" sz="1000" dirty="0"/>
                        <a:t>L1d: 64 KB</a:t>
                      </a:r>
                      <a:br>
                        <a:rPr lang="pl-PL" sz="1000" dirty="0"/>
                      </a:br>
                      <a:r>
                        <a:rPr lang="pl-PL" sz="1000" dirty="0"/>
                        <a:t>L2: 2 MB</a:t>
                      </a:r>
                      <a:br>
                        <a:rPr lang="pl-PL" sz="1000" dirty="0"/>
                      </a:br>
                      <a:r>
                        <a:rPr lang="pl-PL" sz="1000" dirty="0"/>
                        <a:t>L</a:t>
                      </a:r>
                      <a:r>
                        <a:rPr lang="en-US" sz="1000" dirty="0"/>
                        <a:t>S</a:t>
                      </a:r>
                      <a:r>
                        <a:rPr lang="pl-PL" sz="1000" dirty="0"/>
                        <a:t>: 4 MB</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PowerVR GXA6850</a:t>
                      </a:r>
                      <a:r>
                        <a:rPr lang="hu-HU" sz="1000" baseline="0" dirty="0"/>
                        <a:t> </a:t>
                      </a:r>
                      <a:r>
                        <a:rPr lang="hu-HU" sz="1000" dirty="0"/>
                        <a:t>(5C) @ 450 MHz (230.4 GFLOPS)</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2 GB</a:t>
                      </a:r>
                    </a:p>
                    <a:p>
                      <a:pPr algn="ctr"/>
                      <a:r>
                        <a:rPr lang="hu-HU" sz="1000" dirty="0"/>
                        <a:t>64-bit </a:t>
                      </a:r>
                      <a:r>
                        <a:rPr lang="hu-HU" sz="1000" dirty="0" err="1"/>
                        <a:t>DCh</a:t>
                      </a:r>
                      <a:r>
                        <a:rPr lang="hu-HU" sz="1000" dirty="0"/>
                        <a:t> LPDDR3-1600 (25.6 GB/sec)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10/2014</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None/>
                      </a:pPr>
                      <a:r>
                        <a:rPr lang="hu-HU" sz="1000" dirty="0"/>
                        <a:t> iPad Air 2</a:t>
                      </a:r>
                      <a:r>
                        <a:rPr lang="en-US" sz="1000" dirty="0"/>
                        <a:t> 9.7”</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780362">
                <a:tc>
                  <a:txBody>
                    <a:bodyPr/>
                    <a:lstStyle/>
                    <a:p>
                      <a:pPr algn="ctr"/>
                      <a:r>
                        <a:rPr lang="hu-HU" sz="1000" b="1" dirty="0"/>
                        <a:t>A9</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APL1022</a:t>
                      </a:r>
                    </a:p>
                    <a:p>
                      <a:pPr algn="ctr">
                        <a:spcAft>
                          <a:spcPts val="300"/>
                        </a:spcAft>
                      </a:pPr>
                      <a:r>
                        <a:rPr lang="hu-HU" sz="1000" dirty="0"/>
                        <a:t>(TSMC)</a:t>
                      </a:r>
                    </a:p>
                    <a:p>
                      <a:pPr algn="ctr"/>
                      <a:r>
                        <a:rPr lang="hu-HU" sz="1000" dirty="0"/>
                        <a:t>APL0898</a:t>
                      </a:r>
                    </a:p>
                    <a:p>
                      <a:pPr algn="ctr"/>
                      <a:r>
                        <a:rPr lang="hu-HU" sz="1000" dirty="0"/>
                        <a:t>(Samsung)</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16 nm</a:t>
                      </a:r>
                    </a:p>
                    <a:p>
                      <a:pPr algn="ctr">
                        <a:spcAft>
                          <a:spcPts val="300"/>
                        </a:spcAft>
                      </a:pPr>
                      <a:r>
                        <a:rPr lang="hu-HU" sz="1000" dirty="0"/>
                        <a:t>FinFET</a:t>
                      </a:r>
                    </a:p>
                    <a:p>
                      <a:pPr algn="ctr">
                        <a:spcAft>
                          <a:spcPts val="300"/>
                        </a:spcAft>
                      </a:pPr>
                      <a:r>
                        <a:rPr lang="hu-HU" sz="1000" dirty="0"/>
                        <a:t>14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104.5</a:t>
                      </a:r>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2xTwister</a:t>
                      </a:r>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1.85 GHz</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64 KB</a:t>
                      </a:r>
                      <a:br>
                        <a:rPr lang="pl-PL" sz="1000" dirty="0"/>
                      </a:br>
                      <a:r>
                        <a:rPr lang="pl-PL" sz="1000" dirty="0"/>
                        <a:t>L1d: 64 KB</a:t>
                      </a:r>
                      <a:br>
                        <a:rPr lang="pl-PL" sz="1000" dirty="0"/>
                      </a:br>
                      <a:r>
                        <a:rPr lang="pl-PL" sz="1000" dirty="0"/>
                        <a:t>L2: 3 MB</a:t>
                      </a:r>
                      <a:br>
                        <a:rPr lang="pl-PL" sz="1000" dirty="0"/>
                      </a:br>
                      <a:r>
                        <a:rPr lang="pl-PL" sz="1000" dirty="0"/>
                        <a:t>L</a:t>
                      </a:r>
                      <a:r>
                        <a:rPr lang="en-US" sz="1000" dirty="0"/>
                        <a:t>S</a:t>
                      </a:r>
                      <a:r>
                        <a:rPr lang="pl-PL" sz="1000" dirty="0"/>
                        <a:t>: 4 MB</a:t>
                      </a:r>
                    </a:p>
                    <a:p>
                      <a:pPr algn="ct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000" dirty="0"/>
                        <a:t>PowerVR GT7600</a:t>
                      </a:r>
                      <a:r>
                        <a:rPr lang="hu-HU" sz="1000" baseline="0" dirty="0"/>
                        <a:t> </a:t>
                      </a:r>
                      <a:r>
                        <a:rPr lang="hu-HU" sz="1000" dirty="0"/>
                        <a:t>(6C) @ 450 MHz (172.8 GFLOPS)</a:t>
                      </a:r>
                    </a:p>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2 GB</a:t>
                      </a:r>
                    </a:p>
                    <a:p>
                      <a:pPr algn="ctr"/>
                      <a:r>
                        <a:rPr lang="hu-HU" sz="1000" dirty="0"/>
                        <a:t>64-bit SCh LPDDR4-3200 (25.6 GB/sec)</a:t>
                      </a:r>
                    </a:p>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9/2015</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None/>
                      </a:pPr>
                      <a:r>
                        <a:rPr lang="hu-HU" sz="1000" dirty="0"/>
                        <a:t> iPhone 6s</a:t>
                      </a:r>
                    </a:p>
                    <a:p>
                      <a:pPr algn="l">
                        <a:buFont typeface="Arial"/>
                        <a:buNone/>
                      </a:pPr>
                      <a:r>
                        <a:rPr lang="hu-HU" sz="1000" dirty="0"/>
                        <a:t> iPhone 6s Plus</a:t>
                      </a:r>
                    </a:p>
                    <a:p>
                      <a:pPr algn="l">
                        <a:buFont typeface="Arial"/>
                        <a:buNone/>
                      </a:pPr>
                      <a:r>
                        <a:rPr lang="hu-HU" sz="1000" dirty="0"/>
                        <a:t> iPhone SE</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682186">
                <a:tc>
                  <a:txBody>
                    <a:bodyPr/>
                    <a:lstStyle/>
                    <a:p>
                      <a:pPr algn="ctr"/>
                      <a:r>
                        <a:rPr lang="hu-HU" sz="1000" b="1" dirty="0"/>
                        <a:t>A9X</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APL1021</a:t>
                      </a:r>
                    </a:p>
                    <a:p>
                      <a:pPr algn="ctr">
                        <a:spcAft>
                          <a:spcPts val="300"/>
                        </a:spcAft>
                      </a:pPr>
                      <a:r>
                        <a:rPr lang="hu-HU" sz="1000" dirty="0"/>
                        <a:t>(TSMC)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16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147</a:t>
                      </a:r>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2xTwister</a:t>
                      </a:r>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2.16-</a:t>
                      </a:r>
                    </a:p>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2.26 GHz</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64 KB</a:t>
                      </a:r>
                      <a:br>
                        <a:rPr lang="pl-PL" sz="1000" dirty="0"/>
                      </a:br>
                      <a:r>
                        <a:rPr lang="pl-PL" sz="1000" dirty="0"/>
                        <a:t>L1d: 64 KB</a:t>
                      </a:r>
                      <a:br>
                        <a:rPr lang="pl-PL" sz="1000" dirty="0"/>
                      </a:br>
                      <a:r>
                        <a:rPr lang="pl-PL" sz="1000" dirty="0"/>
                        <a:t>L2: 3 MB</a:t>
                      </a:r>
                      <a:br>
                        <a:rPr lang="pl-PL" sz="1000" dirty="0"/>
                      </a:br>
                      <a:r>
                        <a:rPr lang="pl-PL" sz="1000" dirty="0"/>
                        <a:t>L</a:t>
                      </a:r>
                      <a:r>
                        <a:rPr lang="en-US" sz="1000" dirty="0"/>
                        <a:t>S</a:t>
                      </a:r>
                      <a:r>
                        <a:rPr lang="pl-PL" sz="1000" dirty="0"/>
                        <a:t>: none</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000" dirty="0"/>
                        <a:t>PowerVR 7XT series</a:t>
                      </a:r>
                      <a:r>
                        <a:rPr lang="hu-HU" sz="1000" baseline="0" dirty="0"/>
                        <a:t> </a:t>
                      </a:r>
                      <a:r>
                        <a:rPr lang="hu-HU" sz="1000" dirty="0"/>
                        <a:t>(12C) @ n.a. MHz (345.6 GFLOPS)</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2 GB</a:t>
                      </a:r>
                      <a:r>
                        <a:rPr lang="hu-HU" sz="1000" dirty="0"/>
                        <a:t>/4 GB</a:t>
                      </a:r>
                      <a:endParaRPr lang="en-US" sz="1000" dirty="0"/>
                    </a:p>
                    <a:p>
                      <a:pPr algn="ctr"/>
                      <a:r>
                        <a:rPr lang="hu-HU" sz="1000" dirty="0"/>
                        <a:t>64-bit DCh LPDDR4-3200 (51.2 GB/sec)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11/2015</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l">
                        <a:buFont typeface="Arial"/>
                        <a:buNone/>
                      </a:pPr>
                      <a:r>
                        <a:rPr lang="hu-HU" sz="1000" dirty="0"/>
                        <a:t> iPad Pro 9.7"</a:t>
                      </a:r>
                    </a:p>
                    <a:p>
                      <a:pPr algn="l">
                        <a:buFont typeface="Arial"/>
                        <a:buNone/>
                      </a:pPr>
                      <a:r>
                        <a:rPr lang="hu-HU" sz="1000" dirty="0"/>
                        <a:t> iPad Pro 12.9"</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bl>
          </a:graphicData>
        </a:graphic>
      </p:graphicFrame>
      <p:grpSp>
        <p:nvGrpSpPr>
          <p:cNvPr id="4" name="Csoportba foglalás 3"/>
          <p:cNvGrpSpPr/>
          <p:nvPr/>
        </p:nvGrpSpPr>
        <p:grpSpPr>
          <a:xfrm>
            <a:off x="1233745" y="1885951"/>
            <a:ext cx="546923" cy="2667325"/>
            <a:chOff x="1138977" y="1802634"/>
            <a:chExt cx="546923" cy="2667325"/>
          </a:xfrm>
        </p:grpSpPr>
        <p:pic>
          <p:nvPicPr>
            <p:cNvPr id="3073" name="Picture 1" descr="Apple A7 c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75" y="1802634"/>
              <a:ext cx="540000" cy="599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pple A7 S5L9865 c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756" y="251100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pple A8 system-on-a-ch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582" y="3217527"/>
              <a:ext cx="538318" cy="57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pple A8X system-on-a-ch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977" y="3962359"/>
              <a:ext cx="540000" cy="507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Apple_A9X.jpg (1568×16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526" y="5418266"/>
            <a:ext cx="540000" cy="578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pple_A9_APL0898.jpg (1270×13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574" y="4754875"/>
            <a:ext cx="540000" cy="5536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1572" y="440668"/>
            <a:ext cx="92889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Apple’s 64-bit Ax processors used in their mobile devices (3)</a:t>
            </a:r>
          </a:p>
        </p:txBody>
      </p:sp>
      <p:sp>
        <p:nvSpPr>
          <p:cNvPr id="5" name="TextBox 4"/>
          <p:cNvSpPr txBox="1"/>
          <p:nvPr/>
        </p:nvSpPr>
        <p:spPr>
          <a:xfrm>
            <a:off x="4405300" y="6354325"/>
            <a:ext cx="363208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LS: System cache, it services the entire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SoC</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3681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1572" y="440668"/>
            <a:ext cx="9685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Main features of Apple’s 32-bit Ax/</a:t>
            </a:r>
            <a:r>
              <a:rPr kumimoji="0" lang="en-US" sz="1800" b="0" i="0" u="none" strike="noStrike" kern="1200" cap="none" spc="-50" normalizeH="0" baseline="0" noProof="0" dirty="0" err="1">
                <a:ln>
                  <a:noFill/>
                </a:ln>
                <a:solidFill>
                  <a:srgbClr val="2D2D8A"/>
                </a:solidFill>
                <a:effectLst/>
                <a:uLnTx/>
                <a:uFillTx/>
                <a:latin typeface="Verdana"/>
                <a:ea typeface="+mn-ea"/>
                <a:cs typeface="+mn-cs"/>
              </a:rPr>
              <a:t>Mx</a:t>
            </a:r>
            <a:r>
              <a:rPr kumimoji="0" lang="en-US" sz="1800" b="0" i="0" u="none" strike="noStrike" kern="1200" cap="none" spc="-50" normalizeH="0" baseline="0" noProof="0" dirty="0">
                <a:ln>
                  <a:noFill/>
                </a:ln>
                <a:solidFill>
                  <a:srgbClr val="2D2D8A"/>
                </a:solidFill>
                <a:effectLst/>
                <a:uLnTx/>
                <a:uFillTx/>
                <a:latin typeface="Verdana"/>
                <a:ea typeface="+mn-ea"/>
                <a:cs typeface="+mn-cs"/>
              </a:rPr>
              <a:t> processors used in their mobile devices (4)</a:t>
            </a:r>
          </a:p>
        </p:txBody>
      </p:sp>
      <p:sp>
        <p:nvSpPr>
          <p:cNvPr id="10" name="Cím 1"/>
          <p:cNvSpPr>
            <a:spLocks noGrp="1"/>
          </p:cNvSpPr>
          <p:nvPr>
            <p:ph type="title"/>
          </p:nvPr>
        </p:nvSpPr>
        <p:spPr>
          <a:xfrm>
            <a:off x="0" y="0"/>
            <a:ext cx="9144000" cy="393700"/>
          </a:xfrm>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(5)</a:t>
            </a:r>
            <a:endParaRPr lang="hu-HU" dirty="0"/>
          </a:p>
        </p:txBody>
      </p:sp>
      <p:graphicFrame>
        <p:nvGraphicFramePr>
          <p:cNvPr id="13" name="Táblázat 2"/>
          <p:cNvGraphicFramePr>
            <a:graphicFrameLocks noGrp="1"/>
          </p:cNvGraphicFramePr>
          <p:nvPr/>
        </p:nvGraphicFramePr>
        <p:xfrm>
          <a:off x="26495" y="953725"/>
          <a:ext cx="9065987" cy="5984390"/>
        </p:xfrm>
        <a:graphic>
          <a:graphicData uri="http://schemas.openxmlformats.org/drawingml/2006/table">
            <a:tbl>
              <a:tblPr/>
              <a:tblGrid>
                <a:gridCol w="696993">
                  <a:extLst>
                    <a:ext uri="{9D8B030D-6E8A-4147-A177-3AD203B41FA5}">
                      <a16:colId xmlns:a16="http://schemas.microsoft.com/office/drawing/2014/main" val="20000"/>
                    </a:ext>
                  </a:extLst>
                </a:gridCol>
                <a:gridCol w="675075">
                  <a:extLst>
                    <a:ext uri="{9D8B030D-6E8A-4147-A177-3AD203B41FA5}">
                      <a16:colId xmlns:a16="http://schemas.microsoft.com/office/drawing/2014/main" val="20001"/>
                    </a:ext>
                  </a:extLst>
                </a:gridCol>
                <a:gridCol w="540060">
                  <a:extLst>
                    <a:ext uri="{9D8B030D-6E8A-4147-A177-3AD203B41FA5}">
                      <a16:colId xmlns:a16="http://schemas.microsoft.com/office/drawing/2014/main" val="20002"/>
                    </a:ext>
                  </a:extLst>
                </a:gridCol>
                <a:gridCol w="495055">
                  <a:extLst>
                    <a:ext uri="{9D8B030D-6E8A-4147-A177-3AD203B41FA5}">
                      <a16:colId xmlns:a16="http://schemas.microsoft.com/office/drawing/2014/main" val="20003"/>
                    </a:ext>
                  </a:extLst>
                </a:gridCol>
                <a:gridCol w="405045">
                  <a:extLst>
                    <a:ext uri="{9D8B030D-6E8A-4147-A177-3AD203B41FA5}">
                      <a16:colId xmlns:a16="http://schemas.microsoft.com/office/drawing/2014/main" val="20004"/>
                    </a:ext>
                  </a:extLst>
                </a:gridCol>
                <a:gridCol w="900100">
                  <a:extLst>
                    <a:ext uri="{9D8B030D-6E8A-4147-A177-3AD203B41FA5}">
                      <a16:colId xmlns:a16="http://schemas.microsoft.com/office/drawing/2014/main" val="20005"/>
                    </a:ext>
                  </a:extLst>
                </a:gridCol>
                <a:gridCol w="549685">
                  <a:extLst>
                    <a:ext uri="{9D8B030D-6E8A-4147-A177-3AD203B41FA5}">
                      <a16:colId xmlns:a16="http://schemas.microsoft.com/office/drawing/2014/main" val="20006"/>
                    </a:ext>
                  </a:extLst>
                </a:gridCol>
                <a:gridCol w="980485">
                  <a:extLst>
                    <a:ext uri="{9D8B030D-6E8A-4147-A177-3AD203B41FA5}">
                      <a16:colId xmlns:a16="http://schemas.microsoft.com/office/drawing/2014/main" val="20007"/>
                    </a:ext>
                  </a:extLst>
                </a:gridCol>
                <a:gridCol w="1269765">
                  <a:extLst>
                    <a:ext uri="{9D8B030D-6E8A-4147-A177-3AD203B41FA5}">
                      <a16:colId xmlns:a16="http://schemas.microsoft.com/office/drawing/2014/main" val="20008"/>
                    </a:ext>
                  </a:extLst>
                </a:gridCol>
                <a:gridCol w="855095">
                  <a:extLst>
                    <a:ext uri="{9D8B030D-6E8A-4147-A177-3AD203B41FA5}">
                      <a16:colId xmlns:a16="http://schemas.microsoft.com/office/drawing/2014/main" val="20009"/>
                    </a:ext>
                  </a:extLst>
                </a:gridCol>
                <a:gridCol w="585065">
                  <a:extLst>
                    <a:ext uri="{9D8B030D-6E8A-4147-A177-3AD203B41FA5}">
                      <a16:colId xmlns:a16="http://schemas.microsoft.com/office/drawing/2014/main" val="20010"/>
                    </a:ext>
                  </a:extLst>
                </a:gridCol>
                <a:gridCol w="1113564">
                  <a:extLst>
                    <a:ext uri="{9D8B030D-6E8A-4147-A177-3AD203B41FA5}">
                      <a16:colId xmlns:a16="http://schemas.microsoft.com/office/drawing/2014/main" val="20011"/>
                    </a:ext>
                  </a:extLst>
                </a:gridCol>
              </a:tblGrid>
              <a:tr h="546965">
                <a:tc>
                  <a:txBody>
                    <a:bodyPr/>
                    <a:lstStyle/>
                    <a:p>
                      <a:pPr algn="ctr"/>
                      <a:r>
                        <a:rPr lang="en-US" sz="1000" b="1" noProof="0" dirty="0"/>
                        <a:t>Appl.</a:t>
                      </a:r>
                    </a:p>
                    <a:p>
                      <a:pPr algn="ctr"/>
                      <a:r>
                        <a:rPr lang="en-US" sz="1000" b="1" noProof="0" dirty="0"/>
                        <a:t>proc.S6</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Model no.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Image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Node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Die size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a:t>
                      </a:r>
                    </a:p>
                    <a:p>
                      <a:pPr algn="ctr"/>
                      <a:r>
                        <a:rPr lang="en-US" sz="1000" b="1" noProof="0" dirty="0"/>
                        <a:t>ISA</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CPU cache</a:t>
                      </a:r>
                    </a:p>
                    <a:p>
                      <a:pPr algn="ctr"/>
                      <a:r>
                        <a:rPr lang="en-US" sz="1000" b="1" noProof="0" dirty="0"/>
                        <a:t>(big core)</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GPU</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Memory</a:t>
                      </a:r>
                    </a:p>
                    <a:p>
                      <a:pPr algn="ctr"/>
                      <a:r>
                        <a:rPr lang="en-US" sz="1000" b="1" noProof="0" dirty="0"/>
                        <a:t>(up to)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Intro.</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en-US" sz="1000" b="1" noProof="0" dirty="0"/>
                        <a:t>Utilizing devices</a:t>
                      </a:r>
                    </a:p>
                  </a:txBody>
                  <a:tcPr marL="15732" marR="15732" marT="7866" marB="7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720590">
                <a:tc>
                  <a:txBody>
                    <a:bodyPr/>
                    <a:lstStyle/>
                    <a:p>
                      <a:pPr algn="ctr"/>
                      <a:r>
                        <a:rPr lang="hu-HU" sz="1000" b="1" dirty="0"/>
                        <a:t>A</a:t>
                      </a:r>
                      <a:r>
                        <a:rPr lang="en-US" sz="1000" b="1" dirty="0"/>
                        <a:t>10</a:t>
                      </a:r>
                    </a:p>
                    <a:p>
                      <a:pPr algn="ctr"/>
                      <a:r>
                        <a:rPr lang="en-US" sz="1000" b="1" dirty="0"/>
                        <a:t>(Fusion)</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APL1W24</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16 nm</a:t>
                      </a:r>
                    </a:p>
                    <a:p>
                      <a:pPr algn="ctr">
                        <a:spcAft>
                          <a:spcPts val="300"/>
                        </a:spcAft>
                      </a:pPr>
                      <a:r>
                        <a:rPr lang="hu-HU" sz="1000" dirty="0"/>
                        <a:t>FinFET</a:t>
                      </a:r>
                    </a:p>
                    <a:p>
                      <a:pPr algn="ctr">
                        <a:spcAft>
                          <a:spcPts val="300"/>
                        </a:spcAft>
                      </a:pP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a:t>
                      </a:r>
                      <a:r>
                        <a:rPr lang="en-US" sz="1000" dirty="0"/>
                        <a:t>25</a:t>
                      </a:r>
                      <a:endParaRPr lang="hu-HU" sz="1000" dirty="0"/>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2x</a:t>
                      </a:r>
                      <a:r>
                        <a:rPr lang="en-US" sz="1000" dirty="0"/>
                        <a:t>Hurricane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(2.34 GHz)+</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2x Zephyr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(1.1</a:t>
                      </a:r>
                      <a:r>
                        <a:rPr lang="hu-HU" sz="1000" dirty="0"/>
                        <a:t> GHz</a:t>
                      </a:r>
                      <a:r>
                        <a:rPr lang="en-US" sz="1000" dirty="0"/>
                        <a: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a:t>
                      </a:r>
                      <a:endParaRPr lang="en-US" sz="1000" dirty="0"/>
                    </a:p>
                    <a:p>
                      <a:pPr algn="ctr"/>
                      <a:r>
                        <a:rPr lang="hu-HU" sz="1000" dirty="0"/>
                        <a:t>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64 KB</a:t>
                      </a:r>
                      <a:br>
                        <a:rPr lang="pl-PL" sz="1000" dirty="0"/>
                      </a:br>
                      <a:r>
                        <a:rPr lang="pl-PL" sz="1000" dirty="0"/>
                        <a:t>L1d: 64 KB</a:t>
                      </a:r>
                      <a:br>
                        <a:rPr lang="pl-PL" sz="1000" dirty="0"/>
                      </a:br>
                      <a:r>
                        <a:rPr lang="pl-PL" sz="1000" dirty="0"/>
                        <a:t>L2: 3 MB</a:t>
                      </a:r>
                      <a:br>
                        <a:rPr lang="pl-PL" sz="1000" dirty="0"/>
                      </a:br>
                      <a:r>
                        <a:rPr lang="pl-PL" sz="1000" dirty="0"/>
                        <a:t>L</a:t>
                      </a:r>
                      <a:r>
                        <a:rPr lang="en-US" sz="1000" dirty="0"/>
                        <a:t>S</a:t>
                      </a:r>
                      <a:r>
                        <a:rPr lang="pl-PL" sz="1000" dirty="0"/>
                        <a:t>: 4 MB</a:t>
                      </a:r>
                    </a:p>
                    <a:p>
                      <a:pPr algn="ct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000" dirty="0"/>
                        <a:t>PowerVR GT7600</a:t>
                      </a:r>
                      <a:r>
                        <a:rPr lang="hu-HU" sz="1000" baseline="0" dirty="0"/>
                        <a:t> </a:t>
                      </a:r>
                      <a:r>
                        <a:rPr lang="en-US" sz="1000" baseline="0" dirty="0"/>
                        <a:t>Plus </a:t>
                      </a:r>
                      <a:r>
                        <a:rPr lang="hu-HU" sz="1000" dirty="0"/>
                        <a:t>(6C)</a:t>
                      </a:r>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hu-HU" sz="1000" dirty="0"/>
                        <a:t> @ </a:t>
                      </a:r>
                      <a:r>
                        <a:rPr lang="en-US" sz="1000" dirty="0"/>
                        <a:t>&gt;650</a:t>
                      </a:r>
                      <a:r>
                        <a:rPr lang="hu-HU" sz="1000" dirty="0"/>
                        <a:t> MHz (</a:t>
                      </a:r>
                      <a:r>
                        <a:rPr lang="en-US" sz="1000" dirty="0"/>
                        <a:t>&gt;250</a:t>
                      </a:r>
                      <a:r>
                        <a:rPr lang="hu-HU" sz="1000" dirty="0"/>
                        <a:t> GFLOPS)</a:t>
                      </a:r>
                    </a:p>
                    <a:p>
                      <a:pPr algn="ctr"/>
                      <a:r>
                        <a:rPr lang="en-US" sz="1000" dirty="0"/>
                        <a:t>(redesigned)</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2 GB/3 GB</a:t>
                      </a:r>
                    </a:p>
                    <a:p>
                      <a:pPr algn="ctr"/>
                      <a:r>
                        <a:rPr lang="hu-HU" sz="1000" dirty="0"/>
                        <a:t>LPDDR4</a:t>
                      </a:r>
                    </a:p>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a:t>
                      </a:r>
                      <a:r>
                        <a:rPr lang="en-US" sz="1000" dirty="0"/>
                        <a:t>6</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hu-HU" sz="1000" dirty="0"/>
                        <a:t> iPhone </a:t>
                      </a:r>
                      <a:r>
                        <a:rPr lang="en-US" sz="1000" dirty="0"/>
                        <a:t>7</a:t>
                      </a:r>
                      <a:endParaRPr lang="hu-HU" sz="1000" dirty="0"/>
                    </a:p>
                    <a:p>
                      <a:pPr algn="ctr">
                        <a:buFont typeface="Arial"/>
                        <a:buNone/>
                      </a:pPr>
                      <a:r>
                        <a:rPr lang="hu-HU" sz="1000" dirty="0"/>
                        <a:t> iPhone </a:t>
                      </a:r>
                      <a:r>
                        <a:rPr lang="en-US" sz="1000" dirty="0"/>
                        <a:t>7 Plus</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703205">
                <a:tc>
                  <a:txBody>
                    <a:bodyPr/>
                    <a:lstStyle/>
                    <a:p>
                      <a:pPr algn="ctr"/>
                      <a:r>
                        <a:rPr lang="hu-HU" sz="1000" b="1" dirty="0"/>
                        <a:t>A</a:t>
                      </a:r>
                      <a:r>
                        <a:rPr lang="en-US" sz="1000" b="1" dirty="0"/>
                        <a:t>10X</a:t>
                      </a:r>
                    </a:p>
                    <a:p>
                      <a:pPr algn="ctr"/>
                      <a:r>
                        <a:rPr lang="en-US" sz="1000" b="1" dirty="0"/>
                        <a:t>(Fusion)</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r>
                        <a:rPr lang="hu-HU" sz="1000" dirty="0"/>
                        <a:t>APL10</a:t>
                      </a:r>
                      <a:r>
                        <a:rPr lang="en-US" sz="1000" dirty="0"/>
                        <a:t>7</a:t>
                      </a:r>
                      <a:r>
                        <a:rPr lang="hu-HU" sz="1000" dirty="0"/>
                        <a:t>1</a:t>
                      </a:r>
                    </a:p>
                    <a:p>
                      <a:pPr algn="ctr">
                        <a:spcAft>
                          <a:spcPts val="300"/>
                        </a:spcAft>
                      </a:pPr>
                      <a:r>
                        <a:rPr lang="hu-HU" sz="1000" dirty="0"/>
                        <a:t>(TSMC)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1</a:t>
                      </a:r>
                      <a:r>
                        <a:rPr lang="en-US" sz="1000" dirty="0"/>
                        <a:t>0</a:t>
                      </a:r>
                      <a:r>
                        <a:rPr lang="hu-HU" sz="1000" dirty="0"/>
                        <a:t>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96.4</a:t>
                      </a:r>
                      <a:endParaRPr lang="hu-HU" sz="1000" dirty="0"/>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a:t>
                      </a:r>
                      <a:r>
                        <a:rPr lang="hu-HU" sz="1000" dirty="0"/>
                        <a:t>x</a:t>
                      </a:r>
                      <a:r>
                        <a:rPr lang="en-US" sz="1000" dirty="0"/>
                        <a:t>Hurricane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(2.38 GHz)+</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3x Zephyr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(1.1</a:t>
                      </a:r>
                      <a:r>
                        <a:rPr lang="hu-HU" sz="1000" dirty="0"/>
                        <a:t> GHz</a:t>
                      </a:r>
                      <a:r>
                        <a:rPr lang="en-US" sz="1000" dirty="0"/>
                        <a: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a:t>
                      </a:r>
                      <a:endParaRPr lang="en-US" sz="1000" dirty="0"/>
                    </a:p>
                    <a:p>
                      <a:pPr algn="ctr"/>
                      <a:r>
                        <a:rPr lang="hu-HU" sz="1000" dirty="0"/>
                        <a:t>v8-A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64 KB</a:t>
                      </a:r>
                      <a:br>
                        <a:rPr lang="pl-PL" sz="1000" dirty="0"/>
                      </a:br>
                      <a:r>
                        <a:rPr lang="pl-PL" sz="1000" dirty="0"/>
                        <a:t>L1d: 64 KB</a:t>
                      </a:r>
                      <a:br>
                        <a:rPr lang="pl-PL" sz="1000" dirty="0"/>
                      </a:br>
                      <a:r>
                        <a:rPr lang="pl-PL" sz="1000" dirty="0"/>
                        <a:t>L2: </a:t>
                      </a:r>
                      <a:r>
                        <a:rPr lang="en-US" sz="1000" dirty="0"/>
                        <a:t>8</a:t>
                      </a:r>
                      <a:r>
                        <a:rPr lang="pl-PL" sz="1000" dirty="0"/>
                        <a:t> MB</a:t>
                      </a:r>
                      <a:br>
                        <a:rPr lang="pl-PL" sz="1000" dirty="0"/>
                      </a:br>
                      <a:r>
                        <a:rPr lang="pl-PL" sz="1000" dirty="0"/>
                        <a:t>L</a:t>
                      </a:r>
                      <a:r>
                        <a:rPr lang="en-US" sz="1000" dirty="0"/>
                        <a:t>S</a:t>
                      </a:r>
                      <a:r>
                        <a:rPr lang="pl-PL" sz="1000" dirty="0"/>
                        <a:t>: none</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000" dirty="0"/>
                        <a:t>PowerVR </a:t>
                      </a:r>
                      <a:r>
                        <a:rPr lang="en-US" sz="1000" dirty="0"/>
                        <a:t>GT7600</a:t>
                      </a:r>
                      <a:r>
                        <a:rPr lang="en-US" sz="1000" baseline="0" dirty="0"/>
                        <a:t> Plus</a:t>
                      </a:r>
                      <a:r>
                        <a:rPr lang="hu-HU" sz="1000" baseline="0" dirty="0"/>
                        <a:t> </a:t>
                      </a:r>
                      <a:r>
                        <a:rPr lang="hu-HU" sz="1000" dirty="0"/>
                        <a:t>(12C)</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3 GB</a:t>
                      </a:r>
                      <a:r>
                        <a:rPr lang="hu-HU" sz="1000" dirty="0"/>
                        <a:t>/4 GB</a:t>
                      </a:r>
                      <a:endParaRPr lang="en-US" sz="1000" dirty="0"/>
                    </a:p>
                    <a:p>
                      <a:pPr algn="ctr"/>
                      <a:r>
                        <a:rPr lang="hu-HU" sz="1000" dirty="0"/>
                        <a:t>LPDDR4</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6</a:t>
                      </a:r>
                      <a:r>
                        <a:rPr lang="hu-HU" sz="1000" dirty="0"/>
                        <a:t>/201</a:t>
                      </a:r>
                      <a:r>
                        <a:rPr lang="en-US" sz="1000" dirty="0"/>
                        <a:t>7</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hu-HU" sz="1000" dirty="0"/>
                        <a:t> iPad Pro </a:t>
                      </a:r>
                      <a:r>
                        <a:rPr lang="en-US" sz="1000" dirty="0"/>
                        <a:t>10.5</a:t>
                      </a:r>
                      <a:r>
                        <a:rPr lang="hu-HU" sz="1000" dirty="0"/>
                        <a:t>"</a:t>
                      </a:r>
                    </a:p>
                    <a:p>
                      <a:pPr algn="ctr">
                        <a:buFont typeface="Arial"/>
                        <a:buNone/>
                      </a:pPr>
                      <a:r>
                        <a:rPr lang="hu-HU" sz="1000" dirty="0"/>
                        <a:t> iPad Pro 12.9“</a:t>
                      </a:r>
                      <a:endParaRPr lang="en-US" sz="1000" dirty="0"/>
                    </a:p>
                    <a:p>
                      <a:pPr algn="ctr">
                        <a:buFont typeface="Arial"/>
                        <a:buNone/>
                      </a:pPr>
                      <a:r>
                        <a:rPr lang="en-US" sz="1000" dirty="0"/>
                        <a:t> Apple TV 4K</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r h="658710">
                <a:tc>
                  <a:txBody>
                    <a:bodyPr/>
                    <a:lstStyle/>
                    <a:p>
                      <a:pPr algn="ctr"/>
                      <a:r>
                        <a:rPr lang="hu-HU" sz="1000" b="1" dirty="0"/>
                        <a:t>A1</a:t>
                      </a:r>
                      <a:r>
                        <a:rPr lang="en-US" sz="1000" b="1" dirty="0"/>
                        <a:t>1</a:t>
                      </a:r>
                      <a:endParaRPr lang="hu-HU" sz="1000" b="1" dirty="0"/>
                    </a:p>
                    <a:p>
                      <a:pPr algn="ctr"/>
                      <a:r>
                        <a:rPr lang="en-US" sz="1000" b="1" dirty="0"/>
                        <a:t>Bionic</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APL1W</a:t>
                      </a:r>
                      <a:r>
                        <a:rPr lang="en-US" sz="1000" dirty="0"/>
                        <a:t>72</a:t>
                      </a:r>
                    </a:p>
                    <a:p>
                      <a:pPr algn="ctr">
                        <a:spcAft>
                          <a:spcPts val="300"/>
                        </a:spcAft>
                      </a:pPr>
                      <a:r>
                        <a:rPr lang="en-US" sz="1000" dirty="0"/>
                        <a:t>(TSMC)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spcAft>
                          <a:spcPts val="300"/>
                        </a:spcAft>
                      </a:pPr>
                      <a:r>
                        <a:rPr lang="hu-HU" sz="1000" dirty="0"/>
                        <a:t>1</a:t>
                      </a:r>
                      <a:r>
                        <a:rPr lang="en-US" sz="1000" dirty="0"/>
                        <a:t>0</a:t>
                      </a:r>
                      <a:r>
                        <a:rPr lang="hu-HU" sz="1000" dirty="0"/>
                        <a:t>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88</a:t>
                      </a:r>
                      <a:endParaRPr lang="hu-HU" sz="1000" dirty="0"/>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2x </a:t>
                      </a:r>
                      <a:r>
                        <a:rPr lang="en-US" sz="1000" dirty="0"/>
                        <a:t>Monsoon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(2.38</a:t>
                      </a:r>
                      <a:r>
                        <a:rPr lang="en-US" sz="1000" baseline="0" dirty="0"/>
                        <a:t> GHz)</a:t>
                      </a:r>
                      <a:r>
                        <a:rPr lang="hu-HU" sz="1000" dirty="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a:t>
                      </a:r>
                      <a:r>
                        <a:rPr lang="hu-HU" sz="1000" dirty="0"/>
                        <a:t>x </a:t>
                      </a:r>
                      <a:r>
                        <a:rPr lang="en-US" sz="1000" dirty="0"/>
                        <a:t>Mistral</a:t>
                      </a:r>
                      <a:endParaRPr lang="hu-H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(1.69</a:t>
                      </a:r>
                      <a:r>
                        <a:rPr lang="hu-HU" sz="1000" dirty="0"/>
                        <a:t> GH</a:t>
                      </a:r>
                      <a:r>
                        <a:rPr lang="en-US" sz="1000" dirty="0"/>
                        <a:t>)</a:t>
                      </a:r>
                      <a:r>
                        <a:rPr lang="hu-HU" sz="1000" dirty="0"/>
                        <a:t>z</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a:t>
                      </a:r>
                      <a:endParaRPr lang="en-US" sz="1000" dirty="0"/>
                    </a:p>
                    <a:p>
                      <a:pPr algn="ctr"/>
                      <a:r>
                        <a:rPr lang="en-US" sz="1000" dirty="0"/>
                        <a:t>v</a:t>
                      </a:r>
                      <a:r>
                        <a:rPr lang="hu-HU" sz="1000" dirty="0"/>
                        <a:t>8</a:t>
                      </a:r>
                      <a:r>
                        <a:rPr lang="en-US" sz="1000" dirty="0"/>
                        <a:t>.2</a:t>
                      </a:r>
                      <a:r>
                        <a:rPr lang="hu-HU" sz="1000" dirty="0"/>
                        <a:t>-A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a:t>
                      </a:r>
                      <a:r>
                        <a:rPr lang="en-US" sz="1000" dirty="0"/>
                        <a:t>64</a:t>
                      </a:r>
                      <a:r>
                        <a:rPr lang="pl-PL" sz="1000" dirty="0"/>
                        <a:t> KB</a:t>
                      </a:r>
                      <a:br>
                        <a:rPr lang="pl-PL" sz="1000" dirty="0"/>
                      </a:br>
                      <a:r>
                        <a:rPr lang="pl-PL" sz="1000" dirty="0"/>
                        <a:t>L1d: </a:t>
                      </a:r>
                      <a:r>
                        <a:rPr lang="en-US" sz="1000" dirty="0"/>
                        <a:t>64</a:t>
                      </a:r>
                      <a:r>
                        <a:rPr lang="pl-PL" sz="1000" dirty="0"/>
                        <a:t> KB</a:t>
                      </a:r>
                      <a:br>
                        <a:rPr lang="pl-PL" sz="1000" dirty="0"/>
                      </a:br>
                      <a:r>
                        <a:rPr lang="pl-PL" sz="1000" dirty="0"/>
                        <a:t>L2: </a:t>
                      </a:r>
                      <a:r>
                        <a:rPr lang="en-US" sz="1000" dirty="0"/>
                        <a:t>8</a:t>
                      </a:r>
                      <a:r>
                        <a:rPr lang="pl-PL" sz="1000" dirty="0"/>
                        <a:t> MB</a:t>
                      </a:r>
                      <a:br>
                        <a:rPr lang="pl-PL" sz="1000" dirty="0"/>
                      </a:br>
                      <a:r>
                        <a:rPr lang="pl-PL" sz="1000" dirty="0"/>
                        <a:t>L</a:t>
                      </a:r>
                      <a:r>
                        <a:rPr lang="en-US" sz="1000" dirty="0"/>
                        <a:t>S</a:t>
                      </a:r>
                      <a:r>
                        <a:rPr lang="pl-PL" sz="1000" dirty="0"/>
                        <a:t>: </a:t>
                      </a:r>
                      <a:r>
                        <a:rPr lang="en-US" sz="1000" dirty="0"/>
                        <a:t>4 MB</a:t>
                      </a: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Apple</a:t>
                      </a:r>
                      <a:r>
                        <a:rPr lang="en-US" sz="1000" baseline="0" dirty="0"/>
                        <a:t> Custom GPU (3C)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2 GB/3 GB?</a:t>
                      </a:r>
                    </a:p>
                    <a:p>
                      <a:pPr algn="ctr"/>
                      <a:r>
                        <a:rPr lang="hu-HU" sz="1000" dirty="0"/>
                        <a:t>LPDDR4</a:t>
                      </a:r>
                      <a:r>
                        <a:rPr lang="en-US" sz="1000" dirty="0"/>
                        <a:t>X</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a:t>
                      </a:r>
                      <a:r>
                        <a:rPr lang="en-US" sz="1000" dirty="0"/>
                        <a:t>7</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hu-HU" sz="1000" dirty="0"/>
                        <a:t> </a:t>
                      </a:r>
                      <a:r>
                        <a:rPr lang="fr-FR" sz="1000" dirty="0"/>
                        <a:t>iPhone </a:t>
                      </a:r>
                      <a:r>
                        <a:rPr lang="en-US" sz="1000" dirty="0"/>
                        <a:t>8</a:t>
                      </a:r>
                      <a:endParaRPr lang="fr-FR" sz="1000" dirty="0"/>
                    </a:p>
                    <a:p>
                      <a:pPr algn="ctr">
                        <a:buFont typeface="Arial"/>
                        <a:buNone/>
                      </a:pPr>
                      <a:r>
                        <a:rPr lang="hu-HU" sz="1000" dirty="0"/>
                        <a:t> </a:t>
                      </a:r>
                      <a:r>
                        <a:rPr lang="fr-FR" sz="1000" dirty="0"/>
                        <a:t>iPhone </a:t>
                      </a:r>
                      <a:r>
                        <a:rPr lang="en-US" sz="1000" dirty="0"/>
                        <a:t>8</a:t>
                      </a:r>
                      <a:r>
                        <a:rPr lang="fr-FR" sz="1000" dirty="0"/>
                        <a:t> Plus</a:t>
                      </a:r>
                    </a:p>
                    <a:p>
                      <a:pPr algn="ctr">
                        <a:buFont typeface="Arial"/>
                        <a:buNone/>
                      </a:pPr>
                      <a:r>
                        <a:rPr lang="fr-FR" sz="1000" dirty="0"/>
                        <a:t> iPhone X</a:t>
                      </a:r>
                    </a:p>
                    <a:p>
                      <a:pPr algn="ctr">
                        <a:buFont typeface="Arial"/>
                        <a:buNone/>
                      </a:pP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7"/>
                  </a:ext>
                </a:extLst>
              </a:tr>
              <a:tr h="658710">
                <a:tc>
                  <a:txBody>
                    <a:bodyPr/>
                    <a:lstStyle/>
                    <a:p>
                      <a:pPr algn="ctr"/>
                      <a:r>
                        <a:rPr lang="hu-HU" sz="1000" b="1" dirty="0"/>
                        <a:t>A1</a:t>
                      </a:r>
                      <a:r>
                        <a:rPr lang="en-US" sz="1000" b="1" dirty="0"/>
                        <a:t>2</a:t>
                      </a:r>
                      <a:endParaRPr lang="hu-HU" sz="1000" b="1" dirty="0"/>
                    </a:p>
                    <a:p>
                      <a:pPr algn="ctr"/>
                      <a:r>
                        <a:rPr lang="en-US" sz="1000" b="1" dirty="0"/>
                        <a:t>Bionic</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a:t>
                      </a:r>
                      <a:r>
                        <a:rPr lang="en-US" sz="1000" dirty="0"/>
                        <a:t>1W82</a:t>
                      </a:r>
                    </a:p>
                    <a:p>
                      <a:pPr algn="ctr">
                        <a:spcAft>
                          <a:spcPts val="300"/>
                        </a:spcAft>
                      </a:pPr>
                      <a:r>
                        <a:rPr lang="en-US" sz="1000" dirty="0"/>
                        <a:t>(TSMC)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spcAft>
                          <a:spcPts val="300"/>
                        </a:spcAft>
                      </a:pPr>
                      <a:r>
                        <a:rPr lang="en-US" sz="1000" dirty="0"/>
                        <a:t>7</a:t>
                      </a:r>
                      <a:r>
                        <a:rPr lang="hu-HU" sz="1000" dirty="0"/>
                        <a:t>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83</a:t>
                      </a:r>
                      <a:endParaRPr lang="hu-HU" sz="1000" dirty="0"/>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000" dirty="0"/>
                        <a:t>2x </a:t>
                      </a:r>
                      <a:r>
                        <a:rPr lang="en-US" sz="1000" dirty="0"/>
                        <a:t>Vortex (2.50</a:t>
                      </a:r>
                      <a:r>
                        <a:rPr lang="en-US" sz="1000" baseline="0" dirty="0"/>
                        <a:t> GHz)</a:t>
                      </a:r>
                      <a:r>
                        <a:rPr lang="hu-HU" sz="1000" dirty="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a:t>
                      </a:r>
                      <a:r>
                        <a:rPr lang="hu-HU" sz="1000" dirty="0"/>
                        <a:t>x </a:t>
                      </a:r>
                      <a:r>
                        <a:rPr lang="en-US" sz="1000" dirty="0"/>
                        <a:t>Tempest</a:t>
                      </a:r>
                      <a:endParaRPr lang="hu-H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(1.59</a:t>
                      </a:r>
                      <a:r>
                        <a:rPr lang="hu-HU" sz="1000" dirty="0"/>
                        <a:t> GH</a:t>
                      </a:r>
                      <a:r>
                        <a:rPr lang="en-US" sz="1000" dirty="0"/>
                        <a:t>z)</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a:t>
                      </a:r>
                      <a:endParaRPr lang="en-US" sz="1000" dirty="0"/>
                    </a:p>
                    <a:p>
                      <a:pPr algn="ctr"/>
                      <a:r>
                        <a:rPr lang="en-US" sz="1000" dirty="0"/>
                        <a:t>v</a:t>
                      </a:r>
                      <a:r>
                        <a:rPr lang="hu-HU" sz="1000" dirty="0"/>
                        <a:t>8</a:t>
                      </a:r>
                      <a:r>
                        <a:rPr lang="en-US" sz="1000" dirty="0"/>
                        <a:t>.3</a:t>
                      </a:r>
                      <a:r>
                        <a:rPr lang="hu-HU" sz="1000" dirty="0"/>
                        <a:t>-A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a:t>
                      </a:r>
                      <a:r>
                        <a:rPr lang="en-US" sz="1000" dirty="0"/>
                        <a:t>128</a:t>
                      </a:r>
                      <a:r>
                        <a:rPr lang="pl-PL" sz="1000" dirty="0"/>
                        <a:t> KB</a:t>
                      </a:r>
                      <a:br>
                        <a:rPr lang="pl-PL" sz="1000" dirty="0"/>
                      </a:br>
                      <a:r>
                        <a:rPr lang="pl-PL" sz="1000" dirty="0"/>
                        <a:t>L1d: </a:t>
                      </a:r>
                      <a:r>
                        <a:rPr lang="en-US" sz="1000" dirty="0"/>
                        <a:t>128</a:t>
                      </a:r>
                      <a:r>
                        <a:rPr lang="pl-PL" sz="1000" dirty="0"/>
                        <a:t> KB</a:t>
                      </a:r>
                      <a:br>
                        <a:rPr lang="pl-PL" sz="1000" dirty="0"/>
                      </a:br>
                      <a:r>
                        <a:rPr lang="pl-PL" sz="1000" dirty="0"/>
                        <a:t>L2: </a:t>
                      </a:r>
                      <a:r>
                        <a:rPr lang="en-US" sz="1000" dirty="0"/>
                        <a:t>6</a:t>
                      </a:r>
                      <a:r>
                        <a:rPr lang="pl-PL" sz="1000" dirty="0"/>
                        <a:t> MB</a:t>
                      </a:r>
                      <a:br>
                        <a:rPr lang="pl-PL" sz="1000" dirty="0"/>
                      </a:br>
                      <a:r>
                        <a:rPr lang="pl-PL" sz="1000" dirty="0"/>
                        <a:t>L</a:t>
                      </a:r>
                      <a:r>
                        <a:rPr lang="en-US" sz="1000" dirty="0"/>
                        <a:t>S</a:t>
                      </a:r>
                      <a:r>
                        <a:rPr lang="pl-PL" sz="1000" dirty="0"/>
                        <a:t>: </a:t>
                      </a:r>
                      <a:r>
                        <a:rPr lang="en-US" sz="1000" dirty="0"/>
                        <a:t>8 MB</a:t>
                      </a: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Apple</a:t>
                      </a:r>
                      <a:r>
                        <a:rPr lang="en-US" sz="1000" baseline="0" dirty="0"/>
                        <a:t> Custom GPU (4C)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4 GB/3 GB</a:t>
                      </a:r>
                    </a:p>
                    <a:p>
                      <a:pPr algn="ctr"/>
                      <a:r>
                        <a:rPr lang="hu-HU" sz="1000" dirty="0"/>
                        <a:t>LPDDR4</a:t>
                      </a:r>
                      <a:r>
                        <a:rPr lang="en-US" sz="1000" dirty="0"/>
                        <a:t>X</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9/201</a:t>
                      </a:r>
                      <a:r>
                        <a:rPr lang="en-US" sz="1000" dirty="0"/>
                        <a:t>8</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hu-HU" sz="1000" dirty="0"/>
                        <a:t> </a:t>
                      </a:r>
                      <a:r>
                        <a:rPr lang="fr-FR" sz="1000" dirty="0"/>
                        <a:t>iPhone XS 5.8</a:t>
                      </a:r>
                      <a:r>
                        <a:rPr lang="hu-HU" sz="1000" dirty="0"/>
                        <a:t>“ </a:t>
                      </a:r>
                      <a:r>
                        <a:rPr lang="en-US" sz="1000" dirty="0"/>
                        <a:t>       </a:t>
                      </a:r>
                      <a:r>
                        <a:rPr lang="fr-FR" sz="1000" dirty="0"/>
                        <a:t>iPhone XS Max iPhone XR 6.1</a:t>
                      </a:r>
                      <a:r>
                        <a:rPr lang="hu-HU" sz="1000" dirty="0"/>
                        <a:t>“</a:t>
                      </a:r>
                      <a:endParaRPr lang="fr-FR"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350305925"/>
                  </a:ext>
                </a:extLst>
              </a:tr>
              <a:tr h="658710">
                <a:tc>
                  <a:txBody>
                    <a:bodyPr/>
                    <a:lstStyle/>
                    <a:p>
                      <a:pPr algn="ctr"/>
                      <a:r>
                        <a:rPr lang="hu-HU" sz="1000" b="1" dirty="0"/>
                        <a:t>A1</a:t>
                      </a:r>
                      <a:r>
                        <a:rPr lang="en-US" sz="1000" b="1" dirty="0"/>
                        <a:t>2X</a:t>
                      </a:r>
                      <a:endParaRPr lang="hu-HU" sz="1000" b="1" dirty="0"/>
                    </a:p>
                    <a:p>
                      <a:pPr algn="ctr"/>
                      <a:r>
                        <a:rPr lang="en-US" sz="1000" b="1" dirty="0"/>
                        <a:t>Bionic</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a:t>
                      </a:r>
                      <a:r>
                        <a:rPr lang="en-US" sz="1000" dirty="0"/>
                        <a:t>1083</a:t>
                      </a:r>
                    </a:p>
                    <a:p>
                      <a:pPr algn="ctr">
                        <a:spcAft>
                          <a:spcPts val="300"/>
                        </a:spcAft>
                      </a:pPr>
                      <a:r>
                        <a:rPr lang="en-US" sz="1000" dirty="0"/>
                        <a:t>(TSMC)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spcAft>
                          <a:spcPts val="300"/>
                        </a:spcAft>
                      </a:pPr>
                      <a:r>
                        <a:rPr lang="en-US" sz="1000" dirty="0"/>
                        <a:t>7</a:t>
                      </a:r>
                      <a:r>
                        <a:rPr lang="hu-HU" sz="1000" dirty="0"/>
                        <a:t>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122</a:t>
                      </a:r>
                      <a:endParaRPr lang="hu-HU" sz="1000" dirty="0"/>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a:t>
                      </a:r>
                      <a:r>
                        <a:rPr lang="hu-HU" sz="1000" dirty="0"/>
                        <a:t>x </a:t>
                      </a:r>
                      <a:r>
                        <a:rPr lang="en-US" sz="1000" dirty="0"/>
                        <a:t>Vortex (2.48</a:t>
                      </a:r>
                      <a:r>
                        <a:rPr lang="en-US" sz="1000" baseline="0" dirty="0"/>
                        <a:t> GHz)</a:t>
                      </a:r>
                      <a:r>
                        <a:rPr lang="hu-HU" sz="1000" dirty="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a:t>
                      </a:r>
                      <a:r>
                        <a:rPr lang="hu-HU" sz="1000" dirty="0"/>
                        <a:t>x </a:t>
                      </a:r>
                      <a:r>
                        <a:rPr lang="en-US" sz="1000" dirty="0"/>
                        <a:t>Tempest</a:t>
                      </a:r>
                      <a:endParaRPr lang="hu-HU"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(1.59</a:t>
                      </a:r>
                      <a:r>
                        <a:rPr lang="hu-HU" sz="1000" dirty="0"/>
                        <a:t> GH</a:t>
                      </a:r>
                      <a:r>
                        <a:rPr lang="en-US" sz="1000" dirty="0"/>
                        <a:t>z)</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a:t>
                      </a:r>
                      <a:endParaRPr lang="en-US" sz="1000" dirty="0"/>
                    </a:p>
                    <a:p>
                      <a:pPr algn="ctr"/>
                      <a:r>
                        <a:rPr lang="en-US" sz="1000" dirty="0"/>
                        <a:t>v</a:t>
                      </a:r>
                      <a:r>
                        <a:rPr lang="hu-HU" sz="1000" dirty="0"/>
                        <a:t>8</a:t>
                      </a:r>
                      <a:r>
                        <a:rPr lang="en-US" sz="1000" dirty="0"/>
                        <a:t>.3</a:t>
                      </a:r>
                      <a:r>
                        <a:rPr lang="hu-HU" sz="1000" dirty="0"/>
                        <a:t>-A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a:t>
                      </a:r>
                      <a:r>
                        <a:rPr lang="en-US" sz="1000" dirty="0"/>
                        <a:t>128</a:t>
                      </a:r>
                      <a:r>
                        <a:rPr lang="pl-PL" sz="1000" dirty="0"/>
                        <a:t> KB</a:t>
                      </a:r>
                      <a:br>
                        <a:rPr lang="pl-PL" sz="1000" dirty="0"/>
                      </a:br>
                      <a:r>
                        <a:rPr lang="pl-PL" sz="1000" dirty="0"/>
                        <a:t>L1d: </a:t>
                      </a:r>
                      <a:r>
                        <a:rPr lang="en-US" sz="1000" dirty="0"/>
                        <a:t>128</a:t>
                      </a:r>
                      <a:r>
                        <a:rPr lang="pl-PL" sz="1000" dirty="0"/>
                        <a:t> KB</a:t>
                      </a:r>
                      <a:br>
                        <a:rPr lang="pl-PL" sz="1000" dirty="0"/>
                      </a:br>
                      <a:r>
                        <a:rPr lang="pl-PL" sz="1000" dirty="0"/>
                        <a:t>L2: </a:t>
                      </a:r>
                      <a:r>
                        <a:rPr lang="en-US" sz="1000" dirty="0"/>
                        <a:t>6</a:t>
                      </a:r>
                      <a:r>
                        <a:rPr lang="pl-PL" sz="1000" dirty="0"/>
                        <a:t> MB</a:t>
                      </a:r>
                      <a:br>
                        <a:rPr lang="pl-PL" sz="1000" dirty="0"/>
                      </a:br>
                      <a:r>
                        <a:rPr lang="pl-PL" sz="1000" dirty="0"/>
                        <a:t>L</a:t>
                      </a:r>
                      <a:r>
                        <a:rPr lang="en-US" sz="1000" dirty="0"/>
                        <a:t>S</a:t>
                      </a:r>
                      <a:r>
                        <a:rPr lang="pl-PL" sz="1000" dirty="0"/>
                        <a:t>: </a:t>
                      </a:r>
                      <a:r>
                        <a:rPr lang="en-US" sz="1000" dirty="0"/>
                        <a:t>8 MB</a:t>
                      </a: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Apple</a:t>
                      </a:r>
                      <a:r>
                        <a:rPr lang="en-US" sz="1000" baseline="0" dirty="0"/>
                        <a:t> Custom GPU (7C)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4 GB/6 GB</a:t>
                      </a:r>
                    </a:p>
                    <a:p>
                      <a:pPr algn="ctr"/>
                      <a:r>
                        <a:rPr lang="hu-HU" sz="1000" dirty="0"/>
                        <a:t>LPDDR4</a:t>
                      </a:r>
                      <a:r>
                        <a:rPr lang="en-US" sz="1000" dirty="0"/>
                        <a:t>X</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10</a:t>
                      </a:r>
                      <a:r>
                        <a:rPr lang="hu-HU" sz="1000" dirty="0"/>
                        <a:t>/201</a:t>
                      </a:r>
                      <a:r>
                        <a:rPr lang="en-US" sz="1000" dirty="0"/>
                        <a:t>8</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hu-HU" sz="1000" dirty="0"/>
                        <a:t> </a:t>
                      </a:r>
                      <a:r>
                        <a:rPr lang="fr-FR" sz="1000" dirty="0"/>
                        <a:t>iPad Pro 11</a:t>
                      </a:r>
                      <a:r>
                        <a:rPr lang="hu-HU" sz="1000" dirty="0"/>
                        <a:t>“ </a:t>
                      </a:r>
                      <a:endParaRPr lang="en-US" sz="1000" dirty="0"/>
                    </a:p>
                    <a:p>
                      <a:pPr algn="ctr">
                        <a:buFont typeface="Arial"/>
                        <a:buNone/>
                      </a:pPr>
                      <a:r>
                        <a:rPr lang="fr-FR" sz="1000" dirty="0"/>
                        <a:t> iPad Pro 12.9</a:t>
                      </a:r>
                      <a:r>
                        <a:rPr lang="hu-HU" sz="1000" dirty="0"/>
                        <a:t>“ </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724792242"/>
                  </a:ext>
                </a:extLst>
              </a:tr>
              <a:tr h="658710">
                <a:tc>
                  <a:txBody>
                    <a:bodyPr/>
                    <a:lstStyle/>
                    <a:p>
                      <a:pPr algn="ctr"/>
                      <a:r>
                        <a:rPr lang="en-US" sz="1000" b="1" dirty="0"/>
                        <a:t>A13</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a:t>
                      </a:r>
                      <a:r>
                        <a:rPr lang="en-US" sz="1000" dirty="0"/>
                        <a:t>1083</a:t>
                      </a:r>
                    </a:p>
                    <a:p>
                      <a:pPr algn="ctr">
                        <a:spcAft>
                          <a:spcPts val="300"/>
                        </a:spcAft>
                      </a:pPr>
                      <a:r>
                        <a:rPr lang="en-US" sz="1000" dirty="0"/>
                        <a:t>(TSMC)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spcAft>
                          <a:spcPts val="300"/>
                        </a:spcAft>
                      </a:pPr>
                      <a:r>
                        <a:rPr lang="en-US" sz="1000" dirty="0"/>
                        <a:t>7</a:t>
                      </a:r>
                      <a:r>
                        <a:rPr lang="hu-HU" sz="1000" dirty="0"/>
                        <a:t> nm</a:t>
                      </a:r>
                    </a:p>
                    <a:p>
                      <a:pPr algn="ctr">
                        <a:spcAft>
                          <a:spcPts val="300"/>
                        </a:spcAft>
                      </a:pPr>
                      <a:r>
                        <a:rPr lang="hu-HU" sz="1000" dirty="0"/>
                        <a:t>FinFET</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98.5</a:t>
                      </a:r>
                      <a:endParaRPr lang="hu-HU" sz="1000" dirty="0"/>
                    </a:p>
                    <a:p>
                      <a:pPr algn="ctr"/>
                      <a:r>
                        <a:rPr lang="hu-HU" sz="1000" dirty="0"/>
                        <a:t>mm</a:t>
                      </a:r>
                      <a:r>
                        <a:rPr lang="hu-HU" sz="1000" baseline="30000" dirty="0"/>
                        <a:t>2</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2xLighting</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(2.66 GHz)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4x Thunder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(1.73 GHz)</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hu-HU" sz="1000" dirty="0"/>
                        <a:t>ARM</a:t>
                      </a:r>
                      <a:endParaRPr lang="en-US" sz="1000" dirty="0"/>
                    </a:p>
                    <a:p>
                      <a:pPr algn="ctr"/>
                      <a:r>
                        <a:rPr lang="en-US" sz="1000" dirty="0"/>
                        <a:t>v</a:t>
                      </a:r>
                      <a:r>
                        <a:rPr lang="hu-HU" sz="1000" dirty="0"/>
                        <a:t>8</a:t>
                      </a:r>
                      <a:r>
                        <a:rPr lang="en-US" sz="1000" dirty="0"/>
                        <a:t>.4</a:t>
                      </a:r>
                      <a:r>
                        <a:rPr lang="hu-HU" sz="1000" dirty="0"/>
                        <a:t>-A</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a:t>
                      </a:r>
                      <a:r>
                        <a:rPr lang="en-US" sz="1000" dirty="0"/>
                        <a:t>128</a:t>
                      </a:r>
                      <a:r>
                        <a:rPr lang="pl-PL" sz="1000" dirty="0"/>
                        <a:t> KB</a:t>
                      </a:r>
                      <a:br>
                        <a:rPr lang="pl-PL" sz="1000" dirty="0"/>
                      </a:br>
                      <a:r>
                        <a:rPr lang="pl-PL" sz="1000" dirty="0"/>
                        <a:t>L1d: </a:t>
                      </a:r>
                      <a:r>
                        <a:rPr lang="en-US" sz="1000" dirty="0"/>
                        <a:t>128</a:t>
                      </a:r>
                      <a:r>
                        <a:rPr lang="pl-PL" sz="1000" dirty="0"/>
                        <a:t> KB</a:t>
                      </a:r>
                      <a:br>
                        <a:rPr lang="pl-PL" sz="1000" dirty="0"/>
                      </a:br>
                      <a:r>
                        <a:rPr lang="pl-PL" sz="1000" dirty="0"/>
                        <a:t>L2: </a:t>
                      </a:r>
                      <a:r>
                        <a:rPr lang="en-US" sz="1000" dirty="0"/>
                        <a:t>8</a:t>
                      </a:r>
                      <a:r>
                        <a:rPr lang="pl-PL" sz="1000" dirty="0"/>
                        <a:t> MB</a:t>
                      </a:r>
                      <a:br>
                        <a:rPr lang="pl-PL" sz="1000" dirty="0"/>
                      </a:br>
                      <a:r>
                        <a:rPr lang="pl-PL" sz="1000" dirty="0"/>
                        <a:t>L</a:t>
                      </a:r>
                      <a:r>
                        <a:rPr lang="en-US" sz="1000" dirty="0"/>
                        <a:t>S</a:t>
                      </a:r>
                      <a:r>
                        <a:rPr lang="pl-PL" sz="1000" dirty="0"/>
                        <a:t>: </a:t>
                      </a:r>
                      <a:r>
                        <a:rPr lang="en-US" sz="1000" dirty="0"/>
                        <a:t>8 MB</a:t>
                      </a: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Apple</a:t>
                      </a:r>
                      <a:r>
                        <a:rPr lang="en-US" sz="1000" baseline="0" dirty="0"/>
                        <a:t> Custom GPU (4C)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3 GB/4 GB</a:t>
                      </a:r>
                    </a:p>
                    <a:p>
                      <a:pPr algn="ctr"/>
                      <a:r>
                        <a:rPr lang="hu-HU" sz="1000" dirty="0"/>
                        <a:t>LPDDR4</a:t>
                      </a:r>
                      <a:r>
                        <a:rPr lang="en-US" sz="1000" dirty="0"/>
                        <a:t>X</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09</a:t>
                      </a:r>
                      <a:r>
                        <a:rPr lang="hu-HU" sz="1000" dirty="0"/>
                        <a:t>/201</a:t>
                      </a:r>
                      <a:r>
                        <a:rPr lang="en-US" sz="1000" dirty="0"/>
                        <a:t>9</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hu-HU" sz="1000" dirty="0"/>
                        <a:t>  </a:t>
                      </a:r>
                      <a:r>
                        <a:rPr lang="en-US" sz="1000" dirty="0"/>
                        <a:t>iPhone 11/  </a:t>
                      </a:r>
                    </a:p>
                    <a:p>
                      <a:pPr algn="ctr">
                        <a:buFont typeface="Arial"/>
                        <a:buNone/>
                      </a:pPr>
                      <a:r>
                        <a:rPr lang="en-US" sz="1000" dirty="0"/>
                        <a:t>11 Pro/Pro Max iPhone SE</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315689101"/>
                  </a:ext>
                </a:extLst>
              </a:tr>
              <a:tr h="658710">
                <a:tc>
                  <a:txBody>
                    <a:bodyPr/>
                    <a:lstStyle/>
                    <a:p>
                      <a:pPr algn="ctr"/>
                      <a:r>
                        <a:rPr lang="en-US" sz="1000" b="1" dirty="0"/>
                        <a:t>A14</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a:t>
                      </a:r>
                      <a:r>
                        <a:rPr lang="en-US" sz="1000" dirty="0"/>
                        <a:t>1W01</a:t>
                      </a:r>
                    </a:p>
                    <a:p>
                      <a:pPr algn="ctr">
                        <a:spcAft>
                          <a:spcPts val="300"/>
                        </a:spcAft>
                      </a:pPr>
                      <a:r>
                        <a:rPr lang="en-US" sz="1000" dirty="0"/>
                        <a:t>(TSMC)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spcAft>
                          <a:spcPts val="300"/>
                        </a:spcAft>
                      </a:pPr>
                      <a:r>
                        <a:rPr lang="en-US" sz="1000" dirty="0"/>
                        <a:t>5 nm</a:t>
                      </a:r>
                    </a:p>
                    <a:p>
                      <a:pPr algn="ctr">
                        <a:spcAft>
                          <a:spcPts val="300"/>
                        </a:spcAft>
                      </a:pPr>
                      <a:r>
                        <a:rPr lang="en-US" sz="1000" dirty="0"/>
                        <a:t>FINFET</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000000"/>
                          </a:solidFill>
                          <a:effectLst/>
                          <a:uLnTx/>
                          <a:uFillTx/>
                          <a:latin typeface="+mn-lt"/>
                          <a:ea typeface="+mn-ea"/>
                          <a:cs typeface="+mn-cs"/>
                        </a:rPr>
                        <a:t>mm</a:t>
                      </a:r>
                      <a:r>
                        <a:rPr kumimoji="0" lang="hu-HU" sz="1000" b="0" i="0" u="none" strike="noStrike" kern="1200" cap="none" spc="0" normalizeH="0" baseline="30000" noProof="0" dirty="0">
                          <a:ln>
                            <a:noFill/>
                          </a:ln>
                          <a:solidFill>
                            <a:srgbClr val="000000"/>
                          </a:solidFill>
                          <a:effectLst/>
                          <a:uLnTx/>
                          <a:uFillTx/>
                          <a:latin typeface="+mn-lt"/>
                          <a:ea typeface="+mn-ea"/>
                          <a:cs typeface="+mn-cs"/>
                        </a:rPr>
                        <a:t>2</a:t>
                      </a:r>
                    </a:p>
                    <a:p>
                      <a:pPr algn="ctr"/>
                      <a:endParaRPr lang="hu-HU" sz="1000" baseline="30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2xFirestorm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 GHz)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4x </a:t>
                      </a:r>
                      <a:r>
                        <a:rPr lang="en-US" sz="1000" dirty="0" err="1"/>
                        <a:t>Icestorm</a:t>
                      </a:r>
                      <a:endParaRPr lang="en-US" sz="10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(1.82 GHz)</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ARM</a:t>
                      </a:r>
                    </a:p>
                    <a:p>
                      <a:pPr algn="ctr"/>
                      <a:r>
                        <a:rPr lang="en-US" sz="1000" dirty="0"/>
                        <a:t>V8.6-A</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a:t>
                      </a:r>
                      <a:r>
                        <a:rPr lang="en-US" sz="1000" dirty="0"/>
                        <a:t>192</a:t>
                      </a:r>
                      <a:r>
                        <a:rPr lang="pl-PL" sz="1000" dirty="0"/>
                        <a:t> KB</a:t>
                      </a:r>
                      <a:br>
                        <a:rPr lang="pl-PL" sz="1000" dirty="0"/>
                      </a:br>
                      <a:r>
                        <a:rPr lang="pl-PL" sz="1000" dirty="0"/>
                        <a:t>L1d: </a:t>
                      </a:r>
                      <a:r>
                        <a:rPr lang="en-US" sz="1000" dirty="0"/>
                        <a:t>128</a:t>
                      </a:r>
                      <a:r>
                        <a:rPr lang="pl-PL" sz="1000" dirty="0"/>
                        <a:t> KB</a:t>
                      </a:r>
                      <a:br>
                        <a:rPr lang="pl-PL" sz="1000" dirty="0"/>
                      </a:br>
                      <a:r>
                        <a:rPr lang="pl-PL" sz="1000" dirty="0"/>
                        <a:t>L2:</a:t>
                      </a:r>
                      <a:r>
                        <a:rPr lang="en-US" sz="1000" dirty="0"/>
                        <a:t>8</a:t>
                      </a:r>
                      <a:r>
                        <a:rPr lang="pl-PL" sz="1000" dirty="0"/>
                        <a:t> MB</a:t>
                      </a:r>
                      <a:br>
                        <a:rPr lang="pl-PL" sz="1000" dirty="0"/>
                      </a:br>
                      <a:r>
                        <a:rPr lang="pl-PL" sz="1000" dirty="0"/>
                        <a:t>L</a:t>
                      </a:r>
                      <a:r>
                        <a:rPr lang="en-US" sz="1000" dirty="0"/>
                        <a:t>S</a:t>
                      </a:r>
                      <a:r>
                        <a:rPr lang="pl-PL" sz="1000" dirty="0"/>
                        <a:t>: </a:t>
                      </a:r>
                      <a:r>
                        <a:rPr lang="en-US" sz="1000" dirty="0"/>
                        <a:t>16 MB</a:t>
                      </a: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Apple</a:t>
                      </a:r>
                      <a:r>
                        <a:rPr lang="en-US" sz="1000" baseline="0" dirty="0"/>
                        <a:t> Custom GPU (4C)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4 GB/6 GB</a:t>
                      </a:r>
                    </a:p>
                    <a:p>
                      <a:pPr algn="ctr"/>
                      <a:r>
                        <a:rPr lang="hu-HU" sz="1000" dirty="0"/>
                        <a:t>LPDDR4</a:t>
                      </a:r>
                      <a:r>
                        <a:rPr lang="en-US" sz="1000" dirty="0"/>
                        <a:t>X</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10/2020</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en-US" sz="1000" dirty="0"/>
                        <a:t> iPhone 12, </a:t>
                      </a:r>
                    </a:p>
                    <a:p>
                      <a:pPr algn="ctr">
                        <a:buFont typeface="Arial"/>
                        <a:buNone/>
                      </a:pPr>
                      <a:r>
                        <a:rPr lang="en-US" sz="1000" dirty="0"/>
                        <a:t>12 Pro/Pro Max </a:t>
                      </a:r>
                    </a:p>
                    <a:p>
                      <a:pPr algn="ctr">
                        <a:buFont typeface="Arial"/>
                        <a:buNone/>
                      </a:pPr>
                      <a:r>
                        <a:rPr lang="en-US" sz="1000" dirty="0"/>
                        <a:t>iPad Air (4. gen)</a:t>
                      </a:r>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927868676"/>
                  </a:ext>
                </a:extLst>
              </a:tr>
              <a:tr h="658710">
                <a:tc>
                  <a:txBody>
                    <a:bodyPr/>
                    <a:lstStyle/>
                    <a:p>
                      <a:pPr algn="ctr"/>
                      <a:r>
                        <a:rPr lang="en-US" sz="1000" b="1" dirty="0"/>
                        <a:t>M1</a:t>
                      </a:r>
                      <a:endParaRPr lang="hu-HU" sz="1000" b="1"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a:txBody>
                    <a:bodyPr/>
                    <a:lstStyle/>
                    <a:p>
                      <a:pPr algn="ctr">
                        <a:spcAft>
                          <a:spcPts val="300"/>
                        </a:spcAft>
                      </a:pPr>
                      <a:r>
                        <a:rPr lang="hu-HU" sz="1000" dirty="0"/>
                        <a:t>APL</a:t>
                      </a:r>
                      <a:r>
                        <a:rPr lang="en-US" sz="1000" dirty="0"/>
                        <a:t>1102</a:t>
                      </a:r>
                    </a:p>
                    <a:p>
                      <a:pPr algn="ctr">
                        <a:spcAft>
                          <a:spcPts val="300"/>
                        </a:spcAft>
                      </a:pPr>
                      <a:r>
                        <a:rPr lang="en-US" sz="1000" dirty="0"/>
                        <a:t>(TSMC)</a:t>
                      </a:r>
                      <a:endParaRPr lang="hu-HU" sz="1000" dirty="0"/>
                    </a:p>
                    <a:p>
                      <a:pPr algn="ctr">
                        <a:spcAft>
                          <a:spcPts val="300"/>
                        </a:spcAft>
                      </a:pP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spcAft>
                          <a:spcPts val="300"/>
                        </a:spcAft>
                      </a:pPr>
                      <a:r>
                        <a:rPr lang="en-US" sz="1000" dirty="0"/>
                        <a:t>5 nm</a:t>
                      </a:r>
                    </a:p>
                    <a:p>
                      <a:pPr algn="ctr">
                        <a:spcAft>
                          <a:spcPts val="300"/>
                        </a:spcAft>
                      </a:pPr>
                      <a:r>
                        <a:rPr lang="en-US" sz="1000" dirty="0"/>
                        <a:t>FINFET</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119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000000"/>
                          </a:solidFill>
                          <a:effectLst/>
                          <a:uLnTx/>
                          <a:uFillTx/>
                          <a:latin typeface="+mn-lt"/>
                          <a:ea typeface="+mn-ea"/>
                          <a:cs typeface="+mn-cs"/>
                        </a:rPr>
                        <a:t>mm</a:t>
                      </a:r>
                      <a:r>
                        <a:rPr kumimoji="0" lang="hu-HU" sz="1000" b="0" i="0" u="none" strike="noStrike" kern="1200" cap="none" spc="0" normalizeH="0" baseline="30000" noProof="0" dirty="0">
                          <a:ln>
                            <a:noFill/>
                          </a:ln>
                          <a:solidFill>
                            <a:srgbClr val="000000"/>
                          </a:solidFill>
                          <a:effectLst/>
                          <a:uLnTx/>
                          <a:uFillTx/>
                          <a:latin typeface="+mn-lt"/>
                          <a:ea typeface="+mn-ea"/>
                          <a:cs typeface="+mn-cs"/>
                        </a:rPr>
                        <a:t>2</a:t>
                      </a:r>
                      <a:endParaRPr lang="hu-HU" sz="1000" baseline="30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2xFirestorm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(3.2 GHz)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4x </a:t>
                      </a:r>
                      <a:r>
                        <a:rPr lang="en-US" sz="1000" dirty="0" err="1"/>
                        <a:t>Icestorm</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ARM</a:t>
                      </a:r>
                    </a:p>
                    <a:p>
                      <a:pPr algn="ctr"/>
                      <a:r>
                        <a:rPr lang="en-US" sz="1000" dirty="0"/>
                        <a:t>V8.6-A</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000" dirty="0"/>
                        <a:t>L1i: </a:t>
                      </a:r>
                      <a:r>
                        <a:rPr lang="en-US" sz="1000" dirty="0"/>
                        <a:t>192</a:t>
                      </a:r>
                      <a:r>
                        <a:rPr lang="pl-PL" sz="1000" dirty="0"/>
                        <a:t> KB</a:t>
                      </a:r>
                      <a:br>
                        <a:rPr lang="pl-PL" sz="1000" dirty="0"/>
                      </a:br>
                      <a:r>
                        <a:rPr lang="pl-PL" sz="1000" dirty="0"/>
                        <a:t>L1d: </a:t>
                      </a:r>
                      <a:r>
                        <a:rPr lang="en-US" sz="1000" dirty="0"/>
                        <a:t>128</a:t>
                      </a:r>
                      <a:r>
                        <a:rPr lang="pl-PL" sz="1000" dirty="0"/>
                        <a:t> KB</a:t>
                      </a:r>
                      <a:br>
                        <a:rPr lang="pl-PL" sz="1000" dirty="0"/>
                      </a:br>
                      <a:r>
                        <a:rPr lang="pl-PL" sz="1000" dirty="0"/>
                        <a:t>L2:</a:t>
                      </a:r>
                      <a:r>
                        <a:rPr lang="en-US" sz="1000" dirty="0"/>
                        <a:t> 12</a:t>
                      </a:r>
                      <a:r>
                        <a:rPr lang="pl-PL" sz="1000" dirty="0"/>
                        <a:t> MB</a:t>
                      </a:r>
                      <a:br>
                        <a:rPr lang="pl-PL" sz="1000" dirty="0"/>
                      </a:br>
                      <a:r>
                        <a:rPr lang="pl-PL" sz="1000" dirty="0"/>
                        <a:t>L</a:t>
                      </a:r>
                      <a:r>
                        <a:rPr lang="en-US" sz="1000" dirty="0"/>
                        <a:t>S</a:t>
                      </a:r>
                      <a:r>
                        <a:rPr lang="pl-PL" sz="1000" dirty="0"/>
                        <a:t>:</a:t>
                      </a:r>
                      <a:r>
                        <a:rPr lang="en-US" sz="1000" dirty="0"/>
                        <a:t> 16 MB</a:t>
                      </a:r>
                      <a:endParaRPr lang="pl-PL"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Apple</a:t>
                      </a:r>
                      <a:r>
                        <a:rPr lang="en-US" sz="1000" baseline="0" dirty="0"/>
                        <a:t> Custom GPU (8C)</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8 GB/16 GB</a:t>
                      </a:r>
                    </a:p>
                    <a:p>
                      <a:pPr algn="ctr"/>
                      <a:r>
                        <a:rPr lang="hu-HU" sz="1000" dirty="0"/>
                        <a:t>LPDDR4</a:t>
                      </a:r>
                      <a:r>
                        <a:rPr lang="en-US" sz="1000" dirty="0"/>
                        <a:t>X</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sz="1000" dirty="0"/>
                        <a:t>11/2020</a:t>
                      </a:r>
                      <a:endParaRPr lang="hu-HU"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buFont typeface="Arial"/>
                        <a:buNone/>
                      </a:pPr>
                      <a:r>
                        <a:rPr lang="en-US" sz="1000" dirty="0"/>
                        <a:t> </a:t>
                      </a:r>
                      <a:r>
                        <a:rPr kumimoji="0" lang="en-US" sz="1000" b="0" i="0" u="none" strike="noStrike" kern="1200" cap="none" spc="0" normalizeH="0" baseline="0" noProof="0" dirty="0">
                          <a:ln>
                            <a:noFill/>
                          </a:ln>
                          <a:solidFill>
                            <a:srgbClr val="000000"/>
                          </a:solidFill>
                          <a:effectLst/>
                          <a:uLnTx/>
                          <a:uFillTx/>
                          <a:latin typeface="+mn-lt"/>
                          <a:ea typeface="+mn-ea"/>
                          <a:cs typeface="+mn-cs"/>
                        </a:rPr>
                        <a:t>MacBook Air,     MacBook Pro Mac Mini</a:t>
                      </a:r>
                      <a:r>
                        <a:rPr kumimoji="0" lang="en-US" sz="1000" b="0" i="0" u="none" strike="noStrike" kern="1200" cap="none" spc="0" normalizeH="0" noProof="0" dirty="0">
                          <a:ln>
                            <a:noFill/>
                          </a:ln>
                          <a:solidFill>
                            <a:srgbClr val="000000"/>
                          </a:solidFill>
                          <a:effectLst/>
                          <a:uLnTx/>
                          <a:uFillTx/>
                          <a:latin typeface="+mn-lt"/>
                          <a:ea typeface="+mn-ea"/>
                          <a:cs typeface="+mn-cs"/>
                        </a:rPr>
                        <a:t> </a:t>
                      </a:r>
                      <a:endParaRPr lang="en-US" sz="1000" dirty="0"/>
                    </a:p>
                  </a:txBody>
                  <a:tcPr marL="19959" marR="19959" marT="9980" marB="99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209068418"/>
                  </a:ext>
                </a:extLst>
              </a:tr>
            </a:tbl>
          </a:graphicData>
        </a:graphic>
      </p:graphicFrame>
      <p:pic>
        <p:nvPicPr>
          <p:cNvPr id="14" name="Picture 13" descr="Apple A10X Fusion.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415427" y="2375625"/>
            <a:ext cx="539496" cy="569724"/>
          </a:xfrm>
          <a:prstGeom prst="rect">
            <a:avLst/>
          </a:prstGeom>
          <a:noFill/>
          <a:ln>
            <a:noFill/>
          </a:ln>
        </p:spPr>
      </p:pic>
      <p:pic>
        <p:nvPicPr>
          <p:cNvPr id="19" name="Picture 2" descr="Deep dive on A13 Bionic design shares how Apple's chip team stays ahead of  the competition - 9to5Ma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112" t="2187" r="28045" b="7846"/>
          <a:stretch/>
        </p:blipFill>
        <p:spPr bwMode="auto">
          <a:xfrm>
            <a:off x="1402400" y="5004175"/>
            <a:ext cx="531428" cy="5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inden, amit az Apple A14-ről jelenleg tudni lehet - iPon - hardver és  szoftver hírek, tesztek, webshop, fóru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239" t="21391" r="35000" b="21735"/>
          <a:stretch/>
        </p:blipFill>
        <p:spPr bwMode="auto">
          <a:xfrm>
            <a:off x="1402400" y="5688175"/>
            <a:ext cx="540060" cy="5616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mbosnak tűnik az Apple A12 Bionic - PROHARDVER! Processzor hí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089" t="13158" r="22286" b="12592"/>
          <a:stretch/>
        </p:blipFill>
        <p:spPr bwMode="auto">
          <a:xfrm>
            <a:off x="1412025" y="3699030"/>
            <a:ext cx="540060" cy="5280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Apple A10 vs Apple A8: What is the differenc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484" t="10547" r="11213" b="12711"/>
          <a:stretch/>
        </p:blipFill>
        <p:spPr bwMode="auto">
          <a:xfrm>
            <a:off x="1376645" y="1583795"/>
            <a:ext cx="585065" cy="5850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s://prohardver.hu/dl/cnt/2017-09/140354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788" t="11809" r="31737" b="12592"/>
          <a:stretch/>
        </p:blipFill>
        <p:spPr bwMode="auto">
          <a:xfrm>
            <a:off x="1402400" y="3004705"/>
            <a:ext cx="540060" cy="6190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http://electroiq.com/chipworks_real_chips_blog/wp-content/uploads/sites/7/2019/01/A12X_Pkg_Top_TI-953x1024.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418" t="30520" r="39943" b="24722"/>
          <a:stretch/>
        </p:blipFill>
        <p:spPr bwMode="auto">
          <a:xfrm>
            <a:off x="1412025" y="4329100"/>
            <a:ext cx="518717" cy="5850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pple M1 SoC can be a real threat to x86; M1 in 13-inch MacBook Pro and Mac  Mini beats Core i9 in MacBook Pro 16 but performs similarly with or without  activ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647" t="22647" r="31504" b="24735"/>
          <a:stretch/>
        </p:blipFill>
        <p:spPr bwMode="auto">
          <a:xfrm>
            <a:off x="1391093" y="6362806"/>
            <a:ext cx="528732" cy="50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683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(6)</a:t>
            </a:r>
            <a:endParaRPr lang="en-US" dirty="0"/>
          </a:p>
        </p:txBody>
      </p:sp>
      <p:sp>
        <p:nvSpPr>
          <p:cNvPr id="5" name="TextBox 4"/>
          <p:cNvSpPr txBox="1"/>
          <p:nvPr/>
        </p:nvSpPr>
        <p:spPr>
          <a:xfrm>
            <a:off x="75766" y="445984"/>
            <a:ext cx="62340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selected features of Apple’s processors </a:t>
            </a:r>
          </a:p>
        </p:txBody>
      </p:sp>
      <p:sp>
        <p:nvSpPr>
          <p:cNvPr id="6" name="TextBox 5"/>
          <p:cNvSpPr txBox="1"/>
          <p:nvPr/>
        </p:nvSpPr>
        <p:spPr>
          <a:xfrm>
            <a:off x="264414" y="872716"/>
            <a:ext cx="7959487" cy="66172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Next </a:t>
            </a:r>
            <a:r>
              <a:rPr kumimoji="0" lang="en-US" sz="1600" b="0" i="0" u="none" strike="noStrike" kern="1200" cap="none" spc="0" normalizeH="0" baseline="0" noProof="0" dirty="0">
                <a:ln>
                  <a:noFill/>
                </a:ln>
                <a:solidFill>
                  <a:srgbClr val="000000"/>
                </a:solidFill>
                <a:effectLst/>
                <a:uLnTx/>
                <a:uFillTx/>
                <a:latin typeface="Verdana"/>
                <a:ea typeface="+mn-ea"/>
                <a:cs typeface="+mn-cs"/>
              </a:rPr>
              <a:t>we discuss how </a:t>
            </a:r>
            <a:r>
              <a:rPr kumimoji="0" lang="en-US" sz="1600" b="0" i="0" u="none" strike="noStrike" kern="1200" cap="none" spc="0" normalizeH="0" baseline="0" noProof="0" dirty="0">
                <a:ln>
                  <a:noFill/>
                </a:ln>
                <a:solidFill>
                  <a:srgbClr val="0070C0"/>
                </a:solidFill>
                <a:effectLst/>
                <a:uLnTx/>
                <a:uFillTx/>
                <a:latin typeface="Verdana"/>
                <a:ea typeface="+mn-ea"/>
                <a:cs typeface="+mn-cs"/>
              </a:rPr>
              <a:t>three key features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Apple’s processors evolved.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These selected features are:</a:t>
            </a:r>
          </a:p>
        </p:txBody>
      </p:sp>
      <p:sp>
        <p:nvSpPr>
          <p:cNvPr id="7" name="TextBox 6"/>
          <p:cNvSpPr txBox="1"/>
          <p:nvPr/>
        </p:nvSpPr>
        <p:spPr>
          <a:xfrm>
            <a:off x="675599" y="1484784"/>
            <a:ext cx="2542684" cy="8822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decode width</a:t>
            </a: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clock frequency and</a:t>
            </a: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 performance.</a:t>
            </a:r>
          </a:p>
        </p:txBody>
      </p:sp>
    </p:spTree>
    <p:extLst>
      <p:ext uri="{BB962C8B-B14F-4D97-AF65-F5344CB8AC3E}">
        <p14:creationId xmlns:p14="http://schemas.microsoft.com/office/powerpoint/2010/main" val="33400853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ím 11"/>
          <p:cNvSpPr>
            <a:spLocks noGrp="1"/>
          </p:cNvSpPr>
          <p:nvPr>
            <p:ph type="title"/>
          </p:nvPr>
        </p:nvSpPr>
        <p:spPr>
          <a:xfrm>
            <a:off x="0" y="10219"/>
            <a:ext cx="9144000" cy="393700"/>
          </a:xfrm>
          <a:solidFill>
            <a:srgbClr val="0000FF"/>
          </a:solidFill>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(7)</a:t>
            </a:r>
            <a:endParaRPr lang="en-US" dirty="0"/>
          </a:p>
        </p:txBody>
      </p:sp>
      <p:sp>
        <p:nvSpPr>
          <p:cNvPr id="69" name="Text Box 5"/>
          <p:cNvSpPr txBox="1">
            <a:spLocks noChangeArrowheads="1"/>
          </p:cNvSpPr>
          <p:nvPr/>
        </p:nvSpPr>
        <p:spPr bwMode="auto">
          <a:xfrm>
            <a:off x="3504432"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71" name="Text Box 5"/>
          <p:cNvSpPr txBox="1">
            <a:spLocks noChangeArrowheads="1"/>
          </p:cNvSpPr>
          <p:nvPr/>
        </p:nvSpPr>
        <p:spPr bwMode="auto">
          <a:xfrm>
            <a:off x="1379190" y="17131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73" name="Oval 13"/>
          <p:cNvSpPr>
            <a:spLocks noChangeArrowheads="1"/>
          </p:cNvSpPr>
          <p:nvPr/>
        </p:nvSpPr>
        <p:spPr bwMode="auto">
          <a:xfrm>
            <a:off x="8109328"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5234942"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75" name="Straight Connector 74"/>
          <p:cNvCxnSpPr>
            <a:endCxn id="79" idx="6"/>
          </p:cNvCxnSpPr>
          <p:nvPr/>
        </p:nvCxnSpPr>
        <p:spPr bwMode="auto">
          <a:xfrm flipH="1">
            <a:off x="1689406" y="1408053"/>
            <a:ext cx="3218830" cy="26406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4900451"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983142"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745444"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5-wide</a:t>
            </a:r>
          </a:p>
        </p:txBody>
      </p:sp>
      <p:sp>
        <p:nvSpPr>
          <p:cNvPr id="79" name="Oval 78"/>
          <p:cNvSpPr>
            <a:spLocks noChangeArrowheads="1"/>
          </p:cNvSpPr>
          <p:nvPr/>
        </p:nvSpPr>
        <p:spPr bwMode="auto">
          <a:xfrm>
            <a:off x="1624318" y="164195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0" name="Straight Connector 79"/>
          <p:cNvCxnSpPr/>
          <p:nvPr/>
        </p:nvCxnSpPr>
        <p:spPr bwMode="auto">
          <a:xfrm flipH="1">
            <a:off x="3917379"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900451"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884834"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6137115"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150374" y="1952836"/>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5" name="TextBox 84"/>
          <p:cNvSpPr txBox="1"/>
          <p:nvPr/>
        </p:nvSpPr>
        <p:spPr>
          <a:xfrm>
            <a:off x="351450" y="1966178"/>
            <a:ext cx="26548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 (2005-09)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(except 1-wide LP A5 (2009)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3-wide HP A15)) </a:t>
            </a:r>
          </a:p>
        </p:txBody>
      </p:sp>
      <p:sp>
        <p:nvSpPr>
          <p:cNvPr id="86" name="TextBox 85"/>
          <p:cNvSpPr txBox="1"/>
          <p:nvPr/>
        </p:nvSpPr>
        <p:spPr>
          <a:xfrm>
            <a:off x="2851920" y="1962587"/>
            <a:ext cx="21376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HP Cortex-A15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(2010)</a:t>
            </a:r>
          </a:p>
        </p:txBody>
      </p:sp>
      <p:sp>
        <p:nvSpPr>
          <p:cNvPr id="87" name="TextBox 86"/>
          <p:cNvSpPr txBox="1"/>
          <p:nvPr/>
        </p:nvSpPr>
        <p:spPr>
          <a:xfrm>
            <a:off x="124593" y="3477527"/>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8" name="TextBox 87"/>
          <p:cNvSpPr txBox="1"/>
          <p:nvPr/>
        </p:nvSpPr>
        <p:spPr>
          <a:xfrm>
            <a:off x="647220" y="3492409"/>
            <a:ext cx="2078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Atom family (2008-15)</a:t>
            </a:r>
          </a:p>
        </p:txBody>
      </p:sp>
      <p:sp>
        <p:nvSpPr>
          <p:cNvPr id="89" name="TextBox 88"/>
          <p:cNvSpPr txBox="1"/>
          <p:nvPr/>
        </p:nvSpPr>
        <p:spPr>
          <a:xfrm>
            <a:off x="114534" y="373346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0" name="TextBox 89"/>
          <p:cNvSpPr txBox="1"/>
          <p:nvPr/>
        </p:nvSpPr>
        <p:spPr>
          <a:xfrm>
            <a:off x="566690" y="3751148"/>
            <a:ext cx="22788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Cat family (2011-2015)</a:t>
            </a:r>
          </a:p>
        </p:txBody>
      </p:sp>
      <p:sp>
        <p:nvSpPr>
          <p:cNvPr id="91" name="TextBox 90"/>
          <p:cNvSpPr txBox="1"/>
          <p:nvPr/>
        </p:nvSpPr>
        <p:spPr>
          <a:xfrm>
            <a:off x="114534" y="401204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2" name="TextBox 91"/>
          <p:cNvSpPr txBox="1"/>
          <p:nvPr/>
        </p:nvSpPr>
        <p:spPr>
          <a:xfrm>
            <a:off x="768002" y="4018580"/>
            <a:ext cx="18882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Cortex-A8 (2009)</a:t>
            </a:r>
          </a:p>
        </p:txBody>
      </p:sp>
      <p:sp>
        <p:nvSpPr>
          <p:cNvPr id="93" name="TextBox 92"/>
          <p:cNvSpPr txBox="1"/>
          <p:nvPr/>
        </p:nvSpPr>
        <p:spPr>
          <a:xfrm>
            <a:off x="3045994" y="4015760"/>
            <a:ext cx="19951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Swift (A6) (2012)</a:t>
            </a:r>
          </a:p>
        </p:txBody>
      </p:sp>
      <p:sp>
        <p:nvSpPr>
          <p:cNvPr id="95" name="TextBox 94"/>
          <p:cNvSpPr txBox="1"/>
          <p:nvPr/>
        </p:nvSpPr>
        <p:spPr>
          <a:xfrm>
            <a:off x="107112" y="429940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6" name="TextBox 95"/>
          <p:cNvSpPr txBox="1"/>
          <p:nvPr/>
        </p:nvSpPr>
        <p:spPr>
          <a:xfrm>
            <a:off x="744909" y="4304020"/>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Scorpion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(S1-S3) (2007-10)</a:t>
            </a:r>
          </a:p>
        </p:txBody>
      </p:sp>
      <p:sp>
        <p:nvSpPr>
          <p:cNvPr id="97" name="TextBox 96"/>
          <p:cNvSpPr txBox="1"/>
          <p:nvPr/>
        </p:nvSpPr>
        <p:spPr>
          <a:xfrm>
            <a:off x="2953227" y="4298965"/>
            <a:ext cx="1933277" cy="1685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Krait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(2012-14)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280</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385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(S845) (2018)</a:t>
            </a:r>
          </a:p>
        </p:txBody>
      </p:sp>
      <p:sp>
        <p:nvSpPr>
          <p:cNvPr id="98" name="TextBox 97"/>
          <p:cNvSpPr txBox="1"/>
          <p:nvPr/>
        </p:nvSpPr>
        <p:spPr>
          <a:xfrm>
            <a:off x="116505" y="594195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99" name="TextBox 98"/>
          <p:cNvSpPr txBox="1"/>
          <p:nvPr/>
        </p:nvSpPr>
        <p:spPr>
          <a:xfrm>
            <a:off x="5088487" y="5960661"/>
            <a:ext cx="2251557" cy="882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M1 (2016) </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M2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1" name="TextBox 100"/>
          <p:cNvSpPr txBox="1"/>
          <p:nvPr/>
        </p:nvSpPr>
        <p:spPr>
          <a:xfrm>
            <a:off x="2516697" y="2582116"/>
            <a:ext cx="27868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v8.0 HP Cortex-A  (2013-15) (except 2-wide HP Cortex-A73)</a:t>
            </a:r>
          </a:p>
        </p:txBody>
      </p:sp>
      <p:sp>
        <p:nvSpPr>
          <p:cNvPr id="102" name="TextBox 101"/>
          <p:cNvSpPr txBox="1"/>
          <p:nvPr/>
        </p:nvSpPr>
        <p:spPr>
          <a:xfrm>
            <a:off x="2780501" y="594457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Ex</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(2013-14)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 </a:t>
            </a:r>
          </a:p>
        </p:txBody>
      </p:sp>
      <p:sp>
        <p:nvSpPr>
          <p:cNvPr id="103" name="Right Arrow 102"/>
          <p:cNvSpPr/>
          <p:nvPr/>
        </p:nvSpPr>
        <p:spPr bwMode="auto">
          <a:xfrm>
            <a:off x="2815669" y="206507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ight Arrow 103"/>
          <p:cNvSpPr/>
          <p:nvPr/>
        </p:nvSpPr>
        <p:spPr bwMode="auto">
          <a:xfrm>
            <a:off x="2806421" y="4109988"/>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2805857" y="441240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Right Arrow 105"/>
          <p:cNvSpPr/>
          <p:nvPr/>
        </p:nvSpPr>
        <p:spPr bwMode="auto">
          <a:xfrm>
            <a:off x="4833152" y="605153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TextBox 66"/>
          <p:cNvSpPr txBox="1"/>
          <p:nvPr/>
        </p:nvSpPr>
        <p:spPr>
          <a:xfrm>
            <a:off x="5251055" y="3035657"/>
            <a:ext cx="1736887" cy="1041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Cortex-A76</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(2018)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HP Cortex-A78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0" name="Right Arrow 36"/>
          <p:cNvSpPr/>
          <p:nvPr/>
        </p:nvSpPr>
        <p:spPr bwMode="auto">
          <a:xfrm>
            <a:off x="4889942" y="314790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359854" y="6345324"/>
            <a:ext cx="28799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112" name="Szövegdoboz 8"/>
          <p:cNvSpPr txBox="1"/>
          <p:nvPr/>
        </p:nvSpPr>
        <p:spPr>
          <a:xfrm>
            <a:off x="819738" y="2604335"/>
            <a:ext cx="17191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Cortex-A73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a:t>
            </a:r>
          </a:p>
        </p:txBody>
      </p:sp>
      <p:sp>
        <p:nvSpPr>
          <p:cNvPr id="113" name="TextBox 53"/>
          <p:cNvSpPr txBox="1"/>
          <p:nvPr/>
        </p:nvSpPr>
        <p:spPr>
          <a:xfrm>
            <a:off x="3001480" y="3438418"/>
            <a:ext cx="1757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Airmont</a:t>
            </a:r>
            <a:r>
              <a:rPr kumimoji="0" lang="en-US" sz="1200" b="0" i="0" u="none" strike="noStrike" kern="1200" cap="none" spc="0" normalizeH="0" baseline="0" noProof="0" dirty="0">
                <a:ln>
                  <a:noFill/>
                </a:ln>
                <a:solidFill>
                  <a:srgbClr val="000000"/>
                </a:solidFill>
                <a:effectLst/>
                <a:uLnTx/>
                <a:uFillTx/>
                <a:latin typeface="Verdana"/>
                <a:ea typeface="+mn-ea"/>
                <a:cs typeface="+mn-cs"/>
              </a:rPr>
              <a:t>-based Atom core (2016)</a:t>
            </a:r>
          </a:p>
        </p:txBody>
      </p:sp>
      <p:sp>
        <p:nvSpPr>
          <p:cNvPr id="114" name="Right Arrow 36"/>
          <p:cNvSpPr/>
          <p:nvPr/>
        </p:nvSpPr>
        <p:spPr bwMode="auto">
          <a:xfrm>
            <a:off x="2820506" y="361929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ight Arrow 36"/>
          <p:cNvSpPr/>
          <p:nvPr/>
        </p:nvSpPr>
        <p:spPr bwMode="auto">
          <a:xfrm>
            <a:off x="7100549" y="313601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TextBox 116"/>
          <p:cNvSpPr txBox="1"/>
          <p:nvPr/>
        </p:nvSpPr>
        <p:spPr>
          <a:xfrm>
            <a:off x="763222" y="3038080"/>
            <a:ext cx="18153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v8.0/8.2 LP Cortex-A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118" name="TextBox 117"/>
          <p:cNvSpPr txBox="1"/>
          <p:nvPr/>
        </p:nvSpPr>
        <p:spPr>
          <a:xfrm>
            <a:off x="3061495" y="3038096"/>
            <a:ext cx="17191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(2017)</a:t>
            </a:r>
          </a:p>
        </p:txBody>
      </p:sp>
      <p:sp>
        <p:nvSpPr>
          <p:cNvPr id="63" name="Right Arrow 62"/>
          <p:cNvSpPr/>
          <p:nvPr/>
        </p:nvSpPr>
        <p:spPr bwMode="auto">
          <a:xfrm>
            <a:off x="6987942" y="606179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TextBox 52"/>
          <p:cNvSpPr txBox="1"/>
          <p:nvPr/>
        </p:nvSpPr>
        <p:spPr>
          <a:xfrm>
            <a:off x="7380312" y="303934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Cortex-X1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4" name="Right Arrow 53"/>
          <p:cNvSpPr/>
          <p:nvPr/>
        </p:nvSpPr>
        <p:spPr bwMode="auto">
          <a:xfrm>
            <a:off x="5004048" y="411307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TextBox 50"/>
          <p:cNvSpPr txBox="1"/>
          <p:nvPr/>
        </p:nvSpPr>
        <p:spPr>
          <a:xfrm>
            <a:off x="71500" y="449144"/>
            <a:ext cx="7346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Evolution of the decode width in Apple’s mobile cores -1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2" name="Rectangle 51"/>
          <p:cNvSpPr/>
          <p:nvPr/>
        </p:nvSpPr>
        <p:spPr bwMode="auto">
          <a:xfrm>
            <a:off x="0" y="4005064"/>
            <a:ext cx="9144000" cy="286844"/>
          </a:xfrm>
          <a:prstGeom prst="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71919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ím 11"/>
          <p:cNvSpPr>
            <a:spLocks noGrp="1"/>
          </p:cNvSpPr>
          <p:nvPr>
            <p:ph type="title"/>
          </p:nvPr>
        </p:nvSpPr>
        <p:spPr>
          <a:xfrm>
            <a:off x="0" y="10219"/>
            <a:ext cx="9144000" cy="393700"/>
          </a:xfrm>
          <a:solidFill>
            <a:srgbClr val="0000FF"/>
          </a:solidFill>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(8)</a:t>
            </a:r>
            <a:endParaRPr lang="en-US" dirty="0"/>
          </a:p>
        </p:txBody>
      </p:sp>
      <p:sp>
        <p:nvSpPr>
          <p:cNvPr id="69" name="Text Box 5"/>
          <p:cNvSpPr txBox="1">
            <a:spLocks noChangeArrowheads="1"/>
          </p:cNvSpPr>
          <p:nvPr/>
        </p:nvSpPr>
        <p:spPr bwMode="auto">
          <a:xfrm>
            <a:off x="3152390" y="1859260"/>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73" name="Oval 13"/>
          <p:cNvSpPr>
            <a:spLocks noChangeArrowheads="1"/>
          </p:cNvSpPr>
          <p:nvPr/>
        </p:nvSpPr>
        <p:spPr bwMode="auto">
          <a:xfrm>
            <a:off x="7757286" y="1777980"/>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4882900" y="1855823"/>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7-wide</a:t>
            </a:r>
          </a:p>
        </p:txBody>
      </p:sp>
      <p:cxnSp>
        <p:nvCxnSpPr>
          <p:cNvPr id="76" name="Straight Connector 75"/>
          <p:cNvCxnSpPr/>
          <p:nvPr/>
        </p:nvCxnSpPr>
        <p:spPr bwMode="auto">
          <a:xfrm>
            <a:off x="4548409" y="1552069"/>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631100" y="1045733"/>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393402" y="1857877"/>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8-wide</a:t>
            </a:r>
          </a:p>
        </p:txBody>
      </p:sp>
      <p:cxnSp>
        <p:nvCxnSpPr>
          <p:cNvPr id="80" name="Straight Connector 79"/>
          <p:cNvCxnSpPr/>
          <p:nvPr/>
        </p:nvCxnSpPr>
        <p:spPr bwMode="auto">
          <a:xfrm flipH="1">
            <a:off x="3565337" y="1552069"/>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548409" y="1545806"/>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532792" y="178960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5785073" y="178167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2109328"/>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7" name="TextBox 86"/>
          <p:cNvSpPr txBox="1"/>
          <p:nvPr/>
        </p:nvSpPr>
        <p:spPr>
          <a:xfrm>
            <a:off x="124593" y="3609020"/>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9" name="TextBox 88"/>
          <p:cNvSpPr txBox="1"/>
          <p:nvPr/>
        </p:nvSpPr>
        <p:spPr>
          <a:xfrm>
            <a:off x="114534" y="3864962"/>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1" name="TextBox 90"/>
          <p:cNvSpPr txBox="1"/>
          <p:nvPr/>
        </p:nvSpPr>
        <p:spPr>
          <a:xfrm>
            <a:off x="114534" y="4185084"/>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5" name="TextBox 94"/>
          <p:cNvSpPr txBox="1"/>
          <p:nvPr/>
        </p:nvSpPr>
        <p:spPr>
          <a:xfrm>
            <a:off x="107112" y="4916197"/>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8" name="TextBox 97"/>
          <p:cNvSpPr txBox="1"/>
          <p:nvPr/>
        </p:nvSpPr>
        <p:spPr>
          <a:xfrm>
            <a:off x="116505" y="5312241"/>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104" name="Right Arrow 103"/>
          <p:cNvSpPr/>
          <p:nvPr/>
        </p:nvSpPr>
        <p:spPr bwMode="auto">
          <a:xfrm>
            <a:off x="4471986" y="4311108"/>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5493810" y="5442262"/>
            <a:ext cx="233222" cy="63389"/>
          </a:xfrm>
          <a:prstGeom prst="rightArrow">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ight Arrow 106"/>
          <p:cNvSpPr/>
          <p:nvPr/>
        </p:nvSpPr>
        <p:spPr bwMode="auto">
          <a:xfrm>
            <a:off x="6537926" y="436510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296547" y="6381553"/>
            <a:ext cx="27632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61" name="TextBox 60"/>
          <p:cNvSpPr txBox="1"/>
          <p:nvPr/>
        </p:nvSpPr>
        <p:spPr>
          <a:xfrm>
            <a:off x="2598677" y="4191471"/>
            <a:ext cx="2017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A7-A10X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53" name="TextBox 52"/>
          <p:cNvSpPr txBox="1"/>
          <p:nvPr/>
        </p:nvSpPr>
        <p:spPr>
          <a:xfrm>
            <a:off x="4724014" y="4155467"/>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v8.3 HP A12/A12X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54" name="TextBox 53"/>
          <p:cNvSpPr txBox="1"/>
          <p:nvPr/>
        </p:nvSpPr>
        <p:spPr>
          <a:xfrm>
            <a:off x="6776242" y="4186825"/>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v8.4 HP A13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v8.6 HP A14/M1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5" name="TextBox 54"/>
          <p:cNvSpPr txBox="1"/>
          <p:nvPr/>
        </p:nvSpPr>
        <p:spPr>
          <a:xfrm>
            <a:off x="6704234" y="5316248"/>
            <a:ext cx="1758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(2020)/cancelled</a:t>
            </a:r>
          </a:p>
        </p:txBody>
      </p:sp>
      <p:sp>
        <p:nvSpPr>
          <p:cNvPr id="34" name="TextBox 33"/>
          <p:cNvSpPr txBox="1"/>
          <p:nvPr/>
        </p:nvSpPr>
        <p:spPr>
          <a:xfrm>
            <a:off x="2749949" y="5315143"/>
            <a:ext cx="175804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M3 (2018)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v8.2 M4 (2019)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9820)</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M5 (2019)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990)</a:t>
            </a:r>
          </a:p>
        </p:txBody>
      </p:sp>
      <p:sp>
        <p:nvSpPr>
          <p:cNvPr id="30" name="TextBox 29"/>
          <p:cNvSpPr txBox="1"/>
          <p:nvPr/>
        </p:nvSpPr>
        <p:spPr>
          <a:xfrm>
            <a:off x="71500" y="449144"/>
            <a:ext cx="70227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decode width in Apple’s mobile cores -2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bwMode="auto">
          <a:xfrm>
            <a:off x="0" y="4132326"/>
            <a:ext cx="9144000" cy="684000"/>
          </a:xfrm>
          <a:prstGeom prst="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41229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(9)</a:t>
            </a:r>
            <a:endParaRPr lang="en-US" dirty="0"/>
          </a:p>
        </p:txBody>
      </p:sp>
      <p:pic>
        <p:nvPicPr>
          <p:cNvPr id="3" name="Picture 2"/>
          <p:cNvPicPr>
            <a:picLocks noChangeAspect="1"/>
          </p:cNvPicPr>
          <p:nvPr/>
        </p:nvPicPr>
        <p:blipFill rotWithShape="1">
          <a:blip r:embed="rId2"/>
          <a:srcRect l="5063" t="32965" r="39510" b="19563"/>
          <a:stretch/>
        </p:blipFill>
        <p:spPr>
          <a:xfrm>
            <a:off x="143508" y="368660"/>
            <a:ext cx="8892988" cy="4212467"/>
          </a:xfrm>
          <a:prstGeom prst="rect">
            <a:avLst/>
          </a:prstGeom>
        </p:spPr>
      </p:pic>
      <p:sp>
        <p:nvSpPr>
          <p:cNvPr id="5" name="TextBox 4"/>
          <p:cNvSpPr txBox="1"/>
          <p:nvPr/>
        </p:nvSpPr>
        <p:spPr>
          <a:xfrm>
            <a:off x="71438" y="476672"/>
            <a:ext cx="8240333" cy="369332"/>
          </a:xfrm>
          <a:prstGeom prst="rect">
            <a:avLst/>
          </a:prstGeom>
          <a:noFill/>
        </p:spPr>
        <p:txBody>
          <a:bodyPr wrap="none" rtlCol="0">
            <a:spAutoFit/>
          </a:bodyPr>
          <a:lstStyle/>
          <a:p>
            <a:r>
              <a:rPr lang="en-US" dirty="0" smtClean="0">
                <a:solidFill>
                  <a:schemeClr val="accent6"/>
                </a:solidFill>
              </a:rPr>
              <a:t>b) Tablet </a:t>
            </a:r>
            <a:r>
              <a:rPr lang="en-US" dirty="0">
                <a:solidFill>
                  <a:schemeClr val="accent6"/>
                </a:solidFill>
              </a:rPr>
              <a:t>OS market share worldwide by shipments </a:t>
            </a:r>
            <a:r>
              <a:rPr lang="en-US" dirty="0" smtClean="0">
                <a:solidFill>
                  <a:schemeClr val="accent6"/>
                </a:solidFill>
              </a:rPr>
              <a:t>2010-2021 </a:t>
            </a:r>
            <a:r>
              <a:rPr lang="en-US" dirty="0" smtClean="0">
                <a:solidFill>
                  <a:schemeClr val="accent6"/>
                </a:solidFill>
              </a:rPr>
              <a:t>[110]</a:t>
            </a:r>
            <a:endParaRPr lang="en-US" dirty="0">
              <a:solidFill>
                <a:schemeClr val="accent6"/>
              </a:solidFill>
            </a:endParaRPr>
          </a:p>
        </p:txBody>
      </p:sp>
      <p:pic>
        <p:nvPicPr>
          <p:cNvPr id="8" name="Picture 7"/>
          <p:cNvPicPr>
            <a:picLocks noChangeAspect="1"/>
          </p:cNvPicPr>
          <p:nvPr/>
        </p:nvPicPr>
        <p:blipFill rotWithShape="1">
          <a:blip r:embed="rId2"/>
          <a:srcRect l="5063" t="82431" r="39510" b="13502"/>
          <a:stretch/>
        </p:blipFill>
        <p:spPr>
          <a:xfrm>
            <a:off x="143508" y="4583265"/>
            <a:ext cx="8892988" cy="367057"/>
          </a:xfrm>
          <a:prstGeom prst="rect">
            <a:avLst/>
          </a:prstGeom>
        </p:spPr>
      </p:pic>
      <p:sp>
        <p:nvSpPr>
          <p:cNvPr id="6" name="Rounded Rectangle 5"/>
          <p:cNvSpPr/>
          <p:nvPr/>
        </p:nvSpPr>
        <p:spPr bwMode="auto">
          <a:xfrm>
            <a:off x="-62383" y="5013176"/>
            <a:ext cx="9216516" cy="1217119"/>
          </a:xfrm>
          <a:prstGeom prst="roundRect">
            <a:avLst/>
          </a:prstGeom>
          <a:solidFill>
            <a:srgbClr val="DDF2FF"/>
          </a:solidFill>
          <a:ln w="19050" cap="flat" cmpd="sng" algn="ctr">
            <a:solidFill>
              <a:srgbClr val="86A4A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71438" y="5063356"/>
            <a:ext cx="9280746" cy="1774845"/>
          </a:xfrm>
          <a:prstGeom prst="rect">
            <a:avLst/>
          </a:prstGeom>
          <a:noFill/>
        </p:spPr>
        <p:txBody>
          <a:bodyPr wrap="none" rtlCol="0">
            <a:spAutoFit/>
          </a:bodyPr>
          <a:lstStyle/>
          <a:p>
            <a:pPr marL="285750" indent="-285750">
              <a:buFont typeface="Arial" panose="020B0604020202020204" pitchFamily="34" charset="0"/>
              <a:buChar char="•"/>
            </a:pPr>
            <a:r>
              <a:rPr lang="en-US" sz="1600" spc="-30" dirty="0" smtClean="0"/>
              <a:t>Above </a:t>
            </a:r>
            <a:r>
              <a:rPr lang="en-US" sz="1600" spc="-30" dirty="0"/>
              <a:t>Figure </a:t>
            </a:r>
            <a:r>
              <a:rPr lang="en-US" sz="1600" spc="-30" dirty="0" smtClean="0"/>
              <a:t>indicates that </a:t>
            </a:r>
            <a:r>
              <a:rPr lang="en-US" sz="1600" spc="-30" dirty="0"/>
              <a:t>recently about </a:t>
            </a:r>
            <a:r>
              <a:rPr lang="en-US" sz="1600" spc="-30" dirty="0">
                <a:solidFill>
                  <a:srgbClr val="0070C0"/>
                </a:solidFill>
              </a:rPr>
              <a:t>50 %</a:t>
            </a:r>
            <a:r>
              <a:rPr lang="en-US" sz="1600" spc="-30" dirty="0"/>
              <a:t> of tablets are </a:t>
            </a:r>
            <a:r>
              <a:rPr lang="en-US" sz="1600" spc="-30" dirty="0" smtClean="0"/>
              <a:t>running under </a:t>
            </a:r>
            <a:r>
              <a:rPr lang="en-US" sz="1600" spc="-30" dirty="0" smtClean="0">
                <a:solidFill>
                  <a:srgbClr val="0070C0"/>
                </a:solidFill>
              </a:rPr>
              <a:t>Android</a:t>
            </a:r>
          </a:p>
          <a:p>
            <a:pPr>
              <a:spcAft>
                <a:spcPts val="600"/>
              </a:spcAft>
            </a:pPr>
            <a:r>
              <a:rPr lang="en-US" sz="1600" spc="-30" dirty="0">
                <a:solidFill>
                  <a:srgbClr val="0070C0"/>
                </a:solidFill>
              </a:rPr>
              <a:t> </a:t>
            </a:r>
            <a:r>
              <a:rPr lang="en-US" sz="1600" spc="-30" dirty="0" smtClean="0">
                <a:solidFill>
                  <a:srgbClr val="0070C0"/>
                </a:solidFill>
              </a:rPr>
              <a:t>    </a:t>
            </a:r>
            <a:r>
              <a:rPr lang="en-US" sz="1600" spc="-30" dirty="0" smtClean="0"/>
              <a:t> </a:t>
            </a:r>
            <a:r>
              <a:rPr lang="en-US" sz="1600" dirty="0" smtClean="0"/>
              <a:t> </a:t>
            </a:r>
            <a:r>
              <a:rPr lang="en-US" sz="1600" dirty="0">
                <a:solidFill>
                  <a:srgbClr val="0070C0"/>
                </a:solidFill>
              </a:rPr>
              <a:t>40 </a:t>
            </a:r>
            <a:r>
              <a:rPr lang="en-US" sz="1600" dirty="0" smtClean="0">
                <a:solidFill>
                  <a:srgbClr val="0070C0"/>
                </a:solidFill>
              </a:rPr>
              <a:t>% </a:t>
            </a:r>
            <a:r>
              <a:rPr lang="en-US" sz="1600" dirty="0" smtClean="0"/>
              <a:t>under</a:t>
            </a:r>
            <a:r>
              <a:rPr lang="en-US" sz="1600" dirty="0" smtClean="0">
                <a:solidFill>
                  <a:srgbClr val="0070C0"/>
                </a:solidFill>
              </a:rPr>
              <a:t> iOS</a:t>
            </a:r>
            <a:r>
              <a:rPr lang="en-US" sz="1600" dirty="0" smtClean="0"/>
              <a:t> </a:t>
            </a:r>
            <a:r>
              <a:rPr lang="en-US" sz="1600" dirty="0"/>
              <a:t>and </a:t>
            </a:r>
            <a:r>
              <a:rPr lang="en-US" sz="1600" dirty="0">
                <a:solidFill>
                  <a:srgbClr val="0070C0"/>
                </a:solidFill>
              </a:rPr>
              <a:t>10 % </a:t>
            </a:r>
            <a:r>
              <a:rPr lang="en-US" sz="1600" dirty="0" smtClean="0"/>
              <a:t>under </a:t>
            </a:r>
            <a:r>
              <a:rPr lang="en-US" sz="1600" dirty="0" smtClean="0">
                <a:solidFill>
                  <a:srgbClr val="0070C0"/>
                </a:solidFill>
              </a:rPr>
              <a:t>Windows.</a:t>
            </a:r>
            <a:endParaRPr lang="en-US" sz="1600" dirty="0"/>
          </a:p>
          <a:p>
            <a:pPr marL="285750" indent="-285750">
              <a:buFont typeface="Arial" panose="020B0604020202020204" pitchFamily="34" charset="0"/>
              <a:buChar char="•"/>
            </a:pPr>
            <a:r>
              <a:rPr lang="en-US" sz="1600" spc="-50" dirty="0" smtClean="0"/>
              <a:t>We note that </a:t>
            </a:r>
            <a:r>
              <a:rPr lang="en-US" sz="1600" spc="-50" dirty="0" smtClean="0">
                <a:solidFill>
                  <a:srgbClr val="0070C0"/>
                </a:solidFill>
              </a:rPr>
              <a:t>most </a:t>
            </a:r>
            <a:r>
              <a:rPr lang="en-US" sz="1600" spc="-50" dirty="0">
                <a:solidFill>
                  <a:srgbClr val="0070C0"/>
                </a:solidFill>
              </a:rPr>
              <a:t>Windows tablets </a:t>
            </a:r>
            <a:r>
              <a:rPr lang="en-US" sz="1600" spc="-50" dirty="0"/>
              <a:t>are </a:t>
            </a:r>
            <a:r>
              <a:rPr lang="en-US" sz="1600" spc="-50" dirty="0" smtClean="0"/>
              <a:t>x86-based </a:t>
            </a:r>
            <a:r>
              <a:rPr lang="en-US" sz="1600" spc="-50" dirty="0" smtClean="0">
                <a:solidFill>
                  <a:srgbClr val="0070C0"/>
                </a:solidFill>
              </a:rPr>
              <a:t>Surface devices </a:t>
            </a:r>
            <a:r>
              <a:rPr lang="en-US" sz="1600" spc="-50" dirty="0" smtClean="0"/>
              <a:t>from Microsoft, and</a:t>
            </a:r>
            <a:endParaRPr lang="en-US" sz="1600" dirty="0"/>
          </a:p>
          <a:p>
            <a:pPr>
              <a:spcAft>
                <a:spcPts val="1000"/>
              </a:spcAft>
            </a:pPr>
            <a:r>
              <a:rPr lang="en-US" sz="1600" dirty="0"/>
              <a:t>     </a:t>
            </a:r>
            <a:r>
              <a:rPr lang="en-US" sz="1600" dirty="0" smtClean="0"/>
              <a:t> </a:t>
            </a:r>
            <a:r>
              <a:rPr lang="en-US" sz="1600" spc="-20" dirty="0" smtClean="0"/>
              <a:t>only a few % of them are Arm-based, built on Qualcomm’s Snapdragon </a:t>
            </a:r>
            <a:r>
              <a:rPr lang="en-US" sz="1600" spc="-20" dirty="0"/>
              <a:t>processors</a:t>
            </a:r>
            <a:r>
              <a:rPr lang="en-US" sz="1600" spc="-20" dirty="0" smtClean="0"/>
              <a:t>.</a:t>
            </a:r>
            <a:endParaRPr lang="en-US" sz="1600" spc="-20" dirty="0"/>
          </a:p>
          <a:p>
            <a:pPr marL="285750" indent="-285750">
              <a:buFont typeface="Arial" panose="020B0604020202020204" pitchFamily="34" charset="0"/>
              <a:buChar char="•"/>
            </a:pPr>
            <a:r>
              <a:rPr lang="en-US" sz="1600" spc="-30" dirty="0" smtClean="0"/>
              <a:t>As seen, </a:t>
            </a:r>
            <a:r>
              <a:rPr lang="en-US" sz="1600" spc="-30" dirty="0"/>
              <a:t>the cited statistics does not include </a:t>
            </a:r>
            <a:r>
              <a:rPr lang="en-US" sz="1600" spc="-30" dirty="0" smtClean="0"/>
              <a:t>Chrome OS-based Chromebooks, their</a:t>
            </a:r>
          </a:p>
          <a:p>
            <a:r>
              <a:rPr lang="en-US" sz="1600" spc="-30" dirty="0"/>
              <a:t> </a:t>
            </a:r>
            <a:r>
              <a:rPr lang="en-US" sz="1600" spc="-30" dirty="0" smtClean="0"/>
              <a:t>     market share is indicated in statistics related to notebooks (see next).     </a:t>
            </a:r>
            <a:endParaRPr lang="en-US" sz="1600" spc="-30" dirty="0"/>
          </a:p>
        </p:txBody>
      </p:sp>
    </p:spTree>
    <p:extLst>
      <p:ext uri="{BB962C8B-B14F-4D97-AF65-F5344CB8AC3E}">
        <p14:creationId xmlns:p14="http://schemas.microsoft.com/office/powerpoint/2010/main" val="18794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anim calcmode="lin" valueType="num">
                                      <p:cBhvr additive="base">
                                        <p:cTn id="1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(9)</a:t>
            </a:r>
            <a:endParaRPr lang="en-US" dirty="0"/>
          </a:p>
        </p:txBody>
      </p:sp>
      <p:sp>
        <p:nvSpPr>
          <p:cNvPr id="5" name="Rounded Rectangle 4"/>
          <p:cNvSpPr/>
          <p:nvPr/>
        </p:nvSpPr>
        <p:spPr bwMode="auto">
          <a:xfrm>
            <a:off x="7637" y="836832"/>
            <a:ext cx="9144000" cy="576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1500" y="449144"/>
            <a:ext cx="69602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decode width in Apple’s mobile cores -3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12258" y="821030"/>
            <a:ext cx="8811515" cy="196977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preceding Figures show, since introduction of the 6-wide A7 in 2013,</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Apple’s A series processors have the widest CPU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There was only a </a:t>
            </a:r>
            <a:r>
              <a:rPr kumimoji="0" lang="en-US" sz="1600" b="0" i="0" u="none" strike="noStrike" kern="1200" cap="none" spc="-30" normalizeH="0" baseline="0" noProof="0" dirty="0">
                <a:ln>
                  <a:noFill/>
                </a:ln>
                <a:solidFill>
                  <a:srgbClr val="0070C0"/>
                </a:solidFill>
                <a:effectLst/>
                <a:uLnTx/>
                <a:uFillTx/>
                <a:latin typeface="Verdana"/>
                <a:ea typeface="+mn-ea"/>
                <a:cs typeface="+mn-cs"/>
              </a:rPr>
              <a:t>single attempt from Samsung </a:t>
            </a:r>
            <a:r>
              <a:rPr kumimoji="0" lang="en-US" sz="1600" b="0" i="0" u="none" strike="noStrike" kern="1200" cap="none" spc="-30" normalizeH="0" baseline="0" noProof="0" dirty="0">
                <a:ln>
                  <a:noFill/>
                </a:ln>
                <a:solidFill>
                  <a:srgbClr val="000000"/>
                </a:solidFill>
                <a:effectLst/>
                <a:uLnTx/>
                <a:uFillTx/>
                <a:latin typeface="Verdana"/>
                <a:ea typeface="+mn-ea"/>
                <a:cs typeface="+mn-cs"/>
              </a:rPr>
              <a:t>to develop an </a:t>
            </a:r>
            <a:r>
              <a:rPr kumimoji="0" lang="en-US" sz="1600" b="0" i="0" u="none" strike="noStrike" kern="1200" cap="none" spc="-30" normalizeH="0" baseline="0" noProof="0" dirty="0">
                <a:ln>
                  <a:noFill/>
                </a:ln>
                <a:solidFill>
                  <a:srgbClr val="0070C0"/>
                </a:solidFill>
                <a:effectLst/>
                <a:uLnTx/>
                <a:uFillTx/>
                <a:latin typeface="Verdana"/>
                <a:ea typeface="+mn-ea"/>
                <a:cs typeface="+mn-cs"/>
              </a:rPr>
              <a:t>8-wide M6 processor</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part of their </a:t>
            </a:r>
            <a:r>
              <a:rPr kumimoji="0" lang="en-US" sz="1600" b="0" i="0" u="none" strike="noStrike" kern="1200" cap="none" spc="0" normalizeH="0" baseline="0" noProof="0" dirty="0">
                <a:ln>
                  <a:noFill/>
                </a:ln>
                <a:solidFill>
                  <a:srgbClr val="0070C0"/>
                </a:solidFill>
                <a:effectLst/>
                <a:uLnTx/>
                <a:uFillTx/>
                <a:latin typeface="Verdana"/>
                <a:ea typeface="+mn-ea"/>
                <a:cs typeface="+mn-cs"/>
              </a:rPr>
              <a:t>custom designed </a:t>
            </a:r>
            <a:r>
              <a:rPr kumimoji="0" lang="de-DE" sz="1600" b="0" i="0" u="none" strike="noStrike" kern="1200" cap="none" spc="-50" normalizeH="0" baseline="0" noProof="0" dirty="0">
                <a:ln>
                  <a:noFill/>
                </a:ln>
                <a:solidFill>
                  <a:srgbClr val="0070C0"/>
                </a:solidFill>
                <a:effectLst/>
                <a:uLnTx/>
                <a:uFillTx/>
                <a:latin typeface="Verdana"/>
                <a:ea typeface="+mn-ea"/>
                <a:cs typeface="+mn-cs"/>
              </a:rPr>
              <a:t>Mongoose CPU family</a:t>
            </a:r>
            <a:r>
              <a:rPr kumimoji="0" lang="de-DE" sz="1600" b="0" i="0" u="none" strike="noStrike" kern="1200" cap="none" spc="-50" normalizeH="0" baseline="0" noProof="0" dirty="0">
                <a:ln>
                  <a:noFill/>
                </a:ln>
                <a:solidFill>
                  <a:srgbClr val="000000"/>
                </a:solidFill>
                <a:effectLst/>
                <a:uLnTx/>
                <a:uFillTx/>
                <a:latin typeface="Verdana"/>
                <a:ea typeface="+mn-ea"/>
                <a:cs typeface="+mn-cs"/>
              </a:rPr>
              <a:t>, nevertheless, the whole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50" normalizeH="0" baseline="0" noProof="0" dirty="0">
                <a:ln>
                  <a:noFill/>
                </a:ln>
                <a:solidFill>
                  <a:srgbClr val="000000"/>
                </a:solidFill>
                <a:effectLst/>
                <a:uLnTx/>
                <a:uFillTx/>
                <a:latin typeface="Verdana"/>
                <a:ea typeface="+mn-ea"/>
                <a:cs typeface="+mn-cs"/>
              </a:rPr>
              <a:t>       custom program was </a:t>
            </a:r>
            <a:r>
              <a:rPr kumimoji="0" lang="de-DE" sz="1600" b="0" i="0" u="none" strike="noStrike" kern="1200" cap="none" spc="-50" normalizeH="0" baseline="0" noProof="0" dirty="0">
                <a:ln>
                  <a:noFill/>
                </a:ln>
                <a:solidFill>
                  <a:srgbClr val="0070C0"/>
                </a:solidFill>
                <a:effectLst/>
                <a:uLnTx/>
                <a:uFillTx/>
                <a:latin typeface="Verdana"/>
                <a:ea typeface="+mn-ea"/>
                <a:cs typeface="+mn-cs"/>
              </a:rPr>
              <a:t>shut down</a:t>
            </a:r>
            <a:r>
              <a:rPr kumimoji="0" lang="en-US" sz="1600" b="0" i="0" u="none" strike="noStrike" kern="1200" cap="none" spc="0" normalizeH="0" baseline="0" noProof="0" dirty="0">
                <a:ln>
                  <a:noFill/>
                </a:ln>
                <a:solidFill>
                  <a:srgbClr val="0070C0"/>
                </a:solidFill>
                <a:effectLst/>
                <a:uLnTx/>
                <a:uFillTx/>
                <a:latin typeface="Verdana"/>
                <a:ea typeface="+mn-ea"/>
                <a:cs typeface="+mn-cs"/>
              </a:rPr>
              <a:t> in 2019 </a:t>
            </a:r>
            <a:r>
              <a:rPr kumimoji="0" lang="en-US" sz="1600" b="0" i="0" u="none" strike="noStrike" kern="1200" cap="none" spc="0" normalizeH="0" baseline="0" noProof="0" dirty="0">
                <a:ln>
                  <a:noFill/>
                </a:ln>
                <a:solidFill>
                  <a:srgbClr val="000000"/>
                </a:solidFill>
                <a:effectLst/>
                <a:uLnTx/>
                <a:uFillTx/>
                <a:latin typeface="Verdana"/>
                <a:ea typeface="+mn-ea"/>
                <a:cs typeface="+mn-cs"/>
              </a:rPr>
              <a:t>since Samsung’s </a:t>
            </a:r>
            <a:r>
              <a:rPr kumimoji="0" lang="de-DE" sz="1600" b="0" i="0" u="none" strike="noStrike" kern="1200" cap="none" spc="0" normalizeH="0" baseline="0" noProof="0" dirty="0">
                <a:ln>
                  <a:noFill/>
                </a:ln>
                <a:solidFill>
                  <a:srgbClr val="000000"/>
                </a:solidFill>
                <a:effectLst/>
                <a:uLnTx/>
                <a:uFillTx/>
                <a:latin typeface="Verdana"/>
                <a:ea typeface="+mn-ea"/>
                <a:cs typeface="+mn-cs"/>
              </a:rPr>
              <a:t>Mongoose cores were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Verdana"/>
                <a:ea typeface="+mn-ea"/>
                <a:cs typeface="+mn-cs"/>
              </a:rPr>
              <a:t>      not competitive with ARM‘s designs in terms of power efficiency, performance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Verdana"/>
                <a:ea typeface="+mn-ea"/>
                <a:cs typeface="+mn-cs"/>
              </a:rPr>
              <a:t>      and Si-area [55].</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2155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 calcmode="lin" valueType="num">
                                      <p:cBhvr additive="base">
                                        <p:cTn id="2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Box 140"/>
          <p:cNvSpPr txBox="1"/>
          <p:nvPr/>
        </p:nvSpPr>
        <p:spPr>
          <a:xfrm>
            <a:off x="75521" y="444769"/>
            <a:ext cx="77094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Raising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the clock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frequency</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of</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Apple's</a:t>
            </a:r>
            <a:r>
              <a:rPr kumimoji="0" lang="hu-HU" sz="1800" b="0" i="0" u="none" strike="noStrike" kern="1200" cap="none" spc="0" normalizeH="0" baseline="0" noProof="0" dirty="0">
                <a:ln>
                  <a:noFill/>
                </a:ln>
                <a:solidFill>
                  <a:srgbClr val="2D2D8A"/>
                </a:solidFill>
                <a:effectLst/>
                <a:uLnTx/>
                <a:uFillTx/>
                <a:latin typeface="Verdana"/>
                <a:ea typeface="+mn-ea"/>
                <a:cs typeface="+mn-cs"/>
              </a:rPr>
              <a:t> mobile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processors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-1</a:t>
            </a:r>
          </a:p>
        </p:txBody>
      </p:sp>
      <p:sp>
        <p:nvSpPr>
          <p:cNvPr id="99" name="Cím 1"/>
          <p:cNvSpPr>
            <a:spLocks noGrp="1"/>
          </p:cNvSpPr>
          <p:nvPr>
            <p:ph type="title"/>
          </p:nvPr>
        </p:nvSpPr>
        <p:spPr>
          <a:xfrm>
            <a:off x="0" y="0"/>
            <a:ext cx="9144000" cy="393700"/>
          </a:xfrm>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(10)</a:t>
            </a:r>
            <a:endParaRPr lang="hu-HU" dirty="0"/>
          </a:p>
        </p:txBody>
      </p:sp>
      <p:grpSp>
        <p:nvGrpSpPr>
          <p:cNvPr id="47" name="Group 46"/>
          <p:cNvGrpSpPr/>
          <p:nvPr/>
        </p:nvGrpSpPr>
        <p:grpSpPr>
          <a:xfrm>
            <a:off x="71500" y="1016732"/>
            <a:ext cx="9037004" cy="5798794"/>
            <a:chOff x="71500" y="981232"/>
            <a:chExt cx="9037004" cy="5892044"/>
          </a:xfrm>
        </p:grpSpPr>
        <p:sp>
          <p:nvSpPr>
            <p:cNvPr id="18" name="Szövegdoboz 27"/>
            <p:cNvSpPr txBox="1"/>
            <p:nvPr/>
          </p:nvSpPr>
          <p:spPr>
            <a:xfrm>
              <a:off x="756829" y="1088740"/>
              <a:ext cx="807215" cy="3469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500"/>
                </a:spcAft>
                <a:buClrTx/>
                <a:buSzTx/>
                <a:buFontTx/>
                <a:buNone/>
                <a:tabLst/>
                <a:defRPr/>
              </a:pPr>
              <a:r>
                <a:rPr kumimoji="0" lang="en-US" sz="125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fc [GHz]</a:t>
              </a:r>
              <a:endParaRPr kumimoji="0" lang="hu-HU" sz="125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(Up to</a:t>
              </a: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cxnSp>
          <p:nvCxnSpPr>
            <p:cNvPr id="5" name="Egyenes összekötő nyíllal 6"/>
            <p:cNvCxnSpPr/>
            <p:nvPr/>
          </p:nvCxnSpPr>
          <p:spPr>
            <a:xfrm flipV="1">
              <a:off x="823440" y="6545875"/>
              <a:ext cx="8028000" cy="250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11"/>
            <p:cNvCxnSpPr/>
            <p:nvPr/>
          </p:nvCxnSpPr>
          <p:spPr>
            <a:xfrm>
              <a:off x="817154" y="6494524"/>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Egyenes összekötő 12"/>
            <p:cNvCxnSpPr/>
            <p:nvPr/>
          </p:nvCxnSpPr>
          <p:spPr>
            <a:xfrm>
              <a:off x="1302901" y="6493561"/>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Egyenes összekötő 13"/>
            <p:cNvCxnSpPr/>
            <p:nvPr/>
          </p:nvCxnSpPr>
          <p:spPr>
            <a:xfrm>
              <a:off x="1789722" y="6493104"/>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14"/>
            <p:cNvCxnSpPr/>
            <p:nvPr/>
          </p:nvCxnSpPr>
          <p:spPr>
            <a:xfrm>
              <a:off x="2275469" y="6492141"/>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15"/>
            <p:cNvCxnSpPr/>
            <p:nvPr/>
          </p:nvCxnSpPr>
          <p:spPr>
            <a:xfrm>
              <a:off x="2766582" y="6497838"/>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gyenes összekötő 16"/>
            <p:cNvCxnSpPr/>
            <p:nvPr/>
          </p:nvCxnSpPr>
          <p:spPr>
            <a:xfrm>
              <a:off x="3252329" y="6496875"/>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7"/>
            <p:cNvCxnSpPr/>
            <p:nvPr/>
          </p:nvCxnSpPr>
          <p:spPr>
            <a:xfrm>
              <a:off x="3739150" y="6496418"/>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gyenes összekötő 18"/>
            <p:cNvCxnSpPr/>
            <p:nvPr/>
          </p:nvCxnSpPr>
          <p:spPr>
            <a:xfrm>
              <a:off x="4224897" y="6495455"/>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9"/>
            <p:cNvCxnSpPr/>
            <p:nvPr/>
          </p:nvCxnSpPr>
          <p:spPr>
            <a:xfrm>
              <a:off x="4712576" y="6497838"/>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gyenes összekötő 20"/>
            <p:cNvCxnSpPr/>
            <p:nvPr/>
          </p:nvCxnSpPr>
          <p:spPr>
            <a:xfrm>
              <a:off x="5198323" y="6496875"/>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21"/>
            <p:cNvCxnSpPr/>
            <p:nvPr/>
          </p:nvCxnSpPr>
          <p:spPr>
            <a:xfrm>
              <a:off x="5685144" y="6496418"/>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gyenes összekötő 22"/>
            <p:cNvCxnSpPr/>
            <p:nvPr/>
          </p:nvCxnSpPr>
          <p:spPr>
            <a:xfrm>
              <a:off x="6170891" y="6495455"/>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zövegdoboz 28"/>
            <p:cNvSpPr txBox="1"/>
            <p:nvPr/>
          </p:nvSpPr>
          <p:spPr>
            <a:xfrm>
              <a:off x="796007" y="6587881"/>
              <a:ext cx="538811"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2006</a:t>
              </a:r>
            </a:p>
          </p:txBody>
        </p:sp>
        <p:sp>
          <p:nvSpPr>
            <p:cNvPr id="20" name="Szövegdoboz 29"/>
            <p:cNvSpPr txBox="1"/>
            <p:nvPr/>
          </p:nvSpPr>
          <p:spPr>
            <a:xfrm>
              <a:off x="1771880" y="6583999"/>
              <a:ext cx="538811"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2008</a:t>
              </a:r>
            </a:p>
          </p:txBody>
        </p:sp>
        <p:sp>
          <p:nvSpPr>
            <p:cNvPr id="21" name="Szövegdoboz 30"/>
            <p:cNvSpPr txBox="1"/>
            <p:nvPr/>
          </p:nvSpPr>
          <p:spPr>
            <a:xfrm>
              <a:off x="2754097" y="6583999"/>
              <a:ext cx="538811"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2010</a:t>
              </a:r>
            </a:p>
          </p:txBody>
        </p:sp>
        <p:sp>
          <p:nvSpPr>
            <p:cNvPr id="22" name="Szövegdoboz 31"/>
            <p:cNvSpPr txBox="1"/>
            <p:nvPr/>
          </p:nvSpPr>
          <p:spPr>
            <a:xfrm>
              <a:off x="3718860" y="6583999"/>
              <a:ext cx="538811"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2012</a:t>
              </a:r>
            </a:p>
          </p:txBody>
        </p:sp>
        <p:sp>
          <p:nvSpPr>
            <p:cNvPr id="23" name="Szövegdoboz 32"/>
            <p:cNvSpPr txBox="1"/>
            <p:nvPr/>
          </p:nvSpPr>
          <p:spPr>
            <a:xfrm>
              <a:off x="4696221" y="6583999"/>
              <a:ext cx="538811"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2014</a:t>
              </a:r>
            </a:p>
          </p:txBody>
        </p:sp>
        <p:sp>
          <p:nvSpPr>
            <p:cNvPr id="24" name="Szövegdoboz 33"/>
            <p:cNvSpPr txBox="1"/>
            <p:nvPr/>
          </p:nvSpPr>
          <p:spPr>
            <a:xfrm>
              <a:off x="5669572" y="6587881"/>
              <a:ext cx="538811"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2016</a:t>
              </a:r>
            </a:p>
          </p:txBody>
        </p:sp>
        <p:sp>
          <p:nvSpPr>
            <p:cNvPr id="25" name="Szövegdoboz 34"/>
            <p:cNvSpPr txBox="1"/>
            <p:nvPr/>
          </p:nvSpPr>
          <p:spPr>
            <a:xfrm>
              <a:off x="8565431" y="6579985"/>
              <a:ext cx="543073" cy="21860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a:t>
              </a:r>
            </a:p>
          </p:txBody>
        </p:sp>
        <p:cxnSp>
          <p:nvCxnSpPr>
            <p:cNvPr id="4" name="Egyenes összekötő nyíllal 4"/>
            <p:cNvCxnSpPr/>
            <p:nvPr/>
          </p:nvCxnSpPr>
          <p:spPr>
            <a:xfrm flipH="1" flipV="1">
              <a:off x="574127" y="981232"/>
              <a:ext cx="67" cy="5580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Szövegdoboz 35"/>
            <p:cNvSpPr txBox="1"/>
            <p:nvPr/>
          </p:nvSpPr>
          <p:spPr>
            <a:xfrm>
              <a:off x="104382" y="5798901"/>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0.6</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8" name="Egyenes összekötő 40"/>
            <p:cNvCxnSpPr/>
            <p:nvPr/>
          </p:nvCxnSpPr>
          <p:spPr>
            <a:xfrm rot="5400000">
              <a:off x="561192" y="5104871"/>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gyenes összekötő 53"/>
            <p:cNvCxnSpPr/>
            <p:nvPr/>
          </p:nvCxnSpPr>
          <p:spPr>
            <a:xfrm rot="5400000">
              <a:off x="561735" y="4382117"/>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gyenes összekötő 54"/>
            <p:cNvCxnSpPr/>
            <p:nvPr/>
          </p:nvCxnSpPr>
          <p:spPr>
            <a:xfrm rot="5400000">
              <a:off x="562348" y="3655864"/>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Egyenes összekötő 55"/>
            <p:cNvCxnSpPr/>
            <p:nvPr/>
          </p:nvCxnSpPr>
          <p:spPr>
            <a:xfrm rot="5400000">
              <a:off x="559423" y="5467788"/>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Egyenes összekötő 74"/>
            <p:cNvCxnSpPr/>
            <p:nvPr/>
          </p:nvCxnSpPr>
          <p:spPr>
            <a:xfrm rot="5400000">
              <a:off x="559454" y="4744667"/>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76"/>
            <p:cNvCxnSpPr/>
            <p:nvPr/>
          </p:nvCxnSpPr>
          <p:spPr>
            <a:xfrm rot="5400000">
              <a:off x="566100" y="4016851"/>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zövegdoboz 35"/>
            <p:cNvSpPr txBox="1"/>
            <p:nvPr/>
          </p:nvSpPr>
          <p:spPr>
            <a:xfrm>
              <a:off x="86774" y="5459857"/>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0.8</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 name="Szövegdoboz 35"/>
            <p:cNvSpPr txBox="1"/>
            <p:nvPr/>
          </p:nvSpPr>
          <p:spPr>
            <a:xfrm>
              <a:off x="86774" y="5098967"/>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 name="Szövegdoboz 35"/>
            <p:cNvSpPr txBox="1"/>
            <p:nvPr/>
          </p:nvSpPr>
          <p:spPr>
            <a:xfrm>
              <a:off x="86774" y="4738037"/>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35"/>
            <p:cNvSpPr txBox="1"/>
            <p:nvPr/>
          </p:nvSpPr>
          <p:spPr>
            <a:xfrm>
              <a:off x="86774" y="4374382"/>
              <a:ext cx="344966" cy="2892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 name="Szövegdoboz 35"/>
            <p:cNvSpPr txBox="1"/>
            <p:nvPr/>
          </p:nvSpPr>
          <p:spPr>
            <a:xfrm>
              <a:off x="86774" y="4009650"/>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6</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Szövegdoboz 35"/>
            <p:cNvSpPr txBox="1"/>
            <p:nvPr/>
          </p:nvSpPr>
          <p:spPr>
            <a:xfrm>
              <a:off x="88983" y="3647343"/>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1.8</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8" name="Egyenes összekötő 55"/>
            <p:cNvCxnSpPr/>
            <p:nvPr/>
          </p:nvCxnSpPr>
          <p:spPr>
            <a:xfrm rot="5400000">
              <a:off x="555562" y="5812845"/>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Egyenes összekötő 55"/>
            <p:cNvCxnSpPr/>
            <p:nvPr/>
          </p:nvCxnSpPr>
          <p:spPr>
            <a:xfrm rot="5400000">
              <a:off x="558732" y="6170668"/>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Szövegdoboz 35"/>
            <p:cNvSpPr txBox="1"/>
            <p:nvPr/>
          </p:nvSpPr>
          <p:spPr>
            <a:xfrm>
              <a:off x="98353" y="6158924"/>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4</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1" name="Egyenes összekötő 54"/>
            <p:cNvCxnSpPr/>
            <p:nvPr/>
          </p:nvCxnSpPr>
          <p:spPr>
            <a:xfrm rot="5400000">
              <a:off x="551731" y="2931906"/>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Egyenes összekötő 76"/>
            <p:cNvCxnSpPr/>
            <p:nvPr/>
          </p:nvCxnSpPr>
          <p:spPr>
            <a:xfrm rot="5400000">
              <a:off x="555483" y="3292894"/>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Szövegdoboz 35"/>
            <p:cNvSpPr txBox="1"/>
            <p:nvPr/>
          </p:nvSpPr>
          <p:spPr>
            <a:xfrm>
              <a:off x="76157" y="3285692"/>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5" name="Szövegdoboz 35"/>
            <p:cNvSpPr txBox="1"/>
            <p:nvPr/>
          </p:nvSpPr>
          <p:spPr>
            <a:xfrm>
              <a:off x="78366" y="2923385"/>
              <a:ext cx="386445" cy="2034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2.2</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1" name="Egyenes összekötő 54"/>
            <p:cNvCxnSpPr/>
            <p:nvPr/>
          </p:nvCxnSpPr>
          <p:spPr>
            <a:xfrm rot="5400000">
              <a:off x="558338" y="2571464"/>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Egyenes összekötő 76"/>
            <p:cNvCxnSpPr/>
            <p:nvPr/>
          </p:nvCxnSpPr>
          <p:spPr>
            <a:xfrm rot="5400000">
              <a:off x="562089" y="2932451"/>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Szövegdoboz 35"/>
            <p:cNvSpPr txBox="1"/>
            <p:nvPr/>
          </p:nvSpPr>
          <p:spPr>
            <a:xfrm>
              <a:off x="84972" y="2562943"/>
              <a:ext cx="386445" cy="2185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2.4</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5" name="Egyenes összekötő 21"/>
            <p:cNvCxnSpPr/>
            <p:nvPr/>
          </p:nvCxnSpPr>
          <p:spPr>
            <a:xfrm>
              <a:off x="6169132" y="6500774"/>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Egyenes összekötő 22"/>
            <p:cNvCxnSpPr/>
            <p:nvPr/>
          </p:nvCxnSpPr>
          <p:spPr>
            <a:xfrm>
              <a:off x="6654879" y="6499810"/>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Egyenes összekötő 21"/>
            <p:cNvCxnSpPr/>
            <p:nvPr/>
          </p:nvCxnSpPr>
          <p:spPr>
            <a:xfrm>
              <a:off x="6655518" y="6485382"/>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Egyenes összekötő 22"/>
            <p:cNvCxnSpPr/>
            <p:nvPr/>
          </p:nvCxnSpPr>
          <p:spPr>
            <a:xfrm>
              <a:off x="7141265" y="6484419"/>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Szövegdoboz 33"/>
            <p:cNvSpPr txBox="1"/>
            <p:nvPr/>
          </p:nvSpPr>
          <p:spPr>
            <a:xfrm>
              <a:off x="6639947" y="6576845"/>
              <a:ext cx="513784" cy="2251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8</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3" name="Rectangle 142"/>
            <p:cNvSpPr>
              <a:spLocks noChangeArrowheads="1"/>
            </p:cNvSpPr>
            <p:nvPr/>
          </p:nvSpPr>
          <p:spPr bwMode="auto">
            <a:xfrm>
              <a:off x="1507221" y="6155065"/>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5" name="Rectangle 144"/>
            <p:cNvSpPr>
              <a:spLocks noChangeArrowheads="1"/>
            </p:cNvSpPr>
            <p:nvPr/>
          </p:nvSpPr>
          <p:spPr bwMode="auto">
            <a:xfrm>
              <a:off x="5011554" y="4381393"/>
              <a:ext cx="176413"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6" name="Rectangle 145"/>
            <p:cNvSpPr>
              <a:spLocks noChangeArrowheads="1"/>
            </p:cNvSpPr>
            <p:nvPr/>
          </p:nvSpPr>
          <p:spPr bwMode="auto">
            <a:xfrm>
              <a:off x="4498001" y="4561201"/>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7" name="Rectangle 146"/>
            <p:cNvSpPr>
              <a:spLocks noChangeArrowheads="1"/>
            </p:cNvSpPr>
            <p:nvPr/>
          </p:nvSpPr>
          <p:spPr bwMode="auto">
            <a:xfrm>
              <a:off x="4034946" y="4559947"/>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8" name="Rectangle 147"/>
            <p:cNvSpPr>
              <a:spLocks noChangeArrowheads="1"/>
            </p:cNvSpPr>
            <p:nvPr/>
          </p:nvSpPr>
          <p:spPr bwMode="auto">
            <a:xfrm>
              <a:off x="3303730" y="5093636"/>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9" name="Rectangle 148"/>
            <p:cNvSpPr>
              <a:spLocks noChangeArrowheads="1"/>
            </p:cNvSpPr>
            <p:nvPr/>
          </p:nvSpPr>
          <p:spPr bwMode="auto">
            <a:xfrm>
              <a:off x="2808205" y="5096028"/>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0" name="Rectangle 149"/>
            <p:cNvSpPr>
              <a:spLocks noChangeArrowheads="1"/>
            </p:cNvSpPr>
            <p:nvPr/>
          </p:nvSpPr>
          <p:spPr bwMode="auto">
            <a:xfrm>
              <a:off x="2440496" y="5799206"/>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1" name="Rectangle 150"/>
            <p:cNvSpPr>
              <a:spLocks noChangeArrowheads="1"/>
            </p:cNvSpPr>
            <p:nvPr/>
          </p:nvSpPr>
          <p:spPr bwMode="auto">
            <a:xfrm>
              <a:off x="6472380" y="2565830"/>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2" name="Rectangle 151"/>
            <p:cNvSpPr>
              <a:spLocks noChangeArrowheads="1"/>
            </p:cNvSpPr>
            <p:nvPr/>
          </p:nvSpPr>
          <p:spPr bwMode="auto">
            <a:xfrm>
              <a:off x="6014027" y="2674237"/>
              <a:ext cx="133970"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3" name="Rectangle 152"/>
            <p:cNvSpPr>
              <a:spLocks noChangeArrowheads="1"/>
            </p:cNvSpPr>
            <p:nvPr/>
          </p:nvSpPr>
          <p:spPr bwMode="auto">
            <a:xfrm flipV="1">
              <a:off x="5448512" y="3570491"/>
              <a:ext cx="197981" cy="14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4" name="TextBox 153"/>
            <p:cNvSpPr txBox="1"/>
            <p:nvPr/>
          </p:nvSpPr>
          <p:spPr>
            <a:xfrm>
              <a:off x="791696" y="5715938"/>
              <a:ext cx="1044000" cy="3773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iPhone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iPhone 3G</a:t>
              </a:r>
            </a:p>
          </p:txBody>
        </p:sp>
        <p:sp>
          <p:nvSpPr>
            <p:cNvPr id="155" name="TextBox 154"/>
            <p:cNvSpPr txBox="1"/>
            <p:nvPr/>
          </p:nvSpPr>
          <p:spPr>
            <a:xfrm>
              <a:off x="1406967" y="5565321"/>
              <a:ext cx="1112805"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iPhone 3GS</a:t>
              </a:r>
            </a:p>
          </p:txBody>
        </p:sp>
        <p:sp>
          <p:nvSpPr>
            <p:cNvPr id="156" name="TextBox 155"/>
            <p:cNvSpPr txBox="1"/>
            <p:nvPr/>
          </p:nvSpPr>
          <p:spPr>
            <a:xfrm>
              <a:off x="2711403" y="4909319"/>
              <a:ext cx="432000"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A4</a:t>
              </a:r>
            </a:p>
          </p:txBody>
        </p:sp>
        <p:sp>
          <p:nvSpPr>
            <p:cNvPr id="160" name="TextBox 159"/>
            <p:cNvSpPr txBox="1"/>
            <p:nvPr/>
          </p:nvSpPr>
          <p:spPr>
            <a:xfrm>
              <a:off x="5846136" y="2431959"/>
              <a:ext cx="540000"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A10</a:t>
              </a:r>
            </a:p>
          </p:txBody>
        </p:sp>
        <p:sp>
          <p:nvSpPr>
            <p:cNvPr id="161" name="TextBox 160"/>
            <p:cNvSpPr txBox="1"/>
            <p:nvPr/>
          </p:nvSpPr>
          <p:spPr>
            <a:xfrm>
              <a:off x="5265021" y="3279861"/>
              <a:ext cx="492796" cy="2846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A9</a:t>
              </a:r>
            </a:p>
          </p:txBody>
        </p:sp>
        <p:sp>
          <p:nvSpPr>
            <p:cNvPr id="162" name="TextBox 161"/>
            <p:cNvSpPr txBox="1"/>
            <p:nvPr/>
          </p:nvSpPr>
          <p:spPr>
            <a:xfrm>
              <a:off x="4821389" y="4095881"/>
              <a:ext cx="432000" cy="252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A8</a:t>
              </a:r>
            </a:p>
          </p:txBody>
        </p:sp>
        <p:sp>
          <p:nvSpPr>
            <p:cNvPr id="163" name="TextBox 162"/>
            <p:cNvSpPr txBox="1"/>
            <p:nvPr/>
          </p:nvSpPr>
          <p:spPr>
            <a:xfrm>
              <a:off x="4374051" y="4328527"/>
              <a:ext cx="432000"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A7</a:t>
              </a:r>
            </a:p>
          </p:txBody>
        </p:sp>
        <p:sp>
          <p:nvSpPr>
            <p:cNvPr id="164" name="TextBox 163"/>
            <p:cNvSpPr txBox="1"/>
            <p:nvPr/>
          </p:nvSpPr>
          <p:spPr>
            <a:xfrm>
              <a:off x="3919909" y="4326618"/>
              <a:ext cx="432000"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A6</a:t>
              </a:r>
            </a:p>
          </p:txBody>
        </p:sp>
        <p:sp>
          <p:nvSpPr>
            <p:cNvPr id="165" name="TextBox 164"/>
            <p:cNvSpPr txBox="1"/>
            <p:nvPr/>
          </p:nvSpPr>
          <p:spPr>
            <a:xfrm>
              <a:off x="3136368" y="4835231"/>
              <a:ext cx="432000"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A5</a:t>
              </a:r>
            </a:p>
          </p:txBody>
        </p:sp>
        <p:sp>
          <p:nvSpPr>
            <p:cNvPr id="167" name="TextBox 166"/>
            <p:cNvSpPr txBox="1"/>
            <p:nvPr/>
          </p:nvSpPr>
          <p:spPr>
            <a:xfrm>
              <a:off x="6284282" y="2322999"/>
              <a:ext cx="504000"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A11</a:t>
              </a:r>
            </a:p>
          </p:txBody>
        </p:sp>
        <p:sp>
          <p:nvSpPr>
            <p:cNvPr id="169" name="TextBox 168"/>
            <p:cNvSpPr txBox="1"/>
            <p:nvPr/>
          </p:nvSpPr>
          <p:spPr>
            <a:xfrm>
              <a:off x="6271108" y="2747000"/>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10 nm</a:t>
              </a:r>
            </a:p>
          </p:txBody>
        </p:sp>
        <p:sp>
          <p:nvSpPr>
            <p:cNvPr id="170" name="TextBox 169"/>
            <p:cNvSpPr txBox="1"/>
            <p:nvPr/>
          </p:nvSpPr>
          <p:spPr>
            <a:xfrm>
              <a:off x="5263980" y="2779419"/>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16 nm</a:t>
              </a:r>
            </a:p>
          </p:txBody>
        </p:sp>
        <p:sp>
          <p:nvSpPr>
            <p:cNvPr id="171" name="TextBox 170"/>
            <p:cNvSpPr txBox="1"/>
            <p:nvPr/>
          </p:nvSpPr>
          <p:spPr>
            <a:xfrm>
              <a:off x="5468358" y="3672922"/>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16 nm</a:t>
              </a:r>
            </a:p>
          </p:txBody>
        </p:sp>
        <p:sp>
          <p:nvSpPr>
            <p:cNvPr id="172" name="TextBox 171"/>
            <p:cNvSpPr txBox="1"/>
            <p:nvPr/>
          </p:nvSpPr>
          <p:spPr>
            <a:xfrm>
              <a:off x="4786674" y="4535951"/>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20 nm</a:t>
              </a:r>
            </a:p>
          </p:txBody>
        </p:sp>
        <p:sp>
          <p:nvSpPr>
            <p:cNvPr id="173" name="TextBox 172"/>
            <p:cNvSpPr txBox="1"/>
            <p:nvPr/>
          </p:nvSpPr>
          <p:spPr>
            <a:xfrm>
              <a:off x="4237043" y="4656891"/>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28 nm</a:t>
              </a:r>
            </a:p>
          </p:txBody>
        </p:sp>
        <p:sp>
          <p:nvSpPr>
            <p:cNvPr id="174" name="TextBox 173"/>
            <p:cNvSpPr txBox="1"/>
            <p:nvPr/>
          </p:nvSpPr>
          <p:spPr>
            <a:xfrm>
              <a:off x="3803431" y="4795806"/>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32 nm</a:t>
              </a:r>
            </a:p>
          </p:txBody>
        </p:sp>
        <p:sp>
          <p:nvSpPr>
            <p:cNvPr id="175" name="TextBox 174"/>
            <p:cNvSpPr txBox="1"/>
            <p:nvPr/>
          </p:nvSpPr>
          <p:spPr>
            <a:xfrm>
              <a:off x="2735796" y="5233772"/>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45 nm</a:t>
              </a:r>
            </a:p>
          </p:txBody>
        </p:sp>
        <p:sp>
          <p:nvSpPr>
            <p:cNvPr id="177" name="TextBox 176"/>
            <p:cNvSpPr txBox="1"/>
            <p:nvPr/>
          </p:nvSpPr>
          <p:spPr>
            <a:xfrm>
              <a:off x="2217433" y="5918353"/>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65 nm</a:t>
              </a:r>
            </a:p>
          </p:txBody>
        </p:sp>
        <p:sp>
          <p:nvSpPr>
            <p:cNvPr id="178" name="TextBox 177"/>
            <p:cNvSpPr txBox="1"/>
            <p:nvPr/>
          </p:nvSpPr>
          <p:spPr>
            <a:xfrm>
              <a:off x="1278644" y="6296395"/>
              <a:ext cx="606519" cy="2251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90 nm</a:t>
              </a:r>
            </a:p>
          </p:txBody>
        </p:sp>
        <p:cxnSp>
          <p:nvCxnSpPr>
            <p:cNvPr id="183" name="Straight Connector 182"/>
            <p:cNvCxnSpPr/>
            <p:nvPr/>
          </p:nvCxnSpPr>
          <p:spPr>
            <a:xfrm flipH="1">
              <a:off x="7489229" y="2673636"/>
              <a:ext cx="324384" cy="74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a:endCxn id="151" idx="1"/>
            </p:cNvCxnSpPr>
            <p:nvPr/>
          </p:nvCxnSpPr>
          <p:spPr>
            <a:xfrm flipV="1">
              <a:off x="6076626" y="2639247"/>
              <a:ext cx="576000" cy="113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5587551" y="2755120"/>
              <a:ext cx="496595" cy="8774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5076989" y="3640617"/>
              <a:ext cx="503008" cy="8160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4562909" y="4464031"/>
              <a:ext cx="520576" cy="177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flipV="1">
              <a:off x="4094391" y="4641546"/>
              <a:ext cx="461246" cy="57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3365585" y="4638898"/>
              <a:ext cx="731698" cy="5351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H="1">
              <a:off x="2871681" y="5172913"/>
              <a:ext cx="49346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a:off x="2502498" y="5176262"/>
              <a:ext cx="369182" cy="7032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H="1">
              <a:off x="1570403" y="5886174"/>
              <a:ext cx="935750" cy="348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a:stCxn id="179" idx="3"/>
            </p:cNvCxnSpPr>
            <p:nvPr/>
          </p:nvCxnSpPr>
          <p:spPr>
            <a:xfrm flipH="1">
              <a:off x="1704374" y="1547168"/>
              <a:ext cx="6411148" cy="4786620"/>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13" name="TextBox 312"/>
            <p:cNvSpPr txBox="1"/>
            <p:nvPr/>
          </p:nvSpPr>
          <p:spPr>
            <a:xfrm rot="19261666">
              <a:off x="3831225" y="3682799"/>
              <a:ext cx="1543826" cy="2251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70C0"/>
                  </a:solidFill>
                  <a:effectLst/>
                  <a:uLnTx/>
                  <a:uFillTx/>
                  <a:latin typeface="Verdana"/>
                  <a:ea typeface="+mn-ea"/>
                  <a:cs typeface="+mn-cs"/>
                </a:rPr>
                <a:t>≈6x/10 years</a:t>
              </a:r>
            </a:p>
          </p:txBody>
        </p:sp>
        <p:cxnSp>
          <p:nvCxnSpPr>
            <p:cNvPr id="103" name="Egyenes összekötő 54"/>
            <p:cNvCxnSpPr/>
            <p:nvPr/>
          </p:nvCxnSpPr>
          <p:spPr>
            <a:xfrm rot="5400000">
              <a:off x="557691" y="2210630"/>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Egyenes összekötő 76"/>
            <p:cNvCxnSpPr/>
            <p:nvPr/>
          </p:nvCxnSpPr>
          <p:spPr>
            <a:xfrm rot="5400000">
              <a:off x="561443" y="2571617"/>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Szövegdoboz 35"/>
            <p:cNvSpPr txBox="1"/>
            <p:nvPr/>
          </p:nvSpPr>
          <p:spPr>
            <a:xfrm>
              <a:off x="84326" y="2202109"/>
              <a:ext cx="447558"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2.6</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7" name="Egyenes összekötő 53"/>
            <p:cNvCxnSpPr/>
            <p:nvPr/>
          </p:nvCxnSpPr>
          <p:spPr>
            <a:xfrm rot="5400000">
              <a:off x="546461" y="2212926"/>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Egyenes összekötő 54"/>
            <p:cNvCxnSpPr/>
            <p:nvPr/>
          </p:nvCxnSpPr>
          <p:spPr>
            <a:xfrm rot="5400000">
              <a:off x="547074" y="1486672"/>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Egyenes összekötő 76"/>
            <p:cNvCxnSpPr/>
            <p:nvPr/>
          </p:nvCxnSpPr>
          <p:spPr>
            <a:xfrm rot="5400000">
              <a:off x="550826" y="1847660"/>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Szövegdoboz 35"/>
            <p:cNvSpPr txBox="1"/>
            <p:nvPr/>
          </p:nvSpPr>
          <p:spPr>
            <a:xfrm>
              <a:off x="71500" y="1840458"/>
              <a:ext cx="447558"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2.8</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1" name="Szövegdoboz 35"/>
            <p:cNvSpPr txBox="1"/>
            <p:nvPr/>
          </p:nvSpPr>
          <p:spPr>
            <a:xfrm>
              <a:off x="73709" y="1478151"/>
              <a:ext cx="447558"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12" name="Egyenes összekötő 54"/>
            <p:cNvCxnSpPr/>
            <p:nvPr/>
          </p:nvCxnSpPr>
          <p:spPr>
            <a:xfrm rot="5400000">
              <a:off x="553681" y="1126230"/>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Egyenes összekötő 76"/>
            <p:cNvCxnSpPr/>
            <p:nvPr/>
          </p:nvCxnSpPr>
          <p:spPr>
            <a:xfrm rot="5400000">
              <a:off x="557432" y="1487217"/>
              <a:ext cx="0" cy="146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Szövegdoboz 35"/>
            <p:cNvSpPr txBox="1"/>
            <p:nvPr/>
          </p:nvSpPr>
          <p:spPr>
            <a:xfrm>
              <a:off x="80315" y="1117709"/>
              <a:ext cx="447558"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3.2</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16" name="Egyenes összekötő 21"/>
            <p:cNvCxnSpPr/>
            <p:nvPr/>
          </p:nvCxnSpPr>
          <p:spPr>
            <a:xfrm>
              <a:off x="7142004" y="6497120"/>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Egyenes összekötő 22"/>
            <p:cNvCxnSpPr/>
            <p:nvPr/>
          </p:nvCxnSpPr>
          <p:spPr>
            <a:xfrm>
              <a:off x="7627751" y="6496157"/>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Szövegdoboz 33"/>
            <p:cNvSpPr txBox="1"/>
            <p:nvPr/>
          </p:nvSpPr>
          <p:spPr>
            <a:xfrm>
              <a:off x="7561585" y="6588583"/>
              <a:ext cx="595035"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19" name="Egyenes összekötő 21"/>
            <p:cNvCxnSpPr/>
            <p:nvPr/>
          </p:nvCxnSpPr>
          <p:spPr>
            <a:xfrm>
              <a:off x="7625992" y="6501476"/>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Egyenes összekötő 22"/>
            <p:cNvCxnSpPr/>
            <p:nvPr/>
          </p:nvCxnSpPr>
          <p:spPr>
            <a:xfrm>
              <a:off x="8111739" y="6500512"/>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Egyenes összekötő 21"/>
            <p:cNvCxnSpPr/>
            <p:nvPr/>
          </p:nvCxnSpPr>
          <p:spPr>
            <a:xfrm>
              <a:off x="8112378" y="6486084"/>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Egyenes összekötő 22"/>
            <p:cNvCxnSpPr/>
            <p:nvPr/>
          </p:nvCxnSpPr>
          <p:spPr>
            <a:xfrm>
              <a:off x="8598125" y="6485121"/>
              <a:ext cx="0" cy="128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Rectangle 167"/>
            <p:cNvSpPr>
              <a:spLocks noChangeArrowheads="1"/>
            </p:cNvSpPr>
            <p:nvPr/>
          </p:nvSpPr>
          <p:spPr bwMode="auto">
            <a:xfrm>
              <a:off x="7459247" y="2094035"/>
              <a:ext cx="176413"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9" name="Rectangle 178"/>
            <p:cNvSpPr>
              <a:spLocks noChangeArrowheads="1"/>
            </p:cNvSpPr>
            <p:nvPr/>
          </p:nvSpPr>
          <p:spPr bwMode="auto">
            <a:xfrm>
              <a:off x="7939109" y="1473751"/>
              <a:ext cx="176413"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0" name="Rectangle 179"/>
            <p:cNvSpPr>
              <a:spLocks noChangeArrowheads="1"/>
            </p:cNvSpPr>
            <p:nvPr/>
          </p:nvSpPr>
          <p:spPr bwMode="auto">
            <a:xfrm>
              <a:off x="7987603" y="1124744"/>
              <a:ext cx="176413"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2" name="Rectangle 181"/>
            <p:cNvSpPr>
              <a:spLocks noChangeArrowheads="1"/>
            </p:cNvSpPr>
            <p:nvPr/>
          </p:nvSpPr>
          <p:spPr bwMode="auto">
            <a:xfrm>
              <a:off x="6979579" y="2364103"/>
              <a:ext cx="176413" cy="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0" name="Straight Connector 29"/>
            <p:cNvCxnSpPr/>
            <p:nvPr/>
          </p:nvCxnSpPr>
          <p:spPr bwMode="auto">
            <a:xfrm flipV="1">
              <a:off x="6552220" y="2471189"/>
              <a:ext cx="504000" cy="201727"/>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V="1">
              <a:off x="7067786" y="2204864"/>
              <a:ext cx="479668" cy="270068"/>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flipV="1">
              <a:off x="7552266" y="1556792"/>
              <a:ext cx="479862" cy="620284"/>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 name="TextBox 183"/>
            <p:cNvSpPr txBox="1"/>
            <p:nvPr/>
          </p:nvSpPr>
          <p:spPr>
            <a:xfrm>
              <a:off x="6588280" y="2159687"/>
              <a:ext cx="504000" cy="2846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A12</a:t>
              </a:r>
            </a:p>
          </p:txBody>
        </p:sp>
        <p:sp>
          <p:nvSpPr>
            <p:cNvPr id="185" name="TextBox 184"/>
            <p:cNvSpPr txBox="1"/>
            <p:nvPr/>
          </p:nvSpPr>
          <p:spPr>
            <a:xfrm>
              <a:off x="6984324" y="1979667"/>
              <a:ext cx="504000" cy="2846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A13</a:t>
              </a:r>
            </a:p>
          </p:txBody>
        </p:sp>
        <p:sp>
          <p:nvSpPr>
            <p:cNvPr id="186" name="TextBox 185"/>
            <p:cNvSpPr txBox="1"/>
            <p:nvPr/>
          </p:nvSpPr>
          <p:spPr>
            <a:xfrm>
              <a:off x="7488380" y="1429530"/>
              <a:ext cx="504000" cy="2846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A14</a:t>
              </a:r>
            </a:p>
          </p:txBody>
        </p:sp>
        <p:sp>
          <p:nvSpPr>
            <p:cNvPr id="187" name="TextBox 186"/>
            <p:cNvSpPr txBox="1"/>
            <p:nvPr/>
          </p:nvSpPr>
          <p:spPr>
            <a:xfrm>
              <a:off x="7560332" y="1071986"/>
              <a:ext cx="504000" cy="2846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M1</a:t>
              </a:r>
            </a:p>
          </p:txBody>
        </p:sp>
        <p:sp>
          <p:nvSpPr>
            <p:cNvPr id="188" name="TextBox 187"/>
            <p:cNvSpPr txBox="1"/>
            <p:nvPr/>
          </p:nvSpPr>
          <p:spPr>
            <a:xfrm>
              <a:off x="6823601" y="2522614"/>
              <a:ext cx="599844"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7 nm</a:t>
              </a:r>
            </a:p>
          </p:txBody>
        </p:sp>
        <p:sp>
          <p:nvSpPr>
            <p:cNvPr id="190" name="TextBox 189"/>
            <p:cNvSpPr txBox="1"/>
            <p:nvPr/>
          </p:nvSpPr>
          <p:spPr>
            <a:xfrm>
              <a:off x="7930100" y="1592796"/>
              <a:ext cx="599844"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5 nm</a:t>
              </a:r>
            </a:p>
          </p:txBody>
        </p:sp>
      </p:grpSp>
    </p:spTree>
    <p:extLst>
      <p:ext uri="{BB962C8B-B14F-4D97-AF65-F5344CB8AC3E}">
        <p14:creationId xmlns:p14="http://schemas.microsoft.com/office/powerpoint/2010/main" val="229065808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(11)</a:t>
            </a:r>
            <a:endParaRPr lang="en-US" dirty="0"/>
          </a:p>
        </p:txBody>
      </p:sp>
      <p:sp>
        <p:nvSpPr>
          <p:cNvPr id="5" name="Rounded Rectangle 4"/>
          <p:cNvSpPr/>
          <p:nvPr/>
        </p:nvSpPr>
        <p:spPr bwMode="auto">
          <a:xfrm>
            <a:off x="508" y="825748"/>
            <a:ext cx="9144000" cy="61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5521" y="444769"/>
            <a:ext cx="72333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Raising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the clock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frequency</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of</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Apple's</a:t>
            </a:r>
            <a:r>
              <a:rPr kumimoji="0" lang="hu-HU" sz="1800" b="0" i="0" u="none" strike="noStrike" kern="1200" cap="none" spc="0" normalizeH="0" baseline="0" noProof="0" dirty="0">
                <a:ln>
                  <a:noFill/>
                </a:ln>
                <a:solidFill>
                  <a:srgbClr val="2D2D8A"/>
                </a:solidFill>
                <a:effectLst/>
                <a:uLnTx/>
                <a:uFillTx/>
                <a:latin typeface="Verdana"/>
                <a:ea typeface="+mn-ea"/>
                <a:cs typeface="+mn-cs"/>
              </a:rPr>
              <a:t> mobile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processors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19537" y="800708"/>
            <a:ext cx="9176999"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seen in the Figure,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Apple </a:t>
            </a:r>
            <a:r>
              <a:rPr kumimoji="0" lang="en-US" sz="1600" b="0" i="0" u="none" strike="noStrike" kern="1200" cap="none" spc="0" normalizeH="0" baseline="0" noProof="0" dirty="0">
                <a:ln>
                  <a:noFill/>
                </a:ln>
                <a:solidFill>
                  <a:srgbClr val="000000"/>
                </a:solidFill>
                <a:effectLst/>
                <a:uLnTx/>
                <a:uFillTx/>
                <a:latin typeface="Verdana"/>
                <a:ea typeface="+mn-ea"/>
                <a:cs typeface="+mn-cs"/>
              </a:rPr>
              <a:t>could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increase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basic core frequency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their processors in the considered </a:t>
            </a:r>
            <a:r>
              <a:rPr kumimoji="0" lang="en-US" sz="1600" b="0" i="0" u="none" strike="noStrike" kern="1200" cap="none" spc="0" normalizeH="0" baseline="0" noProof="0" dirty="0">
                <a:ln>
                  <a:noFill/>
                </a:ln>
                <a:solidFill>
                  <a:srgbClr val="0070C0"/>
                </a:solidFill>
                <a:effectLst/>
                <a:uLnTx/>
                <a:uFillTx/>
                <a:latin typeface="Verdana"/>
                <a:ea typeface="+mn-ea"/>
                <a:cs typeface="+mn-cs"/>
              </a:rPr>
              <a:t>10-years interval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by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more </a:t>
            </a:r>
            <a:r>
              <a:rPr kumimoji="0" lang="en-US" sz="1600" b="0" i="0" u="none" strike="noStrike" kern="1200" cap="none" spc="0" normalizeH="0" baseline="0" noProof="0" dirty="0">
                <a:ln>
                  <a:noFill/>
                </a:ln>
                <a:solidFill>
                  <a:srgbClr val="FF0000"/>
                </a:solidFill>
                <a:effectLst/>
                <a:uLnTx/>
                <a:uFillTx/>
                <a:latin typeface="Verdana"/>
                <a:ea typeface="+mn-ea"/>
                <a:cs typeface="+mn-cs"/>
              </a:rPr>
              <a:t>than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6-times.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3329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(12)</a:t>
            </a:r>
            <a:endParaRPr lang="en-US" dirty="0"/>
          </a:p>
        </p:txBody>
      </p:sp>
      <p:sp>
        <p:nvSpPr>
          <p:cNvPr id="4" name="TextBox 3"/>
          <p:cNvSpPr txBox="1"/>
          <p:nvPr/>
        </p:nvSpPr>
        <p:spPr>
          <a:xfrm>
            <a:off x="313903" y="1052736"/>
            <a:ext cx="883009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FF0000"/>
                </a:solidFill>
                <a:effectLst/>
                <a:uLnTx/>
                <a:uFillTx/>
                <a:latin typeface="Verdana"/>
                <a:ea typeface="+mn-ea"/>
                <a:cs typeface="+mn-cs"/>
              </a:rPr>
              <a:t>Apple’s position in the performance race of mobile processors </a:t>
            </a:r>
            <a:r>
              <a:rPr kumimoji="0" lang="en-US" sz="1600" b="0" i="0" u="none" strike="noStrike" kern="1200" cap="none" spc="-30" normalizeH="0" baseline="0" noProof="0" dirty="0">
                <a:ln>
                  <a:noFill/>
                </a:ln>
                <a:solidFill>
                  <a:srgbClr val="000000"/>
                </a:solidFill>
                <a:effectLst/>
                <a:uLnTx/>
                <a:uFillTx/>
                <a:latin typeface="Verdana"/>
                <a:ea typeface="+mn-ea"/>
                <a:cs typeface="+mn-cs"/>
              </a:rPr>
              <a:t>may best be assessed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smtClean="0">
                <a:ln>
                  <a:noFill/>
                </a:ln>
                <a:solidFill>
                  <a:srgbClr val="000000"/>
                </a:solidFill>
                <a:effectLst/>
                <a:uLnTx/>
                <a:uFillTx/>
                <a:latin typeface="Verdana"/>
                <a:ea typeface="+mn-ea"/>
                <a:cs typeface="+mn-cs"/>
              </a:rPr>
              <a:t>by </a:t>
            </a:r>
            <a:r>
              <a:rPr kumimoji="0" lang="en-US" sz="1600" b="0" i="0" u="none" strike="noStrike" kern="1200" cap="none" spc="-30" normalizeH="0" baseline="0" noProof="0" dirty="0">
                <a:ln>
                  <a:noFill/>
                </a:ln>
                <a:solidFill>
                  <a:srgbClr val="000000"/>
                </a:solidFill>
                <a:effectLst/>
                <a:uLnTx/>
                <a:uFillTx/>
                <a:latin typeface="Verdana"/>
                <a:ea typeface="+mn-ea"/>
                <a:cs typeface="+mn-cs"/>
              </a:rPr>
              <a:t>comparing 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year-over-year performance gain </a:t>
            </a:r>
            <a:r>
              <a:rPr kumimoji="0" lang="en-US" sz="1600" b="0" i="0" u="none" strike="noStrike" kern="1200" cap="none" spc="-30" normalizeH="0" baseline="0" noProof="0" dirty="0">
                <a:ln>
                  <a:noFill/>
                </a:ln>
                <a:solidFill>
                  <a:srgbClr val="000000"/>
                </a:solidFill>
                <a:effectLst/>
                <a:uLnTx/>
                <a:uFillTx/>
                <a:latin typeface="Verdana"/>
                <a:ea typeface="+mn-ea"/>
                <a:cs typeface="+mn-cs"/>
              </a:rPr>
              <a:t>Intel’s low power (15 W TDP),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smtClean="0">
                <a:ln>
                  <a:noFill/>
                </a:ln>
                <a:solidFill>
                  <a:srgbClr val="000000"/>
                </a:solidFill>
                <a:effectLst/>
                <a:uLnTx/>
                <a:uFillTx/>
                <a:latin typeface="Verdana"/>
                <a:ea typeface="+mn-ea"/>
                <a:cs typeface="+mn-cs"/>
              </a:rPr>
              <a:t>Qualcomm’s </a:t>
            </a:r>
            <a:r>
              <a:rPr kumimoji="0" lang="en-US" sz="1600" b="0" i="0" u="none" strike="noStrike" kern="1200" cap="none" spc="-30" normalizeH="0" baseline="0" noProof="0" dirty="0">
                <a:ln>
                  <a:noFill/>
                </a:ln>
                <a:solidFill>
                  <a:srgbClr val="000000"/>
                </a:solidFill>
                <a:effectLst/>
                <a:uLnTx/>
                <a:uFillTx/>
                <a:latin typeface="Verdana"/>
                <a:ea typeface="+mn-ea"/>
                <a:cs typeface="+mn-cs"/>
              </a:rPr>
              <a:t>and Apple’s related processors, e.g. by contrasting their </a:t>
            </a:r>
            <a:r>
              <a:rPr kumimoji="0" lang="en-US" sz="1600" b="0" i="0" u="none" strike="noStrike" kern="1200" cap="none" spc="-30" normalizeH="0" baseline="0" noProof="0" dirty="0" err="1">
                <a:ln>
                  <a:noFill/>
                </a:ln>
                <a:solidFill>
                  <a:srgbClr val="000000"/>
                </a:solidFill>
                <a:effectLst/>
                <a:uLnTx/>
                <a:uFillTx/>
                <a:latin typeface="Verdana"/>
                <a:ea typeface="+mn-ea"/>
                <a:cs typeface="+mn-cs"/>
              </a:rPr>
              <a:t>Geekbench</a:t>
            </a:r>
            <a:r>
              <a:rPr kumimoji="0" lang="en-US" sz="1600" b="0" i="0" u="none" strike="noStrike" kern="1200" cap="none" spc="-30" normalizeH="0" baseline="0" noProof="0" dirty="0">
                <a:ln>
                  <a:noFill/>
                </a:ln>
                <a:solidFill>
                  <a:srgbClr val="000000"/>
                </a:solidFill>
                <a:effectLst/>
                <a:uLnTx/>
                <a:uFillTx/>
                <a:latin typeface="Verdana"/>
                <a:ea typeface="+mn-ea"/>
                <a:cs typeface="+mn-cs"/>
              </a:rPr>
              <a:t>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single </a:t>
            </a:r>
            <a:r>
              <a:rPr kumimoji="0" lang="en-US" sz="1600" b="0" i="0" u="none" strike="noStrike" kern="1200" cap="none" spc="0" normalizeH="0" baseline="0" noProof="0" dirty="0">
                <a:ln>
                  <a:noFill/>
                </a:ln>
                <a:solidFill>
                  <a:srgbClr val="000000"/>
                </a:solidFill>
                <a:effectLst/>
                <a:uLnTx/>
                <a:uFillTx/>
                <a:latin typeface="Verdana"/>
                <a:ea typeface="+mn-ea"/>
                <a:cs typeface="+mn-cs"/>
              </a:rPr>
              <a:t>core (SC) scores (see next Figure).                    </a:t>
            </a:r>
          </a:p>
        </p:txBody>
      </p:sp>
      <p:sp>
        <p:nvSpPr>
          <p:cNvPr id="7" name="TextBox 6"/>
          <p:cNvSpPr txBox="1"/>
          <p:nvPr/>
        </p:nvSpPr>
        <p:spPr>
          <a:xfrm>
            <a:off x="78492" y="446357"/>
            <a:ext cx="9678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150" normalizeH="0" baseline="0" noProof="0" dirty="0" smtClean="0">
                <a:ln>
                  <a:noFill/>
                </a:ln>
                <a:solidFill>
                  <a:srgbClr val="2D2D8A"/>
                </a:solidFill>
                <a:effectLst/>
                <a:uLnTx/>
                <a:uFillTx/>
                <a:latin typeface="Verdana"/>
                <a:ea typeface="+mn-ea"/>
                <a:cs typeface="+mn-cs"/>
              </a:rPr>
              <a:t>c) Year-over-year </a:t>
            </a:r>
            <a:r>
              <a:rPr kumimoji="0" lang="en-US" sz="1800" b="0" i="0" u="none" strike="noStrike" kern="1200" cap="none" spc="-150" normalizeH="0" baseline="0" noProof="0" dirty="0">
                <a:ln>
                  <a:noFill/>
                </a:ln>
                <a:solidFill>
                  <a:srgbClr val="2D2D8A"/>
                </a:solidFill>
                <a:effectLst/>
                <a:uLnTx/>
                <a:uFillTx/>
                <a:latin typeface="Verdana"/>
                <a:ea typeface="+mn-ea"/>
                <a:cs typeface="+mn-cs"/>
              </a:rPr>
              <a:t>performance gain of Intel’s, Apple’s and Qualcomm’s  mobile processors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(based on SC </a:t>
            </a:r>
            <a:r>
              <a:rPr kumimoji="0" lang="en-US" sz="1800" b="0" i="0" u="none" strike="noStrike" kern="1200" cap="none" spc="-70" normalizeH="0" baseline="0" noProof="0" dirty="0" err="1">
                <a:ln>
                  <a:noFill/>
                </a:ln>
                <a:solidFill>
                  <a:srgbClr val="2D2D8A"/>
                </a:solidFill>
                <a:effectLst/>
                <a:uLnTx/>
                <a:uFillTx/>
                <a:latin typeface="Verdana"/>
                <a:ea typeface="+mn-ea"/>
                <a:cs typeface="+mn-cs"/>
              </a:rPr>
              <a:t>Geekbench</a:t>
            </a:r>
            <a:r>
              <a:rPr kumimoji="0" lang="en-US" sz="1800" b="0" i="0" u="none" strike="noStrike" kern="1200" cap="none" spc="-70" normalizeH="0" baseline="0" noProof="0" dirty="0">
                <a:ln>
                  <a:noFill/>
                </a:ln>
                <a:solidFill>
                  <a:srgbClr val="2D2D8A"/>
                </a:solidFill>
                <a:effectLst/>
                <a:uLnTx/>
                <a:uFillTx/>
                <a:latin typeface="Verdana"/>
                <a:ea typeface="+mn-ea"/>
                <a:cs typeface="+mn-cs"/>
              </a:rPr>
              <a:t> 5 scores) -1  </a:t>
            </a:r>
            <a:endParaRPr kumimoji="0" lang="en-US" sz="1800" b="0" i="0" u="none" strike="noStrike" kern="1200" cap="none" spc="-7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2790873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ím 1"/>
          <p:cNvSpPr>
            <a:spLocks noGrp="1"/>
          </p:cNvSpPr>
          <p:nvPr>
            <p:ph type="title"/>
          </p:nvPr>
        </p:nvSpPr>
        <p:spPr>
          <a:xfrm>
            <a:off x="0" y="0"/>
            <a:ext cx="9144000" cy="393700"/>
          </a:xfrm>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(13)</a:t>
            </a:r>
            <a:endParaRPr lang="hu-HU" dirty="0"/>
          </a:p>
        </p:txBody>
      </p:sp>
      <p:sp>
        <p:nvSpPr>
          <p:cNvPr id="126" name="TextBox 125"/>
          <p:cNvSpPr txBox="1"/>
          <p:nvPr/>
        </p:nvSpPr>
        <p:spPr>
          <a:xfrm>
            <a:off x="99756" y="440668"/>
            <a:ext cx="90807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100" normalizeH="0" baseline="0" noProof="0" dirty="0">
                <a:ln>
                  <a:noFill/>
                </a:ln>
                <a:solidFill>
                  <a:srgbClr val="2D2D8A"/>
                </a:solidFill>
                <a:effectLst/>
                <a:uLnTx/>
                <a:uFillTx/>
                <a:latin typeface="Verdana"/>
                <a:ea typeface="+mn-ea"/>
                <a:cs typeface="+mn-cs"/>
              </a:rPr>
              <a:t>Contrasting the year-over-year performance gain of Intel’s, Apple’s and Qualcomm’s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mobile processors, based on SC </a:t>
            </a:r>
            <a:r>
              <a:rPr kumimoji="0" lang="en-US" sz="1800" b="0" i="0" u="none" strike="noStrike" kern="1200" cap="none" spc="-70" normalizeH="0" baseline="0" noProof="0" dirty="0" err="1">
                <a:ln>
                  <a:noFill/>
                </a:ln>
                <a:solidFill>
                  <a:srgbClr val="2D2D8A"/>
                </a:solidFill>
                <a:effectLst/>
                <a:uLnTx/>
                <a:uFillTx/>
                <a:latin typeface="Verdana"/>
                <a:ea typeface="+mn-ea"/>
                <a:cs typeface="+mn-cs"/>
              </a:rPr>
              <a:t>Geekbench</a:t>
            </a:r>
            <a:r>
              <a:rPr kumimoji="0" lang="en-US" sz="1800" b="0" i="0" u="none" strike="noStrike" kern="1200" cap="none" spc="-70" normalizeH="0" baseline="0" noProof="0" dirty="0">
                <a:ln>
                  <a:noFill/>
                </a:ln>
                <a:solidFill>
                  <a:srgbClr val="2D2D8A"/>
                </a:solidFill>
                <a:effectLst/>
                <a:uLnTx/>
                <a:uFillTx/>
                <a:latin typeface="Verdana"/>
                <a:ea typeface="+mn-ea"/>
                <a:cs typeface="+mn-cs"/>
              </a:rPr>
              <a:t> 5 scores [</a:t>
            </a:r>
            <a:r>
              <a:rPr kumimoji="0" lang="hu-HU" sz="1800" b="0" i="0" u="none" strike="noStrike" kern="1200" cap="none" spc="-70" normalizeH="0" baseline="0" noProof="0" dirty="0">
                <a:ln>
                  <a:noFill/>
                </a:ln>
                <a:solidFill>
                  <a:srgbClr val="2D2D8A"/>
                </a:solidFill>
                <a:effectLst/>
                <a:uLnTx/>
                <a:uFillTx/>
                <a:latin typeface="Verdana"/>
                <a:ea typeface="+mn-ea"/>
                <a:cs typeface="+mn-cs"/>
              </a:rPr>
              <a:t>74</a:t>
            </a:r>
            <a:r>
              <a:rPr kumimoji="0" lang="en-US" sz="1800" b="0" i="0" u="none" strike="noStrike" kern="1200" cap="none" spc="-70" normalizeH="0" baseline="0" noProof="0" dirty="0">
                <a:ln>
                  <a:noFill/>
                </a:ln>
                <a:solidFill>
                  <a:srgbClr val="2D2D8A"/>
                </a:solidFill>
                <a:effectLst/>
                <a:uLnTx/>
                <a:uFillTx/>
                <a:latin typeface="Verdana"/>
                <a:ea typeface="+mn-ea"/>
                <a:cs typeface="+mn-cs"/>
              </a:rPr>
              <a:t>] -1   </a:t>
            </a:r>
            <a:endParaRPr kumimoji="0" lang="en-US" sz="1800" b="0" i="0" u="none" strike="noStrike" kern="1200" cap="none" spc="-70" normalizeH="0" baseline="0" noProof="0" dirty="0">
              <a:ln>
                <a:noFill/>
              </a:ln>
              <a:solidFill>
                <a:srgbClr val="000000"/>
              </a:solidFill>
              <a:effectLst/>
              <a:uLnTx/>
              <a:uFillTx/>
              <a:latin typeface="Verdana"/>
              <a:ea typeface="+mn-ea"/>
              <a:cs typeface="+mn-cs"/>
            </a:endParaRPr>
          </a:p>
        </p:txBody>
      </p:sp>
      <p:cxnSp>
        <p:nvCxnSpPr>
          <p:cNvPr id="5" name="Egyenes összekötő nyíllal 6"/>
          <p:cNvCxnSpPr/>
          <p:nvPr/>
        </p:nvCxnSpPr>
        <p:spPr>
          <a:xfrm flipV="1">
            <a:off x="633097" y="6404933"/>
            <a:ext cx="8388000" cy="258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97033" y="3316290"/>
            <a:ext cx="48158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Intel</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28" name="Straight Connector 27"/>
          <p:cNvCxnSpPr/>
          <p:nvPr/>
        </p:nvCxnSpPr>
        <p:spPr>
          <a:xfrm flipH="1">
            <a:off x="1120139" y="2830103"/>
            <a:ext cx="5243002" cy="152969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534233" y="5936846"/>
            <a:ext cx="1629731" cy="269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(SC: Single Core)</a:t>
            </a:r>
          </a:p>
        </p:txBody>
      </p:sp>
      <p:cxnSp>
        <p:nvCxnSpPr>
          <p:cNvPr id="7" name="Egyenes összekötő 12"/>
          <p:cNvCxnSpPr/>
          <p:nvPr/>
        </p:nvCxnSpPr>
        <p:spPr>
          <a:xfrm>
            <a:off x="776608" y="6351010"/>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Egyenes összekötő 13"/>
          <p:cNvCxnSpPr/>
          <p:nvPr/>
        </p:nvCxnSpPr>
        <p:spPr>
          <a:xfrm>
            <a:off x="1212523" y="6350539"/>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14"/>
          <p:cNvCxnSpPr/>
          <p:nvPr/>
        </p:nvCxnSpPr>
        <p:spPr>
          <a:xfrm>
            <a:off x="1629413" y="635738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15"/>
          <p:cNvCxnSpPr/>
          <p:nvPr/>
        </p:nvCxnSpPr>
        <p:spPr>
          <a:xfrm>
            <a:off x="2050906" y="6363261"/>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gyenes összekötő 16"/>
          <p:cNvCxnSpPr/>
          <p:nvPr/>
        </p:nvCxnSpPr>
        <p:spPr>
          <a:xfrm>
            <a:off x="2467797" y="636226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7"/>
          <p:cNvCxnSpPr/>
          <p:nvPr/>
        </p:nvCxnSpPr>
        <p:spPr>
          <a:xfrm>
            <a:off x="2885607" y="6361797"/>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gyenes összekötő 18"/>
          <p:cNvCxnSpPr/>
          <p:nvPr/>
        </p:nvCxnSpPr>
        <p:spPr>
          <a:xfrm>
            <a:off x="3302496" y="6360804"/>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9"/>
          <p:cNvCxnSpPr/>
          <p:nvPr/>
        </p:nvCxnSpPr>
        <p:spPr>
          <a:xfrm>
            <a:off x="3721042" y="6363261"/>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gyenes összekötő 20"/>
          <p:cNvCxnSpPr/>
          <p:nvPr/>
        </p:nvCxnSpPr>
        <p:spPr>
          <a:xfrm>
            <a:off x="4137932" y="636226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21"/>
          <p:cNvCxnSpPr/>
          <p:nvPr/>
        </p:nvCxnSpPr>
        <p:spPr>
          <a:xfrm>
            <a:off x="4555742" y="6361797"/>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gyenes összekötő 22"/>
          <p:cNvCxnSpPr/>
          <p:nvPr/>
        </p:nvCxnSpPr>
        <p:spPr>
          <a:xfrm>
            <a:off x="4972632" y="6360804"/>
            <a:ext cx="0" cy="132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zövegdoboz 29"/>
          <p:cNvSpPr txBox="1"/>
          <p:nvPr/>
        </p:nvSpPr>
        <p:spPr>
          <a:xfrm>
            <a:off x="993343"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13</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Szövegdoboz 30"/>
          <p:cNvSpPr txBox="1"/>
          <p:nvPr/>
        </p:nvSpPr>
        <p:spPr>
          <a:xfrm>
            <a:off x="1853080"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4</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Szövegdoboz 31"/>
          <p:cNvSpPr txBox="1"/>
          <p:nvPr/>
        </p:nvSpPr>
        <p:spPr>
          <a:xfrm>
            <a:off x="2653504"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Szövegdoboz 32"/>
          <p:cNvSpPr txBox="1"/>
          <p:nvPr/>
        </p:nvSpPr>
        <p:spPr>
          <a:xfrm>
            <a:off x="3494668" y="6444228"/>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Szövegdoboz 33"/>
          <p:cNvSpPr txBox="1"/>
          <p:nvPr/>
        </p:nvSpPr>
        <p:spPr>
          <a:xfrm>
            <a:off x="4295091" y="6448230"/>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5" name="Egyenes összekötő 21"/>
          <p:cNvCxnSpPr/>
          <p:nvPr/>
        </p:nvCxnSpPr>
        <p:spPr>
          <a:xfrm>
            <a:off x="4971122" y="6366286"/>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Egyenes összekötő 22"/>
          <p:cNvCxnSpPr/>
          <p:nvPr/>
        </p:nvCxnSpPr>
        <p:spPr>
          <a:xfrm>
            <a:off x="5805449" y="6349428"/>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Szövegdoboz 33"/>
          <p:cNvSpPr txBox="1"/>
          <p:nvPr/>
        </p:nvSpPr>
        <p:spPr>
          <a:xfrm>
            <a:off x="5162217" y="6444702"/>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8</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0" name="Egyenes összekötő 21"/>
          <p:cNvCxnSpPr/>
          <p:nvPr/>
        </p:nvCxnSpPr>
        <p:spPr>
          <a:xfrm>
            <a:off x="5377900" y="6349428"/>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79071" y="4053164"/>
            <a:ext cx="213536"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5" name="TextBox 104"/>
          <p:cNvSpPr txBox="1"/>
          <p:nvPr/>
        </p:nvSpPr>
        <p:spPr>
          <a:xfrm>
            <a:off x="1284641" y="3864123"/>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6" name="TextBox 105"/>
          <p:cNvSpPr txBox="1"/>
          <p:nvPr/>
        </p:nvSpPr>
        <p:spPr>
          <a:xfrm>
            <a:off x="2412293" y="3808842"/>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7" name="TextBox 106"/>
          <p:cNvSpPr txBox="1"/>
          <p:nvPr/>
        </p:nvSpPr>
        <p:spPr>
          <a:xfrm>
            <a:off x="2945909" y="3698631"/>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8" name="TextBox 107"/>
          <p:cNvSpPr txBox="1"/>
          <p:nvPr/>
        </p:nvSpPr>
        <p:spPr>
          <a:xfrm>
            <a:off x="3746332" y="3317117"/>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9" name="TextBox 108"/>
          <p:cNvSpPr txBox="1"/>
          <p:nvPr/>
        </p:nvSpPr>
        <p:spPr>
          <a:xfrm>
            <a:off x="4079842" y="3308558"/>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0" name="TextBox 109"/>
          <p:cNvSpPr txBox="1"/>
          <p:nvPr/>
        </p:nvSpPr>
        <p:spPr>
          <a:xfrm>
            <a:off x="5413882" y="2718620"/>
            <a:ext cx="240702" cy="24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4" name="TextBox 113"/>
          <p:cNvSpPr txBox="1"/>
          <p:nvPr/>
        </p:nvSpPr>
        <p:spPr>
          <a:xfrm>
            <a:off x="4999487" y="4859549"/>
            <a:ext cx="155363"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5" name="TextBox 114"/>
          <p:cNvSpPr txBox="1"/>
          <p:nvPr/>
        </p:nvSpPr>
        <p:spPr>
          <a:xfrm>
            <a:off x="4380002" y="5290576"/>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6" name="TextBox 115"/>
          <p:cNvSpPr txBox="1"/>
          <p:nvPr/>
        </p:nvSpPr>
        <p:spPr>
          <a:xfrm>
            <a:off x="3693678" y="5369657"/>
            <a:ext cx="142051"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7" name="TextBox 116"/>
          <p:cNvSpPr txBox="1"/>
          <p:nvPr/>
        </p:nvSpPr>
        <p:spPr>
          <a:xfrm>
            <a:off x="3112663" y="5403418"/>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18" name="TextBox 117"/>
          <p:cNvSpPr txBox="1"/>
          <p:nvPr/>
        </p:nvSpPr>
        <p:spPr>
          <a:xfrm>
            <a:off x="2147893" y="5620788"/>
            <a:ext cx="100192"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cxnSp>
        <p:nvCxnSpPr>
          <p:cNvPr id="31" name="Straight Connector 30"/>
          <p:cNvCxnSpPr>
            <a:stCxn id="115" idx="3"/>
            <a:endCxn id="118" idx="3"/>
          </p:cNvCxnSpPr>
          <p:nvPr/>
        </p:nvCxnSpPr>
        <p:spPr>
          <a:xfrm flipH="1">
            <a:off x="2248085" y="5416047"/>
            <a:ext cx="2347166" cy="3302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80539" y="3153556"/>
            <a:ext cx="81754"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72" name="TextBox 71"/>
          <p:cNvSpPr txBox="1"/>
          <p:nvPr/>
        </p:nvSpPr>
        <p:spPr>
          <a:xfrm>
            <a:off x="4438997" y="3890288"/>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74" name="TextBox 73"/>
          <p:cNvSpPr txBox="1"/>
          <p:nvPr/>
        </p:nvSpPr>
        <p:spPr>
          <a:xfrm>
            <a:off x="3094727" y="4456612"/>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75" name="TextBox 74"/>
          <p:cNvSpPr txBox="1"/>
          <p:nvPr/>
        </p:nvSpPr>
        <p:spPr>
          <a:xfrm>
            <a:off x="2194250" y="5204469"/>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cxnSp>
        <p:nvCxnSpPr>
          <p:cNvPr id="18" name="Straight Connector 17"/>
          <p:cNvCxnSpPr>
            <a:stCxn id="160" idx="2"/>
          </p:cNvCxnSpPr>
          <p:nvPr/>
        </p:nvCxnSpPr>
        <p:spPr>
          <a:xfrm flipH="1">
            <a:off x="2306704" y="1598771"/>
            <a:ext cx="5666865" cy="379379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960496" y="5959404"/>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810</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1" name="TextBox 90"/>
          <p:cNvSpPr txBox="1"/>
          <p:nvPr/>
        </p:nvSpPr>
        <p:spPr>
          <a:xfrm>
            <a:off x="2950796" y="5739239"/>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820</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2" name="TextBox 91"/>
          <p:cNvSpPr txBox="1"/>
          <p:nvPr/>
        </p:nvSpPr>
        <p:spPr>
          <a:xfrm>
            <a:off x="3535700" y="5604297"/>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821</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3" name="TextBox 92"/>
          <p:cNvSpPr txBox="1"/>
          <p:nvPr/>
        </p:nvSpPr>
        <p:spPr>
          <a:xfrm>
            <a:off x="4210426" y="5517761"/>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835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94" name="TextBox 93"/>
          <p:cNvSpPr txBox="1"/>
          <p:nvPr/>
        </p:nvSpPr>
        <p:spPr>
          <a:xfrm>
            <a:off x="4874953" y="5143185"/>
            <a:ext cx="548326" cy="368047"/>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845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47" name="Rectangle 46"/>
          <p:cNvSpPr/>
          <p:nvPr/>
        </p:nvSpPr>
        <p:spPr>
          <a:xfrm>
            <a:off x="977930" y="3554256"/>
            <a:ext cx="834555" cy="3973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I7-4600U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98" name="Rectangle 97"/>
          <p:cNvSpPr/>
          <p:nvPr/>
        </p:nvSpPr>
        <p:spPr>
          <a:xfrm>
            <a:off x="854494" y="4362203"/>
            <a:ext cx="834554" cy="368047"/>
          </a:xfrm>
          <a:prstGeom prst="rect">
            <a:avLst/>
          </a:prstGeom>
        </p:spPr>
        <p:txBody>
          <a:bodyPr wrap="non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I7-4500U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55" name="Rectangle 54"/>
          <p:cNvSpPr/>
          <p:nvPr/>
        </p:nvSpPr>
        <p:spPr>
          <a:xfrm>
            <a:off x="2109339" y="3470744"/>
            <a:ext cx="834554" cy="368047"/>
          </a:xfrm>
          <a:prstGeom prst="rect">
            <a:avLst/>
          </a:prstGeom>
        </p:spPr>
        <p:txBody>
          <a:bodyPr wrap="non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I7-5600U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57" name="Rectangle 56"/>
          <p:cNvSpPr/>
          <p:nvPr/>
        </p:nvSpPr>
        <p:spPr>
          <a:xfrm>
            <a:off x="2665819" y="3253130"/>
            <a:ext cx="834554" cy="368047"/>
          </a:xfrm>
          <a:prstGeom prst="rect">
            <a:avLst/>
          </a:prstGeom>
        </p:spPr>
        <p:txBody>
          <a:bodyPr wrap="non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I7-6600U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3" name="TextBox 102"/>
          <p:cNvSpPr txBox="1"/>
          <p:nvPr/>
        </p:nvSpPr>
        <p:spPr>
          <a:xfrm>
            <a:off x="3258413" y="3006071"/>
            <a:ext cx="1064981" cy="36804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I7-7560U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4" name="TextBox 103"/>
          <p:cNvSpPr txBox="1"/>
          <p:nvPr/>
        </p:nvSpPr>
        <p:spPr>
          <a:xfrm>
            <a:off x="3895642" y="2812147"/>
            <a:ext cx="834554" cy="397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I7-7660U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11" name="TextBox 110"/>
          <p:cNvSpPr txBox="1"/>
          <p:nvPr/>
        </p:nvSpPr>
        <p:spPr>
          <a:xfrm>
            <a:off x="4872167" y="2454742"/>
            <a:ext cx="1278648" cy="36804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I7-8565U</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 4C</a:t>
            </a:r>
          </a:p>
        </p:txBody>
      </p:sp>
      <p:sp>
        <p:nvSpPr>
          <p:cNvPr id="112" name="TextBox 111"/>
          <p:cNvSpPr txBox="1"/>
          <p:nvPr/>
        </p:nvSpPr>
        <p:spPr>
          <a:xfrm>
            <a:off x="1950289" y="4912847"/>
            <a:ext cx="677964"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A8X 3C</a:t>
            </a:r>
          </a:p>
        </p:txBody>
      </p:sp>
      <p:sp>
        <p:nvSpPr>
          <p:cNvPr id="113" name="TextBox 112"/>
          <p:cNvSpPr txBox="1"/>
          <p:nvPr/>
        </p:nvSpPr>
        <p:spPr>
          <a:xfrm>
            <a:off x="3234213" y="4766066"/>
            <a:ext cx="579131"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A9 2C</a:t>
            </a:r>
          </a:p>
        </p:txBody>
      </p:sp>
      <p:sp>
        <p:nvSpPr>
          <p:cNvPr id="120" name="TextBox 119"/>
          <p:cNvSpPr txBox="1"/>
          <p:nvPr/>
        </p:nvSpPr>
        <p:spPr>
          <a:xfrm>
            <a:off x="4184254" y="4160700"/>
            <a:ext cx="90542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A10X 3+3C</a:t>
            </a:r>
          </a:p>
        </p:txBody>
      </p:sp>
      <p:sp>
        <p:nvSpPr>
          <p:cNvPr id="123" name="TextBox 122"/>
          <p:cNvSpPr txBox="1"/>
          <p:nvPr/>
        </p:nvSpPr>
        <p:spPr>
          <a:xfrm>
            <a:off x="5313699" y="3394783"/>
            <a:ext cx="90542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A12X 4+4C</a:t>
            </a:r>
          </a:p>
        </p:txBody>
      </p:sp>
      <p:sp>
        <p:nvSpPr>
          <p:cNvPr id="30" name="TextBox 29"/>
          <p:cNvSpPr txBox="1"/>
          <p:nvPr/>
        </p:nvSpPr>
        <p:spPr>
          <a:xfrm>
            <a:off x="1257366" y="5067462"/>
            <a:ext cx="511037"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Apple</a:t>
            </a:r>
          </a:p>
        </p:txBody>
      </p:sp>
      <p:sp>
        <p:nvSpPr>
          <p:cNvPr id="32" name="TextBox 31"/>
          <p:cNvSpPr txBox="1"/>
          <p:nvPr/>
        </p:nvSpPr>
        <p:spPr>
          <a:xfrm>
            <a:off x="1098100" y="5807060"/>
            <a:ext cx="85077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Qualcomm</a:t>
            </a:r>
          </a:p>
        </p:txBody>
      </p:sp>
      <p:cxnSp>
        <p:nvCxnSpPr>
          <p:cNvPr id="97" name="Egyenes összekötő 22"/>
          <p:cNvCxnSpPr/>
          <p:nvPr/>
        </p:nvCxnSpPr>
        <p:spPr>
          <a:xfrm>
            <a:off x="6632119" y="6345598"/>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Egyenes összekötő 21"/>
          <p:cNvCxnSpPr/>
          <p:nvPr/>
        </p:nvCxnSpPr>
        <p:spPr>
          <a:xfrm>
            <a:off x="6211255" y="6355972"/>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Szövegdoboz 33"/>
          <p:cNvSpPr txBox="1"/>
          <p:nvPr/>
        </p:nvSpPr>
        <p:spPr>
          <a:xfrm>
            <a:off x="5988437" y="6459089"/>
            <a:ext cx="440952"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9" name="Egyenes összekötő 21"/>
          <p:cNvCxnSpPr/>
          <p:nvPr/>
        </p:nvCxnSpPr>
        <p:spPr>
          <a:xfrm>
            <a:off x="7034140" y="6339014"/>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Egyenes összekötő nyíllal 4"/>
          <p:cNvCxnSpPr/>
          <p:nvPr/>
        </p:nvCxnSpPr>
        <p:spPr>
          <a:xfrm flipH="1" flipV="1">
            <a:off x="660770" y="1016732"/>
            <a:ext cx="63" cy="47843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5" name="Szövegdoboz 35"/>
          <p:cNvSpPr txBox="1"/>
          <p:nvPr/>
        </p:nvSpPr>
        <p:spPr>
          <a:xfrm>
            <a:off x="122745" y="5732571"/>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66" name="Egyenes összekötő 40"/>
          <p:cNvCxnSpPr/>
          <p:nvPr/>
        </p:nvCxnSpPr>
        <p:spPr>
          <a:xfrm rot="5400000">
            <a:off x="665516" y="526426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Egyenes összekötő 53"/>
          <p:cNvCxnSpPr/>
          <p:nvPr/>
        </p:nvCxnSpPr>
        <p:spPr>
          <a:xfrm rot="5400000">
            <a:off x="666022" y="4693229"/>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Egyenes összekötő 54"/>
          <p:cNvCxnSpPr/>
          <p:nvPr/>
        </p:nvCxnSpPr>
        <p:spPr>
          <a:xfrm rot="5400000">
            <a:off x="666597" y="4119431"/>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Egyenes összekötő 55"/>
          <p:cNvCxnSpPr/>
          <p:nvPr/>
        </p:nvCxnSpPr>
        <p:spPr>
          <a:xfrm rot="5400000">
            <a:off x="663863" y="555099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Egyenes összekötő 74"/>
          <p:cNvCxnSpPr/>
          <p:nvPr/>
        </p:nvCxnSpPr>
        <p:spPr>
          <a:xfrm rot="5400000">
            <a:off x="663892" y="497967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Egyenes összekötő 76"/>
          <p:cNvCxnSpPr/>
          <p:nvPr/>
        </p:nvCxnSpPr>
        <p:spPr>
          <a:xfrm rot="5400000">
            <a:off x="670101" y="4404640"/>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Szövegdoboz 35"/>
          <p:cNvSpPr txBox="1"/>
          <p:nvPr/>
        </p:nvSpPr>
        <p:spPr>
          <a:xfrm>
            <a:off x="106293" y="5464698"/>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3" name="Szövegdoboz 35"/>
          <p:cNvSpPr txBox="1"/>
          <p:nvPr/>
        </p:nvSpPr>
        <p:spPr>
          <a:xfrm>
            <a:off x="106293" y="5179567"/>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400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4" name="Szövegdoboz 35"/>
          <p:cNvSpPr txBox="1"/>
          <p:nvPr/>
        </p:nvSpPr>
        <p:spPr>
          <a:xfrm>
            <a:off x="106293" y="4894403"/>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500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5" name="Szövegdoboz 35"/>
          <p:cNvSpPr txBox="1"/>
          <p:nvPr/>
        </p:nvSpPr>
        <p:spPr>
          <a:xfrm>
            <a:off x="106293" y="4607086"/>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600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6" name="Szövegdoboz 35"/>
          <p:cNvSpPr txBox="1"/>
          <p:nvPr/>
        </p:nvSpPr>
        <p:spPr>
          <a:xfrm>
            <a:off x="106293" y="4318918"/>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700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7" name="Szövegdoboz 35"/>
          <p:cNvSpPr txBox="1"/>
          <p:nvPr/>
        </p:nvSpPr>
        <p:spPr>
          <a:xfrm>
            <a:off x="108356" y="4032666"/>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800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8" name="Egyenes összekötő 55"/>
          <p:cNvCxnSpPr/>
          <p:nvPr/>
        </p:nvCxnSpPr>
        <p:spPr>
          <a:xfrm rot="5400000">
            <a:off x="660255" y="5823619"/>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Egyenes összekötő 55"/>
          <p:cNvCxnSpPr/>
          <p:nvPr/>
        </p:nvCxnSpPr>
        <p:spPr>
          <a:xfrm rot="5400000">
            <a:off x="663218" y="6106328"/>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Szövegdoboz 35"/>
          <p:cNvSpPr txBox="1"/>
          <p:nvPr/>
        </p:nvSpPr>
        <p:spPr>
          <a:xfrm>
            <a:off x="114810" y="6017018"/>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1" name="Egyenes összekötő 54"/>
          <p:cNvCxnSpPr/>
          <p:nvPr/>
        </p:nvCxnSpPr>
        <p:spPr>
          <a:xfrm rot="5400000">
            <a:off x="656677" y="354744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Egyenes összekötő 76"/>
          <p:cNvCxnSpPr/>
          <p:nvPr/>
        </p:nvCxnSpPr>
        <p:spPr>
          <a:xfrm rot="5400000">
            <a:off x="660182" y="3832655"/>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Szövegdoboz 35"/>
          <p:cNvSpPr txBox="1"/>
          <p:nvPr/>
        </p:nvSpPr>
        <p:spPr>
          <a:xfrm>
            <a:off x="96373" y="3746934"/>
            <a:ext cx="394302"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900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4" name="Szövegdoboz 35"/>
          <p:cNvSpPr txBox="1"/>
          <p:nvPr/>
        </p:nvSpPr>
        <p:spPr>
          <a:xfrm>
            <a:off x="52196" y="3460682"/>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1000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5" name="Egyenes összekötő 54"/>
          <p:cNvCxnSpPr/>
          <p:nvPr/>
        </p:nvCxnSpPr>
        <p:spPr>
          <a:xfrm rot="5400000">
            <a:off x="662849" y="3262668"/>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Egyenes összekötő 76"/>
          <p:cNvCxnSpPr/>
          <p:nvPr/>
        </p:nvCxnSpPr>
        <p:spPr>
          <a:xfrm rot="5400000">
            <a:off x="666354" y="354787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Szövegdoboz 35"/>
          <p:cNvSpPr txBox="1"/>
          <p:nvPr/>
        </p:nvSpPr>
        <p:spPr>
          <a:xfrm>
            <a:off x="58368" y="3175903"/>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1100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8" name="Egyenes összekötő 54"/>
          <p:cNvCxnSpPr/>
          <p:nvPr/>
        </p:nvCxnSpPr>
        <p:spPr>
          <a:xfrm rot="5400000">
            <a:off x="662683" y="301226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Szövegdoboz 35"/>
          <p:cNvSpPr txBox="1"/>
          <p:nvPr/>
        </p:nvSpPr>
        <p:spPr>
          <a:xfrm>
            <a:off x="50132" y="2907404"/>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1200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0" name="Egyenes összekötő 54"/>
          <p:cNvCxnSpPr/>
          <p:nvPr/>
        </p:nvCxnSpPr>
        <p:spPr>
          <a:xfrm rot="5400000">
            <a:off x="639977" y="272233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Szövegdoboz 35"/>
          <p:cNvSpPr txBox="1"/>
          <p:nvPr/>
        </p:nvSpPr>
        <p:spPr>
          <a:xfrm>
            <a:off x="35496" y="2635569"/>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1300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2" name="Egyenes összekötő 54"/>
          <p:cNvCxnSpPr/>
          <p:nvPr/>
        </p:nvCxnSpPr>
        <p:spPr>
          <a:xfrm rot="5400000">
            <a:off x="651646" y="2437555"/>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Egyenes összekötő 76"/>
          <p:cNvCxnSpPr/>
          <p:nvPr/>
        </p:nvCxnSpPr>
        <p:spPr>
          <a:xfrm rot="5400000">
            <a:off x="649654" y="2722763"/>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Szövegdoboz 35"/>
          <p:cNvSpPr txBox="1"/>
          <p:nvPr/>
        </p:nvSpPr>
        <p:spPr>
          <a:xfrm>
            <a:off x="41669" y="2365634"/>
            <a:ext cx="476448" cy="2195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1400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7" name="TextBox 196"/>
          <p:cNvSpPr txBox="1"/>
          <p:nvPr/>
        </p:nvSpPr>
        <p:spPr>
          <a:xfrm>
            <a:off x="6246853" y="2636912"/>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99" name="TextBox 198"/>
          <p:cNvSpPr txBox="1"/>
          <p:nvPr/>
        </p:nvSpPr>
        <p:spPr>
          <a:xfrm>
            <a:off x="5703243" y="2257240"/>
            <a:ext cx="1278648" cy="36804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I7-1065G7</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4C</a:t>
            </a:r>
          </a:p>
        </p:txBody>
      </p:sp>
      <p:sp>
        <p:nvSpPr>
          <p:cNvPr id="202" name="TextBox 201"/>
          <p:cNvSpPr txBox="1"/>
          <p:nvPr/>
        </p:nvSpPr>
        <p:spPr>
          <a:xfrm>
            <a:off x="3054906" y="4722124"/>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3" name="TextBox 202"/>
          <p:cNvSpPr txBox="1"/>
          <p:nvPr/>
        </p:nvSpPr>
        <p:spPr>
          <a:xfrm>
            <a:off x="3871852" y="4094307"/>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4" name="TextBox 203"/>
          <p:cNvSpPr txBox="1"/>
          <p:nvPr/>
        </p:nvSpPr>
        <p:spPr>
          <a:xfrm>
            <a:off x="2886116" y="4293880"/>
            <a:ext cx="627453"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A9X 2C</a:t>
            </a:r>
          </a:p>
        </p:txBody>
      </p:sp>
      <p:sp>
        <p:nvSpPr>
          <p:cNvPr id="205" name="TextBox 204"/>
          <p:cNvSpPr txBox="1"/>
          <p:nvPr/>
        </p:nvSpPr>
        <p:spPr>
          <a:xfrm>
            <a:off x="3458514" y="3884717"/>
            <a:ext cx="879478"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A10 2+2C</a:t>
            </a:r>
          </a:p>
        </p:txBody>
      </p:sp>
      <p:sp>
        <p:nvSpPr>
          <p:cNvPr id="206" name="TextBox 205"/>
          <p:cNvSpPr txBox="1"/>
          <p:nvPr/>
        </p:nvSpPr>
        <p:spPr>
          <a:xfrm>
            <a:off x="4653509" y="3677092"/>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7" name="TextBox 206"/>
          <p:cNvSpPr txBox="1"/>
          <p:nvPr/>
        </p:nvSpPr>
        <p:spPr>
          <a:xfrm>
            <a:off x="4210309" y="3448418"/>
            <a:ext cx="879478"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A11 2+4C</a:t>
            </a:r>
          </a:p>
        </p:txBody>
      </p:sp>
      <p:sp>
        <p:nvSpPr>
          <p:cNvPr id="208" name="TextBox 207"/>
          <p:cNvSpPr txBox="1"/>
          <p:nvPr/>
        </p:nvSpPr>
        <p:spPr>
          <a:xfrm>
            <a:off x="6386067" y="2537667"/>
            <a:ext cx="215249"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209" name="TextBox 208"/>
          <p:cNvSpPr txBox="1"/>
          <p:nvPr/>
        </p:nvSpPr>
        <p:spPr>
          <a:xfrm>
            <a:off x="6322026" y="2765660"/>
            <a:ext cx="879478"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A13 2+4C</a:t>
            </a:r>
          </a:p>
        </p:txBody>
      </p:sp>
      <p:sp>
        <p:nvSpPr>
          <p:cNvPr id="211" name="TextBox 210"/>
          <p:cNvSpPr txBox="1"/>
          <p:nvPr/>
        </p:nvSpPr>
        <p:spPr>
          <a:xfrm>
            <a:off x="5784317" y="4253959"/>
            <a:ext cx="155363"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212" name="TextBox 211"/>
          <p:cNvSpPr txBox="1"/>
          <p:nvPr/>
        </p:nvSpPr>
        <p:spPr>
          <a:xfrm>
            <a:off x="6599981" y="3750398"/>
            <a:ext cx="155363"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cxnSp>
        <p:nvCxnSpPr>
          <p:cNvPr id="73" name="Straight Connector 72"/>
          <p:cNvCxnSpPr/>
          <p:nvPr/>
        </p:nvCxnSpPr>
        <p:spPr bwMode="auto">
          <a:xfrm flipH="1">
            <a:off x="4523133" y="3413514"/>
            <a:ext cx="3014765" cy="1983168"/>
          </a:xfrm>
          <a:prstGeom prst="line">
            <a:avLst/>
          </a:prstGeom>
          <a:noFill/>
          <a:ln w="19050" cap="flat" cmpd="sng" algn="ctr">
            <a:solidFill>
              <a:schemeClr val="tx1"/>
            </a:solidFill>
            <a:prstDash val="sysDash"/>
            <a:round/>
            <a:headEnd type="none" w="med" len="med"/>
            <a:tailEnd type="none" w="med" len="med"/>
          </a:ln>
          <a:effectLst/>
        </p:spPr>
      </p:cxnSp>
      <p:sp>
        <p:nvSpPr>
          <p:cNvPr id="213" name="TextBox 212"/>
          <p:cNvSpPr txBox="1"/>
          <p:nvPr/>
        </p:nvSpPr>
        <p:spPr>
          <a:xfrm>
            <a:off x="5590420" y="4647472"/>
            <a:ext cx="757543" cy="397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855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1+3+4C</a:t>
            </a:r>
          </a:p>
        </p:txBody>
      </p:sp>
      <p:sp>
        <p:nvSpPr>
          <p:cNvPr id="214" name="TextBox 213"/>
          <p:cNvSpPr txBox="1"/>
          <p:nvPr/>
        </p:nvSpPr>
        <p:spPr>
          <a:xfrm>
            <a:off x="6297316" y="4120869"/>
            <a:ext cx="867172" cy="405929"/>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865</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1+3+4C</a:t>
            </a:r>
          </a:p>
        </p:txBody>
      </p:sp>
      <p:sp>
        <p:nvSpPr>
          <p:cNvPr id="33" name="TextBox 32"/>
          <p:cNvSpPr txBox="1"/>
          <p:nvPr/>
        </p:nvSpPr>
        <p:spPr>
          <a:xfrm>
            <a:off x="4220052" y="5839163"/>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(A73)</a:t>
            </a:r>
          </a:p>
        </p:txBody>
      </p:sp>
      <p:sp>
        <p:nvSpPr>
          <p:cNvPr id="124" name="TextBox 123"/>
          <p:cNvSpPr txBox="1"/>
          <p:nvPr/>
        </p:nvSpPr>
        <p:spPr>
          <a:xfrm>
            <a:off x="4889280" y="5469010"/>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(A75)</a:t>
            </a:r>
          </a:p>
        </p:txBody>
      </p:sp>
      <p:sp>
        <p:nvSpPr>
          <p:cNvPr id="125" name="TextBox 124"/>
          <p:cNvSpPr txBox="1"/>
          <p:nvPr/>
        </p:nvSpPr>
        <p:spPr>
          <a:xfrm>
            <a:off x="5743478" y="4996830"/>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(A76)</a:t>
            </a:r>
          </a:p>
        </p:txBody>
      </p:sp>
      <p:sp>
        <p:nvSpPr>
          <p:cNvPr id="128" name="TextBox 127"/>
          <p:cNvSpPr txBox="1"/>
          <p:nvPr/>
        </p:nvSpPr>
        <p:spPr>
          <a:xfrm>
            <a:off x="6465377" y="4448092"/>
            <a:ext cx="529073" cy="2383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(A77)</a:t>
            </a:r>
          </a:p>
        </p:txBody>
      </p:sp>
      <p:cxnSp>
        <p:nvCxnSpPr>
          <p:cNvPr id="130" name="Egyenes összekötő 21"/>
          <p:cNvCxnSpPr/>
          <p:nvPr/>
        </p:nvCxnSpPr>
        <p:spPr>
          <a:xfrm>
            <a:off x="7842574" y="6328715"/>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Egyenes összekötő 22"/>
          <p:cNvCxnSpPr/>
          <p:nvPr/>
        </p:nvCxnSpPr>
        <p:spPr>
          <a:xfrm>
            <a:off x="7442731" y="6338257"/>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Szövegdoboz 33"/>
          <p:cNvSpPr txBox="1"/>
          <p:nvPr/>
        </p:nvSpPr>
        <p:spPr>
          <a:xfrm>
            <a:off x="6808191" y="6459089"/>
            <a:ext cx="545399"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4" name="Egyenes összekötő 54"/>
          <p:cNvCxnSpPr/>
          <p:nvPr/>
        </p:nvCxnSpPr>
        <p:spPr>
          <a:xfrm rot="5400000">
            <a:off x="651232" y="2149750"/>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Szövegdoboz 35"/>
          <p:cNvSpPr txBox="1"/>
          <p:nvPr/>
        </p:nvSpPr>
        <p:spPr>
          <a:xfrm>
            <a:off x="35496" y="2085193"/>
            <a:ext cx="612000" cy="251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1500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8" name="Szövegdoboz 35"/>
          <p:cNvSpPr txBox="1"/>
          <p:nvPr/>
        </p:nvSpPr>
        <p:spPr>
          <a:xfrm>
            <a:off x="35496" y="1792066"/>
            <a:ext cx="545399" cy="2321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1600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41" name="Egyenes összekötő 54"/>
          <p:cNvCxnSpPr/>
          <p:nvPr/>
        </p:nvCxnSpPr>
        <p:spPr>
          <a:xfrm rot="5400000">
            <a:off x="651232" y="186251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253607" y="1763675"/>
            <a:ext cx="74321"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143" name="TextBox 142"/>
          <p:cNvSpPr txBox="1"/>
          <p:nvPr/>
        </p:nvSpPr>
        <p:spPr>
          <a:xfrm>
            <a:off x="7438951" y="3325818"/>
            <a:ext cx="187989"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4" name="TextBox 143"/>
          <p:cNvSpPr txBox="1"/>
          <p:nvPr/>
        </p:nvSpPr>
        <p:spPr>
          <a:xfrm>
            <a:off x="7125390" y="3569928"/>
            <a:ext cx="867173" cy="405929"/>
          </a:xfrm>
          <a:prstGeom prst="rect">
            <a:avLst/>
          </a:prstGeom>
          <a:noFill/>
        </p:spPr>
        <p:txBody>
          <a:bodyPr wrap="none" rtlCol="0">
            <a:spAutoFit/>
          </a:bodyPr>
          <a:lstStyle/>
          <a:p>
            <a:pPr marL="0" marR="0" lvl="0" indent="0" algn="ctr" defTabSz="914400" rtl="0" eaLnBrk="1" fontAlgn="auto" latinLnBrk="0" hangingPunct="1">
              <a:lnSpc>
                <a:spcPts val="1400"/>
              </a:lnSpc>
              <a:spcBef>
                <a:spcPts val="0"/>
              </a:spcBef>
              <a:spcAft>
                <a:spcPts val="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888</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1+3+4C</a:t>
            </a:r>
          </a:p>
        </p:txBody>
      </p:sp>
      <p:sp>
        <p:nvSpPr>
          <p:cNvPr id="145" name="TextBox 144"/>
          <p:cNvSpPr txBox="1"/>
          <p:nvPr/>
        </p:nvSpPr>
        <p:spPr>
          <a:xfrm>
            <a:off x="6624228" y="1556792"/>
            <a:ext cx="1006755" cy="269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A14 2+4C</a:t>
            </a:r>
          </a:p>
        </p:txBody>
      </p:sp>
      <p:sp>
        <p:nvSpPr>
          <p:cNvPr id="147" name="TextBox 146"/>
          <p:cNvSpPr txBox="1"/>
          <p:nvPr/>
        </p:nvSpPr>
        <p:spPr>
          <a:xfrm>
            <a:off x="7297580" y="3894874"/>
            <a:ext cx="508667" cy="2556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(X1)</a:t>
            </a:r>
          </a:p>
        </p:txBody>
      </p:sp>
      <p:cxnSp>
        <p:nvCxnSpPr>
          <p:cNvPr id="152" name="Egyenes összekötő 21"/>
          <p:cNvCxnSpPr/>
          <p:nvPr/>
        </p:nvCxnSpPr>
        <p:spPr>
          <a:xfrm>
            <a:off x="7842179" y="6335882"/>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Egyenes összekötő 21"/>
          <p:cNvCxnSpPr/>
          <p:nvPr/>
        </p:nvCxnSpPr>
        <p:spPr>
          <a:xfrm>
            <a:off x="8650613" y="6335125"/>
            <a:ext cx="0" cy="1327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Egyenes összekötő 22"/>
          <p:cNvCxnSpPr/>
          <p:nvPr/>
        </p:nvCxnSpPr>
        <p:spPr>
          <a:xfrm>
            <a:off x="8250770" y="6335125"/>
            <a:ext cx="0" cy="132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Szövegdoboz 33"/>
          <p:cNvSpPr txBox="1"/>
          <p:nvPr/>
        </p:nvSpPr>
        <p:spPr>
          <a:xfrm>
            <a:off x="7616230" y="6465499"/>
            <a:ext cx="595035" cy="2489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21</a:t>
            </a:r>
            <a:endParaRPr kumimoji="0" lang="hu-HU" sz="12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6" name="Szövegdoboz 33"/>
          <p:cNvSpPr txBox="1"/>
          <p:nvPr/>
        </p:nvSpPr>
        <p:spPr>
          <a:xfrm>
            <a:off x="8513469" y="6454645"/>
            <a:ext cx="596638" cy="2489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a:t>
            </a:r>
            <a:endParaRPr kumimoji="0" lang="hu-HU" sz="125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7" name="TextBox 156"/>
          <p:cNvSpPr txBox="1"/>
          <p:nvPr/>
        </p:nvSpPr>
        <p:spPr>
          <a:xfrm>
            <a:off x="8237279" y="1233843"/>
            <a:ext cx="232576" cy="25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46" name="TextBox 145"/>
          <p:cNvSpPr txBox="1"/>
          <p:nvPr/>
        </p:nvSpPr>
        <p:spPr>
          <a:xfrm>
            <a:off x="8049425" y="1628800"/>
            <a:ext cx="1275103" cy="320754"/>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I7-1265U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2+10C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148" name="Egyenes összekötő 54"/>
          <p:cNvCxnSpPr/>
          <p:nvPr/>
        </p:nvCxnSpPr>
        <p:spPr>
          <a:xfrm rot="5400000">
            <a:off x="644517" y="1878245"/>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Egyenes összekötő 54"/>
          <p:cNvCxnSpPr/>
          <p:nvPr/>
        </p:nvCxnSpPr>
        <p:spPr>
          <a:xfrm rot="5400000">
            <a:off x="644103" y="1590440"/>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Szövegdoboz 35"/>
          <p:cNvSpPr txBox="1"/>
          <p:nvPr/>
        </p:nvSpPr>
        <p:spPr>
          <a:xfrm>
            <a:off x="28367" y="1525883"/>
            <a:ext cx="612000" cy="2846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1700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8" name="Szövegdoboz 35"/>
          <p:cNvSpPr txBox="1"/>
          <p:nvPr/>
        </p:nvSpPr>
        <p:spPr>
          <a:xfrm>
            <a:off x="28367" y="1232756"/>
            <a:ext cx="595035"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1800</a:t>
            </a:r>
            <a:endParaRPr kumimoji="0" lang="hu-HU" sz="125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59" name="Egyenes összekötő 54"/>
          <p:cNvCxnSpPr/>
          <p:nvPr/>
        </p:nvCxnSpPr>
        <p:spPr>
          <a:xfrm rot="5400000">
            <a:off x="644103" y="1303206"/>
            <a:ext cx="0" cy="136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57" idx="2"/>
            <a:endCxn id="209" idx="1"/>
          </p:cNvCxnSpPr>
          <p:nvPr/>
        </p:nvCxnSpPr>
        <p:spPr bwMode="auto">
          <a:xfrm flipH="1">
            <a:off x="6322026" y="1484784"/>
            <a:ext cx="2031541" cy="1406347"/>
          </a:xfrm>
          <a:prstGeom prst="line">
            <a:avLst/>
          </a:prstGeom>
          <a:noFill/>
          <a:ln w="28575" cap="flat" cmpd="sng" algn="ctr">
            <a:solidFill>
              <a:srgbClr val="0070C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p:cNvSpPr txBox="1"/>
          <p:nvPr/>
        </p:nvSpPr>
        <p:spPr>
          <a:xfrm>
            <a:off x="7936408" y="1347830"/>
            <a:ext cx="74321" cy="250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x</a:t>
            </a:r>
          </a:p>
        </p:txBody>
      </p:sp>
      <p:sp>
        <p:nvSpPr>
          <p:cNvPr id="161" name="TextBox 160"/>
          <p:cNvSpPr txBox="1"/>
          <p:nvPr/>
        </p:nvSpPr>
        <p:spPr>
          <a:xfrm>
            <a:off x="7201649" y="1196752"/>
            <a:ext cx="10983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Verdana"/>
                <a:ea typeface="+mn-ea"/>
                <a:cs typeface="+mn-cs"/>
              </a:rPr>
              <a:t>A15 </a:t>
            </a:r>
            <a:r>
              <a:rPr kumimoji="0" lang="en-US" sz="1400" b="0" i="0" u="none" strike="noStrike" kern="1200" cap="none" spc="0" normalizeH="0" baseline="0" noProof="0" dirty="0">
                <a:ln>
                  <a:noFill/>
                </a:ln>
                <a:solidFill>
                  <a:srgbClr val="FF0000"/>
                </a:solidFill>
                <a:effectLst/>
                <a:uLnTx/>
                <a:uFillTx/>
                <a:latin typeface="Verdana"/>
                <a:ea typeface="+mn-ea"/>
                <a:cs typeface="+mn-cs"/>
              </a:rPr>
              <a:t>2+4C</a:t>
            </a:r>
          </a:p>
        </p:txBody>
      </p:sp>
    </p:spTree>
    <p:extLst>
      <p:ext uri="{BB962C8B-B14F-4D97-AF65-F5344CB8AC3E}">
        <p14:creationId xmlns:p14="http://schemas.microsoft.com/office/powerpoint/2010/main" val="361810376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(14)</a:t>
            </a:r>
            <a:endParaRPr lang="en-US" dirty="0"/>
          </a:p>
        </p:txBody>
      </p:sp>
      <p:sp>
        <p:nvSpPr>
          <p:cNvPr id="3" name="Rounded Rectangle 2"/>
          <p:cNvSpPr/>
          <p:nvPr/>
        </p:nvSpPr>
        <p:spPr bwMode="auto">
          <a:xfrm>
            <a:off x="-108012" y="1089028"/>
            <a:ext cx="9252520" cy="194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38030" y="1088740"/>
            <a:ext cx="8677440" cy="1892826"/>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comparison of the year-over-year SC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Geekbench</a:t>
            </a:r>
            <a:r>
              <a:rPr kumimoji="0" lang="en-US" sz="1600" b="0" i="0" u="none" strike="noStrike" kern="1200" cap="none" spc="0" normalizeH="0" baseline="0" noProof="0" dirty="0">
                <a:ln>
                  <a:noFill/>
                </a:ln>
                <a:solidFill>
                  <a:srgbClr val="000000"/>
                </a:solidFill>
                <a:effectLst/>
                <a:uLnTx/>
                <a:uFillTx/>
                <a:latin typeface="Verdana"/>
                <a:ea typeface="+mn-ea"/>
                <a:cs typeface="+mn-cs"/>
              </a:rPr>
              <a:t> 5 performance gains in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preceding Figures clearly indicates that </a:t>
            </a:r>
            <a:r>
              <a:rPr kumimoji="0" lang="en-US" sz="1600" b="0" i="0" u="none" strike="noStrike" kern="1200" cap="none" spc="0" normalizeH="0" baseline="0" noProof="0" dirty="0">
                <a:ln>
                  <a:noFill/>
                </a:ln>
                <a:solidFill>
                  <a:srgbClr val="FF0000"/>
                </a:solidFill>
                <a:effectLst/>
                <a:uLnTx/>
                <a:uFillTx/>
                <a:latin typeface="Verdana"/>
                <a:ea typeface="+mn-ea"/>
                <a:cs typeface="+mn-cs"/>
              </a:rPr>
              <a:t>Apple raises the performance of their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 series processors notable faster than Intel or Qualcomm the performance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of their processors.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in line with ARM’s own estimate for how Apple expects to exceed Intel’s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low power (15 W TDP) i5 series Core 2 processors in performance, as shown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the next Figure.</a:t>
            </a:r>
          </a:p>
        </p:txBody>
      </p:sp>
      <p:sp>
        <p:nvSpPr>
          <p:cNvPr id="8" name="TextBox 7"/>
          <p:cNvSpPr txBox="1"/>
          <p:nvPr/>
        </p:nvSpPr>
        <p:spPr>
          <a:xfrm>
            <a:off x="71438" y="440668"/>
            <a:ext cx="92077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10" normalizeH="0" baseline="0" noProof="0" dirty="0">
                <a:ln>
                  <a:noFill/>
                </a:ln>
                <a:solidFill>
                  <a:srgbClr val="2D2D8A"/>
                </a:solidFill>
                <a:effectLst/>
                <a:uLnTx/>
                <a:uFillTx/>
                <a:latin typeface="Verdana"/>
                <a:ea typeface="+mn-ea"/>
                <a:cs typeface="+mn-cs"/>
              </a:rPr>
              <a:t>Year-over-year performance gain of Intel’s, Apple’s and Qualcomm’s mobile processors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   (based on SC </a:t>
            </a:r>
            <a:r>
              <a:rPr kumimoji="0" lang="en-US" sz="1800" b="0" i="0" u="none" strike="noStrike" kern="1200" cap="none" spc="-70" normalizeH="0" baseline="0" noProof="0" dirty="0" err="1">
                <a:ln>
                  <a:noFill/>
                </a:ln>
                <a:solidFill>
                  <a:srgbClr val="2D2D8A"/>
                </a:solidFill>
                <a:effectLst/>
                <a:uLnTx/>
                <a:uFillTx/>
                <a:latin typeface="Verdana"/>
                <a:ea typeface="+mn-ea"/>
                <a:cs typeface="+mn-cs"/>
              </a:rPr>
              <a:t>Geekbench</a:t>
            </a:r>
            <a:r>
              <a:rPr kumimoji="0" lang="en-US" sz="1800" b="0" i="0" u="none" strike="noStrike" kern="1200" cap="none" spc="-70" normalizeH="0" baseline="0" noProof="0" dirty="0">
                <a:ln>
                  <a:noFill/>
                </a:ln>
                <a:solidFill>
                  <a:srgbClr val="2D2D8A"/>
                </a:solidFill>
                <a:effectLst/>
                <a:uLnTx/>
                <a:uFillTx/>
                <a:latin typeface="Verdana"/>
                <a:ea typeface="+mn-ea"/>
                <a:cs typeface="+mn-cs"/>
              </a:rPr>
              <a:t> 5 scores) -3</a:t>
            </a:r>
            <a:endParaRPr kumimoji="0" lang="en-US" sz="1800" b="0" i="0" u="none" strike="noStrike" kern="1200" cap="none" spc="-7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4780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16" y="445842"/>
            <a:ext cx="7706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expectations for achieving CPU performance leadership -1</a:t>
            </a:r>
          </a:p>
        </p:txBody>
      </p:sp>
      <p:sp>
        <p:nvSpPr>
          <p:cNvPr id="9" name="Title 1"/>
          <p:cNvSpPr>
            <a:spLocks noGrp="1"/>
          </p:cNvSpPr>
          <p:nvPr>
            <p:ph type="title"/>
          </p:nvPr>
        </p:nvSpPr>
        <p:spPr>
          <a:solidFill>
            <a:srgbClr val="0000FF"/>
          </a:solidFill>
          <a:ln>
            <a:noFill/>
          </a:ln>
          <a:effectLst/>
        </p:spPr>
        <p:txBody>
          <a:bodyPr vert="horz" wrap="square" lIns="91440" tIns="45720" rIns="91440" bIns="45720" numCol="1" anchor="ctr" anchorCtr="0" compatLnSpc="1">
            <a:prstTxWarp prst="textNoShape">
              <a:avLst/>
            </a:prstTxWarp>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(15)</a:t>
            </a:r>
            <a:endParaRPr lang="en-US" kern="1200" dirty="0">
              <a:solidFill>
                <a:srgbClr val="FFFFFF"/>
              </a:solidFill>
            </a:endParaRPr>
          </a:p>
        </p:txBody>
      </p:sp>
      <p:sp>
        <p:nvSpPr>
          <p:cNvPr id="2" name="TextBox 1"/>
          <p:cNvSpPr txBox="1"/>
          <p:nvPr/>
        </p:nvSpPr>
        <p:spPr>
          <a:xfrm>
            <a:off x="4948170" y="2114611"/>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mn-ea"/>
                <a:cs typeface="+mn-cs"/>
              </a:rPr>
              <a:t>A-77</a:t>
            </a:r>
          </a:p>
        </p:txBody>
      </p:sp>
      <p:sp>
        <p:nvSpPr>
          <p:cNvPr id="10" name="TextBox 9"/>
          <p:cNvSpPr txBox="1"/>
          <p:nvPr/>
        </p:nvSpPr>
        <p:spPr>
          <a:xfrm>
            <a:off x="5653129" y="1844991"/>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mn-ea"/>
                <a:cs typeface="+mn-cs"/>
              </a:rPr>
              <a:t>A-78</a:t>
            </a:r>
          </a:p>
        </p:txBody>
      </p:sp>
      <p:sp>
        <p:nvSpPr>
          <p:cNvPr id="12" name="TextBox 11"/>
          <p:cNvSpPr txBox="1"/>
          <p:nvPr/>
        </p:nvSpPr>
        <p:spPr>
          <a:xfrm>
            <a:off x="4192710" y="2636595"/>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mn-ea"/>
                <a:cs typeface="+mn-cs"/>
              </a:rPr>
              <a:t>A-76</a:t>
            </a:r>
          </a:p>
        </p:txBody>
      </p:sp>
      <p:sp>
        <p:nvSpPr>
          <p:cNvPr id="7" name="Rounded Rectangle 6"/>
          <p:cNvSpPr/>
          <p:nvPr/>
        </p:nvSpPr>
        <p:spPr bwMode="auto">
          <a:xfrm>
            <a:off x="508" y="882389"/>
            <a:ext cx="9144000" cy="54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TextBox 20"/>
          <p:cNvSpPr txBox="1"/>
          <p:nvPr/>
        </p:nvSpPr>
        <p:spPr>
          <a:xfrm>
            <a:off x="71500" y="873097"/>
            <a:ext cx="90039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Figure below indicates,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expects higher year-over-year performance gains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from their processors than from Intel’s comparable low power (15 W TDP) ones.   </a:t>
            </a:r>
          </a:p>
        </p:txBody>
      </p:sp>
      <p:sp>
        <p:nvSpPr>
          <p:cNvPr id="24" name="TextBox 23"/>
          <p:cNvSpPr txBox="1"/>
          <p:nvPr/>
        </p:nvSpPr>
        <p:spPr>
          <a:xfrm>
            <a:off x="320555" y="5841268"/>
            <a:ext cx="84711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Figure: Expected year-over-year performance gain of ARM processors vs. Intel’s [</a:t>
            </a:r>
            <a:r>
              <a:rPr kumimoji="0" lang="hu-HU" sz="1600" b="0" i="0" u="none" strike="noStrike" kern="1200" cap="none" spc="-50" normalizeH="0" baseline="0" noProof="0" dirty="0">
                <a:ln>
                  <a:noFill/>
                </a:ln>
                <a:solidFill>
                  <a:srgbClr val="000000"/>
                </a:solidFill>
                <a:effectLst/>
                <a:uLnTx/>
                <a:uFillTx/>
                <a:latin typeface="Verdana"/>
                <a:ea typeface="+mn-ea"/>
                <a:cs typeface="+mn-cs"/>
              </a:rPr>
              <a:t>71</a:t>
            </a:r>
            <a:r>
              <a:rPr kumimoji="0" lang="en-US" sz="1600" b="0" i="0" u="none" strike="noStrike" kern="1200" cap="none" spc="-50" normalizeH="0" baseline="0" noProof="0" dirty="0">
                <a:ln>
                  <a:noFill/>
                </a:ln>
                <a:solidFill>
                  <a:srgbClr val="000000"/>
                </a:solidFill>
                <a:effectLst/>
                <a:uLnTx/>
                <a:uFillTx/>
                <a:latin typeface="Verdana"/>
                <a:ea typeface="+mn-ea"/>
                <a:cs typeface="+mn-cs"/>
              </a:rPr>
              <a:t>]</a:t>
            </a:r>
          </a:p>
        </p:txBody>
      </p:sp>
      <p:pic>
        <p:nvPicPr>
          <p:cNvPr id="26"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700808"/>
            <a:ext cx="8988425" cy="409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033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(16)</a:t>
            </a:r>
            <a:endParaRPr lang="en-US" dirty="0"/>
          </a:p>
        </p:txBody>
      </p:sp>
      <p:sp>
        <p:nvSpPr>
          <p:cNvPr id="5" name="Rounded Rectangle 4"/>
          <p:cNvSpPr/>
          <p:nvPr/>
        </p:nvSpPr>
        <p:spPr bwMode="auto">
          <a:xfrm>
            <a:off x="508" y="825748"/>
            <a:ext cx="9144000" cy="61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179512" y="800708"/>
            <a:ext cx="90730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above expectation may be the incentive for developing Arm-based  Windows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devices and servers.</a:t>
            </a:r>
          </a:p>
        </p:txBody>
      </p:sp>
      <p:sp>
        <p:nvSpPr>
          <p:cNvPr id="7" name="TextBox 6"/>
          <p:cNvSpPr txBox="1"/>
          <p:nvPr/>
        </p:nvSpPr>
        <p:spPr>
          <a:xfrm>
            <a:off x="76816" y="445842"/>
            <a:ext cx="78535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expectations for achieving CPU performance leadership -2</a:t>
            </a:r>
          </a:p>
        </p:txBody>
      </p:sp>
    </p:spTree>
    <p:extLst>
      <p:ext uri="{BB962C8B-B14F-4D97-AF65-F5344CB8AC3E}">
        <p14:creationId xmlns:p14="http://schemas.microsoft.com/office/powerpoint/2010/main" val="13581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a:solidFill>
                  <a:srgbClr val="FFFFFF"/>
                </a:solidFill>
                <a:latin typeface="Verdana" pitchFamily="34" charset="0"/>
                <a:cs typeface="Arial" charset="0"/>
              </a:rPr>
              <a:t>6. Appendix: Evolution of Apple’s mobile processors </a:t>
            </a:r>
            <a:r>
              <a:rPr lang="en-US" altLang="en-US" kern="1200" dirty="0" smtClean="0">
                <a:solidFill>
                  <a:srgbClr val="FFFFFF"/>
                </a:solidFill>
                <a:latin typeface="Verdana" pitchFamily="34" charset="0"/>
                <a:cs typeface="Arial" charset="0"/>
              </a:rPr>
              <a:t>(17)</a:t>
            </a:r>
            <a:endParaRPr lang="en-US" dirty="0"/>
          </a:p>
        </p:txBody>
      </p:sp>
      <p:sp>
        <p:nvSpPr>
          <p:cNvPr id="3" name="TextBox 2"/>
          <p:cNvSpPr txBox="1"/>
          <p:nvPr/>
        </p:nvSpPr>
        <p:spPr>
          <a:xfrm>
            <a:off x="251520" y="800708"/>
            <a:ext cx="9037004" cy="221599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After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emergence of the Core </a:t>
            </a:r>
            <a:r>
              <a:rPr kumimoji="0" lang="en-US" sz="1600" b="0" i="0" u="none" strike="noStrike" kern="1200" cap="none" spc="0" normalizeH="0" baseline="0" noProof="0" dirty="0">
                <a:ln>
                  <a:noFill/>
                </a:ln>
                <a:solidFill>
                  <a:srgbClr val="0070C0"/>
                </a:solidFill>
                <a:effectLst/>
                <a:uLnTx/>
                <a:uFillTx/>
                <a:latin typeface="Verdana"/>
                <a:ea typeface="+mn-ea"/>
                <a:cs typeface="+mn-cs"/>
              </a:rPr>
              <a:t>2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family in 006</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Apple replaced the PowerPC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processors used </a:t>
            </a:r>
            <a:r>
              <a:rPr kumimoji="0" lang="en-US" sz="1600" b="0" i="0" u="none" strike="noStrike" kern="1200" cap="none" spc="0" normalizeH="0" baseline="0" noProof="0" dirty="0">
                <a:ln>
                  <a:noFill/>
                </a:ln>
                <a:solidFill>
                  <a:srgbClr val="0070C0"/>
                </a:solidFill>
                <a:effectLst/>
                <a:uLnTx/>
                <a:uFillTx/>
                <a:latin typeface="Verdana"/>
                <a:ea typeface="+mn-ea"/>
                <a:cs typeface="+mn-cs"/>
              </a:rPr>
              <a:t>until then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their iMac/MacBook family of </a:t>
            </a:r>
            <a:r>
              <a:rPr kumimoji="0" lang="en-US" sz="1600" b="0" i="0" u="none" strike="noStrike" kern="1200" cap="none" spc="0" normalizeH="0" baseline="0" noProof="0" dirty="0">
                <a:ln>
                  <a:noFill/>
                </a:ln>
                <a:solidFill>
                  <a:srgbClr val="0070C0"/>
                </a:solidFill>
                <a:effectLst/>
                <a:uLnTx/>
                <a:uFillTx/>
                <a:latin typeface="Verdana"/>
                <a:ea typeface="+mn-ea"/>
                <a:cs typeface="+mn-cs"/>
              </a:rPr>
              <a:t>laptops and </a:t>
            </a:r>
            <a:r>
              <a:rPr kumimoji="0" lang="en-US" sz="1600" b="0" i="0" u="none" strike="noStrike" kern="1200" cap="none" spc="0" normalizeH="0" baseline="0" noProof="0" dirty="0" err="1" smtClean="0">
                <a:ln>
                  <a:noFill/>
                </a:ln>
                <a:solidFill>
                  <a:srgbClr val="0070C0"/>
                </a:solidFill>
                <a:effectLst/>
                <a:uLnTx/>
                <a:uFillTx/>
                <a:latin typeface="Verdana"/>
                <a:ea typeface="+mn-ea"/>
                <a:cs typeface="+mn-cs"/>
              </a:rPr>
              <a:t>desktopsű</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by Intel’s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Core </a:t>
            </a:r>
            <a:r>
              <a:rPr kumimoji="0" lang="en-US" sz="1600" b="0" i="0" u="none" strike="noStrike" kern="1200" cap="none" spc="0" normalizeH="0" baseline="0" noProof="0" dirty="0">
                <a:ln>
                  <a:noFill/>
                </a:ln>
                <a:solidFill>
                  <a:srgbClr val="0070C0"/>
                </a:solidFill>
                <a:effectLst/>
                <a:uLnTx/>
                <a:uFillTx/>
                <a:latin typeface="Verdana"/>
                <a:ea typeface="+mn-ea"/>
                <a:cs typeface="+mn-cs"/>
              </a:rPr>
              <a:t>2 </a:t>
            </a:r>
            <a:r>
              <a:rPr kumimoji="0" lang="en-US" sz="1600" b="0" i="0" u="none" strike="noStrike" kern="1200" cap="none" spc="0" normalizeH="0" baseline="0" noProof="0" dirty="0">
                <a:ln>
                  <a:noFill/>
                </a:ln>
                <a:solidFill>
                  <a:srgbClr val="000000"/>
                </a:solidFill>
                <a:effectLst/>
                <a:uLnTx/>
                <a:uFillTx/>
                <a:latin typeface="Verdana"/>
                <a:ea typeface="+mn-ea"/>
                <a:cs typeface="+mn-cs"/>
              </a:rPr>
              <a:t>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Nevertheless,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06/2020 Apple announced</a:t>
            </a:r>
            <a:r>
              <a:rPr kumimoji="0" lang="en-US" sz="1600" b="0" i="0" u="none" strike="noStrike" kern="1200" cap="none" spc="0" normalizeH="0" baseline="0" noProof="0" dirty="0">
                <a:ln>
                  <a:noFill/>
                </a:ln>
                <a:solidFill>
                  <a:srgbClr val="000000"/>
                </a:solidFill>
                <a:effectLst/>
                <a:uLnTx/>
                <a:uFillTx/>
                <a:latin typeface="Verdana"/>
                <a:ea typeface="+mn-ea"/>
                <a:cs typeface="+mn-cs"/>
              </a:rPr>
              <a:t> their plan </a:t>
            </a:r>
            <a:r>
              <a:rPr kumimoji="0" lang="en-US" sz="1600" b="0" i="0" u="none" strike="noStrike" kern="1200" cap="none" spc="0" normalizeH="0" baseline="0" noProof="0" dirty="0">
                <a:ln>
                  <a:noFill/>
                </a:ln>
                <a:solidFill>
                  <a:srgbClr val="0070C0"/>
                </a:solidFill>
                <a:effectLst/>
                <a:uLnTx/>
                <a:uFillTx/>
                <a:latin typeface="Verdana"/>
                <a:ea typeface="+mn-ea"/>
                <a:cs typeface="+mn-cs"/>
              </a:rPr>
              <a:t>to replace Intel’s x86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processors by ARM-based in-house designed M1 processors in their Mac family,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running under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macOS</a:t>
            </a:r>
            <a:r>
              <a:rPr kumimoji="0" lang="en-US" sz="1600" b="0" i="0" u="none" strike="noStrike" kern="1200" cap="none" spc="0" normalizeH="0" baseline="0" noProof="0" dirty="0">
                <a:ln>
                  <a:noFill/>
                </a:ln>
                <a:solidFill>
                  <a:srgbClr val="000000"/>
                </a:solidFill>
                <a:effectLst/>
                <a:uLnTx/>
                <a:uFillTx/>
                <a:latin typeface="Verdana"/>
                <a:ea typeface="+mn-ea"/>
                <a:cs typeface="+mn-cs"/>
              </a:rPr>
              <a:t> 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First Mac devices built on the M1 processor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GB" sz="1600" b="0" i="0" u="none" strike="noStrike" kern="1200" cap="none" spc="0" normalizeH="0" baseline="0" noProof="0" dirty="0">
                <a:ln>
                  <a:noFill/>
                </a:ln>
                <a:solidFill>
                  <a:srgbClr val="000000"/>
                </a:solidFill>
                <a:effectLst/>
                <a:uLnTx/>
                <a:uFillTx/>
                <a:latin typeface="Verdana"/>
                <a:ea typeface="+mn-ea"/>
                <a:cs typeface="+mn-cs"/>
              </a:rPr>
              <a:t>13-inch MacBook Pro, MacBook Air,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and Mac mini laptop and desktop models) </a:t>
            </a:r>
            <a:r>
              <a:rPr kumimoji="0" lang="en-US" sz="1600" b="0" i="0" u="none" strike="noStrike" kern="1200" cap="none" spc="0" normalizeH="0" baseline="0" noProof="0" dirty="0">
                <a:ln>
                  <a:noFill/>
                </a:ln>
                <a:solidFill>
                  <a:srgbClr val="000000"/>
                </a:solidFill>
                <a:effectLst/>
                <a:uLnTx/>
                <a:uFillTx/>
                <a:latin typeface="Verdana"/>
                <a:ea typeface="+mn-ea"/>
                <a:cs typeface="+mn-cs"/>
              </a:rPr>
              <a:t>appeared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11/2020.</a:t>
            </a:r>
          </a:p>
        </p:txBody>
      </p:sp>
      <p:sp>
        <p:nvSpPr>
          <p:cNvPr id="5" name="TextBox 4"/>
          <p:cNvSpPr txBox="1"/>
          <p:nvPr/>
        </p:nvSpPr>
        <p:spPr>
          <a:xfrm>
            <a:off x="73996" y="445345"/>
            <a:ext cx="94305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introduction of ARM-based Apple processors in Apple’s Mac devices</a:t>
            </a:r>
          </a:p>
        </p:txBody>
      </p:sp>
    </p:spTree>
    <p:extLst>
      <p:ext uri="{BB962C8B-B14F-4D97-AF65-F5344CB8AC3E}">
        <p14:creationId xmlns:p14="http://schemas.microsoft.com/office/powerpoint/2010/main" val="15683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47564" y="1821219"/>
            <a:ext cx="7961095"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7. </a:t>
            </a:r>
            <a:r>
              <a:rPr kumimoji="0" lang="en-US" sz="1900" b="0" i="0" u="none" strike="noStrike" kern="1200" cap="none" spc="0" normalizeH="0" baseline="0" noProof="0" dirty="0">
                <a:ln>
                  <a:noFill/>
                </a:ln>
                <a:solidFill>
                  <a:srgbClr val="FFFFFF"/>
                </a:solidFill>
                <a:effectLst/>
                <a:uLnTx/>
                <a:uFillTx/>
                <a:latin typeface="Verdana"/>
                <a:ea typeface="+mn-ea"/>
                <a:cs typeface="+mn-cs"/>
              </a:rPr>
              <a:t>References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8315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2.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(10)</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415" t="18761" r="25379" b="9389"/>
          <a:stretch/>
        </p:blipFill>
        <p:spPr>
          <a:xfrm>
            <a:off x="2068939" y="1232756"/>
            <a:ext cx="4843321" cy="4284476"/>
          </a:xfrm>
          <a:prstGeom prst="rect">
            <a:avLst/>
          </a:prstGeom>
        </p:spPr>
      </p:pic>
      <p:sp>
        <p:nvSpPr>
          <p:cNvPr id="5" name="TextBox 4"/>
          <p:cNvSpPr txBox="1"/>
          <p:nvPr/>
        </p:nvSpPr>
        <p:spPr>
          <a:xfrm>
            <a:off x="107950" y="469543"/>
            <a:ext cx="9216947" cy="369332"/>
          </a:xfrm>
          <a:prstGeom prst="rect">
            <a:avLst/>
          </a:prstGeom>
          <a:noFill/>
        </p:spPr>
        <p:txBody>
          <a:bodyPr wrap="none" rtlCol="0">
            <a:spAutoFit/>
          </a:bodyPr>
          <a:lstStyle/>
          <a:p>
            <a:r>
              <a:rPr lang="en-US" spc="-60" dirty="0" smtClean="0">
                <a:solidFill>
                  <a:schemeClr val="accent6"/>
                </a:solidFill>
              </a:rPr>
              <a:t>Global market share of Chromebook shipments from notebooks in Q1/2022 </a:t>
            </a:r>
            <a:r>
              <a:rPr lang="en-US" spc="-60" dirty="0" smtClean="0">
                <a:solidFill>
                  <a:schemeClr val="accent6"/>
                </a:solidFill>
              </a:rPr>
              <a:t>[108]</a:t>
            </a:r>
            <a:endParaRPr lang="en-US" spc="-60" dirty="0">
              <a:solidFill>
                <a:schemeClr val="accent6"/>
              </a:solidFill>
            </a:endParaRPr>
          </a:p>
        </p:txBody>
      </p:sp>
      <p:sp>
        <p:nvSpPr>
          <p:cNvPr id="7" name="Rounded Rectangle 6"/>
          <p:cNvSpPr/>
          <p:nvPr/>
        </p:nvSpPr>
        <p:spPr bwMode="auto">
          <a:xfrm>
            <a:off x="36512" y="5927867"/>
            <a:ext cx="9144000" cy="866259"/>
          </a:xfrm>
          <a:prstGeom prst="roundRect">
            <a:avLst/>
          </a:prstGeom>
          <a:solidFill>
            <a:srgbClr val="DDF2FF"/>
          </a:solidFill>
          <a:ln w="19050" cap="flat" cmpd="sng" algn="ctr">
            <a:solidFill>
              <a:srgbClr val="86A4A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107950" y="5949280"/>
            <a:ext cx="9102172" cy="830997"/>
          </a:xfrm>
          <a:prstGeom prst="rect">
            <a:avLst/>
          </a:prstGeom>
          <a:noFill/>
        </p:spPr>
        <p:txBody>
          <a:bodyPr wrap="none" rtlCol="0">
            <a:spAutoFit/>
          </a:bodyPr>
          <a:lstStyle/>
          <a:p>
            <a:r>
              <a:rPr lang="en-US" sz="1600" dirty="0" smtClean="0"/>
              <a:t>Above Figure indicates that Chromebooks (either x86 or Arm-based) cover only a </a:t>
            </a:r>
          </a:p>
          <a:p>
            <a:r>
              <a:rPr lang="en-US" sz="1600" dirty="0"/>
              <a:t> </a:t>
            </a:r>
            <a:r>
              <a:rPr lang="en-US" sz="1600" dirty="0" smtClean="0"/>
              <a:t> few % (actually about 6 %) of notebooks shipment, with a declining trend, as stated</a:t>
            </a:r>
          </a:p>
          <a:p>
            <a:r>
              <a:rPr lang="en-US" sz="1600" dirty="0"/>
              <a:t> </a:t>
            </a:r>
            <a:r>
              <a:rPr lang="en-US" sz="1600" dirty="0" smtClean="0"/>
              <a:t> elsewhere </a:t>
            </a:r>
            <a:r>
              <a:rPr lang="en-US" sz="1600" dirty="0" smtClean="0"/>
              <a:t>[109]. </a:t>
            </a:r>
            <a:endParaRPr lang="en-US" sz="1600" dirty="0"/>
          </a:p>
        </p:txBody>
      </p:sp>
    </p:spTree>
    <p:extLst>
      <p:ext uri="{BB962C8B-B14F-4D97-AF65-F5344CB8AC3E}">
        <p14:creationId xmlns:p14="http://schemas.microsoft.com/office/powerpoint/2010/main" val="18468057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1</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8244" name="Text Box 11"/>
          <p:cNvSpPr txBox="1">
            <a:spLocks noChangeArrowheads="1"/>
          </p:cNvSpPr>
          <p:nvPr/>
        </p:nvSpPr>
        <p:spPr bwMode="auto">
          <a:xfrm>
            <a:off x="107504" y="1057452"/>
            <a:ext cx="93173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Flautner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Heterogeneity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rescue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70" b="0" i="0" u="none" strike="noStrike" kern="1200" cap="none" spc="0" normalizeH="0" baseline="0" noProof="0" dirty="0">
                <a:ln>
                  <a:noFill/>
                </a:ln>
                <a:solidFill>
                  <a:srgbClr val="000000"/>
                </a:solidFill>
                <a:effectLst/>
                <a:uLnTx/>
                <a:uFillTx/>
                <a:latin typeface="Verdana" pitchFamily="34" charset="0"/>
                <a:ea typeface="+mn-ea"/>
                <a:cs typeface="+mn-cs"/>
              </a:rPr>
              <a:t>https://www.bscmsrc.eu/sites/default/files/media/arm-heterogenous-mp-november-2011.pdf</a:t>
            </a:r>
          </a:p>
        </p:txBody>
      </p:sp>
      <p:sp>
        <p:nvSpPr>
          <p:cNvPr id="139269" name="Text Box 11"/>
          <p:cNvSpPr txBox="1">
            <a:spLocks noChangeArrowheads="1"/>
          </p:cNvSpPr>
          <p:nvPr/>
        </p:nvSpPr>
        <p:spPr bwMode="auto">
          <a:xfrm>
            <a:off x="124007" y="1652597"/>
            <a:ext cx="83554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Cortex-A15 &amp; Cortex-A7,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http://www.arm.com/files/downloads/big.LITTLE_Final.pdf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1" name="Text Box 11"/>
          <p:cNvSpPr txBox="1">
            <a:spLocks noChangeArrowheads="1"/>
          </p:cNvSpPr>
          <p:nvPr/>
        </p:nvSpPr>
        <p:spPr bwMode="auto">
          <a:xfrm>
            <a:off x="107504" y="2259117"/>
            <a:ext cx="88794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Variable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SMP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CPU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Low</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Whitepaper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http://www.nvidia.com/content/PDF/tegra_white_papers/tegra-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whitepaper-0911b.pdf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115441" y="476672"/>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Technology</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630238" marR="0" lvl="0" indent="-6302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http://www.arm.com/products/processors/technologies/biglittleprocessing.php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108123" y="3061562"/>
            <a:ext cx="85733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Klug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Samsung Announces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MP Support in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5420</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11 2013, http://www.anandtech.com/show/7313/samsung-announces-biglittle-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mp-support-in-exynos-5420</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109231" y="3859973"/>
            <a:ext cx="7791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https://wiki.linaro.org/projects/big.LITTLE.MP#Overview</a:t>
            </a:r>
          </a:p>
        </p:txBody>
      </p:sp>
      <p:sp>
        <p:nvSpPr>
          <p:cNvPr id="14" name="Text Box 11"/>
          <p:cNvSpPr txBox="1">
            <a:spLocks noChangeArrowheads="1"/>
          </p:cNvSpPr>
          <p:nvPr/>
        </p:nvSpPr>
        <p:spPr bwMode="auto">
          <a:xfrm>
            <a:off x="112959" y="4251852"/>
            <a:ext cx="88378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Randhawa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systems provide more processing power for less 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New Electronics,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10 2012, http://www.newelectronics.co.uk/electronics-technology/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arms-big-little-systems-provide-more-processing-power-for-less-energy/43563/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109231" y="5052817"/>
            <a:ext cx="91391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Enables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Heterogeneous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Multi-Processing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Mobile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SoCs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http://www.mediatek.com/_en/Event/201307_TrueOctaCore/MediaTekEnablesARM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bigLITTLEHMPTechnology.pdf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108123" y="5856468"/>
            <a:ext cx="85268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Jeff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Advances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Savings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2012, http://www.arm.com/files/pdf/Advances_in_big.LITTLE_Technology_for_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Power_and_Energy_Savings.pdf</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805373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2</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8244" name="Text Box 11"/>
          <p:cNvSpPr txBox="1">
            <a:spLocks noChangeArrowheads="1"/>
          </p:cNvSpPr>
          <p:nvPr/>
        </p:nvSpPr>
        <p:spPr bwMode="auto">
          <a:xfrm>
            <a:off x="107504" y="1305261"/>
            <a:ext cx="8416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Kim M., Kim H.,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Chung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Samsung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5410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Experience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Ultimate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Versatility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69" name="Text Box 11"/>
          <p:cNvSpPr txBox="1">
            <a:spLocks noChangeArrowheads="1"/>
          </p:cNvSpPr>
          <p:nvPr/>
        </p:nvSpPr>
        <p:spPr bwMode="auto">
          <a:xfrm>
            <a:off x="113374" y="1900406"/>
            <a:ext cx="89561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Y.,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Kenkare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Kashyap</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28nm high- metal-gate heterogeneous quad-core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CPUs for high-performance and energy-efficient mobile application 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2013 IEEE International Solid-State Circuits Conference Digest of Technical Papers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IEEE, pp.154-155</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1" name="Text Box 11"/>
          <p:cNvSpPr txBox="1">
            <a:spLocks noChangeArrowheads="1"/>
          </p:cNvSpPr>
          <p:nvPr/>
        </p:nvSpPr>
        <p:spPr bwMode="auto">
          <a:xfrm>
            <a:off x="107504" y="2921553"/>
            <a:ext cx="90665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Whitwam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Samsung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5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Octa</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5420 looks to correct past mistakes, shoddy graphics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Extreme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23 2013, http://www.extremetech.com/computing/162090-samsung-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looks-to-correct-past-mistake-with-updated-exynos-5-octa-5420-arm-chip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115441" y="47248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CoreTile</a:t>
            </a:r>
            <a:r>
              <a:rPr kumimoji="0" lang="en-US" sz="1400" b="0" i="0" u="none" strike="noStrike" kern="1200" cap="none" spc="0" normalizeH="0" baseline="0" noProof="0" dirty="0">
                <a:ln>
                  <a:noFill/>
                </a:ln>
                <a:solidFill>
                  <a:srgbClr val="000000"/>
                </a:solidFill>
                <a:effectLst/>
                <a:uLnTx/>
                <a:uFillTx/>
                <a:latin typeface="Verdana"/>
                <a:ea typeface="+mn-ea"/>
                <a:cs typeface="+mn-cs"/>
              </a:rPr>
              <a:t> Express A15x2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A7x3</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Power Management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Note</a:t>
            </a:r>
            <a:r>
              <a:rPr kumimoji="0" lang="hu-HU" sz="1400" b="0" i="0" u="none" strike="noStrike" kern="1200" cap="none" spc="0" normalizeH="0" baseline="0" noProof="0" dirty="0">
                <a:ln>
                  <a:noFill/>
                </a:ln>
                <a:solidFill>
                  <a:srgbClr val="000000"/>
                </a:solidFill>
                <a:effectLst/>
                <a:uLnTx/>
                <a:uFillTx/>
                <a:latin typeface="Verdana"/>
                <a:ea typeface="+mn-ea"/>
                <a:cs typeface="+mn-cs"/>
              </a:rPr>
              <a:t> 318,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http://infocenter.arm.com/help/topic/com.arm.doc.dai0318e/DAI0318E_v2p_ca15_a7_</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a:ea typeface="+mn-ea"/>
                <a:cs typeface="+mn-cs"/>
              </a:rPr>
              <a:t>_</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management.pdf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108123" y="3723998"/>
            <a:ext cx="91442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hu-HU" dirty="0" err="1">
                <a:solidFill>
                  <a:srgbClr val="000000"/>
                </a:solidFill>
                <a:cs typeface="Times New Roman" pitchFamily="18" charset="0"/>
              </a:rPr>
              <a:t>Triggs</a:t>
            </a:r>
            <a:r>
              <a:rPr lang="hu-HU" dirty="0">
                <a:solidFill>
                  <a:srgbClr val="000000"/>
                </a:solidFill>
                <a:cs typeface="Times New Roman" pitchFamily="18" charset="0"/>
              </a:rPr>
              <a:t> R., </a:t>
            </a:r>
            <a:r>
              <a:rPr lang="en-US" dirty="0">
                <a:solidFill>
                  <a:srgbClr val="000000"/>
                </a:solidFill>
                <a:cs typeface="Times New Roman" pitchFamily="18" charset="0"/>
              </a:rPr>
              <a:t>Snapdragon 835 unveiled – Everything you need to know</a:t>
            </a:r>
            <a:r>
              <a:rPr lang="hu-HU" dirty="0">
                <a:solidFill>
                  <a:srgbClr val="000000"/>
                </a:solidFill>
                <a:cs typeface="Times New Roman" pitchFamily="18" charset="0"/>
              </a:rPr>
              <a:t>, </a:t>
            </a:r>
            <a:r>
              <a:rPr lang="hu-HU" dirty="0" err="1">
                <a:solidFill>
                  <a:srgbClr val="000000"/>
                </a:solidFill>
                <a:cs typeface="Times New Roman" pitchFamily="18" charset="0"/>
              </a:rPr>
              <a:t>Android</a:t>
            </a:r>
            <a:r>
              <a:rPr lang="hu-HU" dirty="0">
                <a:solidFill>
                  <a:srgbClr val="000000"/>
                </a:solidFill>
                <a:cs typeface="Times New Roman" pitchFamily="18" charset="0"/>
              </a:rPr>
              <a:t> </a:t>
            </a:r>
            <a:r>
              <a:rPr lang="hu-HU" dirty="0" err="1">
                <a:solidFill>
                  <a:srgbClr val="000000"/>
                </a:solidFill>
                <a:cs typeface="Times New Roman" pitchFamily="18" charset="0"/>
              </a:rPr>
              <a:t>Authority</a:t>
            </a:r>
            <a:r>
              <a:rPr lang="hu-HU" dirty="0">
                <a:solidFill>
                  <a:srgbClr val="000000"/>
                </a:solidFill>
                <a:cs typeface="Times New Roman" pitchFamily="18" charset="0"/>
              </a:rPr>
              <a:t>,</a:t>
            </a:r>
          </a:p>
          <a:p>
            <a:r>
              <a:rPr lang="hu-HU" dirty="0">
                <a:solidFill>
                  <a:srgbClr val="000000"/>
                </a:solidFill>
                <a:cs typeface="Times New Roman" pitchFamily="18" charset="0"/>
              </a:rPr>
              <a:t>          Jan. 3 2017, https://www.androidauthority.com/qualcomm-details-snapdragon-835-735688</a:t>
            </a:r>
            <a:endParaRPr lang="en-US" dirty="0"/>
          </a:p>
        </p:txBody>
      </p:sp>
      <p:sp>
        <p:nvSpPr>
          <p:cNvPr id="12" name="Text Box 11"/>
          <p:cNvSpPr txBox="1">
            <a:spLocks noChangeArrowheads="1"/>
          </p:cNvSpPr>
          <p:nvPr/>
        </p:nvSpPr>
        <p:spPr bwMode="auto">
          <a:xfrm>
            <a:off x="109231" y="4325982"/>
            <a:ext cx="7369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Grey 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Software Update,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10 2013,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http://www.linaro.org/blog/hardware-update/big-little-software-update/</a:t>
            </a:r>
          </a:p>
        </p:txBody>
      </p:sp>
      <p:sp>
        <p:nvSpPr>
          <p:cNvPr id="14" name="Text Box 11"/>
          <p:cNvSpPr txBox="1">
            <a:spLocks noChangeArrowheads="1"/>
          </p:cNvSpPr>
          <p:nvPr/>
        </p:nvSpPr>
        <p:spPr bwMode="auto">
          <a:xfrm>
            <a:off x="112959" y="4914288"/>
            <a:ext cx="85189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Poirier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Kernel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Switcher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solution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support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new</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Linux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1 2013,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https://events.linuxfoundation.org/images/stories/slides/elc2013_poirier.pdf</a:t>
            </a:r>
          </a:p>
        </p:txBody>
      </p:sp>
      <p:sp>
        <p:nvSpPr>
          <p:cNvPr id="15" name="Text Box 11"/>
          <p:cNvSpPr txBox="1">
            <a:spLocks noChangeArrowheads="1"/>
          </p:cNvSpPr>
          <p:nvPr/>
        </p:nvSpPr>
        <p:spPr bwMode="auto">
          <a:xfrm>
            <a:off x="109231" y="5715253"/>
            <a:ext cx="894962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Jeff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Technology Moves Towards Fully Heterogeneous Global Task Scheduling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TechCon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2013, http://community.arm.com/servlet/JiveServlet/previewBody/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7763-102-1-12076/big.LITTLE%20technology%20moves%20towards%20fully%20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heterogeneous%20Global%20Task%20Scheduling_final%20%28pdf%29.pdf</a:t>
            </a:r>
          </a:p>
        </p:txBody>
      </p:sp>
    </p:spTree>
    <p:extLst>
      <p:ext uri="{BB962C8B-B14F-4D97-AF65-F5344CB8AC3E}">
        <p14:creationId xmlns:p14="http://schemas.microsoft.com/office/powerpoint/2010/main" val="37950160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3</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8244" name="Text Box 11"/>
          <p:cNvSpPr txBox="1">
            <a:spLocks noChangeArrowheads="1"/>
          </p:cNvSpPr>
          <p:nvPr/>
        </p:nvSpPr>
        <p:spPr bwMode="auto">
          <a:xfrm>
            <a:off x="124477" y="1087137"/>
            <a:ext cx="91640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Enabling the Next Mobile Computing Revolution with Highly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Integrated ARMv8-A based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SoCs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Qualcomm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http://www.arm.com/files/pdf/ARM_Qualcomm_White_paper_Final.pdf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69" name="Text Box 11"/>
          <p:cNvSpPr txBox="1">
            <a:spLocks noChangeArrowheads="1"/>
          </p:cNvSpPr>
          <p:nvPr/>
        </p:nvSpPr>
        <p:spPr bwMode="auto">
          <a:xfrm>
            <a:off x="116830" y="1904598"/>
            <a:ext cx="88226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fontAlgn="base" hangingPunct="1">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hu-HU" altLang="en-US" dirty="0" err="1">
                <a:solidFill>
                  <a:srgbClr val="000000"/>
                </a:solidFill>
                <a:latin typeface="Verdana"/>
                <a:cs typeface="Arial" charset="0"/>
              </a:rPr>
              <a:t>Hruska</a:t>
            </a:r>
            <a:r>
              <a:rPr lang="hu-HU" altLang="en-US" dirty="0">
                <a:solidFill>
                  <a:srgbClr val="000000"/>
                </a:solidFill>
                <a:latin typeface="Verdana"/>
                <a:cs typeface="Arial" charset="0"/>
              </a:rPr>
              <a:t> J., </a:t>
            </a:r>
            <a:r>
              <a:rPr lang="en-US" altLang="en-US" dirty="0">
                <a:solidFill>
                  <a:srgbClr val="000000"/>
                </a:solidFill>
                <a:latin typeface="Verdana"/>
                <a:cs typeface="Arial" charset="0"/>
              </a:rPr>
              <a:t>New leak hints at AMD Zen’s architecture, organization</a:t>
            </a:r>
            <a:r>
              <a:rPr lang="hu-HU" altLang="en-US" dirty="0">
                <a:solidFill>
                  <a:srgbClr val="000000"/>
                </a:solidFill>
                <a:latin typeface="Verdana"/>
                <a:cs typeface="Arial" charset="0"/>
              </a:rPr>
              <a:t>, </a:t>
            </a:r>
            <a:r>
              <a:rPr lang="hu-HU" altLang="en-US" dirty="0" err="1">
                <a:solidFill>
                  <a:srgbClr val="000000"/>
                </a:solidFill>
                <a:latin typeface="Verdana"/>
                <a:cs typeface="Arial" charset="0"/>
              </a:rPr>
              <a:t>Extreme</a:t>
            </a:r>
            <a:r>
              <a:rPr lang="hu-HU" altLang="en-US" dirty="0">
                <a:solidFill>
                  <a:srgbClr val="000000"/>
                </a:solidFill>
                <a:latin typeface="Verdana"/>
                <a:cs typeface="Arial" charset="0"/>
              </a:rPr>
              <a:t> </a:t>
            </a:r>
            <a:r>
              <a:rPr lang="hu-HU" altLang="en-US" dirty="0" err="1">
                <a:solidFill>
                  <a:srgbClr val="000000"/>
                </a:solidFill>
                <a:latin typeface="Verdana"/>
                <a:cs typeface="Arial" charset="0"/>
              </a:rPr>
              <a:t>Tech</a:t>
            </a:r>
            <a:r>
              <a:rPr lang="hu-HU" altLang="en-US" dirty="0">
                <a:solidFill>
                  <a:srgbClr val="000000"/>
                </a:solidFill>
                <a:latin typeface="Verdana"/>
                <a:cs typeface="Arial" charset="0"/>
              </a:rPr>
              <a:t>, </a:t>
            </a:r>
            <a:r>
              <a:rPr lang="hu-HU" altLang="en-US" dirty="0" err="1">
                <a:solidFill>
                  <a:srgbClr val="000000"/>
                </a:solidFill>
                <a:latin typeface="Verdana"/>
                <a:cs typeface="Arial" charset="0"/>
              </a:rPr>
              <a:t>April</a:t>
            </a:r>
            <a:r>
              <a:rPr lang="hu-HU" altLang="en-US" dirty="0">
                <a:solidFill>
                  <a:srgbClr val="000000"/>
                </a:solidFill>
                <a:latin typeface="Verdana"/>
                <a:cs typeface="Arial" charset="0"/>
              </a:rPr>
              <a:t> 29</a:t>
            </a:r>
          </a:p>
          <a:p>
            <a:pPr lvl="0" defTabSz="914400" eaLnBrk="1" fontAlgn="base" hangingPunct="1">
              <a:spcBef>
                <a:spcPct val="0"/>
              </a:spcBef>
              <a:spcAft>
                <a:spcPct val="0"/>
              </a:spcAft>
              <a:defRPr/>
            </a:pPr>
            <a:r>
              <a:rPr lang="hu-HU" altLang="en-US" dirty="0">
                <a:solidFill>
                  <a:srgbClr val="000000"/>
                </a:solidFill>
                <a:latin typeface="Verdana"/>
                <a:cs typeface="Arial" charset="0"/>
              </a:rPr>
              <a:t>          2015, https://www.extremetech.com/gaming/204523-new-leak-hints-at-amd-zens-</a:t>
            </a:r>
          </a:p>
          <a:p>
            <a:pPr lvl="0" defTabSz="914400" eaLnBrk="1" fontAlgn="base" hangingPunct="1">
              <a:spcBef>
                <a:spcPct val="0"/>
              </a:spcBef>
              <a:spcAft>
                <a:spcPct val="0"/>
              </a:spcAft>
              <a:defRPr/>
            </a:pPr>
            <a:r>
              <a:rPr lang="hu-HU" altLang="en-US" dirty="0">
                <a:solidFill>
                  <a:srgbClr val="000000"/>
                </a:solidFill>
                <a:latin typeface="Verdana"/>
                <a:cs typeface="Arial" charset="0"/>
              </a:rPr>
              <a:t>          </a:t>
            </a:r>
            <a:r>
              <a:rPr lang="hu-HU" altLang="en-US" dirty="0" err="1">
                <a:solidFill>
                  <a:srgbClr val="000000"/>
                </a:solidFill>
                <a:latin typeface="Verdana"/>
                <a:cs typeface="Arial" charset="0"/>
              </a:rPr>
              <a:t>architecture-organization</a:t>
            </a:r>
            <a:endParaRPr lang="en-US" altLang="en-US" dirty="0">
              <a:solidFill>
                <a:srgbClr val="000000"/>
              </a:solidFill>
              <a:latin typeface="Verdana"/>
              <a:cs typeface="Arial" charset="0"/>
            </a:endParaRPr>
          </a:p>
        </p:txBody>
      </p:sp>
      <p:sp>
        <p:nvSpPr>
          <p:cNvPr id="139271" name="Text Box 11"/>
          <p:cNvSpPr txBox="1">
            <a:spLocks noChangeArrowheads="1"/>
          </p:cNvSpPr>
          <p:nvPr/>
        </p:nvSpPr>
        <p:spPr bwMode="auto">
          <a:xfrm>
            <a:off x="124477" y="2717952"/>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hangingPunct="1">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hu-HU" dirty="0" err="1">
                <a:solidFill>
                  <a:srgbClr val="000000"/>
                </a:solidFill>
                <a:latin typeface="Verdana"/>
              </a:rPr>
              <a:t>Goto</a:t>
            </a:r>
            <a:r>
              <a:rPr lang="hu-HU" dirty="0">
                <a:solidFill>
                  <a:srgbClr val="000000"/>
                </a:solidFill>
                <a:latin typeface="Verdana"/>
              </a:rPr>
              <a:t> H., ARM </a:t>
            </a:r>
            <a:r>
              <a:rPr lang="hu-HU" dirty="0" err="1">
                <a:solidFill>
                  <a:srgbClr val="000000"/>
                </a:solidFill>
                <a:latin typeface="Verdana"/>
              </a:rPr>
              <a:t>Cortex</a:t>
            </a:r>
            <a:r>
              <a:rPr lang="hu-HU" dirty="0">
                <a:solidFill>
                  <a:srgbClr val="000000"/>
                </a:solidFill>
                <a:latin typeface="Verdana"/>
              </a:rPr>
              <a:t> – A </a:t>
            </a:r>
            <a:r>
              <a:rPr lang="hu-HU" dirty="0" err="1">
                <a:solidFill>
                  <a:srgbClr val="000000"/>
                </a:solidFill>
                <a:latin typeface="Verdana"/>
              </a:rPr>
              <a:t>Family</a:t>
            </a:r>
            <a:r>
              <a:rPr lang="hu-HU" dirty="0">
                <a:solidFill>
                  <a:srgbClr val="000000"/>
                </a:solidFill>
                <a:latin typeface="Verdana"/>
              </a:rPr>
              <a:t> </a:t>
            </a:r>
            <a:r>
              <a:rPr lang="hu-HU" dirty="0" err="1">
                <a:solidFill>
                  <a:srgbClr val="000000"/>
                </a:solidFill>
                <a:latin typeface="Verdana"/>
              </a:rPr>
              <a:t>Architecture</a:t>
            </a:r>
            <a:r>
              <a:rPr lang="hu-HU" dirty="0">
                <a:solidFill>
                  <a:srgbClr val="000000"/>
                </a:solidFill>
                <a:latin typeface="Verdana"/>
              </a:rPr>
              <a:t>, 2010,</a:t>
            </a:r>
          </a:p>
          <a:p>
            <a:pPr lvl="0" defTabSz="914400" eaLnBrk="1" hangingPunct="1">
              <a:defRPr/>
            </a:pPr>
            <a:r>
              <a:rPr lang="hu-HU" dirty="0">
                <a:solidFill>
                  <a:srgbClr val="000000"/>
                </a:solidFill>
                <a:latin typeface="Verdana"/>
              </a:rPr>
              <a:t>          </a:t>
            </a:r>
            <a:r>
              <a:rPr lang="en-US" dirty="0">
                <a:solidFill>
                  <a:srgbClr val="000000"/>
                </a:solidFill>
                <a:latin typeface="Verdana"/>
              </a:rPr>
              <a:t>http://pc.watch.impress.co.jp/video/pcw/docs/423/409/p1.pdf</a:t>
            </a:r>
          </a:p>
        </p:txBody>
      </p:sp>
      <p:sp>
        <p:nvSpPr>
          <p:cNvPr id="139273" name="Rectangle 11"/>
          <p:cNvSpPr>
            <a:spLocks noChangeArrowheads="1"/>
          </p:cNvSpPr>
          <p:nvPr/>
        </p:nvSpPr>
        <p:spPr bwMode="auto">
          <a:xfrm>
            <a:off x="124665" y="476672"/>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Boudra</a:t>
            </a:r>
            <a:r>
              <a:rPr kumimoji="0" lang="hu-HU" sz="1400" b="0" i="0" u="none" strike="noStrike" kern="1200" cap="none" spc="0" normalizeH="0" baseline="0" noProof="0" dirty="0">
                <a:ln>
                  <a:noFill/>
                </a:ln>
                <a:solidFill>
                  <a:srgbClr val="000000"/>
                </a:solidFill>
                <a:effectLst/>
                <a:uLnTx/>
                <a:uFillTx/>
                <a:latin typeface="Verdana"/>
                <a:ea typeface="+mn-ea"/>
                <a:cs typeface="+mn-cs"/>
              </a:rPr>
              <a:t> F.,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a:ea typeface="+mn-ea"/>
                <a:cs typeface="+mn-cs"/>
              </a:rPr>
              <a:t> IKS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code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now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publicly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available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 2013,</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http://www.linaro.org/blog/releases-blog/the-linaro-iks-code-now-publicly-available/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117347" y="3319196"/>
            <a:ext cx="74891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Brown J., </a:t>
            </a:r>
            <a:r>
              <a:rPr lang="en-US" dirty="0">
                <a:solidFill>
                  <a:srgbClr val="000000"/>
                </a:solidFill>
              </a:rPr>
              <a:t>Under the Hood: Low-cost phone is rich in features</a:t>
            </a:r>
            <a:r>
              <a:rPr lang="hu-HU" dirty="0">
                <a:solidFill>
                  <a:srgbClr val="000000"/>
                </a:solidFill>
              </a:rPr>
              <a:t>, Jan. 7 2008,</a:t>
            </a:r>
          </a:p>
          <a:p>
            <a:pPr lvl="0" defTabSz="914400">
              <a:defRPr/>
            </a:pPr>
            <a:r>
              <a:rPr lang="hu-HU" dirty="0">
                <a:solidFill>
                  <a:srgbClr val="000000"/>
                </a:solidFill>
              </a:rPr>
              <a:t>          https://www.embedded.com/print/4005673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118455" y="3915547"/>
            <a:ext cx="73068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hangingPunct="1">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GB" dirty="0">
                <a:solidFill>
                  <a:srgbClr val="000000"/>
                </a:solidFill>
                <a:latin typeface="Verdana"/>
              </a:rPr>
              <a:t>Wan</a:t>
            </a:r>
            <a:r>
              <a:rPr lang="hu-HU" dirty="0">
                <a:solidFill>
                  <a:srgbClr val="000000"/>
                </a:solidFill>
                <a:latin typeface="Verdana"/>
              </a:rPr>
              <a:t>g</a:t>
            </a:r>
            <a:r>
              <a:rPr lang="en-GB" dirty="0">
                <a:solidFill>
                  <a:srgbClr val="000000"/>
                </a:solidFill>
                <a:latin typeface="Verdana"/>
              </a:rPr>
              <a:t> D., Base band application (MT6218B based platform)</a:t>
            </a:r>
            <a:r>
              <a:rPr lang="hu-HU" dirty="0">
                <a:solidFill>
                  <a:srgbClr val="000000"/>
                </a:solidFill>
                <a:latin typeface="Verdana"/>
              </a:rPr>
              <a:t>,</a:t>
            </a:r>
            <a:r>
              <a:rPr lang="en-GB" dirty="0">
                <a:solidFill>
                  <a:srgbClr val="000000"/>
                </a:solidFill>
                <a:latin typeface="Verdana"/>
              </a:rPr>
              <a:t> 2004</a:t>
            </a:r>
            <a:r>
              <a:rPr lang="hu-HU" dirty="0">
                <a:solidFill>
                  <a:srgbClr val="000000"/>
                </a:solidFill>
                <a:latin typeface="Verdana"/>
              </a:rPr>
              <a:t>,</a:t>
            </a:r>
            <a:endParaRPr lang="en-US" dirty="0">
              <a:solidFill>
                <a:srgbClr val="000000"/>
              </a:solidFill>
              <a:latin typeface="Verdana"/>
            </a:endParaRPr>
          </a:p>
          <a:p>
            <a:pPr lvl="0" defTabSz="914400" eaLnBrk="1" hangingPunct="1">
              <a:defRPr/>
            </a:pPr>
            <a:r>
              <a:rPr lang="hu-HU" dirty="0">
                <a:solidFill>
                  <a:srgbClr val="000000"/>
                </a:solidFill>
                <a:latin typeface="Verdana"/>
              </a:rPr>
              <a:t>          </a:t>
            </a:r>
            <a:r>
              <a:rPr lang="en-US" dirty="0">
                <a:solidFill>
                  <a:srgbClr val="000000"/>
                </a:solidFill>
                <a:latin typeface="Verdana"/>
              </a:rPr>
              <a:t>http://d1.amobbs.com/bbs_upload782111/files_10/ourdev_394557.pdf</a:t>
            </a:r>
          </a:p>
        </p:txBody>
      </p:sp>
      <p:sp>
        <p:nvSpPr>
          <p:cNvPr id="14" name="Text Box 11"/>
          <p:cNvSpPr txBox="1">
            <a:spLocks noChangeArrowheads="1"/>
          </p:cNvSpPr>
          <p:nvPr/>
        </p:nvSpPr>
        <p:spPr bwMode="auto">
          <a:xfrm>
            <a:off x="116415" y="4503853"/>
            <a:ext cx="8055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Carey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a:t>
            </a:r>
            <a:r>
              <a:rPr lang="en-US" dirty="0">
                <a:solidFill>
                  <a:srgbClr val="000000"/>
                </a:solidFill>
              </a:rPr>
              <a:t>Teardown: RIM fields BlackBerry with consumer appeal</a:t>
            </a:r>
            <a:r>
              <a:rPr lang="hu-HU" dirty="0">
                <a:solidFill>
                  <a:srgbClr val="000000"/>
                </a:solidFill>
              </a:rPr>
              <a:t>, EDN Network, </a:t>
            </a:r>
          </a:p>
          <a:p>
            <a:pPr lvl="0" defTabSz="914400">
              <a:defRPr/>
            </a:pPr>
            <a:r>
              <a:rPr lang="hu-HU" dirty="0">
                <a:solidFill>
                  <a:srgbClr val="000000"/>
                </a:solidFill>
              </a:rPr>
              <a:t>          Jan. 22 2007, https://www.edn.com/Home/PrintView?contentItemId=4004648</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118455" y="5119558"/>
            <a:ext cx="9120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Intel PXA27x Processor Family Electrical, Mechanical, and Thermal Specification</a:t>
            </a:r>
            <a:r>
              <a:rPr lang="hu-HU" dirty="0"/>
              <a:t>, Data </a:t>
            </a:r>
            <a:r>
              <a:rPr lang="hu-HU" dirty="0" err="1"/>
              <a:t>Sheet</a:t>
            </a:r>
            <a:r>
              <a:rPr lang="hu-HU" dirty="0"/>
              <a:t>,</a:t>
            </a:r>
          </a:p>
          <a:p>
            <a:pPr lvl="0" defTabSz="914400">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a:t>
            </a:r>
            <a:r>
              <a:rPr lang="hu-HU" dirty="0">
                <a:solidFill>
                  <a:srgbClr val="000000"/>
                </a:solidFill>
              </a:rPr>
              <a:t> http://www.penguin.cz/~utx/zaurus/datasheets/CPU/28000304.pdf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 Box 11"/>
          <p:cNvSpPr txBox="1">
            <a:spLocks noChangeArrowheads="1"/>
          </p:cNvSpPr>
          <p:nvPr/>
        </p:nvSpPr>
        <p:spPr bwMode="auto">
          <a:xfrm>
            <a:off x="118455" y="5735263"/>
            <a:ext cx="71500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solidFill>
                  <a:srgbClr val="000000"/>
                </a:solidFill>
              </a:rPr>
              <a:t>Mathew D.G. Snapdragon Processors</a:t>
            </a:r>
            <a:r>
              <a:rPr lang="hu-HU" dirty="0">
                <a:solidFill>
                  <a:srgbClr val="000000"/>
                </a:solidFill>
              </a:rPr>
              <a:t>, 2014,</a:t>
            </a:r>
            <a:endParaRPr lang="en-US" dirty="0">
              <a:solidFill>
                <a:srgbClr val="000000"/>
              </a:solidFill>
            </a:endParaRPr>
          </a:p>
          <a:p>
            <a:pPr lvl="0" defTabSz="914400">
              <a:defRPr/>
            </a:pPr>
            <a:r>
              <a:rPr lang="hu-HU" dirty="0">
                <a:solidFill>
                  <a:srgbClr val="000000"/>
                </a:solidFill>
              </a:rPr>
              <a:t>          </a:t>
            </a:r>
            <a:r>
              <a:rPr lang="en-US" dirty="0">
                <a:solidFill>
                  <a:srgbClr val="000000"/>
                </a:solidFill>
              </a:rPr>
              <a:t>https://www.slideshare.net/deepakmathew37/snapdragon-processors</a:t>
            </a:r>
          </a:p>
        </p:txBody>
      </p:sp>
    </p:spTree>
    <p:extLst>
      <p:ext uri="{BB962C8B-B14F-4D97-AF65-F5344CB8AC3E}">
        <p14:creationId xmlns:p14="http://schemas.microsoft.com/office/powerpoint/2010/main" val="33195248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4</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8244" name="Text Box 11"/>
          <p:cNvSpPr txBox="1">
            <a:spLocks noChangeArrowheads="1"/>
          </p:cNvSpPr>
          <p:nvPr/>
        </p:nvSpPr>
        <p:spPr bwMode="auto">
          <a:xfrm>
            <a:off x="154554" y="1080519"/>
            <a:ext cx="68657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Huawei Releases Kirin 620 64-bit </a:t>
            </a:r>
            <a:r>
              <a:rPr lang="en-US" dirty="0" err="1"/>
              <a:t>Octa</a:t>
            </a:r>
            <a:r>
              <a:rPr lang="en-US" dirty="0"/>
              <a:t> Core Processor</a:t>
            </a:r>
            <a:r>
              <a:rPr lang="hu-HU" dirty="0"/>
              <a:t>, Dec. 4 2014,</a:t>
            </a:r>
          </a:p>
          <a:p>
            <a:r>
              <a:rPr lang="hu-HU" dirty="0"/>
              <a:t>          </a:t>
            </a:r>
            <a:r>
              <a:rPr lang="en-US" dirty="0"/>
              <a:t>http://huaweinews.com/2014/12/kirin-620-processor/</a:t>
            </a:r>
          </a:p>
        </p:txBody>
      </p:sp>
      <p:sp>
        <p:nvSpPr>
          <p:cNvPr id="139269" name="Text Box 11"/>
          <p:cNvSpPr txBox="1">
            <a:spLocks noChangeArrowheads="1"/>
          </p:cNvSpPr>
          <p:nvPr/>
        </p:nvSpPr>
        <p:spPr bwMode="auto">
          <a:xfrm>
            <a:off x="154656" y="1691146"/>
            <a:ext cx="7748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hangingPunct="1">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err="1">
                <a:solidFill>
                  <a:srgbClr val="000000"/>
                </a:solidFill>
                <a:latin typeface="Verdana"/>
              </a:rPr>
              <a:t>HiKey</a:t>
            </a:r>
            <a:r>
              <a:rPr lang="en-US" dirty="0">
                <a:solidFill>
                  <a:srgbClr val="000000"/>
                </a:solidFill>
                <a:latin typeface="Verdana"/>
              </a:rPr>
              <a:t> (</a:t>
            </a:r>
            <a:r>
              <a:rPr lang="en-US" dirty="0" err="1">
                <a:solidFill>
                  <a:srgbClr val="000000"/>
                </a:solidFill>
                <a:latin typeface="Verdana"/>
              </a:rPr>
              <a:t>LeMaker</a:t>
            </a:r>
            <a:r>
              <a:rPr lang="en-US" dirty="0">
                <a:solidFill>
                  <a:srgbClr val="000000"/>
                </a:solidFill>
                <a:latin typeface="Verdana"/>
              </a:rPr>
              <a:t> version) Hardware User </a:t>
            </a:r>
            <a:r>
              <a:rPr lang="en-US" dirty="0" err="1">
                <a:solidFill>
                  <a:srgbClr val="000000"/>
                </a:solidFill>
                <a:latin typeface="Verdana"/>
              </a:rPr>
              <a:t>Manua</a:t>
            </a:r>
            <a:r>
              <a:rPr lang="hu-HU" dirty="0">
                <a:solidFill>
                  <a:srgbClr val="000000"/>
                </a:solidFill>
                <a:latin typeface="Verdana"/>
              </a:rPr>
              <a:t>,</a:t>
            </a:r>
            <a:r>
              <a:rPr lang="en-US" dirty="0">
                <a:solidFill>
                  <a:srgbClr val="000000"/>
                </a:solidFill>
                <a:latin typeface="Verdana"/>
              </a:rPr>
              <a:t>l Version 0.1, December 2015 </a:t>
            </a:r>
          </a:p>
        </p:txBody>
      </p:sp>
      <p:sp>
        <p:nvSpPr>
          <p:cNvPr id="139271" name="Text Box 11"/>
          <p:cNvSpPr txBox="1">
            <a:spLocks noChangeArrowheads="1"/>
          </p:cNvSpPr>
          <p:nvPr/>
        </p:nvSpPr>
        <p:spPr bwMode="auto">
          <a:xfrm>
            <a:off x="154554" y="2086564"/>
            <a:ext cx="89160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hangingPunct="1">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30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GB" dirty="0">
                <a:solidFill>
                  <a:srgbClr val="000000"/>
                </a:solidFill>
                <a:latin typeface="Verdana"/>
              </a:rPr>
              <a:t>Hirata K., ARM11 </a:t>
            </a:r>
            <a:r>
              <a:rPr lang="en-GB" dirty="0" err="1">
                <a:solidFill>
                  <a:srgbClr val="000000"/>
                </a:solidFill>
                <a:latin typeface="Verdana"/>
              </a:rPr>
              <a:t>MPCore</a:t>
            </a:r>
            <a:r>
              <a:rPr lang="en-GB" dirty="0">
                <a:solidFill>
                  <a:srgbClr val="000000"/>
                </a:solidFill>
                <a:latin typeface="Verdana"/>
              </a:rPr>
              <a:t>, The streamlined and scalable ARM11 processor core, Jan. 2007,</a:t>
            </a:r>
          </a:p>
          <a:p>
            <a:pPr lvl="0" defTabSz="914400" eaLnBrk="1" hangingPunct="1">
              <a:defRPr/>
            </a:pPr>
            <a:r>
              <a:rPr lang="en-GB" dirty="0">
                <a:solidFill>
                  <a:srgbClr val="000000"/>
                </a:solidFill>
                <a:latin typeface="Verdana"/>
              </a:rPr>
              <a:t>          http://www.aspdac.com/aspdac2007/pdf/archive/7D-2.pdf</a:t>
            </a:r>
          </a:p>
        </p:txBody>
      </p:sp>
      <p:sp>
        <p:nvSpPr>
          <p:cNvPr id="139273" name="Rectangle 11"/>
          <p:cNvSpPr>
            <a:spLocks noChangeArrowheads="1"/>
          </p:cNvSpPr>
          <p:nvPr/>
        </p:nvSpPr>
        <p:spPr bwMode="auto">
          <a:xfrm>
            <a:off x="141225" y="476672"/>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27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pitchFamily="34" charset="0"/>
                <a:cs typeface="Times New Roman" pitchFamily="18" charset="0"/>
              </a:rPr>
              <a:t>Katouzian</a:t>
            </a:r>
            <a:r>
              <a:rPr lang="hu-HU" sz="1400" dirty="0">
                <a:solidFill>
                  <a:srgbClr val="000000"/>
                </a:solidFill>
                <a:latin typeface="Verdana" pitchFamily="34" charset="0"/>
                <a:cs typeface="Times New Roman" pitchFamily="18" charset="0"/>
              </a:rPr>
              <a:t> A., </a:t>
            </a:r>
            <a:r>
              <a:rPr lang="it-IT" sz="1400" dirty="0">
                <a:solidFill>
                  <a:srgbClr val="000000"/>
                </a:solidFill>
                <a:latin typeface="Verdana" pitchFamily="34" charset="0"/>
                <a:cs typeface="Times New Roman" pitchFamily="18" charset="0"/>
              </a:rPr>
              <a:t>The Qualcomm difference</a:t>
            </a:r>
            <a:r>
              <a:rPr lang="hu-HU" sz="1400" dirty="0">
                <a:solidFill>
                  <a:srgbClr val="000000"/>
                </a:solidFill>
                <a:latin typeface="Verdana" pitchFamily="34" charset="0"/>
                <a:cs typeface="Times New Roman" pitchFamily="18" charset="0"/>
              </a:rPr>
              <a:t>, 2013,</a:t>
            </a:r>
          </a:p>
          <a:p>
            <a:pPr lvl="0" defTabSz="914400">
              <a:defRPr/>
            </a:pPr>
            <a:r>
              <a:rPr lang="hu-HU" sz="1400" dirty="0">
                <a:solidFill>
                  <a:srgbClr val="000000"/>
                </a:solidFill>
                <a:latin typeface="Verdana" pitchFamily="34" charset="0"/>
                <a:cs typeface="Times New Roman" pitchFamily="18" charset="0"/>
              </a:rPr>
              <a:t>          https://www.qualcomm.com/media/documents/files/the-qualcomm-difference.pdf</a:t>
            </a:r>
            <a:endParaRPr lang="it-IT" sz="1400" dirty="0">
              <a:solidFill>
                <a:srgbClr val="000000"/>
              </a:solidFill>
              <a:latin typeface="Verdana" pitchFamily="34" charset="0"/>
              <a:cs typeface="Times New Roman" pitchFamily="18" charset="0"/>
            </a:endParaRPr>
          </a:p>
        </p:txBody>
      </p:sp>
      <p:sp>
        <p:nvSpPr>
          <p:cNvPr id="13" name="Text Box 11"/>
          <p:cNvSpPr txBox="1">
            <a:spLocks noChangeArrowheads="1"/>
          </p:cNvSpPr>
          <p:nvPr/>
        </p:nvSpPr>
        <p:spPr bwMode="auto">
          <a:xfrm>
            <a:off x="155173" y="2687808"/>
            <a:ext cx="82739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fontAlgn="base" hangingPunct="1">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altLang="en-US" dirty="0" err="1">
                <a:solidFill>
                  <a:srgbClr val="000000"/>
                </a:solidFill>
                <a:latin typeface="Verdana"/>
                <a:cs typeface="Arial" charset="0"/>
              </a:rPr>
              <a:t>Glaskowsky</a:t>
            </a:r>
            <a:r>
              <a:rPr lang="en-US" altLang="en-US" dirty="0">
                <a:solidFill>
                  <a:srgbClr val="000000"/>
                </a:solidFill>
                <a:latin typeface="Verdana"/>
                <a:cs typeface="Arial" charset="0"/>
              </a:rPr>
              <a:t> P.: Investigating Intel's Lynnfield mysteries, </a:t>
            </a:r>
            <a:r>
              <a:rPr lang="en-US" altLang="en-US" dirty="0" err="1">
                <a:solidFill>
                  <a:srgbClr val="000000"/>
                </a:solidFill>
                <a:latin typeface="Verdana"/>
                <a:cs typeface="Arial" charset="0"/>
              </a:rPr>
              <a:t>cnet</a:t>
            </a:r>
            <a:r>
              <a:rPr lang="en-US" altLang="en-US" dirty="0">
                <a:solidFill>
                  <a:srgbClr val="000000"/>
                </a:solidFill>
                <a:latin typeface="Verdana"/>
                <a:cs typeface="Arial" charset="0"/>
              </a:rPr>
              <a:t> News, Sept. 21 2009,</a:t>
            </a:r>
          </a:p>
          <a:p>
            <a:pPr lvl="0" defTabSz="914400" eaLnBrk="1" fontAlgn="base" hangingPunct="1">
              <a:spcBef>
                <a:spcPct val="0"/>
              </a:spcBef>
              <a:spcAft>
                <a:spcPct val="0"/>
              </a:spcAft>
              <a:defRPr/>
            </a:pPr>
            <a:r>
              <a:rPr lang="en-US" altLang="en-US" dirty="0">
                <a:solidFill>
                  <a:srgbClr val="000000"/>
                </a:solidFill>
                <a:latin typeface="Verdana"/>
                <a:cs typeface="Arial" charset="0"/>
              </a:rPr>
              <a:t>          http://news.cnet.com/8301-13512_3-10357328-23.html</a:t>
            </a:r>
          </a:p>
        </p:txBody>
      </p:sp>
      <p:sp>
        <p:nvSpPr>
          <p:cNvPr id="12" name="Text Box 11"/>
          <p:cNvSpPr txBox="1">
            <a:spLocks noChangeArrowheads="1"/>
          </p:cNvSpPr>
          <p:nvPr/>
        </p:nvSpPr>
        <p:spPr bwMode="auto">
          <a:xfrm>
            <a:off x="156281" y="3300087"/>
            <a:ext cx="83839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lang="en-US" dirty="0">
                <a:solidFill>
                  <a:srgbClr val="000000"/>
                </a:solidFill>
              </a:rPr>
              <a:t>Intel's Sandy Bridge Architecture Exposed</a:t>
            </a:r>
            <a:r>
              <a:rPr lang="hu-HU" dirty="0">
                <a:solidFill>
                  <a:srgbClr val="000000"/>
                </a:solidFill>
              </a:rPr>
              <a:t>, </a:t>
            </a:r>
            <a:r>
              <a:rPr lang="hu-HU" dirty="0" err="1">
                <a:solidFill>
                  <a:srgbClr val="000000"/>
                </a:solidFill>
              </a:rPr>
              <a:t>Sept</a:t>
            </a:r>
            <a:r>
              <a:rPr lang="hu-HU" dirty="0">
                <a:solidFill>
                  <a:srgbClr val="000000"/>
                </a:solidFill>
              </a:rPr>
              <a:t>. 14 2010,</a:t>
            </a:r>
          </a:p>
          <a:p>
            <a:pPr lvl="0" defTabSz="914400">
              <a:defRPr/>
            </a:pPr>
            <a:r>
              <a:rPr lang="hu-HU" dirty="0">
                <a:solidFill>
                  <a:srgbClr val="000000"/>
                </a:solidFill>
              </a:rPr>
              <a:t>          </a:t>
            </a:r>
            <a:r>
              <a:rPr lang="en-US" dirty="0">
                <a:solidFill>
                  <a:srgbClr val="000000"/>
                </a:solidFill>
              </a:rPr>
              <a:t>https://www.anandtech.com/Show/Index/3922?cPage=2&amp;all=False&amp;sort=0&amp;page=</a:t>
            </a:r>
            <a:endParaRPr lang="hu-HU" dirty="0">
              <a:solidFill>
                <a:srgbClr val="000000"/>
              </a:solidFill>
            </a:endParaRPr>
          </a:p>
          <a:p>
            <a:pPr lvl="0" defTabSz="914400">
              <a:defRPr/>
            </a:pPr>
            <a:r>
              <a:rPr lang="hu-HU" dirty="0">
                <a:solidFill>
                  <a:srgbClr val="000000"/>
                </a:solidFill>
              </a:rPr>
              <a:t>          </a:t>
            </a:r>
            <a:r>
              <a:rPr lang="en-US" dirty="0">
                <a:solidFill>
                  <a:srgbClr val="000000"/>
                </a:solidFill>
              </a:rPr>
              <a:t>4&amp;slug=</a:t>
            </a:r>
            <a:r>
              <a:rPr lang="en-US" dirty="0" err="1">
                <a:solidFill>
                  <a:srgbClr val="000000"/>
                </a:solidFill>
              </a:rPr>
              <a:t>intels</a:t>
            </a:r>
            <a:r>
              <a:rPr lang="en-US" dirty="0">
                <a:solidFill>
                  <a:srgbClr val="000000"/>
                </a:solidFill>
              </a:rPr>
              <a:t>-sandy-bridge-architecture-exposed</a:t>
            </a:r>
          </a:p>
        </p:txBody>
      </p:sp>
      <p:sp>
        <p:nvSpPr>
          <p:cNvPr id="14" name="Text Box 11"/>
          <p:cNvSpPr txBox="1">
            <a:spLocks noChangeArrowheads="1"/>
          </p:cNvSpPr>
          <p:nvPr/>
        </p:nvSpPr>
        <p:spPr bwMode="auto">
          <a:xfrm>
            <a:off x="154241" y="4127885"/>
            <a:ext cx="8732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fontAlgn="base" hangingPunct="1">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altLang="en-US" dirty="0">
                <a:solidFill>
                  <a:srgbClr val="000000"/>
                </a:solidFill>
                <a:latin typeface="Verdana"/>
                <a:cs typeface="Arial" charset="0"/>
              </a:rPr>
              <a:t>Kahn O., Valentine B.: Intel Next Generation Microarchitecture Codename Sandy Bridge:</a:t>
            </a:r>
          </a:p>
          <a:p>
            <a:pPr lvl="0" defTabSz="914400" eaLnBrk="1" fontAlgn="base" hangingPunct="1">
              <a:spcBef>
                <a:spcPct val="0"/>
              </a:spcBef>
              <a:spcAft>
                <a:spcPct val="0"/>
              </a:spcAft>
              <a:defRPr/>
            </a:pPr>
            <a:r>
              <a:rPr lang="en-US" altLang="en-US" dirty="0">
                <a:solidFill>
                  <a:srgbClr val="000000"/>
                </a:solidFill>
                <a:latin typeface="Verdana"/>
                <a:cs typeface="Arial" charset="0"/>
              </a:rPr>
              <a:t>          New Processor Innovations, IDF 2010</a:t>
            </a:r>
          </a:p>
        </p:txBody>
      </p:sp>
      <p:sp>
        <p:nvSpPr>
          <p:cNvPr id="15" name="Text Box 11"/>
          <p:cNvSpPr txBox="1">
            <a:spLocks noChangeArrowheads="1"/>
          </p:cNvSpPr>
          <p:nvPr/>
        </p:nvSpPr>
        <p:spPr bwMode="auto">
          <a:xfrm>
            <a:off x="156281" y="4732902"/>
            <a:ext cx="9204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fontAlgn="base" hangingPunct="1">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hu-HU" altLang="en-US" dirty="0" err="1">
                <a:solidFill>
                  <a:srgbClr val="000000"/>
                </a:solidFill>
                <a:latin typeface="Verdana"/>
                <a:cs typeface="Arial" charset="0"/>
              </a:rPr>
              <a:t>Singh</a:t>
            </a:r>
            <a:r>
              <a:rPr lang="hu-HU" altLang="en-US" dirty="0">
                <a:solidFill>
                  <a:srgbClr val="000000"/>
                </a:solidFill>
                <a:latin typeface="Verdana"/>
                <a:cs typeface="Arial" charset="0"/>
              </a:rPr>
              <a:t> T., Zen: A </a:t>
            </a:r>
            <a:r>
              <a:rPr lang="hu-HU" altLang="en-US" dirty="0" err="1">
                <a:solidFill>
                  <a:srgbClr val="000000"/>
                </a:solidFill>
                <a:latin typeface="Verdana"/>
                <a:cs typeface="Arial" charset="0"/>
              </a:rPr>
              <a:t>Next-Generation</a:t>
            </a:r>
            <a:r>
              <a:rPr lang="hu-HU" altLang="en-US" dirty="0">
                <a:solidFill>
                  <a:srgbClr val="000000"/>
                </a:solidFill>
                <a:latin typeface="Verdana"/>
                <a:cs typeface="Arial" charset="0"/>
              </a:rPr>
              <a:t> </a:t>
            </a:r>
            <a:r>
              <a:rPr lang="hu-HU" altLang="en-US" dirty="0" err="1">
                <a:solidFill>
                  <a:srgbClr val="000000"/>
                </a:solidFill>
                <a:latin typeface="Verdana"/>
                <a:cs typeface="Arial" charset="0"/>
              </a:rPr>
              <a:t>High-Performance</a:t>
            </a:r>
            <a:r>
              <a:rPr lang="hu-HU" altLang="en-US" dirty="0">
                <a:solidFill>
                  <a:srgbClr val="000000"/>
                </a:solidFill>
                <a:latin typeface="Verdana"/>
                <a:cs typeface="Arial" charset="0"/>
              </a:rPr>
              <a:t> x86 </a:t>
            </a:r>
            <a:r>
              <a:rPr lang="hu-HU" altLang="en-US" dirty="0" err="1">
                <a:solidFill>
                  <a:srgbClr val="000000"/>
                </a:solidFill>
                <a:latin typeface="Verdana"/>
                <a:cs typeface="Arial" charset="0"/>
              </a:rPr>
              <a:t>Core</a:t>
            </a:r>
            <a:r>
              <a:rPr lang="hu-HU" altLang="en-US" dirty="0">
                <a:solidFill>
                  <a:srgbClr val="000000"/>
                </a:solidFill>
                <a:latin typeface="Verdana"/>
                <a:cs typeface="Arial" charset="0"/>
              </a:rPr>
              <a:t>, </a:t>
            </a:r>
            <a:r>
              <a:rPr lang="en-US" altLang="en-US" dirty="0">
                <a:solidFill>
                  <a:srgbClr val="000000"/>
                </a:solidFill>
                <a:latin typeface="Verdana"/>
                <a:cs typeface="Arial" charset="0"/>
              </a:rPr>
              <a:t>Proc. </a:t>
            </a:r>
            <a:r>
              <a:rPr lang="hu-HU" altLang="en-US" dirty="0">
                <a:solidFill>
                  <a:srgbClr val="000000"/>
                </a:solidFill>
                <a:latin typeface="Verdana"/>
                <a:cs typeface="Arial" charset="0"/>
              </a:rPr>
              <a:t>ISSCC 2017, Session 3,</a:t>
            </a:r>
            <a:r>
              <a:rPr lang="en-US" altLang="en-US" dirty="0">
                <a:solidFill>
                  <a:srgbClr val="000000"/>
                </a:solidFill>
                <a:latin typeface="Verdana"/>
                <a:cs typeface="Arial" charset="0"/>
              </a:rPr>
              <a:t> </a:t>
            </a:r>
            <a:r>
              <a:rPr lang="hu-HU" altLang="en-US" dirty="0">
                <a:solidFill>
                  <a:srgbClr val="000000"/>
                </a:solidFill>
                <a:latin typeface="Verdana"/>
                <a:cs typeface="Arial" charset="0"/>
              </a:rPr>
              <a:t> </a:t>
            </a:r>
          </a:p>
          <a:p>
            <a:pPr lvl="0" defTabSz="914400" eaLnBrk="1" fontAlgn="base" hangingPunct="1">
              <a:spcBef>
                <a:spcPct val="0"/>
              </a:spcBef>
              <a:spcAft>
                <a:spcPct val="0"/>
              </a:spcAft>
              <a:defRPr/>
            </a:pPr>
            <a:r>
              <a:rPr lang="hu-HU" altLang="en-US" dirty="0">
                <a:solidFill>
                  <a:srgbClr val="000000"/>
                </a:solidFill>
                <a:latin typeface="Verdana"/>
                <a:cs typeface="Arial" charset="0"/>
              </a:rPr>
              <a:t>          Digital </a:t>
            </a:r>
            <a:r>
              <a:rPr lang="hu-HU" altLang="en-US" dirty="0" err="1">
                <a:solidFill>
                  <a:srgbClr val="000000"/>
                </a:solidFill>
                <a:latin typeface="Verdana"/>
                <a:cs typeface="Arial" charset="0"/>
              </a:rPr>
              <a:t>Processors</a:t>
            </a:r>
            <a:endParaRPr lang="en-US" altLang="en-US" dirty="0">
              <a:solidFill>
                <a:srgbClr val="000000"/>
              </a:solidFill>
              <a:latin typeface="Verdana"/>
              <a:cs typeface="Arial" charset="0"/>
            </a:endParaRPr>
          </a:p>
        </p:txBody>
      </p:sp>
      <p:sp>
        <p:nvSpPr>
          <p:cNvPr id="17" name="Text Box 11"/>
          <p:cNvSpPr txBox="1">
            <a:spLocks noChangeArrowheads="1"/>
          </p:cNvSpPr>
          <p:nvPr/>
        </p:nvSpPr>
        <p:spPr bwMode="auto">
          <a:xfrm>
            <a:off x="156281" y="5343367"/>
            <a:ext cx="7693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35</a:t>
            </a:r>
            <a:r>
              <a:rPr lang="en-US" dirty="0">
                <a:solidFill>
                  <a:srgbClr val="000000"/>
                </a:solidFill>
              </a:rPr>
              <a:t>]: Energy Aware Scheduling (EAS) progress update</a:t>
            </a:r>
            <a:r>
              <a:rPr lang="hu-HU" dirty="0">
                <a:solidFill>
                  <a:srgbClr val="000000"/>
                </a:solidFill>
              </a:rPr>
              <a:t>, </a:t>
            </a:r>
            <a:r>
              <a:rPr lang="hu-HU" dirty="0" err="1">
                <a:solidFill>
                  <a:srgbClr val="000000"/>
                </a:solidFill>
              </a:rPr>
              <a:t>Linaro</a:t>
            </a:r>
            <a:r>
              <a:rPr lang="hu-HU" dirty="0">
                <a:solidFill>
                  <a:srgbClr val="000000"/>
                </a:solidFill>
              </a:rPr>
              <a:t>, </a:t>
            </a:r>
            <a:r>
              <a:rPr lang="hu-HU" dirty="0" err="1">
                <a:solidFill>
                  <a:srgbClr val="000000"/>
                </a:solidFill>
              </a:rPr>
              <a:t>Sept</a:t>
            </a:r>
            <a:r>
              <a:rPr lang="hu-HU" dirty="0">
                <a:solidFill>
                  <a:srgbClr val="000000"/>
                </a:solidFill>
              </a:rPr>
              <a:t>. 18 2015, </a:t>
            </a:r>
          </a:p>
          <a:p>
            <a:pPr lvl="0" defTabSz="914400">
              <a:defRPr/>
            </a:pPr>
            <a:r>
              <a:rPr lang="hu-HU" dirty="0">
                <a:solidFill>
                  <a:srgbClr val="000000"/>
                </a:solidFill>
              </a:rPr>
              <a:t>          https://www.linaro.org/blog/energy-aware-scheduling-eas-progress-update/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505138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5</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8244" name="Text Box 11"/>
          <p:cNvSpPr txBox="1">
            <a:spLocks noChangeArrowheads="1"/>
          </p:cNvSpPr>
          <p:nvPr/>
        </p:nvSpPr>
        <p:spPr bwMode="auto">
          <a:xfrm>
            <a:off x="122003" y="885394"/>
            <a:ext cx="8882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err="1"/>
              <a:t>Humrick</a:t>
            </a:r>
            <a:r>
              <a:rPr lang="en-US" dirty="0"/>
              <a:t> M., Exploring </a:t>
            </a:r>
            <a:r>
              <a:rPr lang="en-US" dirty="0" err="1"/>
              <a:t>DynamIQ</a:t>
            </a:r>
            <a:r>
              <a:rPr lang="en-US" dirty="0"/>
              <a:t> and ARM’s New CPUs: Cortex-A75, Cortex-A55, </a:t>
            </a:r>
          </a:p>
          <a:p>
            <a:r>
              <a:rPr lang="en-US" dirty="0"/>
              <a:t>          </a:t>
            </a:r>
            <a:r>
              <a:rPr lang="en-US" dirty="0" err="1"/>
              <a:t>AnandTech</a:t>
            </a:r>
            <a:r>
              <a:rPr lang="en-US" dirty="0"/>
              <a:t>, May 29, 2017, </a:t>
            </a:r>
          </a:p>
          <a:p>
            <a:r>
              <a:rPr lang="en-US" dirty="0"/>
              <a:t>          https://www.anandtech.com/show/11441/dynamiq-and-arms-new-cpus-cortex-a75-a55</a:t>
            </a:r>
          </a:p>
        </p:txBody>
      </p:sp>
      <p:sp>
        <p:nvSpPr>
          <p:cNvPr id="139271" name="Text Box 11"/>
          <p:cNvSpPr txBox="1">
            <a:spLocks noChangeArrowheads="1"/>
          </p:cNvSpPr>
          <p:nvPr/>
        </p:nvSpPr>
        <p:spPr bwMode="auto">
          <a:xfrm>
            <a:off x="114257" y="1708095"/>
            <a:ext cx="9034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Arm </a:t>
            </a:r>
            <a:r>
              <a:rPr lang="en-US" dirty="0" err="1"/>
              <a:t>DynamIQ</a:t>
            </a:r>
            <a:r>
              <a:rPr lang="en-US" dirty="0"/>
              <a:t>: Technology for the next era of compute, ARM Community,</a:t>
            </a:r>
          </a:p>
          <a:p>
            <a:r>
              <a:rPr lang="en-US" dirty="0"/>
              <a:t>          https://community.arm.com/processors/b/blog/posts/arm-dynamiq-technology-for-the-</a:t>
            </a:r>
          </a:p>
          <a:p>
            <a:r>
              <a:rPr lang="en-US" dirty="0"/>
              <a:t>          next-era-of-compute</a:t>
            </a:r>
          </a:p>
        </p:txBody>
      </p:sp>
      <p:sp>
        <p:nvSpPr>
          <p:cNvPr id="139273" name="Rectangle 11"/>
          <p:cNvSpPr>
            <a:spLocks noChangeArrowheads="1"/>
          </p:cNvSpPr>
          <p:nvPr/>
        </p:nvSpPr>
        <p:spPr bwMode="auto">
          <a:xfrm>
            <a:off x="122191" y="476672"/>
            <a:ext cx="9029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36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err="1"/>
              <a:t>DynamIQ</a:t>
            </a:r>
            <a:r>
              <a:rPr lang="en-US" sz="1400" dirty="0"/>
              <a:t> power management support, </a:t>
            </a:r>
            <a:r>
              <a:rPr lang="en-US" sz="1400" dirty="0" err="1"/>
              <a:t>Vers</a:t>
            </a:r>
            <a:r>
              <a:rPr lang="en-US" sz="1400" dirty="0"/>
              <a:t>. 1.1, ARM ECM 0640541 Oct. 30 2017</a:t>
            </a:r>
          </a:p>
        </p:txBody>
      </p:sp>
      <p:sp>
        <p:nvSpPr>
          <p:cNvPr id="13" name="Text Box 11"/>
          <p:cNvSpPr txBox="1">
            <a:spLocks noChangeArrowheads="1"/>
          </p:cNvSpPr>
          <p:nvPr/>
        </p:nvSpPr>
        <p:spPr bwMode="auto">
          <a:xfrm>
            <a:off x="114873" y="2542564"/>
            <a:ext cx="8847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ARM unveils multi-processor core with Linux SMP support, </a:t>
            </a:r>
            <a:r>
              <a:rPr lang="en-US" dirty="0" err="1"/>
              <a:t>LinuxDevices</a:t>
            </a:r>
            <a:r>
              <a:rPr lang="en-US" dirty="0"/>
              <a:t>, May 17, 2004, </a:t>
            </a:r>
          </a:p>
          <a:p>
            <a:r>
              <a:rPr lang="en-US" dirty="0"/>
              <a:t>          http://linuxdevices.linuxgizmos.com/arm-unveils-multi-processor-core-with-linux-smp-</a:t>
            </a:r>
          </a:p>
          <a:p>
            <a:r>
              <a:rPr lang="en-US" dirty="0"/>
              <a:t>          support/</a:t>
            </a:r>
          </a:p>
        </p:txBody>
      </p:sp>
      <p:sp>
        <p:nvSpPr>
          <p:cNvPr id="12" name="Text Box 11"/>
          <p:cNvSpPr txBox="1">
            <a:spLocks noChangeArrowheads="1"/>
          </p:cNvSpPr>
          <p:nvPr/>
        </p:nvSpPr>
        <p:spPr bwMode="auto">
          <a:xfrm>
            <a:off x="115981" y="3378054"/>
            <a:ext cx="872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40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err="1"/>
              <a:t>Triggs</a:t>
            </a:r>
            <a:r>
              <a:rPr lang="en-US" dirty="0"/>
              <a:t> R., </a:t>
            </a:r>
            <a:r>
              <a:rPr lang="en-GB" dirty="0"/>
              <a:t>Everything you need to know about ARM’s </a:t>
            </a:r>
            <a:r>
              <a:rPr lang="en-GB" dirty="0" err="1"/>
              <a:t>DynamIQ</a:t>
            </a:r>
            <a:r>
              <a:rPr lang="en-GB" dirty="0"/>
              <a:t>, Android Authority, </a:t>
            </a:r>
          </a:p>
          <a:p>
            <a:r>
              <a:rPr lang="en-GB" dirty="0"/>
              <a:t>          May 29, 2017,</a:t>
            </a:r>
            <a:r>
              <a:rPr lang="hu-HU" dirty="0"/>
              <a:t> </a:t>
            </a:r>
            <a:r>
              <a:rPr lang="en-US" dirty="0"/>
              <a:t>https://www.androidauthority.com/arm-dynamiq-need-to-know-770349/</a:t>
            </a:r>
          </a:p>
        </p:txBody>
      </p:sp>
      <p:sp>
        <p:nvSpPr>
          <p:cNvPr id="14" name="Text Box 11"/>
          <p:cNvSpPr txBox="1">
            <a:spLocks noChangeArrowheads="1"/>
          </p:cNvSpPr>
          <p:nvPr/>
        </p:nvSpPr>
        <p:spPr bwMode="auto">
          <a:xfrm>
            <a:off x="113941" y="3966360"/>
            <a:ext cx="88005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err="1"/>
              <a:t>Greenhalgh</a:t>
            </a:r>
            <a:r>
              <a:rPr lang="en-US" dirty="0"/>
              <a:t> P., ARM </a:t>
            </a:r>
            <a:r>
              <a:rPr lang="en-US" dirty="0" err="1"/>
              <a:t>DynamIQ</a:t>
            </a:r>
            <a:r>
              <a:rPr lang="en-US" dirty="0"/>
              <a:t>. Intelligent Solutions Using Cluster Based Multiprocessing, </a:t>
            </a:r>
          </a:p>
          <a:p>
            <a:r>
              <a:rPr lang="en-US" dirty="0"/>
              <a:t>          Hot Chips 29, 2017 Aug. 12,  </a:t>
            </a:r>
          </a:p>
          <a:p>
            <a:r>
              <a:rPr lang="en-US" dirty="0"/>
              <a:t>          https://www.slideshare.net/ARMHoldings/arm-dynamiq-intelligent-solutions-using-</a:t>
            </a:r>
          </a:p>
          <a:p>
            <a:r>
              <a:rPr lang="en-US" dirty="0"/>
              <a:t>          cluster-based-multiprocessing </a:t>
            </a:r>
          </a:p>
        </p:txBody>
      </p:sp>
      <p:sp>
        <p:nvSpPr>
          <p:cNvPr id="17" name="Text Box 11"/>
          <p:cNvSpPr txBox="1">
            <a:spLocks noChangeArrowheads="1"/>
          </p:cNvSpPr>
          <p:nvPr/>
        </p:nvSpPr>
        <p:spPr bwMode="auto">
          <a:xfrm>
            <a:off x="107504" y="5016074"/>
            <a:ext cx="9040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Parris N., Boost </a:t>
            </a:r>
            <a:r>
              <a:rPr lang="en-US" dirty="0" err="1"/>
              <a:t>SoC</a:t>
            </a:r>
            <a:r>
              <a:rPr lang="en-US" dirty="0"/>
              <a:t> performance from edge to cloud ARM </a:t>
            </a:r>
            <a:r>
              <a:rPr lang="en-US" dirty="0" err="1"/>
              <a:t>CoreLink</a:t>
            </a:r>
            <a:r>
              <a:rPr lang="en-US" dirty="0"/>
              <a:t> System IP,</a:t>
            </a:r>
            <a:r>
              <a:rPr lang="hu-HU" dirty="0"/>
              <a:t> </a:t>
            </a:r>
            <a:r>
              <a:rPr lang="en-US" dirty="0"/>
              <a:t>Nov. 2016,</a:t>
            </a:r>
            <a:r>
              <a:rPr lang="hu-HU" dirty="0"/>
              <a:t> </a:t>
            </a:r>
          </a:p>
          <a:p>
            <a:r>
              <a:rPr lang="hu-HU" dirty="0"/>
              <a:t>          </a:t>
            </a:r>
            <a:r>
              <a:rPr lang="en-US" sz="1300" dirty="0"/>
              <a:t>http://www.armtechforum.com.cn/attached/article/2016ATS_C1_Neil_Parris20161206151154.pdf</a:t>
            </a:r>
          </a:p>
        </p:txBody>
      </p:sp>
      <p:sp>
        <p:nvSpPr>
          <p:cNvPr id="11" name="Text Box 11"/>
          <p:cNvSpPr txBox="1">
            <a:spLocks noChangeArrowheads="1"/>
          </p:cNvSpPr>
          <p:nvPr/>
        </p:nvSpPr>
        <p:spPr bwMode="auto">
          <a:xfrm>
            <a:off x="115981" y="5617590"/>
            <a:ext cx="894373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System Guidance for Infrastructure, ARM Developer, </a:t>
            </a:r>
          </a:p>
          <a:p>
            <a:r>
              <a:rPr lang="en-US" dirty="0"/>
              <a:t>          https://developer.arm.com/products/system-design/system-guidance/system-guidance-</a:t>
            </a:r>
          </a:p>
          <a:p>
            <a:r>
              <a:rPr lang="en-US" dirty="0"/>
              <a:t>          for-infrastructure </a:t>
            </a:r>
          </a:p>
        </p:txBody>
      </p:sp>
    </p:spTree>
    <p:extLst>
      <p:ext uri="{BB962C8B-B14F-4D97-AF65-F5344CB8AC3E}">
        <p14:creationId xmlns:p14="http://schemas.microsoft.com/office/powerpoint/2010/main" val="32725962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6</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9271" name="Text Box 11"/>
          <p:cNvSpPr txBox="1">
            <a:spLocks noChangeArrowheads="1"/>
          </p:cNvSpPr>
          <p:nvPr/>
        </p:nvSpPr>
        <p:spPr bwMode="auto">
          <a:xfrm>
            <a:off x="148982" y="1472577"/>
            <a:ext cx="78171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hu-HU" dirty="0">
                <a:solidFill>
                  <a:srgbClr val="000000"/>
                </a:solidFill>
              </a:rPr>
              <a:t>Anderson M., </a:t>
            </a:r>
            <a:r>
              <a:rPr lang="en-US" dirty="0">
                <a:solidFill>
                  <a:srgbClr val="000000"/>
                </a:solidFill>
              </a:rPr>
              <a:t>Scheduler Options in </a:t>
            </a:r>
            <a:r>
              <a:rPr lang="en-US" dirty="0" err="1">
                <a:solidFill>
                  <a:srgbClr val="000000"/>
                </a:solidFill>
              </a:rPr>
              <a:t>big.LITTLE</a:t>
            </a:r>
            <a:r>
              <a:rPr lang="en-US" dirty="0">
                <a:solidFill>
                  <a:srgbClr val="000000"/>
                </a:solidFill>
              </a:rPr>
              <a:t> Android Platforms</a:t>
            </a:r>
            <a:r>
              <a:rPr lang="hu-HU" dirty="0">
                <a:solidFill>
                  <a:srgbClr val="000000"/>
                </a:solidFill>
              </a:rPr>
              <a:t>, 2015,</a:t>
            </a:r>
          </a:p>
          <a:p>
            <a:pPr lvl="0" defTabSz="914400">
              <a:defRPr/>
            </a:pPr>
            <a:r>
              <a:rPr lang="hu-HU" dirty="0">
                <a:solidFill>
                  <a:srgbClr val="000000"/>
                </a:solidFill>
              </a:rPr>
              <a:t>          http://events.linuxfoundation.org/sites/events/files/slides/GTS_Anderson.pdf</a:t>
            </a:r>
          </a:p>
        </p:txBody>
      </p:sp>
      <p:sp>
        <p:nvSpPr>
          <p:cNvPr id="139273" name="Rectangle 11"/>
          <p:cNvSpPr>
            <a:spLocks noChangeArrowheads="1"/>
          </p:cNvSpPr>
          <p:nvPr/>
        </p:nvSpPr>
        <p:spPr bwMode="auto">
          <a:xfrm>
            <a:off x="149170" y="476672"/>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44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err="1"/>
              <a:t>Walrath</a:t>
            </a:r>
            <a:r>
              <a:rPr lang="en-US" sz="1400" dirty="0"/>
              <a:t> J., ARM Tech Day 2017: </a:t>
            </a:r>
            <a:r>
              <a:rPr lang="en-US" sz="1400" dirty="0" err="1"/>
              <a:t>DynamIQ</a:t>
            </a:r>
            <a:r>
              <a:rPr lang="en-US" sz="1400" dirty="0"/>
              <a:t>, Cortex-A55, A75, and Mali-G72, </a:t>
            </a:r>
          </a:p>
          <a:p>
            <a:r>
              <a:rPr lang="en-US" sz="1400" dirty="0"/>
              <a:t>          PC Perspective, May 29, 2017, </a:t>
            </a:r>
          </a:p>
          <a:p>
            <a:r>
              <a:rPr lang="en-US" sz="1400" dirty="0"/>
              <a:t>          https://www.pcper.com/reviews/General-Tech/ARM-Tech-Day-2017-DynamIQ-Cortex-A55-</a:t>
            </a:r>
            <a:endParaRPr lang="hu-HU" sz="1400" dirty="0"/>
          </a:p>
          <a:p>
            <a:r>
              <a:rPr lang="hu-HU" sz="1400" dirty="0"/>
              <a:t>          </a:t>
            </a:r>
            <a:r>
              <a:rPr lang="en-US" sz="1400" dirty="0"/>
              <a:t>A75-and-Mali-G72/Cortex-A75-and-Mali-G72</a:t>
            </a:r>
          </a:p>
        </p:txBody>
      </p:sp>
      <p:sp>
        <p:nvSpPr>
          <p:cNvPr id="6" name="Text Box 11"/>
          <p:cNvSpPr txBox="1">
            <a:spLocks noChangeArrowheads="1"/>
          </p:cNvSpPr>
          <p:nvPr/>
        </p:nvSpPr>
        <p:spPr bwMode="auto">
          <a:xfrm>
            <a:off x="141852" y="2089029"/>
            <a:ext cx="90746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Cunningham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escalates the multicore madness with a 10-core smartphone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SoC</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12 2015, http://arstechnica.com/gadgets/2015/05/mediatek-escalates-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the-multicore-madness-with-a-10-core-smartphone-soc/</a:t>
            </a:r>
          </a:p>
        </p:txBody>
      </p:sp>
      <p:sp>
        <p:nvSpPr>
          <p:cNvPr id="7" name="Text Box 11"/>
          <p:cNvSpPr txBox="1">
            <a:spLocks noChangeArrowheads="1"/>
          </p:cNvSpPr>
          <p:nvPr/>
        </p:nvSpPr>
        <p:spPr bwMode="auto">
          <a:xfrm>
            <a:off x="150709" y="2924519"/>
            <a:ext cx="90162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CorePilot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http://cdn-cw.mediatek.com/White%20Papers/MediaTek%20CorePilot%203.0%20White%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20Paper%20PDFCP3WP%200915.pdf</a:t>
            </a:r>
          </a:p>
        </p:txBody>
      </p:sp>
      <p:sp>
        <p:nvSpPr>
          <p:cNvPr id="9" name="Text Box 11"/>
          <p:cNvSpPr txBox="1">
            <a:spLocks noChangeArrowheads="1"/>
          </p:cNvSpPr>
          <p:nvPr/>
        </p:nvSpPr>
        <p:spPr bwMode="auto">
          <a:xfrm>
            <a:off x="142960" y="3755235"/>
            <a:ext cx="81808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Technology: The Future of Mobile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https://www.arm.com/files/pdf/big_LITTLE_Technology_the_Futue_of_Mobile.pdf</a:t>
            </a:r>
          </a:p>
        </p:txBody>
      </p:sp>
      <p:sp>
        <p:nvSpPr>
          <p:cNvPr id="10" name="Text Box 11"/>
          <p:cNvSpPr txBox="1">
            <a:spLocks noChangeArrowheads="1"/>
          </p:cNvSpPr>
          <p:nvPr/>
        </p:nvSpPr>
        <p:spPr bwMode="auto">
          <a:xfrm>
            <a:off x="142960" y="4365700"/>
            <a:ext cx="86664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Rickards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Kucheria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Energy Aware Scheduling (EAS) progress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2015, https://www.linaro.org/blog/core-dump/energy-aware-scheduling-eas-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progress-update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
        <p:nvSpPr>
          <p:cNvPr id="11" name="Text Box 11"/>
          <p:cNvSpPr txBox="1">
            <a:spLocks noChangeArrowheads="1"/>
          </p:cNvSpPr>
          <p:nvPr/>
        </p:nvSpPr>
        <p:spPr bwMode="auto">
          <a:xfrm>
            <a:off x="150709" y="5214695"/>
            <a:ext cx="8943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lvl="0" defTabSz="914400" eaLnBrk="1" hangingPunct="1">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hu-HU" dirty="0">
                <a:solidFill>
                  <a:srgbClr val="000000"/>
                </a:solidFill>
                <a:latin typeface="Verdana"/>
              </a:rPr>
              <a:t>ARM Cortex-A57 </a:t>
            </a:r>
            <a:r>
              <a:rPr lang="hu-HU" dirty="0" err="1">
                <a:solidFill>
                  <a:srgbClr val="000000"/>
                </a:solidFill>
                <a:latin typeface="Verdana"/>
              </a:rPr>
              <a:t>MPCore</a:t>
            </a:r>
            <a:r>
              <a:rPr lang="hu-HU" dirty="0">
                <a:solidFill>
                  <a:srgbClr val="000000"/>
                </a:solidFill>
                <a:latin typeface="Verdana"/>
              </a:rPr>
              <a:t> </a:t>
            </a:r>
            <a:r>
              <a:rPr lang="hu-HU" dirty="0" err="1">
                <a:solidFill>
                  <a:srgbClr val="000000"/>
                </a:solidFill>
                <a:latin typeface="Verdana"/>
              </a:rPr>
              <a:t>Processor</a:t>
            </a:r>
            <a:r>
              <a:rPr lang="hu-HU" dirty="0">
                <a:solidFill>
                  <a:srgbClr val="000000"/>
                </a:solidFill>
                <a:latin typeface="Verdana"/>
              </a:rPr>
              <a:t> </a:t>
            </a:r>
            <a:r>
              <a:rPr lang="hu-HU" dirty="0" err="1">
                <a:solidFill>
                  <a:srgbClr val="000000"/>
                </a:solidFill>
                <a:latin typeface="Verdana"/>
              </a:rPr>
              <a:t>Technical</a:t>
            </a:r>
            <a:r>
              <a:rPr lang="hu-HU" dirty="0">
                <a:solidFill>
                  <a:srgbClr val="000000"/>
                </a:solidFill>
                <a:latin typeface="Verdana"/>
              </a:rPr>
              <a:t> </a:t>
            </a:r>
            <a:r>
              <a:rPr lang="hu-HU" dirty="0" err="1">
                <a:solidFill>
                  <a:srgbClr val="000000"/>
                </a:solidFill>
                <a:latin typeface="Verdana"/>
              </a:rPr>
              <a:t>Reference</a:t>
            </a:r>
            <a:r>
              <a:rPr lang="hu-HU" dirty="0">
                <a:solidFill>
                  <a:srgbClr val="000000"/>
                </a:solidFill>
                <a:latin typeface="Verdana"/>
              </a:rPr>
              <a:t> </a:t>
            </a:r>
            <a:r>
              <a:rPr lang="hu-HU" dirty="0" err="1">
                <a:solidFill>
                  <a:srgbClr val="000000"/>
                </a:solidFill>
                <a:latin typeface="Verdana"/>
              </a:rPr>
              <a:t>Manual</a:t>
            </a:r>
            <a:r>
              <a:rPr lang="hu-HU" dirty="0">
                <a:solidFill>
                  <a:srgbClr val="000000"/>
                </a:solidFill>
                <a:latin typeface="Verdana"/>
              </a:rPr>
              <a:t>, 2013,</a:t>
            </a:r>
          </a:p>
          <a:p>
            <a:pPr lvl="0" defTabSz="914400" eaLnBrk="1" hangingPunct="1">
              <a:defRPr/>
            </a:pPr>
            <a:r>
              <a:rPr lang="hu-HU" dirty="0">
                <a:solidFill>
                  <a:srgbClr val="000000"/>
                </a:solidFill>
                <a:latin typeface="Verdana"/>
              </a:rPr>
              <a:t>          </a:t>
            </a:r>
            <a:r>
              <a:rPr lang="en-US" dirty="0">
                <a:solidFill>
                  <a:srgbClr val="000000"/>
                </a:solidFill>
                <a:latin typeface="Verdana"/>
              </a:rPr>
              <a:t>http://infocenter.arm.com/help/index.jsp?topic=/com.arm.doc.ddi0488c/CACDDBBA.html</a:t>
            </a:r>
          </a:p>
        </p:txBody>
      </p:sp>
      <p:sp>
        <p:nvSpPr>
          <p:cNvPr id="12" name="Text Box 11"/>
          <p:cNvSpPr txBox="1">
            <a:spLocks noChangeArrowheads="1"/>
          </p:cNvSpPr>
          <p:nvPr/>
        </p:nvSpPr>
        <p:spPr bwMode="auto">
          <a:xfrm>
            <a:off x="161342" y="5835197"/>
            <a:ext cx="7158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dirty="0"/>
              <a:t>Cortex-A73, ARM Developer,</a:t>
            </a:r>
          </a:p>
          <a:p>
            <a:r>
              <a:rPr lang="en-US" dirty="0"/>
              <a:t>            https://developer.arm.com/products/processors/cortex-a/cortex-a73</a:t>
            </a:r>
          </a:p>
        </p:txBody>
      </p:sp>
    </p:spTree>
    <p:extLst>
      <p:ext uri="{BB962C8B-B14F-4D97-AF65-F5344CB8AC3E}">
        <p14:creationId xmlns:p14="http://schemas.microsoft.com/office/powerpoint/2010/main" val="14762530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18" y="476672"/>
            <a:ext cx="8814428" cy="954107"/>
          </a:xfrm>
          <a:prstGeom prst="rect">
            <a:avLst/>
          </a:prstGeom>
          <a:noFill/>
        </p:spPr>
        <p:txBody>
          <a:bodyPr wrap="square" rtlCol="0">
            <a:spAutoFit/>
          </a:bodyPr>
          <a:lstStyle/>
          <a:p>
            <a:r>
              <a:rPr lang="en-US" sz="1400" dirty="0"/>
              <a:t>[52]: Chung H., Kang M. Cho H.-D., Heterogeneous Multi-Processing Solution of </a:t>
            </a:r>
            <a:r>
              <a:rPr lang="en-US" sz="1400" dirty="0" err="1"/>
              <a:t>Exynos</a:t>
            </a:r>
            <a:r>
              <a:rPr lang="en-US" sz="1400" dirty="0"/>
              <a:t> 5 </a:t>
            </a:r>
            <a:r>
              <a:rPr lang="en-US" sz="1400" dirty="0" err="1"/>
              <a:t>Octa</a:t>
            </a:r>
            <a:endParaRPr lang="en-US" sz="1400" dirty="0"/>
          </a:p>
          <a:p>
            <a:r>
              <a:rPr lang="en-US" sz="1400" dirty="0"/>
              <a:t>            with ARM® </a:t>
            </a:r>
            <a:r>
              <a:rPr lang="en-US" sz="1400" dirty="0" err="1"/>
              <a:t>big.LITTLE</a:t>
            </a:r>
            <a:r>
              <a:rPr lang="en-US" sz="1400" dirty="0"/>
              <a:t>™ Technology, White Paper, Samsung, 2012,             </a:t>
            </a:r>
          </a:p>
          <a:p>
            <a:r>
              <a:rPr lang="en-US" sz="1400" dirty="0"/>
              <a:t>            https://www.arm.com/files/pdf/Heterogeneous_Multi_Processing_Solution_of_</a:t>
            </a:r>
          </a:p>
          <a:p>
            <a:r>
              <a:rPr lang="en-US" sz="1400" dirty="0"/>
              <a:t>            Exynos_5_Octa_with_ARM_bigLITTLE_Technology.pdf</a:t>
            </a:r>
          </a:p>
        </p:txBody>
      </p:sp>
      <p:sp>
        <p:nvSpPr>
          <p:cNvPr id="10" name="Text Box 11"/>
          <p:cNvSpPr txBox="1">
            <a:spLocks noChangeArrowheads="1"/>
          </p:cNvSpPr>
          <p:nvPr/>
        </p:nvSpPr>
        <p:spPr bwMode="auto">
          <a:xfrm>
            <a:off x="128626" y="1519090"/>
            <a:ext cx="4169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en-US" dirty="0">
                <a:solidFill>
                  <a:srgbClr val="000000"/>
                </a:solidFill>
              </a:rPr>
              <a:t>53</a:t>
            </a:r>
            <a:r>
              <a:rPr kumimoji="0" lang="en-US" sz="1400" b="0" i="0" u="none" strike="noStrike" kern="1200" cap="none" spc="0" normalizeH="0" baseline="0" noProof="0" dirty="0">
                <a:ln>
                  <a:noFill/>
                </a:ln>
                <a:effectLst/>
                <a:uLnTx/>
                <a:uFillTx/>
                <a:latin typeface="Verdana" pitchFamily="34" charset="0"/>
                <a:ea typeface="+mn-ea"/>
                <a:cs typeface="+mn-cs"/>
              </a:rPr>
              <a:t>]: </a:t>
            </a:r>
            <a:r>
              <a:rPr lang="en-US" dirty="0"/>
              <a:t>GPU GFLOPS, https://gflops.surge.sh/</a:t>
            </a:r>
          </a:p>
        </p:txBody>
      </p:sp>
      <p:sp>
        <p:nvSpPr>
          <p:cNvPr id="6"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lang="hu-HU" dirty="0">
                <a:solidFill>
                  <a:srgbClr val="FFFFFF"/>
                </a:solidFill>
                <a:latin typeface="Verdana"/>
              </a:rPr>
              <a:t>7</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2" name="TextBox 1"/>
          <p:cNvSpPr txBox="1"/>
          <p:nvPr/>
        </p:nvSpPr>
        <p:spPr>
          <a:xfrm>
            <a:off x="131306" y="1894582"/>
            <a:ext cx="8766118" cy="954107"/>
          </a:xfrm>
          <a:prstGeom prst="rect">
            <a:avLst/>
          </a:prstGeom>
          <a:noFill/>
        </p:spPr>
        <p:txBody>
          <a:bodyPr wrap="none" rtlCol="0">
            <a:spAutoFit/>
          </a:bodyPr>
          <a:lstStyle/>
          <a:p>
            <a:r>
              <a:rPr lang="en-US" sz="1400" dirty="0"/>
              <a:t>[54]: Grayson B. &amp; al., Evolution of the Samsung </a:t>
            </a:r>
            <a:r>
              <a:rPr lang="en-US" sz="1400" dirty="0" err="1"/>
              <a:t>Exynos</a:t>
            </a:r>
            <a:r>
              <a:rPr lang="en-US" sz="1400" dirty="0"/>
              <a:t> CPU Microarchitecture, </a:t>
            </a:r>
          </a:p>
          <a:p>
            <a:r>
              <a:rPr lang="en-US" sz="1400" dirty="0"/>
              <a:t>            Proc. 2020 ACM/IEEE 47th Annual International Symposium on Computer Architecture </a:t>
            </a:r>
          </a:p>
          <a:p>
            <a:r>
              <a:rPr lang="en-US" sz="1400" dirty="0"/>
              <a:t>            (ISCA), pp. 40-51, ACM/IEEE, 2020,</a:t>
            </a:r>
          </a:p>
          <a:p>
            <a:r>
              <a:rPr lang="en-US" sz="1400" dirty="0"/>
              <a:t>            https://www.iscaconf.org/isca2020/papers/466100a040.pdf</a:t>
            </a:r>
          </a:p>
        </p:txBody>
      </p:sp>
      <p:sp>
        <p:nvSpPr>
          <p:cNvPr id="4" name="TextBox 3"/>
          <p:cNvSpPr txBox="1"/>
          <p:nvPr/>
        </p:nvSpPr>
        <p:spPr>
          <a:xfrm>
            <a:off x="132459" y="2830686"/>
            <a:ext cx="8902468" cy="1169551"/>
          </a:xfrm>
          <a:prstGeom prst="rect">
            <a:avLst/>
          </a:prstGeom>
          <a:noFill/>
        </p:spPr>
        <p:txBody>
          <a:bodyPr wrap="square" rtlCol="0">
            <a:spAutoFit/>
          </a:bodyPr>
          <a:lstStyle/>
          <a:p>
            <a:r>
              <a:rPr lang="en-US" sz="1400" dirty="0"/>
              <a:t>[55]: Patel I., Samsung Austin R&amp;D Center reveals details of its unreleased </a:t>
            </a:r>
            <a:r>
              <a:rPr lang="en-US" sz="1400" dirty="0" err="1"/>
              <a:t>Exynos</a:t>
            </a:r>
            <a:r>
              <a:rPr lang="en-US" sz="1400" dirty="0"/>
              <a:t> M6 CPU</a:t>
            </a:r>
          </a:p>
          <a:p>
            <a:r>
              <a:rPr lang="en-US" sz="1400" dirty="0"/>
              <a:t>            </a:t>
            </a:r>
            <a:r>
              <a:rPr lang="hu-HU" sz="1400" dirty="0"/>
              <a:t> </a:t>
            </a:r>
            <a:r>
              <a:rPr lang="en-US" sz="1400" dirty="0"/>
              <a:t>microarchitecture, XDA Developers, June 4, 2020,</a:t>
            </a:r>
          </a:p>
          <a:p>
            <a:r>
              <a:rPr lang="en-US" sz="1400" dirty="0"/>
              <a:t>             https://www.xda-developers.com/samsung-austin-details-unreleased-exynos-m6-cpu-</a:t>
            </a:r>
          </a:p>
          <a:p>
            <a:r>
              <a:rPr lang="en-US" sz="1400" dirty="0"/>
              <a:t>             microarchitecture/</a:t>
            </a:r>
          </a:p>
          <a:p>
            <a:endParaRPr lang="en-US" sz="1400" dirty="0"/>
          </a:p>
        </p:txBody>
      </p:sp>
      <p:sp>
        <p:nvSpPr>
          <p:cNvPr id="7" name="TextBox 6"/>
          <p:cNvSpPr txBox="1"/>
          <p:nvPr/>
        </p:nvSpPr>
        <p:spPr>
          <a:xfrm>
            <a:off x="125185" y="3802794"/>
            <a:ext cx="8956535" cy="954107"/>
          </a:xfrm>
          <a:prstGeom prst="rect">
            <a:avLst/>
          </a:prstGeom>
          <a:noFill/>
        </p:spPr>
        <p:txBody>
          <a:bodyPr wrap="square" rtlCol="0">
            <a:spAutoFit/>
          </a:bodyPr>
          <a:lstStyle/>
          <a:p>
            <a:pPr lvl="0" defTabSz="914400"/>
            <a:r>
              <a:rPr lang="en-US" sz="1400" dirty="0">
                <a:solidFill>
                  <a:srgbClr val="000000"/>
                </a:solidFill>
              </a:rPr>
              <a:t>[56]: Global mobile OS market share in sales to end users from 1st quarter 2009 to 2nd quarter </a:t>
            </a:r>
          </a:p>
          <a:p>
            <a:pPr lvl="0" defTabSz="914400"/>
            <a:r>
              <a:rPr lang="en-US" sz="1400" dirty="0">
                <a:solidFill>
                  <a:srgbClr val="000000"/>
                </a:solidFill>
              </a:rPr>
              <a:t>           </a:t>
            </a:r>
            <a:r>
              <a:rPr lang="hu-HU" sz="1400" dirty="0">
                <a:solidFill>
                  <a:srgbClr val="000000"/>
                </a:solidFill>
              </a:rPr>
              <a:t> </a:t>
            </a:r>
            <a:r>
              <a:rPr lang="en-US" sz="1400" dirty="0">
                <a:solidFill>
                  <a:srgbClr val="000000"/>
                </a:solidFill>
              </a:rPr>
              <a:t>2018, </a:t>
            </a:r>
            <a:r>
              <a:rPr lang="en-US" sz="1400" dirty="0" err="1">
                <a:solidFill>
                  <a:srgbClr val="000000"/>
                </a:solidFill>
              </a:rPr>
              <a:t>statista</a:t>
            </a:r>
            <a:r>
              <a:rPr lang="en-US" sz="1400" dirty="0">
                <a:solidFill>
                  <a:srgbClr val="000000"/>
                </a:solidFill>
              </a:rPr>
              <a:t>, 2018,</a:t>
            </a:r>
          </a:p>
          <a:p>
            <a:pPr lvl="0" defTabSz="914400"/>
            <a:r>
              <a:rPr lang="en-US" sz="1400" dirty="0">
                <a:solidFill>
                  <a:srgbClr val="000000"/>
                </a:solidFill>
              </a:rPr>
              <a:t>           </a:t>
            </a:r>
            <a:r>
              <a:rPr lang="hu-HU" sz="1400" dirty="0">
                <a:solidFill>
                  <a:srgbClr val="000000"/>
                </a:solidFill>
              </a:rPr>
              <a:t> </a:t>
            </a:r>
            <a:r>
              <a:rPr lang="en-US" sz="1400" dirty="0">
                <a:solidFill>
                  <a:srgbClr val="000000"/>
                </a:solidFill>
              </a:rPr>
              <a:t>https://www.statista.com/statistics/266136/global-market-share-held-by-smartphone-</a:t>
            </a:r>
          </a:p>
          <a:p>
            <a:pPr lvl="0" defTabSz="914400"/>
            <a:r>
              <a:rPr lang="en-US" sz="1400" dirty="0">
                <a:solidFill>
                  <a:srgbClr val="000000"/>
                </a:solidFill>
              </a:rPr>
              <a:t>           </a:t>
            </a:r>
            <a:r>
              <a:rPr lang="hu-HU" sz="1400" dirty="0">
                <a:solidFill>
                  <a:srgbClr val="000000"/>
                </a:solidFill>
              </a:rPr>
              <a:t> </a:t>
            </a:r>
            <a:r>
              <a:rPr lang="en-US" sz="1400" dirty="0">
                <a:solidFill>
                  <a:srgbClr val="000000"/>
                </a:solidFill>
              </a:rPr>
              <a:t>operating-systems/</a:t>
            </a:r>
            <a:endParaRPr lang="en-US" dirty="0"/>
          </a:p>
        </p:txBody>
      </p:sp>
      <p:sp>
        <p:nvSpPr>
          <p:cNvPr id="8" name="TextBox 7"/>
          <p:cNvSpPr txBox="1"/>
          <p:nvPr/>
        </p:nvSpPr>
        <p:spPr>
          <a:xfrm>
            <a:off x="127647" y="4774902"/>
            <a:ext cx="9072562" cy="738664"/>
          </a:xfrm>
          <a:prstGeom prst="rect">
            <a:avLst/>
          </a:prstGeom>
          <a:noFill/>
        </p:spPr>
        <p:txBody>
          <a:bodyPr wrap="square" rtlCol="0">
            <a:spAutoFit/>
          </a:bodyPr>
          <a:lstStyle/>
          <a:p>
            <a:pPr lvl="0" defTabSz="914400"/>
            <a:r>
              <a:rPr lang="en-US" sz="1400" dirty="0">
                <a:solidFill>
                  <a:srgbClr val="000000"/>
                </a:solidFill>
              </a:rPr>
              <a:t>[57]: Global tablet shipments from 2010 to 2018, by operating system, Statista, 2018,   </a:t>
            </a:r>
          </a:p>
          <a:p>
            <a:pPr lvl="0" defTabSz="914400"/>
            <a:r>
              <a:rPr lang="en-US" sz="1400" dirty="0">
                <a:solidFill>
                  <a:srgbClr val="000000"/>
                </a:solidFill>
              </a:rPr>
              <a:t>           </a:t>
            </a:r>
            <a:r>
              <a:rPr lang="hu-HU" sz="1400" dirty="0">
                <a:solidFill>
                  <a:srgbClr val="000000"/>
                </a:solidFill>
              </a:rPr>
              <a:t> </a:t>
            </a:r>
            <a:r>
              <a:rPr lang="en-US" sz="1400" dirty="0">
                <a:solidFill>
                  <a:srgbClr val="000000"/>
                </a:solidFill>
              </a:rPr>
              <a:t>https://www.statista.com/statistics/273268/worldwide-tablet-sales-by-operating-system-</a:t>
            </a:r>
          </a:p>
          <a:p>
            <a:pPr lvl="0" defTabSz="914400"/>
            <a:r>
              <a:rPr lang="en-US" sz="1400" dirty="0">
                <a:solidFill>
                  <a:srgbClr val="000000"/>
                </a:solidFill>
              </a:rPr>
              <a:t>           </a:t>
            </a:r>
            <a:r>
              <a:rPr lang="hu-HU" sz="1400" dirty="0">
                <a:solidFill>
                  <a:srgbClr val="000000"/>
                </a:solidFill>
              </a:rPr>
              <a:t> </a:t>
            </a:r>
            <a:r>
              <a:rPr lang="en-US" sz="1400" dirty="0">
                <a:solidFill>
                  <a:srgbClr val="000000"/>
                </a:solidFill>
              </a:rPr>
              <a:t>since-2nd-quarter-2010</a:t>
            </a:r>
            <a:endParaRPr lang="en-US" dirty="0"/>
          </a:p>
        </p:txBody>
      </p:sp>
      <p:sp>
        <p:nvSpPr>
          <p:cNvPr id="9" name="TextBox 8"/>
          <p:cNvSpPr txBox="1"/>
          <p:nvPr/>
        </p:nvSpPr>
        <p:spPr>
          <a:xfrm>
            <a:off x="127201" y="5566990"/>
            <a:ext cx="9269589" cy="954107"/>
          </a:xfrm>
          <a:prstGeom prst="rect">
            <a:avLst/>
          </a:prstGeom>
          <a:noFill/>
        </p:spPr>
        <p:txBody>
          <a:bodyPr wrap="none" rtlCol="0">
            <a:spAutoFit/>
          </a:bodyPr>
          <a:lstStyle/>
          <a:p>
            <a:r>
              <a:rPr lang="en-US" sz="1400" dirty="0"/>
              <a:t>[58]: Mobile operating systems' market share worldwide from January 2012 to December 2019,</a:t>
            </a:r>
          </a:p>
          <a:p>
            <a:r>
              <a:rPr lang="en-US" sz="1400" dirty="0"/>
              <a:t>           </a:t>
            </a:r>
            <a:r>
              <a:rPr lang="hu-HU" sz="1400" dirty="0"/>
              <a:t> </a:t>
            </a:r>
            <a:r>
              <a:rPr lang="en-US" sz="1400" dirty="0"/>
              <a:t>Statista, 02/2020, </a:t>
            </a:r>
          </a:p>
          <a:p>
            <a:r>
              <a:rPr lang="en-US" sz="1400" dirty="0"/>
              <a:t>           </a:t>
            </a:r>
            <a:r>
              <a:rPr lang="hu-HU" sz="1400" dirty="0"/>
              <a:t> </a:t>
            </a:r>
            <a:r>
              <a:rPr lang="en-US" sz="1400" dirty="0"/>
              <a:t>https://www.statista.com/statistics/272698/global-market-share-held-by-mobile-operating-</a:t>
            </a:r>
          </a:p>
          <a:p>
            <a:r>
              <a:rPr lang="en-US" sz="1400" dirty="0"/>
              <a:t>           </a:t>
            </a:r>
            <a:r>
              <a:rPr lang="hu-HU" sz="1400" dirty="0"/>
              <a:t> </a:t>
            </a:r>
            <a:r>
              <a:rPr lang="en-US" sz="1400" dirty="0"/>
              <a:t>systems-since-2009/</a:t>
            </a:r>
          </a:p>
        </p:txBody>
      </p:sp>
    </p:spTree>
    <p:extLst>
      <p:ext uri="{BB962C8B-B14F-4D97-AF65-F5344CB8AC3E}">
        <p14:creationId xmlns:p14="http://schemas.microsoft.com/office/powerpoint/2010/main" val="9525263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47337" y="476672"/>
            <a:ext cx="8907951" cy="738664"/>
          </a:xfrm>
          <a:prstGeom prst="rect">
            <a:avLst/>
          </a:prstGeom>
          <a:noFill/>
        </p:spPr>
        <p:txBody>
          <a:bodyPr wrap="none" rtlCol="0">
            <a:spAutoFit/>
          </a:bodyPr>
          <a:lstStyle/>
          <a:p>
            <a:r>
              <a:rPr lang="en-US" sz="1400" dirty="0"/>
              <a:t>[59]: Tablet operating systems market share worldwide from 1Q'16 to 1Q'20, Statista, 05/2020,</a:t>
            </a:r>
          </a:p>
          <a:p>
            <a:r>
              <a:rPr lang="en-US" sz="1400" dirty="0"/>
              <a:t>           https://www.statista.com/statistics/273840/global-market-share-of-tablet-operating-</a:t>
            </a:r>
          </a:p>
          <a:p>
            <a:r>
              <a:rPr lang="en-US" sz="1400" dirty="0"/>
              <a:t>           systems-since-2010/</a:t>
            </a:r>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(8)</a:t>
            </a:r>
          </a:p>
        </p:txBody>
      </p:sp>
      <p:sp>
        <p:nvSpPr>
          <p:cNvPr id="5" name="TextBox 4"/>
          <p:cNvSpPr txBox="1"/>
          <p:nvPr/>
        </p:nvSpPr>
        <p:spPr>
          <a:xfrm>
            <a:off x="219345" y="1304764"/>
            <a:ext cx="9249199" cy="954107"/>
          </a:xfrm>
          <a:prstGeom prst="rect">
            <a:avLst/>
          </a:prstGeom>
          <a:noFill/>
        </p:spPr>
        <p:txBody>
          <a:bodyPr wrap="none" rtlCol="0">
            <a:spAutoFit/>
          </a:bodyPr>
          <a:lstStyle/>
          <a:p>
            <a:r>
              <a:rPr lang="en-US" sz="1400" dirty="0"/>
              <a:t>[60]: O'Dea S., Global market revenue share of leading smartphone applications processor vendors </a:t>
            </a:r>
          </a:p>
          <a:p>
            <a:r>
              <a:rPr lang="en-US" sz="1400" dirty="0"/>
              <a:t>           from 2014 to 2019, Statista, 12/05/2020,</a:t>
            </a:r>
          </a:p>
          <a:p>
            <a:r>
              <a:rPr lang="en-US" sz="1400" dirty="0"/>
              <a:t>           https://www.statista.com/statistics/233415/global-market-share-of-applications-processor-</a:t>
            </a:r>
          </a:p>
          <a:p>
            <a:r>
              <a:rPr lang="en-US" sz="1400" dirty="0"/>
              <a:t>           suppliers/          </a:t>
            </a:r>
          </a:p>
        </p:txBody>
      </p:sp>
      <p:sp>
        <p:nvSpPr>
          <p:cNvPr id="6" name="TextBox 5"/>
          <p:cNvSpPr txBox="1"/>
          <p:nvPr/>
        </p:nvSpPr>
        <p:spPr>
          <a:xfrm>
            <a:off x="219345" y="2240868"/>
            <a:ext cx="9092233" cy="738664"/>
          </a:xfrm>
          <a:prstGeom prst="rect">
            <a:avLst/>
          </a:prstGeom>
          <a:noFill/>
        </p:spPr>
        <p:txBody>
          <a:bodyPr wrap="none" rtlCol="0">
            <a:spAutoFit/>
          </a:bodyPr>
          <a:lstStyle/>
          <a:p>
            <a:r>
              <a:rPr lang="en-GB" sz="1400" dirty="0"/>
              <a:t>[61</a:t>
            </a:r>
            <a:r>
              <a:rPr lang="en-GB" sz="1400" spc="-30" dirty="0"/>
              <a:t>]: Tablet operating systems market share worldwide from 1Q'16 to 1Q'21, Statista, Aug. 17, 2021,</a:t>
            </a:r>
          </a:p>
          <a:p>
            <a:r>
              <a:rPr lang="en-GB" sz="1400" spc="-30" dirty="0"/>
              <a:t>            https://www.statista.com/statistics/273840/global-market-share-of-tablet-operating-systems-</a:t>
            </a:r>
          </a:p>
          <a:p>
            <a:r>
              <a:rPr lang="en-GB" sz="1400" spc="-30" dirty="0"/>
              <a:t>            since-2010/ </a:t>
            </a:r>
          </a:p>
        </p:txBody>
      </p:sp>
      <p:sp>
        <p:nvSpPr>
          <p:cNvPr id="7" name="TextBox 6"/>
          <p:cNvSpPr txBox="1"/>
          <p:nvPr/>
        </p:nvSpPr>
        <p:spPr>
          <a:xfrm>
            <a:off x="219283" y="2996952"/>
            <a:ext cx="8573757" cy="523220"/>
          </a:xfrm>
          <a:prstGeom prst="rect">
            <a:avLst/>
          </a:prstGeom>
          <a:noFill/>
        </p:spPr>
        <p:txBody>
          <a:bodyPr wrap="none" rtlCol="0">
            <a:spAutoFit/>
          </a:bodyPr>
          <a:lstStyle/>
          <a:p>
            <a:r>
              <a:rPr lang="en-GB" sz="1400" dirty="0"/>
              <a:t>[62]: </a:t>
            </a:r>
            <a:r>
              <a:rPr lang="en-GB" sz="1400" dirty="0" err="1"/>
              <a:t>Frumusanu</a:t>
            </a:r>
            <a:r>
              <a:rPr lang="en-GB" sz="1400" dirty="0"/>
              <a:t> A., ARM Details Built on ARM Cortex Technology License, </a:t>
            </a:r>
            <a:r>
              <a:rPr lang="en-GB" sz="1400" dirty="0" err="1"/>
              <a:t>AnandTech</a:t>
            </a:r>
            <a:r>
              <a:rPr lang="en-GB" sz="1400" dirty="0"/>
              <a:t>, </a:t>
            </a:r>
          </a:p>
          <a:p>
            <a:r>
              <a:rPr lang="en-GB" sz="1400" dirty="0"/>
              <a:t>            May 29 2016, https://www.anandtech.com/show/10366/arm-built-on-cortex-license</a:t>
            </a:r>
          </a:p>
        </p:txBody>
      </p:sp>
      <p:sp>
        <p:nvSpPr>
          <p:cNvPr id="8" name="TextBox 7"/>
          <p:cNvSpPr txBox="1"/>
          <p:nvPr/>
        </p:nvSpPr>
        <p:spPr>
          <a:xfrm>
            <a:off x="219345" y="3589275"/>
            <a:ext cx="8771953" cy="954107"/>
          </a:xfrm>
          <a:prstGeom prst="rect">
            <a:avLst/>
          </a:prstGeom>
          <a:noFill/>
        </p:spPr>
        <p:txBody>
          <a:bodyPr wrap="none" rtlCol="0">
            <a:spAutoFit/>
          </a:bodyPr>
          <a:lstStyle/>
          <a:p>
            <a:r>
              <a:rPr lang="en-GB" sz="1400" dirty="0"/>
              <a:t>[63]: </a:t>
            </a:r>
            <a:r>
              <a:rPr lang="en-GB" sz="1400" dirty="0" err="1"/>
              <a:t>Frumunasu</a:t>
            </a:r>
            <a:r>
              <a:rPr lang="en-GB" sz="1400" dirty="0"/>
              <a:t> A., Apple Announces The Apple Silicon M1: Ditching x86 - What to Expect,</a:t>
            </a:r>
          </a:p>
          <a:p>
            <a:r>
              <a:rPr lang="en-GB" sz="1400" dirty="0"/>
              <a:t>          </a:t>
            </a:r>
            <a:r>
              <a:rPr lang="hu-HU" sz="1400" dirty="0"/>
              <a:t> </a:t>
            </a:r>
            <a:r>
              <a:rPr lang="en-GB" sz="1400" dirty="0"/>
              <a:t>Based on A14, </a:t>
            </a:r>
            <a:r>
              <a:rPr lang="en-GB" sz="1400" dirty="0" err="1"/>
              <a:t>AnandTech</a:t>
            </a:r>
            <a:r>
              <a:rPr lang="en-GB" sz="1400" dirty="0"/>
              <a:t>, Nov. 10, 2020,</a:t>
            </a:r>
          </a:p>
          <a:p>
            <a:r>
              <a:rPr lang="en-GB" sz="1400" dirty="0"/>
              <a:t>          </a:t>
            </a:r>
            <a:r>
              <a:rPr lang="hu-HU" sz="1400" dirty="0"/>
              <a:t> </a:t>
            </a:r>
            <a:r>
              <a:rPr lang="en-GB" sz="1400" dirty="0"/>
              <a:t>Apple Announces The Apple Silicon M1: Ditching x86 - What to Expect, Based on A14 –</a:t>
            </a:r>
          </a:p>
          <a:p>
            <a:r>
              <a:rPr lang="en-GB" sz="1400" dirty="0"/>
              <a:t>          </a:t>
            </a:r>
            <a:r>
              <a:rPr lang="hu-HU" sz="1400" dirty="0"/>
              <a:t> </a:t>
            </a:r>
            <a:r>
              <a:rPr lang="en-GB" sz="1400" dirty="0"/>
              <a:t>Print View (anandtech.com</a:t>
            </a:r>
          </a:p>
        </p:txBody>
      </p:sp>
      <p:sp>
        <p:nvSpPr>
          <p:cNvPr id="9" name="TextBox 7"/>
          <p:cNvSpPr txBox="1"/>
          <p:nvPr/>
        </p:nvSpPr>
        <p:spPr>
          <a:xfrm>
            <a:off x="255349" y="4545124"/>
            <a:ext cx="8748972" cy="738664"/>
          </a:xfrm>
          <a:prstGeom prst="rect">
            <a:avLst/>
          </a:prstGeom>
          <a:noFill/>
        </p:spPr>
        <p:txBody>
          <a:bodyPr wrap="square" rtlCol="0">
            <a:spAutoFit/>
          </a:bodyPr>
          <a:lstStyle/>
          <a:p>
            <a:pPr marL="630238" indent="-630238"/>
            <a:r>
              <a:rPr lang="en-GB" sz="1400" dirty="0"/>
              <a:t>[6</a:t>
            </a:r>
            <a:r>
              <a:rPr lang="hu-HU" sz="1400" dirty="0"/>
              <a:t>4</a:t>
            </a:r>
            <a:r>
              <a:rPr lang="en-GB" sz="1400" dirty="0"/>
              <a:t>]: </a:t>
            </a:r>
            <a:r>
              <a:rPr lang="hu-HU" sz="1400" dirty="0" err="1"/>
              <a:t>Shaik</a:t>
            </a:r>
            <a:r>
              <a:rPr lang="hu-HU" sz="1400" dirty="0"/>
              <a:t> A</a:t>
            </a:r>
            <a:r>
              <a:rPr lang="en-GB" sz="1400" dirty="0"/>
              <a:t>.</a:t>
            </a:r>
            <a:r>
              <a:rPr lang="hu-HU" sz="1400" dirty="0"/>
              <a:t> I.</a:t>
            </a:r>
            <a:r>
              <a:rPr lang="en-GB" sz="1400" dirty="0"/>
              <a:t>, </a:t>
            </a:r>
            <a:r>
              <a:rPr lang="en-US" sz="1400" dirty="0"/>
              <a:t>Samsung achieved a whopping 496% growth in the Chromebook market</a:t>
            </a:r>
            <a:r>
              <a:rPr lang="en-GB" sz="1400" dirty="0"/>
              <a:t>, </a:t>
            </a:r>
            <a:r>
              <a:rPr lang="hu-HU" sz="1400" dirty="0"/>
              <a:t> </a:t>
            </a:r>
            <a:r>
              <a:rPr lang="hu-HU" sz="1400" dirty="0" err="1"/>
              <a:t>Sammmobile</a:t>
            </a:r>
            <a:r>
              <a:rPr lang="en-GB" sz="1400" dirty="0"/>
              <a:t>, </a:t>
            </a:r>
            <a:r>
              <a:rPr lang="hu-HU" sz="1400" dirty="0" err="1"/>
              <a:t>Apr</a:t>
            </a:r>
            <a:r>
              <a:rPr lang="en-GB" sz="1400" dirty="0"/>
              <a:t>. </a:t>
            </a:r>
            <a:r>
              <a:rPr lang="hu-HU" sz="1400" dirty="0"/>
              <a:t>3</a:t>
            </a:r>
            <a:r>
              <a:rPr lang="en-GB" sz="1400" dirty="0"/>
              <a:t>0, 202</a:t>
            </a:r>
            <a:r>
              <a:rPr lang="hu-HU" sz="1400" dirty="0"/>
              <a:t>1</a:t>
            </a:r>
            <a:r>
              <a:rPr lang="en-GB" sz="1400" dirty="0"/>
              <a:t>,</a:t>
            </a:r>
          </a:p>
          <a:p>
            <a:r>
              <a:rPr lang="en-GB" sz="1400" dirty="0"/>
              <a:t>          https://www.sammobile.com/news/samsung-chromebook-market-share-q1-2021/</a:t>
            </a:r>
          </a:p>
        </p:txBody>
      </p:sp>
      <p:sp>
        <p:nvSpPr>
          <p:cNvPr id="10" name="TextBox 7"/>
          <p:cNvSpPr txBox="1"/>
          <p:nvPr/>
        </p:nvSpPr>
        <p:spPr>
          <a:xfrm>
            <a:off x="255349" y="5373216"/>
            <a:ext cx="8748972" cy="954107"/>
          </a:xfrm>
          <a:prstGeom prst="rect">
            <a:avLst/>
          </a:prstGeom>
          <a:noFill/>
        </p:spPr>
        <p:txBody>
          <a:bodyPr wrap="square" rtlCol="0">
            <a:spAutoFit/>
          </a:bodyPr>
          <a:lstStyle/>
          <a:p>
            <a:pPr marL="630238" indent="-630238"/>
            <a:r>
              <a:rPr lang="en-GB" sz="1400" dirty="0"/>
              <a:t>[6</a:t>
            </a:r>
            <a:r>
              <a:rPr lang="hu-HU" sz="1400" dirty="0"/>
              <a:t>5</a:t>
            </a:r>
            <a:r>
              <a:rPr lang="en-GB" sz="1400" dirty="0"/>
              <a:t>]: </a:t>
            </a:r>
            <a:r>
              <a:rPr lang="hu-HU" sz="1400" dirty="0"/>
              <a:t>Smith E.</a:t>
            </a:r>
            <a:r>
              <a:rPr lang="en-GB" sz="1400" dirty="0"/>
              <a:t>, </a:t>
            </a:r>
            <a:r>
              <a:rPr lang="en-US" sz="1400" dirty="0"/>
              <a:t>Strategy Analytics: Microsoft Breaks into Top Five Tablet Vendors amid Strong </a:t>
            </a:r>
            <a:r>
              <a:rPr lang="hu-HU" sz="1400" dirty="0"/>
              <a:t>  </a:t>
            </a:r>
            <a:r>
              <a:rPr lang="en-US" sz="1400" dirty="0"/>
              <a:t>Productivity Demand</a:t>
            </a:r>
            <a:r>
              <a:rPr lang="en-GB" sz="1400" dirty="0"/>
              <a:t>, </a:t>
            </a:r>
            <a:r>
              <a:rPr lang="hu-HU" sz="1400" dirty="0"/>
              <a:t>businesswire.com</a:t>
            </a:r>
            <a:r>
              <a:rPr lang="en-GB" sz="1400" dirty="0"/>
              <a:t>, </a:t>
            </a:r>
            <a:r>
              <a:rPr lang="hu-HU" sz="1400" dirty="0"/>
              <a:t>Jan</a:t>
            </a:r>
            <a:r>
              <a:rPr lang="en-GB" sz="1400" dirty="0"/>
              <a:t>. </a:t>
            </a:r>
            <a:r>
              <a:rPr lang="hu-HU" sz="1400" dirty="0"/>
              <a:t>28</a:t>
            </a:r>
            <a:r>
              <a:rPr lang="en-GB" sz="1400" dirty="0"/>
              <a:t>, 202</a:t>
            </a:r>
            <a:r>
              <a:rPr lang="hu-HU" sz="1400" dirty="0"/>
              <a:t>2</a:t>
            </a:r>
            <a:r>
              <a:rPr lang="en-GB" sz="1400" dirty="0"/>
              <a:t>,</a:t>
            </a:r>
          </a:p>
          <a:p>
            <a:pPr marL="630238" indent="-630238"/>
            <a:r>
              <a:rPr lang="en-GB" sz="1400" dirty="0"/>
              <a:t>          https://www.businesswire.com/news/home/20220128005257/en/Strategy-Analytics-Microsoft-Breaks-into-Top-Five-Tablet-Vendors-amid-Strong-Productivity-Demand</a:t>
            </a:r>
          </a:p>
        </p:txBody>
      </p:sp>
    </p:spTree>
    <p:extLst>
      <p:ext uri="{BB962C8B-B14F-4D97-AF65-F5344CB8AC3E}">
        <p14:creationId xmlns:p14="http://schemas.microsoft.com/office/powerpoint/2010/main" val="15116866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43446" y="476672"/>
            <a:ext cx="8857046" cy="954107"/>
          </a:xfrm>
          <a:prstGeom prst="rect">
            <a:avLst/>
          </a:prstGeom>
          <a:noFill/>
        </p:spPr>
        <p:txBody>
          <a:bodyPr wrap="square" rtlCol="0">
            <a:spAutoFit/>
          </a:bodyPr>
          <a:lstStyle/>
          <a:p>
            <a:pPr marL="715963" indent="-715963"/>
            <a:r>
              <a:rPr lang="en-US" sz="1400" dirty="0"/>
              <a:t>[</a:t>
            </a:r>
            <a:r>
              <a:rPr lang="hu-HU" sz="1400" dirty="0"/>
              <a:t>66</a:t>
            </a:r>
            <a:r>
              <a:rPr lang="en-US" sz="1400" dirty="0"/>
              <a:t>]: </a:t>
            </a:r>
            <a:r>
              <a:rPr lang="hu-HU" sz="1400" dirty="0" err="1"/>
              <a:t>O’Dea</a:t>
            </a:r>
            <a:r>
              <a:rPr lang="hu-HU" sz="1400" dirty="0"/>
              <a:t> S.,</a:t>
            </a:r>
            <a:r>
              <a:rPr lang="en-US" sz="1400" dirty="0"/>
              <a:t>Smartphone shipments' share worldwide by vendor from 1st quarter 2015 to 1st quarter 2022, 05/2020,</a:t>
            </a:r>
            <a:r>
              <a:rPr lang="hu-HU" sz="1400" dirty="0"/>
              <a:t> www.statista.com, May 02. 2022.</a:t>
            </a:r>
            <a:endParaRPr lang="en-US" sz="1400" dirty="0"/>
          </a:p>
          <a:p>
            <a:pPr marL="715963" indent="-715963"/>
            <a:r>
              <a:rPr lang="en-US" sz="1400" dirty="0"/>
              <a:t>           https://www.statista.com/statistics/632249/global-smartphone-market-share-by-vendor/</a:t>
            </a:r>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9</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5" name="TextBox 4"/>
          <p:cNvSpPr txBox="1"/>
          <p:nvPr/>
        </p:nvSpPr>
        <p:spPr>
          <a:xfrm>
            <a:off x="143509" y="1412776"/>
            <a:ext cx="8856984" cy="954107"/>
          </a:xfrm>
          <a:prstGeom prst="rect">
            <a:avLst/>
          </a:prstGeom>
          <a:noFill/>
        </p:spPr>
        <p:txBody>
          <a:bodyPr wrap="square" rtlCol="0">
            <a:spAutoFit/>
          </a:bodyPr>
          <a:lstStyle/>
          <a:p>
            <a:pPr marL="630238" indent="-630238"/>
            <a:r>
              <a:rPr lang="en-US" sz="1400" dirty="0"/>
              <a:t>[6</a:t>
            </a:r>
            <a:r>
              <a:rPr lang="hu-HU" sz="1400" dirty="0"/>
              <a:t>7</a:t>
            </a:r>
            <a:r>
              <a:rPr lang="en-US" sz="1400" dirty="0"/>
              <a:t>]: Srivastava</a:t>
            </a:r>
            <a:r>
              <a:rPr lang="hu-HU" sz="1400" dirty="0"/>
              <a:t> S</a:t>
            </a:r>
            <a:r>
              <a:rPr lang="en-US" sz="1400" dirty="0"/>
              <a:t>., Qualcomm Leads Market Despite Losing Share to </a:t>
            </a:r>
            <a:r>
              <a:rPr lang="en-US" sz="1400" dirty="0" err="1"/>
              <a:t>HiSilicon</a:t>
            </a:r>
            <a:r>
              <a:rPr lang="en-US" sz="1400" dirty="0"/>
              <a:t> In Q2 2020, </a:t>
            </a:r>
            <a:r>
              <a:rPr lang="hu-HU" sz="1400" dirty="0"/>
              <a:t>  </a:t>
            </a:r>
            <a:r>
              <a:rPr lang="en-US" sz="1400" dirty="0"/>
              <a:t>www.counterpointresearch.com, 1</a:t>
            </a:r>
            <a:r>
              <a:rPr lang="hu-HU" sz="1400" dirty="0"/>
              <a:t>5</a:t>
            </a:r>
            <a:r>
              <a:rPr lang="en-US" sz="1400" dirty="0"/>
              <a:t>/0</a:t>
            </a:r>
            <a:r>
              <a:rPr lang="hu-HU" sz="1400" dirty="0"/>
              <a:t>9</a:t>
            </a:r>
            <a:r>
              <a:rPr lang="en-US" sz="1400" dirty="0"/>
              <a:t>/2020,</a:t>
            </a:r>
          </a:p>
          <a:p>
            <a:pPr marL="630238" indent="-630238"/>
            <a:r>
              <a:rPr lang="en-US" sz="1400" dirty="0"/>
              <a:t>           https://www.counterpointresearch.com/qualcomm-leads-market-despite-losing-share-to-hisilicon-q2-2020/</a:t>
            </a:r>
          </a:p>
        </p:txBody>
      </p:sp>
      <p:sp>
        <p:nvSpPr>
          <p:cNvPr id="6" name="TextBox 5"/>
          <p:cNvSpPr txBox="1"/>
          <p:nvPr/>
        </p:nvSpPr>
        <p:spPr>
          <a:xfrm>
            <a:off x="143509" y="2384884"/>
            <a:ext cx="8856984" cy="738664"/>
          </a:xfrm>
          <a:prstGeom prst="rect">
            <a:avLst/>
          </a:prstGeom>
          <a:noFill/>
        </p:spPr>
        <p:txBody>
          <a:bodyPr wrap="square" rtlCol="0">
            <a:spAutoFit/>
          </a:bodyPr>
          <a:lstStyle/>
          <a:p>
            <a:pPr marL="715963" indent="-715963"/>
            <a:r>
              <a:rPr lang="en-GB" sz="1400" dirty="0"/>
              <a:t>[6</a:t>
            </a:r>
            <a:r>
              <a:rPr lang="hu-HU" sz="1400" dirty="0"/>
              <a:t>8</a:t>
            </a:r>
            <a:r>
              <a:rPr lang="en-GB" sz="1400" spc="-30" dirty="0"/>
              <a:t>]: </a:t>
            </a:r>
            <a:r>
              <a:rPr lang="en-GB" sz="1400" spc="-30" dirty="0" err="1"/>
              <a:t>Laricchia</a:t>
            </a:r>
            <a:r>
              <a:rPr lang="hu-HU" sz="1400" spc="-30" dirty="0"/>
              <a:t> F., </a:t>
            </a:r>
            <a:r>
              <a:rPr lang="en-US" sz="1400" spc="-30" dirty="0"/>
              <a:t>Tablet shipments market share by vendor worldwide from 2nd quarter 2011 to 1st quarter 2022</a:t>
            </a:r>
            <a:r>
              <a:rPr lang="en-GB" sz="1400" spc="-30" dirty="0"/>
              <a:t>, Statista, </a:t>
            </a:r>
            <a:r>
              <a:rPr lang="hu-HU" sz="1400" spc="-30" dirty="0"/>
              <a:t>May</a:t>
            </a:r>
            <a:r>
              <a:rPr lang="en-GB" sz="1400" spc="-30" dirty="0"/>
              <a:t>. 1</a:t>
            </a:r>
            <a:r>
              <a:rPr lang="hu-HU" sz="1400" spc="-30" dirty="0"/>
              <a:t>9</a:t>
            </a:r>
            <a:r>
              <a:rPr lang="en-GB" sz="1400" spc="-30" dirty="0"/>
              <a:t>, 202</a:t>
            </a:r>
            <a:r>
              <a:rPr lang="hu-HU" sz="1400" spc="-30" dirty="0"/>
              <a:t>2</a:t>
            </a:r>
            <a:r>
              <a:rPr lang="en-GB" sz="1400" spc="-30" dirty="0"/>
              <a:t>,</a:t>
            </a:r>
          </a:p>
          <a:p>
            <a:r>
              <a:rPr lang="en-GB" sz="1400" spc="-30" dirty="0"/>
              <a:t>            https://www.statista.com/statistics/276635/market-share-held-by-tablet-vendors/</a:t>
            </a:r>
          </a:p>
        </p:txBody>
      </p:sp>
      <p:sp>
        <p:nvSpPr>
          <p:cNvPr id="8" name="TextBox 7"/>
          <p:cNvSpPr txBox="1"/>
          <p:nvPr/>
        </p:nvSpPr>
        <p:spPr>
          <a:xfrm>
            <a:off x="200107" y="5679249"/>
            <a:ext cx="9124421" cy="954107"/>
          </a:xfrm>
          <a:prstGeom prst="rect">
            <a:avLst/>
          </a:prstGeom>
          <a:noFill/>
        </p:spPr>
        <p:txBody>
          <a:bodyPr wrap="none" rtlCol="0">
            <a:spAutoFit/>
          </a:bodyPr>
          <a:lstStyle/>
          <a:p>
            <a:r>
              <a:rPr lang="en-GB" sz="1400" dirty="0"/>
              <a:t>[</a:t>
            </a:r>
            <a:r>
              <a:rPr lang="hu-HU" sz="1400" dirty="0"/>
              <a:t>72</a:t>
            </a:r>
            <a:r>
              <a:rPr lang="en-GB" sz="1400" dirty="0"/>
              <a:t>]: </a:t>
            </a:r>
            <a:r>
              <a:rPr lang="en-US" sz="1400" dirty="0" err="1"/>
              <a:t>Pulapaka</a:t>
            </a:r>
            <a:r>
              <a:rPr lang="en-US" sz="1400" dirty="0"/>
              <a:t> H. and </a:t>
            </a:r>
            <a:r>
              <a:rPr lang="en-US" sz="1400" dirty="0" err="1"/>
              <a:t>Kishan</a:t>
            </a:r>
            <a:r>
              <a:rPr lang="en-US" sz="1400" dirty="0"/>
              <a:t> A., Windows 10 on ARM, Presentation, Microsoft Build 2018, Seattle,</a:t>
            </a:r>
          </a:p>
          <a:p>
            <a:r>
              <a:rPr lang="en-US" sz="1400" dirty="0"/>
              <a:t>          </a:t>
            </a:r>
            <a:r>
              <a:rPr lang="hu-HU" sz="1400" dirty="0"/>
              <a:t> </a:t>
            </a:r>
            <a:r>
              <a:rPr lang="en-US" sz="1400" dirty="0"/>
              <a:t>May 7-9, 2018,</a:t>
            </a:r>
          </a:p>
          <a:p>
            <a:r>
              <a:rPr lang="en-US" sz="1400" dirty="0"/>
              <a:t>          </a:t>
            </a:r>
            <a:r>
              <a:rPr lang="hu-HU" sz="1400" dirty="0"/>
              <a:t> </a:t>
            </a:r>
            <a:r>
              <a:rPr lang="en-US" sz="1400" dirty="0"/>
              <a:t>https://channel9.msdn.com/Events/Build/2018/BRK2438</a:t>
            </a:r>
          </a:p>
          <a:p>
            <a:endParaRPr lang="en-GB" sz="1400" dirty="0"/>
          </a:p>
        </p:txBody>
      </p:sp>
      <p:sp>
        <p:nvSpPr>
          <p:cNvPr id="9" name="TextBox 5"/>
          <p:cNvSpPr txBox="1"/>
          <p:nvPr/>
        </p:nvSpPr>
        <p:spPr>
          <a:xfrm>
            <a:off x="143508" y="3176972"/>
            <a:ext cx="8856984" cy="738664"/>
          </a:xfrm>
          <a:prstGeom prst="rect">
            <a:avLst/>
          </a:prstGeom>
          <a:noFill/>
        </p:spPr>
        <p:txBody>
          <a:bodyPr wrap="square" rtlCol="0">
            <a:spAutoFit/>
          </a:bodyPr>
          <a:lstStyle/>
          <a:p>
            <a:pPr marL="715963" indent="-715963"/>
            <a:r>
              <a:rPr lang="en-GB" sz="1400" dirty="0"/>
              <a:t>[6</a:t>
            </a:r>
            <a:r>
              <a:rPr lang="hu-HU" sz="1400" dirty="0"/>
              <a:t>9</a:t>
            </a:r>
            <a:r>
              <a:rPr lang="en-GB" sz="1400" spc="-30" dirty="0"/>
              <a:t>]: </a:t>
            </a:r>
            <a:r>
              <a:rPr lang="en-GB" sz="1400" spc="-30" dirty="0" err="1"/>
              <a:t>Laricchia</a:t>
            </a:r>
            <a:r>
              <a:rPr lang="hu-HU" sz="1400" spc="-30" dirty="0"/>
              <a:t> F., </a:t>
            </a:r>
            <a:r>
              <a:rPr lang="en-US" sz="1400" spc="-30" dirty="0"/>
              <a:t>Tablet shipments worldwide from 1st quarter 2014 to 4th quarter 2021, by vendor(in million units)</a:t>
            </a:r>
            <a:r>
              <a:rPr lang="en-GB" sz="1400" spc="-30" dirty="0"/>
              <a:t>, Statista, </a:t>
            </a:r>
            <a:r>
              <a:rPr lang="hu-HU" sz="1400" spc="-30" dirty="0"/>
              <a:t>May</a:t>
            </a:r>
            <a:r>
              <a:rPr lang="en-GB" sz="1400" spc="-30" dirty="0"/>
              <a:t>. </a:t>
            </a:r>
            <a:r>
              <a:rPr lang="hu-HU" sz="1400" spc="-30" dirty="0"/>
              <a:t>04</a:t>
            </a:r>
            <a:r>
              <a:rPr lang="en-GB" sz="1400" spc="-30" dirty="0"/>
              <a:t>, 202</a:t>
            </a:r>
            <a:r>
              <a:rPr lang="hu-HU" sz="1400" spc="-30" dirty="0"/>
              <a:t>2</a:t>
            </a:r>
            <a:r>
              <a:rPr lang="en-GB" sz="1400" spc="-30" dirty="0"/>
              <a:t>,</a:t>
            </a:r>
          </a:p>
          <a:p>
            <a:r>
              <a:rPr lang="en-GB" sz="1400" spc="-30" dirty="0"/>
              <a:t>            https://www.statista.com/statistics/500206/tablet-shipments-by-vendor-worldwide/</a:t>
            </a:r>
          </a:p>
        </p:txBody>
      </p:sp>
      <p:sp>
        <p:nvSpPr>
          <p:cNvPr id="10" name="TextBox 5"/>
          <p:cNvSpPr txBox="1"/>
          <p:nvPr/>
        </p:nvSpPr>
        <p:spPr>
          <a:xfrm>
            <a:off x="143508" y="3969060"/>
            <a:ext cx="8856984" cy="954107"/>
          </a:xfrm>
          <a:prstGeom prst="rect">
            <a:avLst/>
          </a:prstGeom>
          <a:noFill/>
        </p:spPr>
        <p:txBody>
          <a:bodyPr wrap="square" rtlCol="0">
            <a:spAutoFit/>
          </a:bodyPr>
          <a:lstStyle/>
          <a:p>
            <a:pPr marL="715963" indent="-715963"/>
            <a:r>
              <a:rPr lang="en-GB" sz="1400" dirty="0"/>
              <a:t>[</a:t>
            </a:r>
            <a:r>
              <a:rPr lang="hu-HU" sz="1400" dirty="0"/>
              <a:t>70</a:t>
            </a:r>
            <a:r>
              <a:rPr lang="en-GB" sz="1400" spc="-30" dirty="0"/>
              <a:t>]: </a:t>
            </a:r>
            <a:r>
              <a:rPr lang="hu-HU" sz="1400" spc="-30" dirty="0" err="1"/>
              <a:t>Alsop</a:t>
            </a:r>
            <a:r>
              <a:rPr lang="hu-HU" sz="1400" spc="-30" dirty="0"/>
              <a:t> T., </a:t>
            </a:r>
            <a:r>
              <a:rPr lang="en-US" sz="1400" spc="-30" dirty="0"/>
              <a:t>Tablet application processor (AP) vendor revenue share worldwide in 2021, by quarter</a:t>
            </a:r>
            <a:r>
              <a:rPr lang="en-GB" sz="1400" spc="-30" dirty="0"/>
              <a:t>, Statista, </a:t>
            </a:r>
            <a:r>
              <a:rPr lang="hu-HU" sz="1400" spc="-30" dirty="0" err="1"/>
              <a:t>Apr</a:t>
            </a:r>
            <a:r>
              <a:rPr lang="en-GB" sz="1400" spc="-30" dirty="0"/>
              <a:t>. </a:t>
            </a:r>
            <a:r>
              <a:rPr lang="hu-HU" sz="1400" spc="-30" dirty="0"/>
              <a:t>20</a:t>
            </a:r>
            <a:r>
              <a:rPr lang="en-GB" sz="1400" spc="-30" dirty="0"/>
              <a:t>, 202</a:t>
            </a:r>
            <a:r>
              <a:rPr lang="hu-HU" sz="1400" spc="-30" dirty="0"/>
              <a:t>2</a:t>
            </a:r>
            <a:r>
              <a:rPr lang="en-GB" sz="1400" spc="-30" dirty="0"/>
              <a:t>,</a:t>
            </a:r>
          </a:p>
          <a:p>
            <a:pPr marL="715963" indent="-715963"/>
            <a:r>
              <a:rPr lang="en-GB" sz="1400" spc="-30" dirty="0"/>
              <a:t>            https://www.statista.com/statistics/779019/global-market-share-tablet-applications-processor-suppliers/</a:t>
            </a:r>
          </a:p>
        </p:txBody>
      </p:sp>
      <p:sp>
        <p:nvSpPr>
          <p:cNvPr id="11" name="TextBox 3"/>
          <p:cNvSpPr txBox="1"/>
          <p:nvPr/>
        </p:nvSpPr>
        <p:spPr>
          <a:xfrm>
            <a:off x="179512" y="4905164"/>
            <a:ext cx="9002593" cy="738664"/>
          </a:xfrm>
          <a:prstGeom prst="rect">
            <a:avLst/>
          </a:prstGeom>
          <a:noFill/>
        </p:spPr>
        <p:txBody>
          <a:bodyPr wrap="none" rtlCol="0">
            <a:spAutoFit/>
          </a:bodyPr>
          <a:lstStyle/>
          <a:p>
            <a:pPr lvl="0" defTabSz="914400">
              <a:defRPr/>
            </a:pPr>
            <a:r>
              <a:rPr lang="en-US" sz="1400" dirty="0">
                <a:solidFill>
                  <a:srgbClr val="000000"/>
                </a:solidFill>
              </a:rPr>
              <a:t>[</a:t>
            </a:r>
            <a:r>
              <a:rPr lang="hu-HU" sz="1400" dirty="0">
                <a:solidFill>
                  <a:srgbClr val="000000"/>
                </a:solidFill>
              </a:rPr>
              <a:t>71</a:t>
            </a:r>
            <a:r>
              <a:rPr lang="en-US" sz="1400" dirty="0">
                <a:solidFill>
                  <a:srgbClr val="000000"/>
                </a:solidFill>
              </a:rPr>
              <a:t>]: </a:t>
            </a:r>
            <a:r>
              <a:rPr lang="en-US" sz="1400" dirty="0" err="1">
                <a:solidFill>
                  <a:srgbClr val="000000"/>
                </a:solidFill>
              </a:rPr>
              <a:t>Frumusanu</a:t>
            </a:r>
            <a:r>
              <a:rPr lang="en-US" sz="1400" dirty="0">
                <a:solidFill>
                  <a:srgbClr val="000000"/>
                </a:solidFill>
              </a:rPr>
              <a:t> A., ARM Unveils Client CPU Performance Roadmap Through 2020 – Taking</a:t>
            </a:r>
          </a:p>
          <a:p>
            <a:pPr lvl="0" defTabSz="914400">
              <a:defRPr/>
            </a:pPr>
            <a:r>
              <a:rPr lang="en-US" sz="1400" dirty="0">
                <a:solidFill>
                  <a:srgbClr val="000000"/>
                </a:solidFill>
              </a:rPr>
              <a:t>            Intel Head On, </a:t>
            </a:r>
            <a:r>
              <a:rPr lang="en-US" sz="1400" dirty="0" err="1">
                <a:solidFill>
                  <a:srgbClr val="000000"/>
                </a:solidFill>
              </a:rPr>
              <a:t>AnandTech</a:t>
            </a:r>
            <a:r>
              <a:rPr lang="en-US" sz="1400" dirty="0">
                <a:solidFill>
                  <a:srgbClr val="000000"/>
                </a:solidFill>
              </a:rPr>
              <a:t>, Aug. 16, 2018,</a:t>
            </a:r>
          </a:p>
          <a:p>
            <a:pPr lvl="0" defTabSz="914400">
              <a:defRPr/>
            </a:pPr>
            <a:r>
              <a:rPr lang="en-US" sz="1400" dirty="0">
                <a:solidFill>
                  <a:srgbClr val="000000"/>
                </a:solidFill>
              </a:rPr>
              <a:t>            https://www.anandtech.com/show/13226/arm-unveils-client-cpu-performance-roadmap </a:t>
            </a:r>
          </a:p>
        </p:txBody>
      </p:sp>
    </p:spTree>
    <p:extLst>
      <p:ext uri="{BB962C8B-B14F-4D97-AF65-F5344CB8AC3E}">
        <p14:creationId xmlns:p14="http://schemas.microsoft.com/office/powerpoint/2010/main" val="17108301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noProof="0"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lang="hu-HU" dirty="0">
                <a:solidFill>
                  <a:srgbClr val="FFFFFF"/>
                </a:solidFill>
                <a:latin typeface="Verdana"/>
              </a:rPr>
              <a:t>10</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5" name="TextBox 4"/>
          <p:cNvSpPr txBox="1"/>
          <p:nvPr/>
        </p:nvSpPr>
        <p:spPr>
          <a:xfrm>
            <a:off x="160287" y="3213556"/>
            <a:ext cx="8856984" cy="738664"/>
          </a:xfrm>
          <a:prstGeom prst="rect">
            <a:avLst/>
          </a:prstGeom>
          <a:noFill/>
        </p:spPr>
        <p:txBody>
          <a:bodyPr wrap="square" rtlCol="0">
            <a:spAutoFit/>
          </a:bodyPr>
          <a:lstStyle/>
          <a:p>
            <a:pPr marL="630238" indent="-630238"/>
            <a:r>
              <a:rPr lang="en-US" sz="1400" dirty="0"/>
              <a:t>[</a:t>
            </a:r>
            <a:r>
              <a:rPr lang="hu-HU" sz="1400" dirty="0"/>
              <a:t>77</a:t>
            </a:r>
            <a:r>
              <a:rPr lang="en-US" sz="1400" dirty="0"/>
              <a:t>]: Global Smartphone Application Processor (AP) Market Share: By Quarter, </a:t>
            </a:r>
            <a:r>
              <a:rPr lang="hu-HU" sz="1400" dirty="0" err="1"/>
              <a:t>Counterpoint</a:t>
            </a:r>
            <a:r>
              <a:rPr lang="en-US" sz="1400" dirty="0"/>
              <a:t>,</a:t>
            </a:r>
            <a:r>
              <a:rPr lang="hu-HU" sz="1400" dirty="0"/>
              <a:t>  01</a:t>
            </a:r>
            <a:r>
              <a:rPr lang="en-US" sz="1400" dirty="0"/>
              <a:t>/0</a:t>
            </a:r>
            <a:r>
              <a:rPr lang="hu-HU" sz="1400" dirty="0"/>
              <a:t>6</a:t>
            </a:r>
            <a:r>
              <a:rPr lang="en-US" sz="1400" dirty="0"/>
              <a:t>/202</a:t>
            </a:r>
            <a:r>
              <a:rPr lang="hu-HU" sz="1400" dirty="0"/>
              <a:t>2</a:t>
            </a:r>
            <a:r>
              <a:rPr lang="en-US" sz="1400" dirty="0"/>
              <a:t>,</a:t>
            </a:r>
          </a:p>
          <a:p>
            <a:pPr marL="630238" indent="-630238">
              <a:tabLst>
                <a:tab pos="630238" algn="l"/>
              </a:tabLst>
            </a:pPr>
            <a:r>
              <a:rPr lang="en-US" sz="1400" dirty="0"/>
              <a:t>           https://www.counterpointresearch.com/global-smartphone-ap-market-share/</a:t>
            </a:r>
          </a:p>
        </p:txBody>
      </p:sp>
      <p:sp>
        <p:nvSpPr>
          <p:cNvPr id="6" name="TextBox 5"/>
          <p:cNvSpPr txBox="1"/>
          <p:nvPr/>
        </p:nvSpPr>
        <p:spPr>
          <a:xfrm>
            <a:off x="196291" y="4023067"/>
            <a:ext cx="8912213" cy="954107"/>
          </a:xfrm>
          <a:prstGeom prst="rect">
            <a:avLst/>
          </a:prstGeom>
          <a:noFill/>
        </p:spPr>
        <p:txBody>
          <a:bodyPr wrap="square" rtlCol="0">
            <a:spAutoFit/>
          </a:bodyPr>
          <a:lstStyle/>
          <a:p>
            <a:pPr marL="534988" indent="-534988"/>
            <a:r>
              <a:rPr lang="en-GB" sz="1400" dirty="0"/>
              <a:t>[</a:t>
            </a:r>
            <a:r>
              <a:rPr lang="hu-HU" sz="1400" dirty="0"/>
              <a:t>78</a:t>
            </a:r>
            <a:r>
              <a:rPr lang="en-GB" sz="1400" spc="-30" dirty="0"/>
              <a:t>]: </a:t>
            </a:r>
            <a:r>
              <a:rPr lang="en-GB" sz="1400" spc="-30" dirty="0" err="1"/>
              <a:t>Purcher</a:t>
            </a:r>
            <a:r>
              <a:rPr lang="hu-HU" sz="1400" spc="-30" dirty="0"/>
              <a:t> J.</a:t>
            </a:r>
            <a:r>
              <a:rPr lang="en-GB" sz="1400" spc="-30" dirty="0"/>
              <a:t> </a:t>
            </a:r>
            <a:r>
              <a:rPr lang="en-US" sz="1400" spc="-30" dirty="0"/>
              <a:t>Arm-based notebook processor revenue set to grow over three-fold in 2021 with Apple taking the early lead with close to 80% Market Share</a:t>
            </a:r>
            <a:r>
              <a:rPr lang="en-GB" sz="1400" spc="-30" dirty="0"/>
              <a:t>, </a:t>
            </a:r>
            <a:r>
              <a:rPr lang="hu-HU" sz="1400" spc="-30" dirty="0" err="1"/>
              <a:t>Patently</a:t>
            </a:r>
            <a:r>
              <a:rPr lang="hu-HU" sz="1400" spc="-30" dirty="0"/>
              <a:t> Apple</a:t>
            </a:r>
            <a:r>
              <a:rPr lang="en-GB" sz="1400" spc="-30" dirty="0"/>
              <a:t>, Oct</a:t>
            </a:r>
            <a:r>
              <a:rPr lang="hu-HU" sz="1400" spc="-30" dirty="0"/>
              <a:t>.</a:t>
            </a:r>
            <a:r>
              <a:rPr lang="en-GB" sz="1400" spc="-30" dirty="0"/>
              <a:t> 14, 2021 ,</a:t>
            </a:r>
          </a:p>
          <a:p>
            <a:pPr marL="534988" indent="-534988"/>
            <a:r>
              <a:rPr lang="en-GB" sz="1400" spc="-30" dirty="0"/>
              <a:t>         https://www.patentlyapple.com/2021/10/arm-based-notebook-processor-revenue-set-to-grow-over-three-fold-in-2021-with-apple-taking-the-early-lead-with-close-to-80-m.html</a:t>
            </a:r>
          </a:p>
        </p:txBody>
      </p:sp>
      <p:sp>
        <p:nvSpPr>
          <p:cNvPr id="10" name="TextBox 5"/>
          <p:cNvSpPr txBox="1"/>
          <p:nvPr/>
        </p:nvSpPr>
        <p:spPr>
          <a:xfrm>
            <a:off x="130383" y="476672"/>
            <a:ext cx="8922892" cy="95410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a:t>
            </a:r>
            <a:r>
              <a:rPr kumimoji="0" lang="hu-HU" sz="1400" b="0" i="0" u="none" strike="noStrike" kern="0" cap="none" spc="0" normalizeH="0" baseline="0" noProof="0" dirty="0">
                <a:ln>
                  <a:noFill/>
                </a:ln>
                <a:solidFill>
                  <a:srgbClr val="000000"/>
                </a:solidFill>
                <a:effectLst/>
                <a:uLnTx/>
                <a:uFillTx/>
              </a:rPr>
              <a:t>73</a:t>
            </a:r>
            <a:r>
              <a:rPr kumimoji="0" lang="en-US" sz="1400" b="0" i="0" u="none" strike="noStrike" kern="0" cap="none" spc="0" normalizeH="0" baseline="0" noProof="0" dirty="0">
                <a:ln>
                  <a:noFill/>
                </a:ln>
                <a:solidFill>
                  <a:srgbClr val="000000"/>
                </a:solidFill>
                <a:effectLst/>
                <a:uLnTx/>
                <a:uFillTx/>
              </a:rPr>
              <a:t>]: </a:t>
            </a:r>
            <a:r>
              <a:rPr kumimoji="0" lang="en-US" sz="1400" b="0" i="0" u="none" strike="noStrike" kern="0" cap="none" spc="0" normalizeH="0" baseline="0" noProof="0" dirty="0" err="1">
                <a:ln>
                  <a:noFill/>
                </a:ln>
                <a:solidFill>
                  <a:srgbClr val="000000"/>
                </a:solidFill>
                <a:effectLst/>
                <a:uLnTx/>
                <a:uFillTx/>
              </a:rPr>
              <a:t>Hachman</a:t>
            </a:r>
            <a:r>
              <a:rPr kumimoji="0" lang="en-US" sz="1400" b="0" i="0" u="none" strike="noStrike" kern="0" cap="none" spc="0" normalizeH="0" baseline="0" noProof="0" dirty="0">
                <a:ln>
                  <a:noFill/>
                </a:ln>
                <a:solidFill>
                  <a:srgbClr val="000000"/>
                </a:solidFill>
                <a:effectLst/>
                <a:uLnTx/>
                <a:uFillTx/>
              </a:rPr>
              <a:t> M., ARM challenges Intel in PCs with Deimos and Hercules chips, </a:t>
            </a:r>
            <a:r>
              <a:rPr kumimoji="0" lang="en-US" sz="1400" b="0" i="0" u="none" strike="noStrike" kern="0" cap="none" spc="0" normalizeH="0" baseline="0" noProof="0" dirty="0" err="1">
                <a:ln>
                  <a:noFill/>
                </a:ln>
                <a:solidFill>
                  <a:srgbClr val="000000"/>
                </a:solidFill>
                <a:effectLst/>
                <a:uLnTx/>
                <a:uFillTx/>
              </a:rPr>
              <a:t>PCWorld</a:t>
            </a:r>
            <a:r>
              <a:rPr kumimoji="0" lang="en-US" sz="1400" b="0" i="0" u="none" strike="noStrike" kern="0" cap="none" spc="0" normalizeH="0" baseline="0" noProof="0" dirty="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          Aug. 16, 2018,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          https://www.pcworld.com/article/3297941/components-processors/arm-challenges-intel-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          in-pcs-with-deimos-and-hercules-chips.html</a:t>
            </a:r>
          </a:p>
        </p:txBody>
      </p:sp>
      <p:sp>
        <p:nvSpPr>
          <p:cNvPr id="11" name="TextBox 145"/>
          <p:cNvSpPr txBox="1"/>
          <p:nvPr/>
        </p:nvSpPr>
        <p:spPr>
          <a:xfrm>
            <a:off x="143147" y="1483623"/>
            <a:ext cx="7361956" cy="523220"/>
          </a:xfrm>
          <a:prstGeom prst="rect">
            <a:avLst/>
          </a:prstGeom>
          <a:noFill/>
        </p:spPr>
        <p:txBody>
          <a:bodyPr wrap="square" rtlCol="0">
            <a:spAutoFit/>
          </a:bodyPr>
          <a:lstStyle/>
          <a:p>
            <a:r>
              <a:rPr lang="en-US" sz="1400" dirty="0"/>
              <a:t>[</a:t>
            </a:r>
            <a:r>
              <a:rPr lang="hu-HU" sz="1400" dirty="0"/>
              <a:t>74</a:t>
            </a:r>
            <a:r>
              <a:rPr lang="en-US" sz="1400" dirty="0"/>
              <a:t>]: </a:t>
            </a:r>
            <a:r>
              <a:rPr lang="en-US" sz="1400" dirty="0" err="1"/>
              <a:t>Geekbench</a:t>
            </a:r>
            <a:r>
              <a:rPr lang="en-US" sz="1400" dirty="0"/>
              <a:t> 5 CPU Search, Visited on 20 Dec., 2021,  </a:t>
            </a:r>
          </a:p>
          <a:p>
            <a:r>
              <a:rPr lang="en-US" sz="1400" dirty="0"/>
              <a:t>         https://browser.geekbench.com/v5/cpu/search</a:t>
            </a:r>
          </a:p>
        </p:txBody>
      </p:sp>
      <p:sp>
        <p:nvSpPr>
          <p:cNvPr id="12" name="TextBox 4"/>
          <p:cNvSpPr txBox="1"/>
          <p:nvPr/>
        </p:nvSpPr>
        <p:spPr>
          <a:xfrm>
            <a:off x="132666" y="2042847"/>
            <a:ext cx="8812597" cy="523220"/>
          </a:xfrm>
          <a:prstGeom prst="rect">
            <a:avLst/>
          </a:prstGeom>
          <a:noFill/>
        </p:spPr>
        <p:txBody>
          <a:bodyPr wrap="square" rtlCol="0">
            <a:spAutoFit/>
          </a:bodyPr>
          <a:lstStyle/>
          <a:p>
            <a:pPr marL="630238" marR="0" lvl="0" indent="-630238" defTabSz="914400" eaLnBrk="1" fontAlgn="auto" latinLnBrk="0" hangingPunct="1">
              <a:lnSpc>
                <a:spcPct val="100000"/>
              </a:lnSpc>
              <a:spcBef>
                <a:spcPts val="0"/>
              </a:spcBef>
              <a:spcAft>
                <a:spcPts val="0"/>
              </a:spcAft>
              <a:buClrTx/>
              <a:buSzTx/>
              <a:buFontTx/>
              <a:buNone/>
              <a:tabLst/>
              <a:defRPr/>
            </a:pPr>
            <a:r>
              <a:rPr kumimoji="0" lang="hu-HU" sz="1400" b="0" i="0" u="none" strike="noStrike" kern="0" cap="none" spc="0" normalizeH="0" baseline="0" noProof="0" dirty="0">
                <a:ln>
                  <a:noFill/>
                </a:ln>
                <a:solidFill>
                  <a:srgbClr val="000000"/>
                </a:solidFill>
                <a:effectLst/>
                <a:uLnTx/>
                <a:uFillTx/>
              </a:rPr>
              <a:t>[75]: </a:t>
            </a:r>
            <a:r>
              <a:rPr kumimoji="0" lang="en-US" sz="1400" b="0" i="0" u="none" strike="noStrike" kern="0" cap="none" spc="0" normalizeH="0" baseline="0" noProof="0" dirty="0">
                <a:ln>
                  <a:noFill/>
                </a:ln>
                <a:solidFill>
                  <a:srgbClr val="000000"/>
                </a:solidFill>
                <a:effectLst/>
                <a:uLnTx/>
                <a:uFillTx/>
              </a:rPr>
              <a:t>https://en.wikipedia.org/wiki/Devices_using_Qualcomm_Snapdragon_systems-on-chip#Snapdragon_865</a:t>
            </a:r>
          </a:p>
        </p:txBody>
      </p:sp>
      <p:sp>
        <p:nvSpPr>
          <p:cNvPr id="13" name="TextBox 3"/>
          <p:cNvSpPr txBox="1"/>
          <p:nvPr/>
        </p:nvSpPr>
        <p:spPr>
          <a:xfrm>
            <a:off x="160287" y="2582907"/>
            <a:ext cx="561884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u-HU" sz="1400" b="0" i="0" u="none" strike="noStrike" kern="0" cap="none" spc="0" normalizeH="0" baseline="0" noProof="0" dirty="0">
                <a:ln>
                  <a:noFill/>
                </a:ln>
                <a:solidFill>
                  <a:srgbClr val="000000"/>
                </a:solidFill>
                <a:effectLst/>
                <a:uLnTx/>
                <a:uFillTx/>
              </a:rPr>
              <a:t>[76]: Windows ARM-</a:t>
            </a:r>
            <a:r>
              <a:rPr kumimoji="0" lang="hu-HU" sz="1400" b="0" i="0" u="none" strike="noStrike" kern="0" cap="none" spc="0" normalizeH="0" baseline="0" noProof="0" dirty="0" err="1">
                <a:ln>
                  <a:noFill/>
                </a:ln>
                <a:solidFill>
                  <a:srgbClr val="000000"/>
                </a:solidFill>
                <a:effectLst/>
                <a:uLnTx/>
                <a:uFillTx/>
              </a:rPr>
              <a:t>based</a:t>
            </a:r>
            <a:r>
              <a:rPr kumimoji="0" lang="hu-HU" sz="1400" b="0" i="0" u="none" strike="noStrike" kern="0" cap="none" spc="0" normalizeH="0" baseline="0" noProof="0" dirty="0">
                <a:ln>
                  <a:noFill/>
                </a:ln>
                <a:solidFill>
                  <a:srgbClr val="000000"/>
                </a:solidFill>
                <a:effectLst/>
                <a:uLnTx/>
                <a:uFillTx/>
              </a:rPr>
              <a:t> </a:t>
            </a:r>
            <a:r>
              <a:rPr kumimoji="0" lang="hu-HU" sz="1400" b="0" i="0" u="none" strike="noStrike" kern="0" cap="none" spc="0" normalizeH="0" baseline="0" noProof="0" dirty="0" err="1">
                <a:ln>
                  <a:noFill/>
                </a:ln>
                <a:solidFill>
                  <a:srgbClr val="000000"/>
                </a:solidFill>
                <a:effectLst/>
                <a:uLnTx/>
                <a:uFillTx/>
              </a:rPr>
              <a:t>PCs</a:t>
            </a:r>
            <a:r>
              <a:rPr kumimoji="0" lang="hu-HU" sz="1400" b="0" i="0" u="none" strike="noStrike" kern="0" cap="none" spc="0" normalizeH="0" baseline="0" noProof="0" dirty="0">
                <a:ln>
                  <a:noFill/>
                </a:ln>
                <a:solidFill>
                  <a:srgbClr val="000000"/>
                </a:solidFill>
                <a:effectLst/>
                <a:uLnTx/>
                <a:uFillTx/>
              </a:rPr>
              <a:t> FAQ,  </a:t>
            </a:r>
            <a:r>
              <a:rPr kumimoji="0" lang="hu-HU" sz="1400" b="0" i="0" u="none" strike="noStrike" kern="0" cap="none" spc="0" normalizeH="0" baseline="0" noProof="0" dirty="0" err="1">
                <a:ln>
                  <a:noFill/>
                </a:ln>
                <a:solidFill>
                  <a:srgbClr val="000000"/>
                </a:solidFill>
                <a:effectLst/>
                <a:uLnTx/>
                <a:uFillTx/>
              </a:rPr>
              <a:t>visited</a:t>
            </a:r>
            <a:r>
              <a:rPr kumimoji="0" lang="hu-HU" sz="1400" b="0" i="0" u="none" strike="noStrike" kern="0" cap="none" spc="0" normalizeH="0" baseline="0" noProof="0" dirty="0">
                <a:ln>
                  <a:noFill/>
                </a:ln>
                <a:solidFill>
                  <a:srgbClr val="000000"/>
                </a:solidFill>
                <a:effectLst/>
                <a:uLnTx/>
                <a:uFillTx/>
              </a:rPr>
              <a:t> </a:t>
            </a:r>
            <a:r>
              <a:rPr kumimoji="0" lang="hu-HU" sz="1400" b="0" i="0" u="none" strike="noStrike" kern="0" cap="none" spc="0" normalizeH="0" baseline="0" noProof="0" dirty="0" err="1">
                <a:ln>
                  <a:noFill/>
                </a:ln>
                <a:solidFill>
                  <a:srgbClr val="000000"/>
                </a:solidFill>
                <a:effectLst/>
                <a:uLnTx/>
                <a:uFillTx/>
              </a:rPr>
              <a:t>on</a:t>
            </a:r>
            <a:r>
              <a:rPr kumimoji="0" lang="hu-HU" sz="1400" b="0" i="0" u="none" strike="noStrike" kern="0" cap="none" spc="0" normalizeH="0" baseline="0" noProof="0" dirty="0">
                <a:ln>
                  <a:noFill/>
                </a:ln>
                <a:solidFill>
                  <a:srgbClr val="000000"/>
                </a:solidFill>
                <a:effectLst/>
                <a:uLnTx/>
                <a:uFillTx/>
              </a:rPr>
              <a:t> 13/12/2021</a:t>
            </a:r>
          </a:p>
          <a:p>
            <a:pPr marL="0" marR="0" lvl="0" indent="0" defTabSz="914400" eaLnBrk="1" fontAlgn="auto" latinLnBrk="0" hangingPunct="1">
              <a:lnSpc>
                <a:spcPct val="100000"/>
              </a:lnSpc>
              <a:spcBef>
                <a:spcPts val="0"/>
              </a:spcBef>
              <a:spcAft>
                <a:spcPts val="0"/>
              </a:spcAft>
              <a:buClrTx/>
              <a:buSzTx/>
              <a:buFontTx/>
              <a:buNone/>
              <a:tabLst/>
              <a:defRPr/>
            </a:pPr>
            <a:r>
              <a:rPr kumimoji="0" lang="hu-HU" sz="1400" b="0" i="0" u="none" strike="noStrike" kern="0" cap="none" spc="0" normalizeH="0" baseline="0" noProof="0" dirty="0">
                <a:ln>
                  <a:noFill/>
                </a:ln>
                <a:solidFill>
                  <a:srgbClr val="000000"/>
                </a:solidFill>
                <a:effectLst/>
                <a:uLnTx/>
                <a:uFillTx/>
              </a:rPr>
              <a:t>           </a:t>
            </a:r>
            <a:r>
              <a:rPr kumimoji="0" lang="en-US" sz="1400" b="0" i="0" u="none" strike="noStrike" kern="0" cap="none" spc="0" normalizeH="0" baseline="0" noProof="0" dirty="0">
                <a:ln>
                  <a:noFill/>
                </a:ln>
                <a:solidFill>
                  <a:srgbClr val="000000"/>
                </a:solidFill>
                <a:effectLst/>
                <a:uLnTx/>
                <a:uFillTx/>
              </a:rPr>
              <a:t>Windows ARM-based PCs FAQ (microsoft.com)</a:t>
            </a:r>
            <a:endParaRPr kumimoji="0" lang="hu-HU" sz="1400" b="0" i="0" u="none" strike="noStrike" kern="0" cap="none" spc="0" normalizeH="0" baseline="0" noProof="0" dirty="0">
              <a:ln>
                <a:noFill/>
              </a:ln>
              <a:solidFill>
                <a:srgbClr val="000000"/>
              </a:solidFill>
              <a:effectLst/>
              <a:uLnTx/>
              <a:uFillTx/>
            </a:endParaRPr>
          </a:p>
        </p:txBody>
      </p:sp>
      <p:sp>
        <p:nvSpPr>
          <p:cNvPr id="14" name="Text Box 2"/>
          <p:cNvSpPr txBox="1">
            <a:spLocks noChangeArrowheads="1"/>
          </p:cNvSpPr>
          <p:nvPr/>
        </p:nvSpPr>
        <p:spPr bwMode="auto">
          <a:xfrm>
            <a:off x="196291" y="4995175"/>
            <a:ext cx="88440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u-HU" altLang="en-US" sz="1400" b="0" i="0" u="none" strike="noStrike" kern="0" cap="none" spc="0" normalizeH="0" baseline="0" noProof="0" dirty="0">
                <a:ln>
                  <a:noFill/>
                </a:ln>
                <a:solidFill>
                  <a:srgbClr val="000000"/>
                </a:solidFill>
                <a:effectLst/>
                <a:uLnTx/>
                <a:uFillTx/>
                <a:cs typeface="Times New Roman" pitchFamily="18" charset="0"/>
              </a:rPr>
              <a:t>[79]:</a:t>
            </a:r>
            <a:r>
              <a:rPr kumimoji="0" lang="hu-HU" altLang="en-US" sz="1400" b="0" i="0" u="none" strike="noStrike" kern="0" cap="none" spc="0" normalizeH="0" baseline="0" noProof="0" dirty="0">
                <a:ln>
                  <a:noFill/>
                </a:ln>
                <a:solidFill>
                  <a:srgbClr val="000000"/>
                </a:solidFill>
                <a:effectLst/>
                <a:uLnTx/>
                <a:uFillTx/>
                <a:latin typeface="Arial"/>
                <a:cs typeface="Times New Roman" pitchFamily="18" charset="0"/>
              </a:rPr>
              <a:t> </a:t>
            </a:r>
            <a:r>
              <a:rPr kumimoji="0" lang="hu-HU" sz="1400" b="0" i="0" u="none" strike="noStrike" kern="0" cap="none" spc="0" normalizeH="0" baseline="0" noProof="0" dirty="0" err="1">
                <a:ln>
                  <a:noFill/>
                </a:ln>
                <a:solidFill>
                  <a:srgbClr val="000000"/>
                </a:solidFill>
                <a:effectLst/>
                <a:uLnTx/>
                <a:uFillTx/>
              </a:rPr>
              <a:t>Bohn</a:t>
            </a:r>
            <a:r>
              <a:rPr kumimoji="0" lang="hu-HU" sz="1400" b="0" i="0" u="none" strike="noStrike" kern="0" cap="none" spc="0" normalizeH="0" baseline="0" noProof="0" dirty="0">
                <a:ln>
                  <a:noFill/>
                </a:ln>
                <a:solidFill>
                  <a:srgbClr val="000000"/>
                </a:solidFill>
                <a:effectLst/>
                <a:uLnTx/>
                <a:uFillTx/>
              </a:rPr>
              <a:t> D., </a:t>
            </a:r>
            <a:r>
              <a:rPr kumimoji="0" lang="en-US" sz="1400" b="0" i="0" u="none" strike="noStrike" kern="0" cap="none" spc="0" normalizeH="0" baseline="0" noProof="0" dirty="0">
                <a:ln>
                  <a:noFill/>
                </a:ln>
                <a:solidFill>
                  <a:srgbClr val="000000"/>
                </a:solidFill>
                <a:effectLst/>
                <a:uLnTx/>
                <a:uFillTx/>
              </a:rPr>
              <a:t>Why Microsoft has to bet big on an ARM-based Surface</a:t>
            </a:r>
            <a:r>
              <a:rPr kumimoji="0" lang="hu-HU" sz="1400" b="0" i="0" u="none" strike="noStrike" kern="0" cap="none" spc="0" normalizeH="0" baseline="0" noProof="0" dirty="0">
                <a:ln>
                  <a:noFill/>
                </a:ln>
                <a:solidFill>
                  <a:srgbClr val="000000"/>
                </a:solidFill>
                <a:effectLst/>
                <a:uLnTx/>
                <a:uFillTx/>
              </a:rPr>
              <a:t>, The </a:t>
            </a:r>
            <a:r>
              <a:rPr kumimoji="0" lang="hu-HU" sz="1400" b="0" i="0" u="none" strike="noStrike" kern="0" cap="none" spc="0" normalizeH="0" baseline="0" noProof="0" dirty="0" err="1">
                <a:ln>
                  <a:noFill/>
                </a:ln>
                <a:solidFill>
                  <a:srgbClr val="000000"/>
                </a:solidFill>
                <a:effectLst/>
                <a:uLnTx/>
                <a:uFillTx/>
              </a:rPr>
              <a:t>Verge</a:t>
            </a:r>
            <a:r>
              <a:rPr kumimoji="0" lang="hu-HU" sz="1400" b="0" i="0" u="none" strike="noStrike" kern="0" cap="none" spc="0" normalizeH="0" baseline="0" noProof="0" dirty="0">
                <a:ln>
                  <a:noFill/>
                </a:ln>
                <a:solidFill>
                  <a:srgbClr val="000000"/>
                </a:solidFill>
                <a:effectLst/>
                <a:uLnTx/>
                <a:uFillTx/>
              </a:rPr>
              <a:t>, </a:t>
            </a:r>
            <a:r>
              <a:rPr kumimoji="0" lang="hu-HU" sz="1400" b="0" i="0" u="none" strike="noStrike" kern="0" cap="none" spc="0" normalizeH="0" baseline="0" noProof="0" dirty="0" err="1">
                <a:ln>
                  <a:noFill/>
                </a:ln>
                <a:solidFill>
                  <a:srgbClr val="000000"/>
                </a:solidFill>
                <a:effectLst/>
                <a:uLnTx/>
                <a:uFillTx/>
              </a:rPr>
              <a:t>Oct</a:t>
            </a:r>
            <a:r>
              <a:rPr kumimoji="0" lang="hu-HU" sz="1400" b="0" i="0" u="none" strike="noStrike" kern="0" cap="none" spc="0" normalizeH="0" baseline="0" noProof="0" dirty="0">
                <a:ln>
                  <a:noFill/>
                </a:ln>
                <a:solidFill>
                  <a:srgbClr val="000000"/>
                </a:solidFill>
                <a:effectLst/>
                <a:uLnTx/>
                <a:uFillTx/>
              </a:rPr>
              <a:t>. 1 2019,</a:t>
            </a:r>
          </a:p>
          <a:p>
            <a:pPr marL="0" marR="0" lvl="0" indent="0" defTabSz="914400" eaLnBrk="1" fontAlgn="auto" latinLnBrk="0" hangingPunct="1">
              <a:lnSpc>
                <a:spcPct val="100000"/>
              </a:lnSpc>
              <a:spcBef>
                <a:spcPts val="0"/>
              </a:spcBef>
              <a:spcAft>
                <a:spcPts val="0"/>
              </a:spcAft>
              <a:buClrTx/>
              <a:buSzTx/>
              <a:buFontTx/>
              <a:buNone/>
              <a:tabLst/>
              <a:defRPr/>
            </a:pPr>
            <a:r>
              <a:rPr kumimoji="0" lang="hu-HU" sz="1400" b="0" i="0" u="none" strike="noStrike" kern="0" cap="none" spc="0" normalizeH="0" baseline="0" noProof="0" dirty="0">
                <a:ln>
                  <a:noFill/>
                </a:ln>
                <a:solidFill>
                  <a:srgbClr val="000000"/>
                </a:solidFill>
                <a:effectLst/>
                <a:uLnTx/>
                <a:uFillTx/>
              </a:rPr>
              <a:t>          </a:t>
            </a:r>
            <a:r>
              <a:rPr kumimoji="0" lang="en-US" sz="1400" b="0" i="0" u="none" strike="noStrike" kern="0" cap="none" spc="0" normalizeH="0" baseline="0" noProof="0" dirty="0">
                <a:ln>
                  <a:noFill/>
                </a:ln>
                <a:solidFill>
                  <a:srgbClr val="000000"/>
                </a:solidFill>
                <a:effectLst/>
                <a:uLnTx/>
                <a:uFillTx/>
              </a:rPr>
              <a:t>https://www.theverge.com/2019/10/1/20887386/microsoft-surface-event-pro-7-arm-</a:t>
            </a:r>
            <a:endParaRPr kumimoji="0" lang="hu-HU"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hu-HU" sz="1400" b="0" i="0" u="none" strike="noStrike" kern="0" cap="none" spc="0" normalizeH="0" baseline="0" noProof="0" dirty="0">
                <a:ln>
                  <a:noFill/>
                </a:ln>
                <a:solidFill>
                  <a:srgbClr val="000000"/>
                </a:solidFill>
                <a:effectLst/>
                <a:uLnTx/>
                <a:uFillTx/>
              </a:rPr>
              <a:t>          </a:t>
            </a:r>
            <a:r>
              <a:rPr kumimoji="0" lang="en-US" sz="1400" b="0" i="0" u="none" strike="noStrike" kern="0" cap="none" spc="0" normalizeH="0" baseline="0" noProof="0" dirty="0">
                <a:ln>
                  <a:noFill/>
                </a:ln>
                <a:solidFill>
                  <a:srgbClr val="000000"/>
                </a:solidFill>
                <a:effectLst/>
                <a:uLnTx/>
                <a:uFillTx/>
              </a:rPr>
              <a:t>windows-laptops</a:t>
            </a:r>
          </a:p>
        </p:txBody>
      </p:sp>
      <p:sp>
        <p:nvSpPr>
          <p:cNvPr id="15" name="Text Box 10"/>
          <p:cNvSpPr txBox="1">
            <a:spLocks noChangeArrowheads="1"/>
          </p:cNvSpPr>
          <p:nvPr/>
        </p:nvSpPr>
        <p:spPr bwMode="auto">
          <a:xfrm>
            <a:off x="194875" y="5787263"/>
            <a:ext cx="7994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sz="1400" dirty="0">
                <a:solidFill>
                  <a:srgbClr val="000000"/>
                </a:solidFill>
                <a:cs typeface="Times New Roman" pitchFamily="18" charset="0"/>
              </a:rPr>
              <a:t>[</a:t>
            </a:r>
            <a:r>
              <a:rPr lang="hu-HU" altLang="en-US" sz="1400" dirty="0">
                <a:solidFill>
                  <a:srgbClr val="000000"/>
                </a:solidFill>
                <a:cs typeface="Times New Roman" pitchFamily="18" charset="0"/>
              </a:rPr>
              <a:t>80</a:t>
            </a:r>
            <a:r>
              <a:rPr lang="en-US" altLang="en-US" sz="1400" dirty="0">
                <a:solidFill>
                  <a:srgbClr val="000000"/>
                </a:solidFill>
                <a:cs typeface="Times New Roman" pitchFamily="18" charset="0"/>
              </a:rPr>
              <a:t>]:</a:t>
            </a:r>
            <a:r>
              <a:rPr lang="hu-HU" altLang="en-US" sz="1400" dirty="0">
                <a:solidFill>
                  <a:srgbClr val="000000"/>
                </a:solidFill>
                <a:cs typeface="Times New Roman" pitchFamily="18" charset="0"/>
              </a:rPr>
              <a:t> Johnson K., </a:t>
            </a:r>
            <a:r>
              <a:rPr lang="en-US" altLang="en-US" sz="1400" dirty="0">
                <a:solidFill>
                  <a:srgbClr val="000000"/>
                </a:solidFill>
                <a:cs typeface="Times New Roman" pitchFamily="18" charset="0"/>
              </a:rPr>
              <a:t>Windows on ARM revisited: Where are we in 2020?</a:t>
            </a:r>
            <a:r>
              <a:rPr lang="hu-HU" altLang="en-US" sz="1400" dirty="0">
                <a:solidFill>
                  <a:srgbClr val="000000"/>
                </a:solidFill>
                <a:cs typeface="Times New Roman" pitchFamily="18" charset="0"/>
              </a:rPr>
              <a:t>, </a:t>
            </a:r>
            <a:r>
              <a:rPr lang="hu-HU" altLang="en-US" sz="1400" dirty="0" err="1">
                <a:solidFill>
                  <a:srgbClr val="000000"/>
                </a:solidFill>
                <a:cs typeface="Times New Roman" pitchFamily="18" charset="0"/>
              </a:rPr>
              <a:t>March</a:t>
            </a:r>
            <a:r>
              <a:rPr lang="hu-HU" altLang="en-US" sz="1400" dirty="0">
                <a:solidFill>
                  <a:srgbClr val="000000"/>
                </a:solidFill>
                <a:cs typeface="Times New Roman" pitchFamily="18" charset="0"/>
              </a:rPr>
              <a:t> 18 2020,</a:t>
            </a:r>
          </a:p>
          <a:p>
            <a:pPr defTabSz="914400">
              <a:defRPr/>
            </a:pPr>
            <a:r>
              <a:rPr lang="hu-HU" altLang="en-US" sz="1400" dirty="0">
                <a:solidFill>
                  <a:srgbClr val="000000"/>
                </a:solidFill>
                <a:cs typeface="Times New Roman" pitchFamily="18" charset="0"/>
              </a:rPr>
              <a:t>          </a:t>
            </a:r>
            <a:r>
              <a:rPr lang="it-IT" altLang="en-US" sz="1400" dirty="0">
                <a:solidFill>
                  <a:srgbClr val="000000"/>
                </a:solidFill>
                <a:cs typeface="Times New Roman" pitchFamily="18" charset="0"/>
              </a:rPr>
              <a:t>https://www.brianmadden.com/opinion/Windows-on-ARM-revisited</a:t>
            </a:r>
          </a:p>
        </p:txBody>
      </p:sp>
    </p:spTree>
    <p:extLst>
      <p:ext uri="{BB962C8B-B14F-4D97-AF65-F5344CB8AC3E}">
        <p14:creationId xmlns:p14="http://schemas.microsoft.com/office/powerpoint/2010/main" val="3876800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68365" y="1520788"/>
            <a:ext cx="8172087"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Recent Arm ISA-based mobile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devices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grpSp>
        <p:nvGrpSpPr>
          <p:cNvPr id="3" name="Group 13"/>
          <p:cNvGrpSpPr>
            <a:grpSpLocks/>
          </p:cNvGrpSpPr>
          <p:nvPr/>
        </p:nvGrpSpPr>
        <p:grpSpPr bwMode="auto">
          <a:xfrm>
            <a:off x="457441" y="3329831"/>
            <a:ext cx="8183011" cy="468313"/>
            <a:chOff x="469" y="2160"/>
            <a:chExt cx="4633" cy="295"/>
          </a:xfrm>
        </p:grpSpPr>
        <p:sp>
          <p:nvSpPr>
            <p:cNvPr id="4" name="AutoShape 11"/>
            <p:cNvSpPr>
              <a:spLocks noChangeArrowheads="1"/>
            </p:cNvSpPr>
            <p:nvPr/>
          </p:nvSpPr>
          <p:spPr bwMode="auto">
            <a:xfrm>
              <a:off x="658" y="2160"/>
              <a:ext cx="4444" cy="29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altLang="en-US" sz="2000" spc="-50" dirty="0" smtClean="0">
                  <a:solidFill>
                    <a:srgbClr val="FFFFFF"/>
                  </a:solidFill>
                  <a:latin typeface="Verdana" pitchFamily="34" charset="0"/>
                  <a:cs typeface="Arial" charset="0"/>
                </a:rPr>
                <a:t>2.3 </a:t>
              </a:r>
              <a:r>
                <a:rPr lang="en-US" altLang="en-US" sz="2000" spc="-50" dirty="0">
                  <a:solidFill>
                    <a:srgbClr val="FFFFFF"/>
                  </a:solidFill>
                  <a:latin typeface="Verdana" pitchFamily="34" charset="0"/>
                  <a:cs typeface="Arial" charset="0"/>
                </a:rPr>
                <a:t>Recent Arm ISA-based mobile Android and iOS devices</a:t>
              </a:r>
            </a:p>
          </p:txBody>
        </p:sp>
        <p:sp>
          <p:nvSpPr>
            <p:cNvPr id="5" name="Text Box 12"/>
            <p:cNvSpPr txBox="1">
              <a:spLocks noChangeArrowheads="1"/>
            </p:cNvSpPr>
            <p:nvPr/>
          </p:nvSpPr>
          <p:spPr bwMode="auto">
            <a:xfrm>
              <a:off x="469" y="2201"/>
              <a:ext cx="2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6" name="Group 14"/>
          <p:cNvGrpSpPr>
            <a:grpSpLocks/>
          </p:cNvGrpSpPr>
          <p:nvPr/>
        </p:nvGrpSpPr>
        <p:grpSpPr bwMode="auto">
          <a:xfrm>
            <a:off x="468553" y="3846615"/>
            <a:ext cx="8171899" cy="503238"/>
            <a:chOff x="476" y="2160"/>
            <a:chExt cx="4626" cy="317"/>
          </a:xfrm>
        </p:grpSpPr>
        <p:sp>
          <p:nvSpPr>
            <p:cNvPr id="7" name="AutoShape 15"/>
            <p:cNvSpPr>
              <a:spLocks noChangeArrowheads="1"/>
            </p:cNvSpPr>
            <p:nvPr/>
          </p:nvSpPr>
          <p:spPr bwMode="auto">
            <a:xfrm>
              <a:off x="658" y="2160"/>
              <a:ext cx="4444" cy="317"/>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sz="2000" dirty="0" smtClean="0">
                  <a:solidFill>
                    <a:srgbClr val="FFFFFF"/>
                  </a:solidFill>
                  <a:latin typeface="Verdana"/>
                </a:rPr>
                <a:t>2.4 </a:t>
              </a:r>
              <a:r>
                <a:rPr lang="en-US" sz="2000" dirty="0">
                  <a:solidFill>
                    <a:srgbClr val="FFFFFF"/>
                  </a:solidFill>
                  <a:latin typeface="Verdana"/>
                </a:rPr>
                <a:t>Arm-based mobile Windows devices</a:t>
              </a: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9" name="Group 20"/>
          <p:cNvGrpSpPr>
            <a:grpSpLocks/>
          </p:cNvGrpSpPr>
          <p:nvPr/>
        </p:nvGrpSpPr>
        <p:grpSpPr bwMode="auto">
          <a:xfrm>
            <a:off x="468553" y="4453097"/>
            <a:ext cx="8171899" cy="504825"/>
            <a:chOff x="476" y="2160"/>
            <a:chExt cx="4626" cy="318"/>
          </a:xfrm>
        </p:grpSpPr>
        <p:sp>
          <p:nvSpPr>
            <p:cNvPr id="10"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sz="2000" dirty="0" smtClean="0">
                  <a:solidFill>
                    <a:srgbClr val="FFFFFF"/>
                  </a:solidFill>
                  <a:latin typeface="Verdana"/>
                </a:rPr>
                <a:t>  2.5 </a:t>
              </a:r>
              <a:r>
                <a:rPr lang="en-US" sz="2000" dirty="0">
                  <a:solidFill>
                    <a:srgbClr val="FFFFFF"/>
                  </a:solidFill>
                  <a:latin typeface="Verdana"/>
                </a:rPr>
                <a:t>Arm-based mobile Chrome devices (Chromebooks) </a:t>
              </a:r>
            </a:p>
          </p:txBody>
        </p:sp>
        <p:sp>
          <p:nvSpPr>
            <p:cNvPr id="11"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21" name="Group 20"/>
          <p:cNvGrpSpPr>
            <a:grpSpLocks/>
          </p:cNvGrpSpPr>
          <p:nvPr/>
        </p:nvGrpSpPr>
        <p:grpSpPr bwMode="auto">
          <a:xfrm>
            <a:off x="467544" y="2780928"/>
            <a:ext cx="8171898" cy="504825"/>
            <a:chOff x="476" y="2160"/>
            <a:chExt cx="4626" cy="318"/>
          </a:xfrm>
        </p:grpSpPr>
        <p:sp>
          <p:nvSpPr>
            <p:cNvPr id="22"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altLang="en-US" sz="2000" dirty="0" smtClean="0">
                  <a:solidFill>
                    <a:srgbClr val="FFFFFF"/>
                  </a:solidFill>
                  <a:latin typeface="Verdana" pitchFamily="34" charset="0"/>
                  <a:cs typeface="Arial" charset="0"/>
                </a:rPr>
                <a:t>2.2 </a:t>
              </a:r>
              <a:r>
                <a:rPr lang="en-US" altLang="en-US" sz="2000" dirty="0">
                  <a:solidFill>
                    <a:srgbClr val="FFFFFF"/>
                  </a:solidFill>
                  <a:latin typeface="Verdana" pitchFamily="34" charset="0"/>
                  <a:cs typeface="Arial" charset="0"/>
                </a:rPr>
                <a:t>Licensing of Arm ISA-based mobile processors</a:t>
              </a:r>
            </a:p>
          </p:txBody>
        </p:sp>
        <p:sp>
          <p:nvSpPr>
            <p:cNvPr id="23"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24" name="Group 23"/>
          <p:cNvGrpSpPr>
            <a:grpSpLocks/>
          </p:cNvGrpSpPr>
          <p:nvPr/>
        </p:nvGrpSpPr>
        <p:grpSpPr bwMode="auto">
          <a:xfrm>
            <a:off x="467544" y="2276103"/>
            <a:ext cx="8171898" cy="504825"/>
            <a:chOff x="476" y="2160"/>
            <a:chExt cx="4626" cy="318"/>
          </a:xfrm>
        </p:grpSpPr>
        <p:sp>
          <p:nvSpPr>
            <p:cNvPr id="25"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altLang="en-US" sz="2000" dirty="0" smtClean="0">
                  <a:solidFill>
                    <a:srgbClr val="FFFFFF"/>
                  </a:solidFill>
                  <a:latin typeface="Verdana" pitchFamily="34" charset="0"/>
                  <a:cs typeface="Arial" charset="0"/>
                </a:rPr>
                <a:t>2.1 Overview of </a:t>
              </a:r>
              <a:r>
                <a:rPr lang="en-US" altLang="en-US" sz="2000" dirty="0">
                  <a:solidFill>
                    <a:srgbClr val="FFFFFF"/>
                  </a:solidFill>
                  <a:latin typeface="Verdana" pitchFamily="34" charset="0"/>
                  <a:cs typeface="Arial" charset="0"/>
                </a:rPr>
                <a:t>Recent Arm ISA-based mobile </a:t>
              </a:r>
              <a:r>
                <a:rPr lang="en-US" altLang="en-US" sz="2000" dirty="0" smtClean="0">
                  <a:solidFill>
                    <a:srgbClr val="FFFFFF"/>
                  </a:solidFill>
                  <a:latin typeface="Verdana" pitchFamily="34" charset="0"/>
                  <a:cs typeface="Arial" charset="0"/>
                </a:rPr>
                <a:t>devices</a:t>
              </a:r>
              <a:endParaRPr lang="en-US" altLang="en-US" sz="2000" dirty="0">
                <a:solidFill>
                  <a:srgbClr val="FFFFFF"/>
                </a:solidFill>
                <a:latin typeface="Verdana" pitchFamily="34" charset="0"/>
                <a:cs typeface="Arial" charset="0"/>
              </a:endParaRPr>
            </a:p>
          </p:txBody>
        </p:sp>
        <p:sp>
          <p:nvSpPr>
            <p:cNvPr id="26"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spTree>
    <p:extLst>
      <p:ext uri="{BB962C8B-B14F-4D97-AF65-F5344CB8AC3E}">
        <p14:creationId xmlns:p14="http://schemas.microsoft.com/office/powerpoint/2010/main" val="204015917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11</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5" name="TextBox 4"/>
          <p:cNvSpPr txBox="1"/>
          <p:nvPr/>
        </p:nvSpPr>
        <p:spPr>
          <a:xfrm>
            <a:off x="143508" y="2834352"/>
            <a:ext cx="8856984" cy="738664"/>
          </a:xfrm>
          <a:prstGeom prst="rect">
            <a:avLst/>
          </a:prstGeom>
          <a:noFill/>
        </p:spPr>
        <p:txBody>
          <a:bodyPr wrap="square" rtlCol="0">
            <a:spAutoFit/>
          </a:bodyPr>
          <a:lstStyle/>
          <a:p>
            <a:pPr marL="715963" lvl="0" indent="-715963">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84</a:t>
            </a:r>
            <a:r>
              <a:rPr kumimoji="0" lang="en-US" sz="1400" b="0" i="0" u="none" strike="noStrike" kern="1200" cap="none" spc="0" normalizeH="0" baseline="0" noProof="0" dirty="0">
                <a:ln>
                  <a:noFill/>
                </a:ln>
                <a:solidFill>
                  <a:srgbClr val="000000"/>
                </a:solidFill>
                <a:effectLst/>
                <a:uLnTx/>
                <a:uFillTx/>
                <a:latin typeface="Verdana"/>
                <a:ea typeface="+mn-ea"/>
                <a:cs typeface="+mn-cs"/>
              </a:rPr>
              <a:t>]: S</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ims</a:t>
            </a:r>
            <a:r>
              <a:rPr kumimoji="0" lang="hu-HU" sz="1400" b="0" i="0" u="none" strike="noStrike" kern="1200" cap="none" spc="0" normalizeH="0" baseline="0" noProof="0" dirty="0">
                <a:ln>
                  <a:noFill/>
                </a:ln>
                <a:solidFill>
                  <a:srgbClr val="000000"/>
                </a:solidFill>
                <a:effectLst/>
                <a:uLnTx/>
                <a:uFillTx/>
                <a:latin typeface="Verdana"/>
                <a:ea typeface="+mn-ea"/>
                <a:cs typeface="+mn-cs"/>
              </a:rPr>
              <a:t> G</a:t>
            </a:r>
            <a:r>
              <a:rPr lang="en-US" sz="1400" dirty="0">
                <a:solidFill>
                  <a:srgbClr val="000000"/>
                </a:solidFill>
              </a:rPr>
              <a:t>., Chromebook shipments up by 67%, most sold in USA, https://www.androidauthority.com/, </a:t>
            </a:r>
            <a:r>
              <a:rPr lang="hu-HU" sz="1400" dirty="0" err="1">
                <a:solidFill>
                  <a:srgbClr val="000000"/>
                </a:solidFill>
              </a:rPr>
              <a:t>Oct</a:t>
            </a:r>
            <a:r>
              <a:rPr lang="hu-HU" sz="1400" dirty="0">
                <a:solidFill>
                  <a:srgbClr val="000000"/>
                </a:solidFill>
              </a:rPr>
              <a:t>. 23, 2014</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715963" lvl="0" indent="-715963">
              <a:tabLst>
                <a:tab pos="630238" algn="l"/>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https://www.androidauthority.com/chromebook-shipments-up-by-67-percent-542336/</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143508" y="3662444"/>
            <a:ext cx="8521646" cy="738664"/>
          </a:xfrm>
          <a:prstGeom prst="rect">
            <a:avLst/>
          </a:prstGeom>
          <a:noFill/>
        </p:spPr>
        <p:txBody>
          <a:bodyPr wrap="square" rtlCol="0">
            <a:spAutoFit/>
          </a:bodyPr>
          <a:lstStyle/>
          <a:p>
            <a:pPr marL="715963" lvl="0" indent="-715963">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85</a:t>
            </a:r>
            <a:r>
              <a:rPr lang="en-GB" sz="1400" spc="-30" dirty="0">
                <a:solidFill>
                  <a:srgbClr val="000000"/>
                </a:solidFill>
              </a:rPr>
              <a:t>]: Mass</a:t>
            </a:r>
            <a:r>
              <a:rPr lang="hu-HU" sz="1400" spc="-30" dirty="0">
                <a:solidFill>
                  <a:srgbClr val="000000"/>
                </a:solidFill>
              </a:rPr>
              <a:t> N</a:t>
            </a:r>
            <a:r>
              <a:rPr lang="en-GB" sz="1400" spc="-30" dirty="0">
                <a:solidFill>
                  <a:srgbClr val="000000"/>
                </a:solidFill>
              </a:rPr>
              <a:t>.</a:t>
            </a:r>
            <a:r>
              <a:rPr lang="hu-HU" sz="1400" spc="-30" dirty="0">
                <a:solidFill>
                  <a:srgbClr val="000000"/>
                </a:solidFill>
              </a:rPr>
              <a:t>,</a:t>
            </a:r>
            <a:r>
              <a:rPr lang="en-US" sz="1400" spc="-30" dirty="0">
                <a:solidFill>
                  <a:srgbClr val="000000"/>
                </a:solidFill>
              </a:rPr>
              <a:t> Tablet and Chromebook Shipments Slowed in the Fourth Quarter but Saw Solid</a:t>
            </a:r>
            <a:r>
              <a:rPr lang="hu-HU" sz="1400" spc="-30" dirty="0">
                <a:solidFill>
                  <a:srgbClr val="000000"/>
                </a:solidFill>
              </a:rPr>
              <a:t>   </a:t>
            </a:r>
            <a:r>
              <a:rPr lang="en-US" sz="1400" spc="-30" dirty="0">
                <a:solidFill>
                  <a:srgbClr val="000000"/>
                </a:solidFill>
              </a:rPr>
              <a:t>Growth for 2021, According to IDC</a:t>
            </a:r>
            <a:r>
              <a:rPr kumimoji="0" lang="en-GB"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a:ln>
                  <a:noFill/>
                </a:ln>
                <a:solidFill>
                  <a:srgbClr val="000000"/>
                </a:solidFill>
                <a:effectLst/>
                <a:uLnTx/>
                <a:uFillTx/>
                <a:latin typeface="Verdana"/>
                <a:ea typeface="+mn-ea"/>
                <a:cs typeface="+mn-cs"/>
              </a:rPr>
              <a:t>IDC</a:t>
            </a:r>
            <a:r>
              <a:rPr lang="en-GB" sz="1400" spc="-30" dirty="0">
                <a:solidFill>
                  <a:srgbClr val="000000"/>
                </a:solidFill>
              </a:rPr>
              <a:t>, </a:t>
            </a:r>
            <a:r>
              <a:rPr lang="hu-HU" sz="1400" spc="-30" dirty="0">
                <a:solidFill>
                  <a:srgbClr val="000000"/>
                </a:solidFill>
              </a:rPr>
              <a:t>J</a:t>
            </a:r>
            <a:r>
              <a:rPr lang="en-GB" sz="1400" spc="-30" dirty="0">
                <a:solidFill>
                  <a:srgbClr val="000000"/>
                </a:solidFill>
              </a:rPr>
              <a:t>an. </a:t>
            </a:r>
            <a:r>
              <a:rPr lang="hu-HU" sz="1400" spc="-30" dirty="0">
                <a:solidFill>
                  <a:srgbClr val="000000"/>
                </a:solidFill>
              </a:rPr>
              <a:t>31, </a:t>
            </a:r>
            <a:r>
              <a:rPr lang="en-GB" sz="1400" spc="-30" dirty="0">
                <a:solidFill>
                  <a:srgbClr val="000000"/>
                </a:solidFill>
              </a:rPr>
              <a:t>2022,</a:t>
            </a:r>
            <a:endParaRPr kumimoji="0" lang="en-GB" sz="1400" b="0" i="0" u="none" strike="noStrike" kern="1200" cap="none" spc="-30" normalizeH="0" baseline="0" noProof="0" dirty="0">
              <a:ln>
                <a:noFill/>
              </a:ln>
              <a:solidFill>
                <a:srgbClr val="000000"/>
              </a:solidFill>
              <a:effectLst/>
              <a:uLnTx/>
              <a:uFillTx/>
              <a:latin typeface="Verdana"/>
              <a:ea typeface="+mn-ea"/>
              <a:cs typeface="+mn-cs"/>
            </a:endParaRPr>
          </a:p>
          <a:p>
            <a:pPr marL="715963" lvl="0" indent="-715963">
              <a:defRPr/>
            </a:pPr>
            <a:r>
              <a:rPr kumimoji="0" lang="en-GB"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a:ln>
                  <a:noFill/>
                </a:ln>
                <a:solidFill>
                  <a:srgbClr val="000000"/>
                </a:solidFill>
                <a:effectLst/>
                <a:uLnTx/>
                <a:uFillTx/>
                <a:latin typeface="Verdana"/>
                <a:ea typeface="+mn-ea"/>
                <a:cs typeface="+mn-cs"/>
              </a:rPr>
              <a:t> </a:t>
            </a:r>
            <a:r>
              <a:rPr lang="en-GB" sz="1400" spc="-30" dirty="0">
                <a:solidFill>
                  <a:srgbClr val="000000"/>
                </a:solidFill>
              </a:rPr>
              <a:t>https://www.idc.com/getdoc.jsp?containerId=prUS48826122</a:t>
            </a:r>
            <a:endParaRPr kumimoji="0" lang="en-GB" sz="14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10" name="TextBox 5"/>
          <p:cNvSpPr txBox="1"/>
          <p:nvPr/>
        </p:nvSpPr>
        <p:spPr>
          <a:xfrm>
            <a:off x="143508" y="476672"/>
            <a:ext cx="8651304" cy="954107"/>
          </a:xfrm>
          <a:prstGeom prst="rect">
            <a:avLst/>
          </a:prstGeom>
          <a:noFill/>
        </p:spPr>
        <p:txBody>
          <a:bodyPr wrap="square" rtlCol="0">
            <a:spAutoFit/>
          </a:bodyPr>
          <a:lstStyle/>
          <a:p>
            <a:pPr marL="715963" lvl="0" indent="-715963" defTabSz="914400">
              <a:defRPr/>
            </a:pPr>
            <a:r>
              <a:rPr kumimoji="0" lang="en-US" sz="1400" b="0" i="0" u="none" strike="noStrike" kern="0" cap="none" spc="0" normalizeH="0" baseline="0" noProof="0" dirty="0">
                <a:ln>
                  <a:noFill/>
                </a:ln>
                <a:solidFill>
                  <a:srgbClr val="000000"/>
                </a:solidFill>
                <a:effectLst/>
                <a:uLnTx/>
                <a:uFillTx/>
                <a:latin typeface="Verdana"/>
                <a:ea typeface="+mn-ea"/>
                <a:cs typeface="+mn-cs"/>
              </a:rPr>
              <a:t>[</a:t>
            </a:r>
            <a:r>
              <a:rPr lang="hu-HU" sz="1400" kern="0" dirty="0">
                <a:solidFill>
                  <a:srgbClr val="000000"/>
                </a:solidFill>
                <a:latin typeface="Verdana"/>
              </a:rPr>
              <a:t>81</a:t>
            </a:r>
            <a:r>
              <a:rPr kumimoji="0" lang="en-US" sz="1400" b="0" i="0" u="none" strike="noStrike" kern="0" cap="none" spc="0" normalizeH="0" baseline="0" noProof="0" dirty="0">
                <a:ln>
                  <a:noFill/>
                </a:ln>
                <a:solidFill>
                  <a:srgbClr val="000000"/>
                </a:solidFill>
                <a:effectLst/>
                <a:uLnTx/>
                <a:uFillTx/>
                <a:latin typeface="Verdana"/>
                <a:ea typeface="+mn-ea"/>
                <a:cs typeface="+mn-cs"/>
              </a:rPr>
              <a:t>]: </a:t>
            </a:r>
            <a:r>
              <a:rPr kumimoji="0" lang="hu-HU" sz="1400" b="0" i="0" u="none" strike="noStrike" kern="0" cap="none" spc="0" normalizeH="0" baseline="0" noProof="0" dirty="0">
                <a:ln>
                  <a:noFill/>
                </a:ln>
                <a:solidFill>
                  <a:srgbClr val="000000"/>
                </a:solidFill>
                <a:effectLst/>
                <a:uLnTx/>
                <a:uFillTx/>
                <a:latin typeface="Verdana"/>
                <a:ea typeface="+mn-ea"/>
                <a:cs typeface="+mn-cs"/>
              </a:rPr>
              <a:t>Winter</a:t>
            </a:r>
            <a:r>
              <a:rPr kumimoji="0" lang="hu-HU" sz="1400" b="0" i="0" u="none" strike="noStrike" kern="0" cap="none" spc="0" normalizeH="0" noProof="0" dirty="0">
                <a:ln>
                  <a:noFill/>
                </a:ln>
                <a:solidFill>
                  <a:srgbClr val="000000"/>
                </a:solidFill>
                <a:effectLst/>
                <a:uLnTx/>
                <a:uFillTx/>
                <a:latin typeface="Verdana"/>
                <a:ea typeface="+mn-ea"/>
                <a:cs typeface="+mn-cs"/>
              </a:rPr>
              <a:t> J., </a:t>
            </a:r>
            <a:r>
              <a:rPr lang="en-US" sz="1400" kern="0" dirty="0">
                <a:solidFill>
                  <a:srgbClr val="000000"/>
                </a:solidFill>
              </a:rPr>
              <a:t>Google's Chromebook Explored and Explained</a:t>
            </a:r>
            <a:r>
              <a:rPr lang="hu-HU" sz="1400" kern="0" dirty="0">
                <a:solidFill>
                  <a:srgbClr val="000000"/>
                </a:solidFill>
              </a:rPr>
              <a:t>, https://computers.tutsplus.com/, </a:t>
            </a:r>
            <a:r>
              <a:rPr lang="hu-HU" sz="1400" kern="0" dirty="0" err="1">
                <a:solidFill>
                  <a:srgbClr val="000000"/>
                </a:solidFill>
              </a:rPr>
              <a:t>Feb</a:t>
            </a:r>
            <a:r>
              <a:rPr lang="hu-HU" sz="1400" kern="0" dirty="0">
                <a:solidFill>
                  <a:srgbClr val="000000"/>
                </a:solidFill>
              </a:rPr>
              <a:t>. 24, 2016,</a:t>
            </a:r>
          </a:p>
          <a:p>
            <a:pPr marL="715963" lvl="0" defTabSz="914400">
              <a:tabLst>
                <a:tab pos="715963" algn="l"/>
              </a:tabLst>
              <a:defRPr/>
            </a:pPr>
            <a:r>
              <a:rPr lang="en-US" sz="1400" kern="0" dirty="0">
                <a:solidFill>
                  <a:srgbClr val="000000"/>
                </a:solidFill>
              </a:rPr>
              <a:t>https://computers.tutsplus.com/tutorials/googles-chromebook-explored-and-explained--cms-25978</a:t>
            </a:r>
            <a:endParaRPr kumimoji="0" lang="en-US" sz="1400" b="0" i="0" u="none" strike="noStrike" kern="0" cap="none" spc="0" normalizeH="0" baseline="0" noProof="0" dirty="0">
              <a:ln>
                <a:noFill/>
              </a:ln>
              <a:solidFill>
                <a:srgbClr val="000000"/>
              </a:solidFill>
              <a:effectLst/>
              <a:uLnTx/>
              <a:uFillTx/>
              <a:latin typeface="Verdana"/>
              <a:ea typeface="+mn-ea"/>
              <a:cs typeface="+mn-cs"/>
            </a:endParaRPr>
          </a:p>
        </p:txBody>
      </p:sp>
      <p:sp>
        <p:nvSpPr>
          <p:cNvPr id="11" name="TextBox 145"/>
          <p:cNvSpPr txBox="1"/>
          <p:nvPr/>
        </p:nvSpPr>
        <p:spPr>
          <a:xfrm>
            <a:off x="143508" y="1448780"/>
            <a:ext cx="7361956" cy="954107"/>
          </a:xfrm>
          <a:prstGeom prst="rect">
            <a:avLst/>
          </a:prstGeom>
          <a:noFill/>
        </p:spPr>
        <p:txBody>
          <a:bodyPr wrap="square" rtlCol="0">
            <a:spAutoFit/>
          </a:bodyPr>
          <a:lstStyle/>
          <a:p>
            <a:pPr marL="715963" lvl="0" indent="-715963">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82</a:t>
            </a:r>
            <a:r>
              <a:rPr lang="en-US" sz="1400" dirty="0">
                <a:solidFill>
                  <a:srgbClr val="000000"/>
                </a:solidFill>
              </a:rPr>
              <a:t>]: ARM Chromebook vs. x86 Chromebook – which one to buy</a:t>
            </a:r>
            <a:r>
              <a:rPr lang="hu-HU" sz="1400" dirty="0">
                <a:solidFill>
                  <a:srgbClr val="000000"/>
                </a:solidFill>
              </a:rPr>
              <a:t>, </a:t>
            </a:r>
            <a:r>
              <a:rPr lang="en-US" sz="1400" dirty="0">
                <a:solidFill>
                  <a:srgbClr val="000000"/>
                </a:solidFill>
              </a:rPr>
              <a:t>https://chromeready.com</a:t>
            </a:r>
            <a:r>
              <a:rPr lang="hu-HU" sz="1400" dirty="0">
                <a:solidFill>
                  <a:srgbClr val="000000"/>
                </a:solidFill>
              </a:rPr>
              <a:t>, Dec. 25, 2021, </a:t>
            </a:r>
            <a:r>
              <a:rPr lang="en-US" sz="1400" dirty="0">
                <a:solidFill>
                  <a:srgbClr val="000000"/>
                </a:solidFill>
              </a:rPr>
              <a:t>https://chromeready.com/5932/arm-chromebook-vs-x86-chromebook-which-one-to-buy/</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4"/>
          <p:cNvSpPr txBox="1"/>
          <p:nvPr/>
        </p:nvSpPr>
        <p:spPr>
          <a:xfrm>
            <a:off x="143508" y="2456892"/>
            <a:ext cx="8812597" cy="307777"/>
          </a:xfrm>
          <a:prstGeom prst="rect">
            <a:avLst/>
          </a:prstGeom>
          <a:noFill/>
        </p:spPr>
        <p:txBody>
          <a:bodyPr wrap="square" rtlCol="0">
            <a:spAutoFit/>
          </a:bodyPr>
          <a:lstStyle/>
          <a:p>
            <a:pPr marL="630238" lvl="0" indent="-630238" defTabSz="914400">
              <a:defRPr/>
            </a:pPr>
            <a:r>
              <a:rPr kumimoji="0" lang="hu-HU" sz="1400" b="0" i="0" u="none" strike="noStrike" kern="0" cap="none" spc="0" normalizeH="0" baseline="0" noProof="0" dirty="0">
                <a:ln>
                  <a:noFill/>
                </a:ln>
                <a:solidFill>
                  <a:srgbClr val="000000"/>
                </a:solidFill>
                <a:effectLst/>
                <a:uLnTx/>
                <a:uFillTx/>
                <a:latin typeface="Verdana"/>
                <a:ea typeface="+mn-ea"/>
                <a:cs typeface="+mn-cs"/>
              </a:rPr>
              <a:t>[</a:t>
            </a:r>
            <a:r>
              <a:rPr lang="hu-HU" sz="1400" kern="0" dirty="0">
                <a:solidFill>
                  <a:srgbClr val="000000"/>
                </a:solidFill>
                <a:latin typeface="Verdana"/>
              </a:rPr>
              <a:t>83</a:t>
            </a:r>
            <a:r>
              <a:rPr kumimoji="0" lang="hu-HU" sz="1400" b="0" i="0" u="none" strike="noStrike" kern="0" cap="none" spc="0" normalizeH="0" baseline="0" noProof="0" dirty="0">
                <a:ln>
                  <a:noFill/>
                </a:ln>
                <a:solidFill>
                  <a:srgbClr val="000000"/>
                </a:solidFill>
                <a:effectLst/>
                <a:uLnTx/>
                <a:uFillTx/>
                <a:latin typeface="Verdana"/>
                <a:ea typeface="+mn-ea"/>
                <a:cs typeface="+mn-cs"/>
              </a:rPr>
              <a:t>]: </a:t>
            </a:r>
            <a:r>
              <a:rPr lang="en-US" sz="1400" kern="0" dirty="0">
                <a:solidFill>
                  <a:srgbClr val="000000"/>
                </a:solidFill>
              </a:rPr>
              <a:t>https://www.google.com/chromebook/10th-birthday/</a:t>
            </a:r>
            <a:endParaRPr kumimoji="0" lang="en-US" sz="1400" b="0" i="0" u="none" strike="noStrike" kern="0" cap="none" spc="0" normalizeH="0" baseline="0" noProof="0" dirty="0">
              <a:ln>
                <a:noFill/>
              </a:ln>
              <a:solidFill>
                <a:srgbClr val="000000"/>
              </a:solidFill>
              <a:effectLst/>
              <a:uLnTx/>
              <a:uFillTx/>
              <a:latin typeface="Verdana"/>
              <a:ea typeface="+mn-ea"/>
              <a:cs typeface="+mn-cs"/>
            </a:endParaRPr>
          </a:p>
        </p:txBody>
      </p:sp>
      <p:sp>
        <p:nvSpPr>
          <p:cNvPr id="14" name="TextBox 7"/>
          <p:cNvSpPr txBox="1"/>
          <p:nvPr/>
        </p:nvSpPr>
        <p:spPr>
          <a:xfrm>
            <a:off x="71438" y="5661248"/>
            <a:ext cx="184731" cy="307777"/>
          </a:xfrm>
          <a:prstGeom prst="rect">
            <a:avLst/>
          </a:prstGeom>
          <a:noFill/>
        </p:spPr>
        <p:txBody>
          <a:bodyPr wrap="none" rtlCol="0">
            <a:spAutoFit/>
          </a:bodyPr>
          <a:lstStyle/>
          <a:p>
            <a:endParaRPr lang="en-US" sz="1400" dirty="0"/>
          </a:p>
        </p:txBody>
      </p:sp>
      <p:sp>
        <p:nvSpPr>
          <p:cNvPr id="15" name="TextBox 19"/>
          <p:cNvSpPr txBox="1"/>
          <p:nvPr/>
        </p:nvSpPr>
        <p:spPr>
          <a:xfrm>
            <a:off x="143508" y="4418528"/>
            <a:ext cx="9396536" cy="923330"/>
          </a:xfrm>
          <a:prstGeom prst="rect">
            <a:avLst/>
          </a:prstGeom>
          <a:noFill/>
        </p:spPr>
        <p:txBody>
          <a:bodyPr wrap="square" rtlCol="0">
            <a:spAutoFit/>
          </a:bodyPr>
          <a:lstStyle/>
          <a:p>
            <a:pPr lvl="0" defTabSz="914400" eaLnBrk="0" hangingPunct="0">
              <a:defRPr/>
            </a:pPr>
            <a:r>
              <a:rPr lang="en-US" sz="1400" dirty="0">
                <a:solidFill>
                  <a:srgbClr val="000000"/>
                </a:solidFill>
                <a:latin typeface="Verdana" pitchFamily="34" charset="0"/>
              </a:rPr>
              <a:t>[</a:t>
            </a:r>
            <a:r>
              <a:rPr lang="hu-HU" sz="1400" dirty="0">
                <a:solidFill>
                  <a:srgbClr val="000000"/>
                </a:solidFill>
                <a:latin typeface="Verdana" pitchFamily="34" charset="0"/>
              </a:rPr>
              <a:t>86</a:t>
            </a:r>
            <a:r>
              <a:rPr lang="en-US" sz="1400" dirty="0">
                <a:solidFill>
                  <a:srgbClr val="000000"/>
                </a:solidFill>
                <a:latin typeface="Verdana" pitchFamily="34" charset="0"/>
              </a:rPr>
              <a:t>]: </a:t>
            </a:r>
            <a:r>
              <a:rPr lang="hu-HU" sz="1400" dirty="0" err="1">
                <a:solidFill>
                  <a:srgbClr val="000000"/>
                </a:solidFill>
                <a:latin typeface="Verdana" pitchFamily="34" charset="0"/>
              </a:rPr>
              <a:t>Goodacre</a:t>
            </a:r>
            <a:r>
              <a:rPr lang="hu-HU" sz="1400" dirty="0">
                <a:solidFill>
                  <a:srgbClr val="000000"/>
                </a:solidFill>
                <a:latin typeface="Verdana" pitchFamily="34" charset="0"/>
              </a:rPr>
              <a:t> J., </a:t>
            </a:r>
            <a:r>
              <a:rPr lang="en-US" sz="1400" dirty="0">
                <a:solidFill>
                  <a:srgbClr val="000000"/>
                </a:solidFill>
                <a:latin typeface="Verdana" pitchFamily="34" charset="0"/>
              </a:rPr>
              <a:t>The Evolution of the ARM Architecture Towards Big Data and the Data-Centre</a:t>
            </a:r>
            <a:r>
              <a:rPr lang="hu-HU" sz="1400" dirty="0">
                <a:solidFill>
                  <a:srgbClr val="000000"/>
                </a:solidFill>
                <a:latin typeface="Verdana" pitchFamily="34" charset="0"/>
              </a:rPr>
              <a:t>,</a:t>
            </a:r>
          </a:p>
          <a:p>
            <a:pPr lvl="0" defTabSz="914400" eaLnBrk="0" hangingPunct="0">
              <a:defRPr/>
            </a:pPr>
            <a:r>
              <a:rPr lang="hu-HU" sz="1400" dirty="0">
                <a:solidFill>
                  <a:srgbClr val="000000"/>
                </a:solidFill>
                <a:latin typeface="Verdana" pitchFamily="34" charset="0"/>
              </a:rPr>
              <a:t>            </a:t>
            </a:r>
            <a:r>
              <a:rPr lang="en-US" sz="1400" dirty="0">
                <a:solidFill>
                  <a:srgbClr val="000000"/>
                </a:solidFill>
                <a:latin typeface="Verdana" pitchFamily="34" charset="0"/>
              </a:rPr>
              <a:t>8th Workshop on Virtualization in High-Performance Cloud Computing</a:t>
            </a:r>
            <a:r>
              <a:rPr lang="hu-HU" sz="1400" dirty="0">
                <a:solidFill>
                  <a:srgbClr val="000000"/>
                </a:solidFill>
                <a:latin typeface="Verdana" pitchFamily="34" charset="0"/>
              </a:rPr>
              <a:t> (VHPC’13),</a:t>
            </a:r>
          </a:p>
          <a:p>
            <a:pPr lvl="0" defTabSz="914400" eaLnBrk="0" hangingPunct="0">
              <a:defRPr/>
            </a:pPr>
            <a:r>
              <a:rPr lang="hu-HU" sz="1400" dirty="0">
                <a:solidFill>
                  <a:srgbClr val="000000"/>
                </a:solidFill>
                <a:latin typeface="Verdana" pitchFamily="34" charset="0"/>
              </a:rPr>
              <a:t>            Nov. 17-22 2013, http://www.virtical.eu/pub/sc13.pdf</a:t>
            </a:r>
            <a:endParaRPr lang="en-US" sz="1400" dirty="0">
              <a:solidFill>
                <a:srgbClr val="000000"/>
              </a:solidFill>
              <a:latin typeface="Verdana" pitchFamily="34" charset="0"/>
            </a:endParaRPr>
          </a:p>
          <a:p>
            <a:endParaRPr lang="en-US" sz="1200" dirty="0"/>
          </a:p>
        </p:txBody>
      </p:sp>
      <p:sp>
        <p:nvSpPr>
          <p:cNvPr id="16" name="TextBox 5"/>
          <p:cNvSpPr txBox="1"/>
          <p:nvPr/>
        </p:nvSpPr>
        <p:spPr>
          <a:xfrm>
            <a:off x="143508" y="5210616"/>
            <a:ext cx="8915029" cy="738664"/>
          </a:xfrm>
          <a:prstGeom prst="rect">
            <a:avLst/>
          </a:prstGeom>
          <a:noFill/>
        </p:spPr>
        <p:txBody>
          <a:bodyPr wrap="square" rtlCol="0">
            <a:spAutoFit/>
          </a:bodyPr>
          <a:lstStyle/>
          <a:p>
            <a:pPr marL="715963" indent="-715963" fontAlgn="base">
              <a:spcBef>
                <a:spcPct val="0"/>
              </a:spcBef>
              <a:spcAft>
                <a:spcPct val="0"/>
              </a:spcAft>
            </a:pPr>
            <a:r>
              <a:rPr lang="en-US" sz="1400" dirty="0">
                <a:solidFill>
                  <a:srgbClr val="000000"/>
                </a:solidFill>
              </a:rPr>
              <a:t>[</a:t>
            </a:r>
            <a:r>
              <a:rPr lang="hu-HU" sz="1400" dirty="0">
                <a:solidFill>
                  <a:srgbClr val="000000"/>
                </a:solidFill>
              </a:rPr>
              <a:t>87</a:t>
            </a:r>
            <a:r>
              <a:rPr lang="en-US" sz="1400" dirty="0">
                <a:solidFill>
                  <a:srgbClr val="000000"/>
                </a:solidFill>
              </a:rPr>
              <a:t>]: </a:t>
            </a:r>
            <a:r>
              <a:rPr lang="en-US" sz="1400" dirty="0" err="1">
                <a:solidFill>
                  <a:srgbClr val="000000"/>
                </a:solidFill>
              </a:rPr>
              <a:t>Perich</a:t>
            </a:r>
            <a:r>
              <a:rPr lang="en-US" sz="1400" dirty="0">
                <a:solidFill>
                  <a:srgbClr val="000000"/>
                </a:solidFill>
              </a:rPr>
              <a:t> D., Intel Volume Platforms Technology Leadership, Solutions and Technology</a:t>
            </a:r>
            <a:r>
              <a:rPr lang="hu-HU" sz="1400" dirty="0">
                <a:solidFill>
                  <a:srgbClr val="000000"/>
                </a:solidFill>
              </a:rPr>
              <a:t>    </a:t>
            </a:r>
            <a:r>
              <a:rPr lang="hu-HU" sz="1400" dirty="0" err="1">
                <a:solidFill>
                  <a:srgbClr val="000000"/>
                </a:solidFill>
              </a:rPr>
              <a:t>Conference</a:t>
            </a:r>
            <a:r>
              <a:rPr lang="hu-HU" sz="1400" dirty="0">
                <a:solidFill>
                  <a:srgbClr val="000000"/>
                </a:solidFill>
              </a:rPr>
              <a:t>, </a:t>
            </a:r>
            <a:r>
              <a:rPr lang="en-US" sz="1400" dirty="0">
                <a:solidFill>
                  <a:srgbClr val="000000"/>
                </a:solidFill>
              </a:rPr>
              <a:t>HP World 2004,</a:t>
            </a:r>
            <a:r>
              <a:rPr lang="hu-HU" sz="1400" dirty="0">
                <a:solidFill>
                  <a:srgbClr val="000000"/>
                </a:solidFill>
              </a:rPr>
              <a:t> </a:t>
            </a:r>
            <a:r>
              <a:rPr lang="en-US" sz="1400" dirty="0">
                <a:solidFill>
                  <a:srgbClr val="000000"/>
                </a:solidFill>
              </a:rPr>
              <a:t>http://www.openmpe.com/cslproceed/HPW04CD/papers/4194.pdf</a:t>
            </a:r>
          </a:p>
        </p:txBody>
      </p:sp>
      <p:sp>
        <p:nvSpPr>
          <p:cNvPr id="17" name="TextBox 5"/>
          <p:cNvSpPr txBox="1"/>
          <p:nvPr/>
        </p:nvSpPr>
        <p:spPr>
          <a:xfrm>
            <a:off x="143508" y="6002704"/>
            <a:ext cx="8839500" cy="738664"/>
          </a:xfrm>
          <a:prstGeom prst="rect">
            <a:avLst/>
          </a:prstGeom>
          <a:noFill/>
        </p:spPr>
        <p:txBody>
          <a:bodyPr wrap="square" rtlCol="0">
            <a:spAutoFit/>
          </a:bodyPr>
          <a:lstStyle/>
          <a:p>
            <a:pPr marL="715963" marR="0" lvl="0" indent="-715963"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a:t>
            </a:r>
            <a:r>
              <a:rPr kumimoji="0" lang="hu-HU" sz="1400" b="0" i="0" u="none" strike="noStrike" kern="0" cap="none" spc="0" normalizeH="0" baseline="0" noProof="0" dirty="0">
                <a:ln>
                  <a:noFill/>
                </a:ln>
                <a:solidFill>
                  <a:srgbClr val="000000"/>
                </a:solidFill>
                <a:effectLst/>
                <a:uLnTx/>
                <a:uFillTx/>
              </a:rPr>
              <a:t>88</a:t>
            </a:r>
            <a:r>
              <a:rPr kumimoji="0" lang="en-US" sz="1400" b="0" i="0" u="none" strike="noStrike" kern="0" cap="none" spc="0" normalizeH="0" baseline="0" noProof="0" dirty="0">
                <a:ln>
                  <a:noFill/>
                </a:ln>
                <a:solidFill>
                  <a:srgbClr val="000000"/>
                </a:solidFill>
                <a:effectLst/>
                <a:uLnTx/>
                <a:uFillTx/>
              </a:rPr>
              <a:t>]: </a:t>
            </a:r>
            <a:r>
              <a:rPr kumimoji="0" lang="hu-HU" sz="1400" b="0" i="0" u="none" strike="noStrike" kern="0" cap="none" spc="0" normalizeH="0" baseline="0" noProof="0" dirty="0" err="1">
                <a:ln>
                  <a:noFill/>
                </a:ln>
                <a:solidFill>
                  <a:srgbClr val="000000"/>
                </a:solidFill>
                <a:effectLst/>
                <a:uLnTx/>
                <a:uFillTx/>
              </a:rPr>
              <a:t>Frumusanu</a:t>
            </a:r>
            <a:r>
              <a:rPr kumimoji="0" lang="hu-HU" sz="1400" b="0" i="0" u="none" strike="noStrike" kern="0" cap="none" spc="0" normalizeH="0" baseline="0" noProof="0" dirty="0">
                <a:ln>
                  <a:noFill/>
                </a:ln>
                <a:solidFill>
                  <a:srgbClr val="000000"/>
                </a:solidFill>
                <a:effectLst/>
                <a:uLnTx/>
                <a:uFillTx/>
              </a:rPr>
              <a:t> A., </a:t>
            </a:r>
            <a:r>
              <a:rPr kumimoji="0" lang="en-US" sz="1400" b="0" i="0" u="none" strike="noStrike" kern="0" cap="none" spc="0" normalizeH="0" baseline="0" noProof="0" dirty="0">
                <a:ln>
                  <a:noFill/>
                </a:ln>
                <a:solidFill>
                  <a:srgbClr val="000000"/>
                </a:solidFill>
                <a:effectLst/>
                <a:uLnTx/>
                <a:uFillTx/>
              </a:rPr>
              <a:t>Arm's New Cortex-A78 and Cortex-X1 Microarchitectures: An Efficiency and</a:t>
            </a:r>
            <a:r>
              <a:rPr kumimoji="0" lang="hu-HU" sz="1400" b="0" i="0" u="none" strike="noStrike" kern="0" cap="none" spc="0" normalizeH="0" noProof="0" dirty="0">
                <a:ln>
                  <a:noFill/>
                </a:ln>
                <a:solidFill>
                  <a:srgbClr val="000000"/>
                </a:solidFill>
                <a:effectLst/>
                <a:uLnTx/>
                <a:uFillTx/>
              </a:rPr>
              <a:t> </a:t>
            </a:r>
            <a:r>
              <a:rPr kumimoji="0" lang="en-US" sz="1400" b="0" i="0" u="none" strike="noStrike" kern="0" cap="none" spc="0" normalizeH="0" baseline="0" noProof="0" dirty="0">
                <a:ln>
                  <a:noFill/>
                </a:ln>
                <a:solidFill>
                  <a:srgbClr val="000000"/>
                </a:solidFill>
                <a:effectLst/>
                <a:uLnTx/>
                <a:uFillTx/>
              </a:rPr>
              <a:t>Performance Divergence</a:t>
            </a:r>
            <a:r>
              <a:rPr kumimoji="0" lang="hu-HU" sz="1400" b="0" i="0" u="none" strike="noStrike" kern="0" cap="none" spc="0" normalizeH="0" baseline="0" noProof="0" dirty="0">
                <a:ln>
                  <a:noFill/>
                </a:ln>
                <a:solidFill>
                  <a:srgbClr val="000000"/>
                </a:solidFill>
                <a:effectLst/>
                <a:uLnTx/>
                <a:uFillTx/>
              </a:rPr>
              <a:t>, </a:t>
            </a:r>
            <a:r>
              <a:rPr kumimoji="0" lang="hu-HU" sz="1400" b="0" i="0" u="none" strike="noStrike" kern="0" cap="none" spc="0" normalizeH="0" baseline="0" noProof="0" dirty="0" err="1">
                <a:ln>
                  <a:noFill/>
                </a:ln>
                <a:solidFill>
                  <a:srgbClr val="000000"/>
                </a:solidFill>
                <a:effectLst/>
                <a:uLnTx/>
                <a:uFillTx/>
              </a:rPr>
              <a:t>AnandTech</a:t>
            </a:r>
            <a:r>
              <a:rPr kumimoji="0" lang="hu-HU" sz="1400" b="0" i="0" u="none" strike="noStrike" kern="0" cap="none" spc="0" normalizeH="0" baseline="0" noProof="0" dirty="0">
                <a:ln>
                  <a:noFill/>
                </a:ln>
                <a:solidFill>
                  <a:srgbClr val="000000"/>
                </a:solidFill>
                <a:effectLst/>
                <a:uLnTx/>
                <a:uFillTx/>
              </a:rPr>
              <a:t>, May 26 2020,</a:t>
            </a:r>
            <a:r>
              <a:rPr kumimoji="0" lang="hu-HU" sz="1400" b="0" i="0" u="none" strike="noStrike" kern="0" cap="none" spc="0" normalizeH="0" noProof="0" dirty="0">
                <a:ln>
                  <a:noFill/>
                </a:ln>
                <a:solidFill>
                  <a:srgbClr val="000000"/>
                </a:solidFill>
                <a:effectLst/>
                <a:uLnTx/>
                <a:uFillTx/>
              </a:rPr>
              <a:t> </a:t>
            </a:r>
            <a:r>
              <a:rPr kumimoji="0" lang="en-US" sz="1400" b="0" i="0" u="none" strike="noStrike" kern="0" cap="none" spc="0" normalizeH="0" baseline="0" noProof="0" dirty="0">
                <a:ln>
                  <a:noFill/>
                </a:ln>
                <a:solidFill>
                  <a:srgbClr val="000000"/>
                </a:solidFill>
                <a:effectLst/>
                <a:uLnTx/>
                <a:uFillTx/>
              </a:rPr>
              <a:t>https://www.anandtech.com/show/15813/arm-cortex-a78-cortex-x1-cpu-ip-diverging</a:t>
            </a:r>
          </a:p>
        </p:txBody>
      </p:sp>
    </p:spTree>
    <p:extLst>
      <p:ext uri="{BB962C8B-B14F-4D97-AF65-F5344CB8AC3E}">
        <p14:creationId xmlns:p14="http://schemas.microsoft.com/office/powerpoint/2010/main" val="34728830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kumimoji="0" lang="hu-HU" sz="1800" b="0" i="0" u="none" strike="noStrike" kern="1200" cap="none" spc="0" normalizeH="0" baseline="0" noProof="0" dirty="0">
                <a:ln>
                  <a:noFill/>
                </a:ln>
                <a:solidFill>
                  <a:srgbClr val="FFFFFF"/>
                </a:solidFill>
                <a:effectLst/>
                <a:uLnTx/>
                <a:uFillTx/>
                <a:latin typeface="Verdana"/>
                <a:ea typeface="+mn-ea"/>
                <a:cs typeface="+mn-cs"/>
              </a:rPr>
              <a:t>12</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1" name="TextBox 145"/>
          <p:cNvSpPr txBox="1"/>
          <p:nvPr/>
        </p:nvSpPr>
        <p:spPr>
          <a:xfrm>
            <a:off x="143508" y="1196752"/>
            <a:ext cx="7361956" cy="523220"/>
          </a:xfrm>
          <a:prstGeom prst="rect">
            <a:avLst/>
          </a:prstGeom>
          <a:noFill/>
        </p:spPr>
        <p:txBody>
          <a:bodyPr wrap="square" rtlCol="0">
            <a:spAutoFit/>
          </a:bodyPr>
          <a:lstStyle/>
          <a:p>
            <a:r>
              <a:rPr lang="hu-HU" sz="1400" dirty="0"/>
              <a:t>[90]: </a:t>
            </a:r>
            <a:r>
              <a:rPr lang="en-US" sz="1400" dirty="0"/>
              <a:t>Microsoft Lumia, </a:t>
            </a:r>
          </a:p>
          <a:p>
            <a:r>
              <a:rPr lang="en-US" sz="1400" dirty="0"/>
              <a:t>           </a:t>
            </a:r>
            <a:r>
              <a:rPr lang="hu-HU" sz="1400" dirty="0"/>
              <a:t> </a:t>
            </a:r>
            <a:r>
              <a:rPr lang="en-US" sz="1400" dirty="0"/>
              <a:t>https://en.wikipedia.org/wiki/Microsoft_Lumia</a:t>
            </a:r>
          </a:p>
        </p:txBody>
      </p:sp>
      <p:sp>
        <p:nvSpPr>
          <p:cNvPr id="14" name="TextBox 7"/>
          <p:cNvSpPr txBox="1"/>
          <p:nvPr/>
        </p:nvSpPr>
        <p:spPr>
          <a:xfrm>
            <a:off x="71438" y="5661248"/>
            <a:ext cx="184731" cy="307777"/>
          </a:xfrm>
          <a:prstGeom prst="rect">
            <a:avLst/>
          </a:prstGeom>
          <a:noFill/>
        </p:spPr>
        <p:txBody>
          <a:bodyPr wrap="none" rtlCol="0">
            <a:spAutoFit/>
          </a:bodyPr>
          <a:lstStyle/>
          <a:p>
            <a:endParaRPr lang="en-US" sz="1400" dirty="0"/>
          </a:p>
        </p:txBody>
      </p:sp>
      <p:sp>
        <p:nvSpPr>
          <p:cNvPr id="15" name="TextBox 3"/>
          <p:cNvSpPr txBox="1"/>
          <p:nvPr/>
        </p:nvSpPr>
        <p:spPr>
          <a:xfrm>
            <a:off x="143508" y="476672"/>
            <a:ext cx="8725094" cy="738664"/>
          </a:xfrm>
          <a:prstGeom prst="rect">
            <a:avLst/>
          </a:prstGeom>
          <a:noFill/>
        </p:spPr>
        <p:txBody>
          <a:bodyPr wrap="square" rtlCol="0">
            <a:spAutoFit/>
          </a:bodyPr>
          <a:lstStyle/>
          <a:p>
            <a:pPr marL="715963" lvl="0" indent="-715963"/>
            <a:r>
              <a:rPr kumimoji="0" lang="en-US" sz="1400" b="0" i="0" u="none" strike="noStrike" kern="1200" cap="none" spc="0" normalizeH="0" baseline="0" noProof="0" dirty="0">
                <a:ln>
                  <a:noFill/>
                </a:ln>
                <a:effectLst/>
                <a:uLnTx/>
                <a:uFillTx/>
                <a:latin typeface="Verdana"/>
                <a:ea typeface="+mn-ea"/>
                <a:cs typeface="+mn-cs"/>
              </a:rPr>
              <a:t>[</a:t>
            </a:r>
            <a:r>
              <a:rPr kumimoji="0" lang="hu-HU" sz="1400" b="0" i="0" u="none" strike="noStrike" kern="1200" cap="none" spc="0" normalizeH="0" baseline="0" noProof="0" dirty="0">
                <a:ln>
                  <a:noFill/>
                </a:ln>
                <a:effectLst/>
                <a:uLnTx/>
                <a:uFillTx/>
                <a:latin typeface="Verdana"/>
                <a:ea typeface="+mn-ea"/>
                <a:cs typeface="+mn-cs"/>
              </a:rPr>
              <a:t>89</a:t>
            </a:r>
            <a:r>
              <a:rPr kumimoji="0" lang="en-US" sz="1400" b="0" i="0" u="none" strike="noStrike" kern="1200" cap="none" spc="0" normalizeH="0" baseline="0" noProof="0" dirty="0">
                <a:ln>
                  <a:noFill/>
                </a:ln>
                <a:effectLst/>
                <a:uLnTx/>
                <a:uFillTx/>
                <a:latin typeface="Verdana"/>
                <a:ea typeface="+mn-ea"/>
                <a:cs typeface="+mn-cs"/>
              </a:rPr>
              <a:t>]:</a:t>
            </a:r>
            <a:r>
              <a:rPr lang="hu-HU" sz="1400" dirty="0">
                <a:latin typeface="Verdana"/>
              </a:rPr>
              <a:t> </a:t>
            </a:r>
            <a:r>
              <a:rPr kumimoji="0" lang="hu-HU" sz="1400" b="0" i="0" u="none" strike="noStrike" kern="1200" cap="none" spc="0" normalizeH="0" baseline="0" noProof="0" dirty="0" err="1">
                <a:ln>
                  <a:noFill/>
                </a:ln>
                <a:effectLst/>
                <a:uLnTx/>
                <a:uFillTx/>
                <a:latin typeface="Verdana"/>
                <a:ea typeface="+mn-ea"/>
                <a:cs typeface="+mn-cs"/>
              </a:rPr>
              <a:t>Cutres</a:t>
            </a:r>
            <a:r>
              <a:rPr kumimoji="0" lang="hu-HU" sz="1400" b="0" i="0" u="none" strike="noStrike" kern="1200" cap="none" spc="0" normalizeH="0" baseline="0" noProof="0" dirty="0">
                <a:ln>
                  <a:noFill/>
                </a:ln>
                <a:effectLst/>
                <a:uLnTx/>
                <a:uFillTx/>
                <a:latin typeface="Verdana"/>
                <a:ea typeface="+mn-ea"/>
                <a:cs typeface="+mn-cs"/>
              </a:rPr>
              <a:t> I.; </a:t>
            </a:r>
            <a:r>
              <a:rPr kumimoji="0" lang="hu-HU" sz="1400" b="0" i="0" u="none" strike="noStrike" kern="1200" cap="none" spc="0" normalizeH="0" baseline="0" noProof="0" dirty="0" err="1">
                <a:ln>
                  <a:noFill/>
                </a:ln>
                <a:effectLst/>
                <a:uLnTx/>
                <a:uFillTx/>
                <a:latin typeface="Verdana"/>
                <a:ea typeface="+mn-ea"/>
                <a:cs typeface="+mn-cs"/>
              </a:rPr>
              <a:t>Intel’s</a:t>
            </a:r>
            <a:r>
              <a:rPr kumimoji="0" lang="hu-HU" sz="1400" b="0" i="0" u="none" strike="noStrike" kern="1200" cap="none" spc="0" normalizeH="0" baseline="0" noProof="0" dirty="0">
                <a:ln>
                  <a:noFill/>
                </a:ln>
                <a:effectLst/>
                <a:uLnTx/>
                <a:uFillTx/>
                <a:latin typeface="Verdana"/>
                <a:ea typeface="+mn-ea"/>
                <a:cs typeface="+mn-cs"/>
              </a:rPr>
              <a:t> 10nm </a:t>
            </a:r>
            <a:r>
              <a:rPr kumimoji="0" lang="hu-HU" sz="1400" b="0" i="0" u="none" strike="noStrike" kern="1200" cap="none" spc="0" normalizeH="0" baseline="0" noProof="0" dirty="0" err="1">
                <a:ln>
                  <a:noFill/>
                </a:ln>
                <a:effectLst/>
                <a:uLnTx/>
                <a:uFillTx/>
                <a:latin typeface="Verdana"/>
                <a:ea typeface="+mn-ea"/>
                <a:cs typeface="+mn-cs"/>
              </a:rPr>
              <a:t>Cannon</a:t>
            </a:r>
            <a:r>
              <a:rPr kumimoji="0" lang="hu-HU" sz="1400" b="0" i="0" u="none" strike="noStrike" kern="1200" cap="none" spc="0" normalizeH="0" baseline="0" noProof="0" dirty="0">
                <a:ln>
                  <a:noFill/>
                </a:ln>
                <a:effectLst/>
                <a:uLnTx/>
                <a:uFillTx/>
                <a:latin typeface="Verdana"/>
                <a:ea typeface="+mn-ea"/>
                <a:cs typeface="+mn-cs"/>
              </a:rPr>
              <a:t> Lake and </a:t>
            </a:r>
            <a:r>
              <a:rPr kumimoji="0" lang="hu-HU" sz="1400" b="0" i="0" u="none" strike="noStrike" kern="1200" cap="none" spc="0" normalizeH="0" baseline="0" noProof="0" dirty="0" err="1">
                <a:ln>
                  <a:noFill/>
                </a:ln>
                <a:effectLst/>
                <a:uLnTx/>
                <a:uFillTx/>
                <a:latin typeface="Verdana"/>
                <a:ea typeface="+mn-ea"/>
                <a:cs typeface="+mn-cs"/>
              </a:rPr>
              <a:t>Core</a:t>
            </a:r>
            <a:r>
              <a:rPr kumimoji="0" lang="hu-HU" sz="1400" b="0" i="0" u="none" strike="noStrike" kern="1200" cap="none" spc="0" normalizeH="0" noProof="0" dirty="0">
                <a:ln>
                  <a:noFill/>
                </a:ln>
                <a:effectLst/>
                <a:uLnTx/>
                <a:uFillTx/>
                <a:latin typeface="Verdana"/>
                <a:ea typeface="+mn-ea"/>
                <a:cs typeface="+mn-cs"/>
              </a:rPr>
              <a:t> i3-8121U Deep </a:t>
            </a:r>
            <a:r>
              <a:rPr kumimoji="0" lang="hu-HU" sz="1400" b="0" i="0" u="none" strike="noStrike" kern="1200" cap="none" spc="0" normalizeH="0" noProof="0" dirty="0" err="1">
                <a:ln>
                  <a:noFill/>
                </a:ln>
                <a:effectLst/>
                <a:uLnTx/>
                <a:uFillTx/>
                <a:latin typeface="Verdana"/>
                <a:ea typeface="+mn-ea"/>
                <a:cs typeface="+mn-cs"/>
              </a:rPr>
              <a:t>Dive</a:t>
            </a:r>
            <a:r>
              <a:rPr kumimoji="0" lang="hu-HU" sz="1400" b="0" i="0" u="none" strike="noStrike" kern="1200" cap="none" spc="0" normalizeH="0" noProof="0" dirty="0">
                <a:ln>
                  <a:noFill/>
                </a:ln>
                <a:effectLst/>
                <a:uLnTx/>
                <a:uFillTx/>
                <a:latin typeface="Verdana"/>
                <a:ea typeface="+mn-ea"/>
                <a:cs typeface="+mn-cs"/>
              </a:rPr>
              <a:t> </a:t>
            </a:r>
            <a:r>
              <a:rPr kumimoji="0" lang="hu-HU" sz="1400" b="0" i="0" u="none" strike="noStrike" kern="1200" cap="none" spc="0" normalizeH="0" noProof="0" dirty="0" err="1">
                <a:ln>
                  <a:noFill/>
                </a:ln>
                <a:effectLst/>
                <a:uLnTx/>
                <a:uFillTx/>
                <a:latin typeface="Verdana"/>
                <a:ea typeface="+mn-ea"/>
                <a:cs typeface="+mn-cs"/>
              </a:rPr>
              <a:t>Review</a:t>
            </a:r>
            <a:r>
              <a:rPr lang="hu-HU" sz="1400" dirty="0"/>
              <a:t>; anandtech.com; 25. </a:t>
            </a:r>
            <a:r>
              <a:rPr lang="hu-HU" sz="1400" dirty="0" err="1"/>
              <a:t>January</a:t>
            </a:r>
            <a:r>
              <a:rPr lang="hu-HU" sz="1400" dirty="0"/>
              <a:t> 2019.; https://www.anandtech.com/show/13405/intel-10nm-cannon-lake-and-core-i3-8121u-deep-dive-review</a:t>
            </a:r>
          </a:p>
        </p:txBody>
      </p:sp>
      <p:sp>
        <p:nvSpPr>
          <p:cNvPr id="16" name="TextBox 6"/>
          <p:cNvSpPr txBox="1"/>
          <p:nvPr/>
        </p:nvSpPr>
        <p:spPr>
          <a:xfrm>
            <a:off x="143508" y="1808820"/>
            <a:ext cx="8592545" cy="523220"/>
          </a:xfrm>
          <a:prstGeom prst="rect">
            <a:avLst/>
          </a:prstGeom>
          <a:noFill/>
        </p:spPr>
        <p:txBody>
          <a:bodyPr wrap="none" rtlCol="0">
            <a:spAutoFit/>
          </a:bodyPr>
          <a:lstStyle/>
          <a:p>
            <a:r>
              <a:rPr lang="en-US" sz="1400" dirty="0"/>
              <a:t>[</a:t>
            </a:r>
            <a:r>
              <a:rPr lang="hu-HU" sz="1400" dirty="0"/>
              <a:t>91</a:t>
            </a:r>
            <a:r>
              <a:rPr lang="en-US" sz="1400" dirty="0"/>
              <a:t>]: Warren T., Microsoft just hinted it's the end of Lumia phones, The Verge, Mai 18, 2016,</a:t>
            </a:r>
          </a:p>
          <a:p>
            <a:r>
              <a:rPr lang="en-US" sz="1400" dirty="0"/>
              <a:t>          </a:t>
            </a:r>
            <a:r>
              <a:rPr lang="hu-HU" sz="1400" dirty="0"/>
              <a:t>  </a:t>
            </a:r>
            <a:r>
              <a:rPr lang="en-US" sz="1400" dirty="0"/>
              <a:t>https://www.theverge.com/2016/5/18/11699766/microsoft-lumia-phone-brand</a:t>
            </a:r>
          </a:p>
        </p:txBody>
      </p:sp>
      <p:sp>
        <p:nvSpPr>
          <p:cNvPr id="17" name="TextBox 22"/>
          <p:cNvSpPr txBox="1"/>
          <p:nvPr/>
        </p:nvSpPr>
        <p:spPr>
          <a:xfrm>
            <a:off x="143508" y="2420888"/>
            <a:ext cx="9337749" cy="738664"/>
          </a:xfrm>
          <a:prstGeom prst="rect">
            <a:avLst/>
          </a:prstGeom>
          <a:noFill/>
        </p:spPr>
        <p:txBody>
          <a:bodyPr wrap="none" rtlCol="0">
            <a:spAutoFit/>
          </a:bodyPr>
          <a:lstStyle/>
          <a:p>
            <a:pPr fontAlgn="base">
              <a:spcBef>
                <a:spcPct val="0"/>
              </a:spcBef>
              <a:spcAft>
                <a:spcPct val="0"/>
              </a:spcAft>
              <a:defRPr/>
            </a:pPr>
            <a:r>
              <a:rPr lang="en-US" sz="1400" dirty="0">
                <a:solidFill>
                  <a:srgbClr val="000000"/>
                </a:solidFill>
              </a:rPr>
              <a:t>[</a:t>
            </a:r>
            <a:r>
              <a:rPr lang="hu-HU" sz="1400" dirty="0">
                <a:solidFill>
                  <a:srgbClr val="000000"/>
                </a:solidFill>
              </a:rPr>
              <a:t>92</a:t>
            </a:r>
            <a:r>
              <a:rPr lang="en-US" sz="1400" dirty="0">
                <a:solidFill>
                  <a:srgbClr val="000000"/>
                </a:solidFill>
              </a:rPr>
              <a:t>]: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400" dirty="0">
              <a:solidFill>
                <a:srgbClr val="000000"/>
              </a:solidFill>
            </a:endParaRPr>
          </a:p>
        </p:txBody>
      </p:sp>
      <p:sp>
        <p:nvSpPr>
          <p:cNvPr id="18" name="TextBox 7"/>
          <p:cNvSpPr txBox="1"/>
          <p:nvPr/>
        </p:nvSpPr>
        <p:spPr>
          <a:xfrm>
            <a:off x="199847" y="3212976"/>
            <a:ext cx="8908657" cy="523220"/>
          </a:xfrm>
          <a:prstGeom prst="rect">
            <a:avLst/>
          </a:prstGeom>
          <a:noFill/>
        </p:spPr>
        <p:txBody>
          <a:bodyPr wrap="none" rtlCol="0">
            <a:spAutoFit/>
          </a:bodyPr>
          <a:lstStyle/>
          <a:p>
            <a:r>
              <a:rPr lang="en-US" sz="1400" dirty="0"/>
              <a:t>[</a:t>
            </a:r>
            <a:r>
              <a:rPr lang="hu-HU" sz="1400" dirty="0"/>
              <a:t>93</a:t>
            </a:r>
            <a:r>
              <a:rPr lang="en-US" sz="1400" dirty="0"/>
              <a:t>]: </a:t>
            </a:r>
            <a:r>
              <a:rPr lang="hu-HU" sz="1400" dirty="0" err="1"/>
              <a:t>Eul</a:t>
            </a:r>
            <a:r>
              <a:rPr lang="hu-HU" sz="1400" dirty="0"/>
              <a:t> H., Bell M., Mobile </a:t>
            </a:r>
            <a:r>
              <a:rPr lang="hu-HU" sz="1400" dirty="0" err="1"/>
              <a:t>at</a:t>
            </a:r>
            <a:r>
              <a:rPr lang="hu-HU" sz="1400" dirty="0"/>
              <a:t> Intel, </a:t>
            </a:r>
            <a:r>
              <a:rPr lang="hu-HU" sz="1400" dirty="0" err="1"/>
              <a:t>Investor</a:t>
            </a:r>
            <a:r>
              <a:rPr lang="hu-HU" sz="1400" dirty="0"/>
              <a:t> Meeting 2012,</a:t>
            </a:r>
          </a:p>
          <a:p>
            <a:r>
              <a:rPr lang="hu-HU" sz="1400" dirty="0"/>
              <a:t>           http://www.cnx-software.com/pdf/Intel_2012/2012_Intel_Investor_Meeting_Eul_Bell.pdf</a:t>
            </a:r>
            <a:endParaRPr lang="en-US" sz="1400" dirty="0"/>
          </a:p>
        </p:txBody>
      </p:sp>
      <p:sp>
        <p:nvSpPr>
          <p:cNvPr id="19" name="TextBox 11"/>
          <p:cNvSpPr txBox="1"/>
          <p:nvPr/>
        </p:nvSpPr>
        <p:spPr>
          <a:xfrm>
            <a:off x="254903" y="3770456"/>
            <a:ext cx="9069625" cy="954107"/>
          </a:xfrm>
          <a:prstGeom prst="rect">
            <a:avLst/>
          </a:prstGeom>
          <a:noFill/>
        </p:spPr>
        <p:txBody>
          <a:bodyPr wrap="square" rtlCol="0">
            <a:spAutoFit/>
          </a:bodyPr>
          <a:lstStyle/>
          <a:p>
            <a:pPr marL="630238" lvl="0" indent="-63023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err="1">
                <a:solidFill>
                  <a:srgbClr val="000000"/>
                </a:solidFill>
              </a:rPr>
              <a:t>Dilger</a:t>
            </a:r>
            <a:r>
              <a:rPr lang="hu-HU" sz="1400" dirty="0">
                <a:solidFill>
                  <a:srgbClr val="000000"/>
                </a:solidFill>
              </a:rPr>
              <a:t> D., </a:t>
            </a:r>
            <a:r>
              <a:rPr lang="en-US" sz="1400" dirty="0">
                <a:solidFill>
                  <a:srgbClr val="000000"/>
                </a:solidFill>
              </a:rPr>
              <a:t>After losing Apple's iPad business, Intel has bled $7 billion while heavily subsidizing cheap x86 Atom Android tablets</a:t>
            </a:r>
            <a:r>
              <a:rPr lang="hu-HU" sz="1400" dirty="0">
                <a:solidFill>
                  <a:srgbClr val="000000"/>
                </a:solidFill>
              </a:rPr>
              <a:t>, https://appleinsider.com, Nov. 16, 2014, </a:t>
            </a:r>
            <a:r>
              <a:rPr lang="en-US" sz="1400" dirty="0">
                <a:solidFill>
                  <a:srgbClr val="000000"/>
                </a:solidFill>
              </a:rPr>
              <a:t>https</a:t>
            </a:r>
            <a:r>
              <a:rPr kumimoji="0" lang="en-US" sz="1400" b="0" i="0" u="none" strike="noStrike" kern="1200" cap="none" spc="0" normalizeH="0" baseline="0" noProof="0" dirty="0">
                <a:ln>
                  <a:noFill/>
                </a:ln>
                <a:solidFill>
                  <a:srgbClr val="000000"/>
                </a:solidFill>
                <a:effectLst/>
                <a:uLnTx/>
                <a:uFillTx/>
                <a:latin typeface="Verdana"/>
                <a:ea typeface="+mn-ea"/>
                <a:cs typeface="+mn-cs"/>
              </a:rPr>
              <a:t>://appleinsider.com/articles/14/11/16/after-losing-apples-ipad-business-intel-has-bled-7-billion-while-heavily-subsidizing-cheap-x86-atom-android-tablets</a:t>
            </a:r>
          </a:p>
        </p:txBody>
      </p:sp>
      <p:sp>
        <p:nvSpPr>
          <p:cNvPr id="20" name="TextBox 3"/>
          <p:cNvSpPr txBox="1"/>
          <p:nvPr/>
        </p:nvSpPr>
        <p:spPr>
          <a:xfrm>
            <a:off x="270671" y="4742564"/>
            <a:ext cx="9017853" cy="954107"/>
          </a:xfrm>
          <a:prstGeom prst="rect">
            <a:avLst/>
          </a:prstGeom>
          <a:noFill/>
        </p:spPr>
        <p:txBody>
          <a:bodyPr wrap="none" rtlCol="0">
            <a:spAutoFit/>
          </a:bodyPr>
          <a:lstStyle/>
          <a:p>
            <a:r>
              <a:rPr lang="en-US" sz="1400" dirty="0"/>
              <a:t>[b]: </a:t>
            </a:r>
            <a:r>
              <a:rPr lang="en-US" sz="1400" dirty="0" err="1"/>
              <a:t>Hruska</a:t>
            </a:r>
            <a:r>
              <a:rPr lang="en-US" sz="1400" dirty="0"/>
              <a:t> J., How Intel lost the mobile market, part 2: the rise and neglect of Atom, </a:t>
            </a:r>
          </a:p>
          <a:p>
            <a:r>
              <a:rPr lang="en-US" sz="1400" dirty="0"/>
              <a:t>          Extreme Tech, May 4, 2016,</a:t>
            </a:r>
          </a:p>
          <a:p>
            <a:r>
              <a:rPr lang="en-US" sz="1400" dirty="0"/>
              <a:t>          https://www.extremetech.com/computing/227816-how-intel-lost-the-mobile-market-part-</a:t>
            </a:r>
          </a:p>
          <a:p>
            <a:r>
              <a:rPr lang="en-US" sz="1400" dirty="0"/>
              <a:t>          2-the-rise-and-neglect-of-atom</a:t>
            </a:r>
          </a:p>
        </p:txBody>
      </p:sp>
      <p:sp>
        <p:nvSpPr>
          <p:cNvPr id="22" name="TextBox 3"/>
          <p:cNvSpPr txBox="1"/>
          <p:nvPr/>
        </p:nvSpPr>
        <p:spPr>
          <a:xfrm>
            <a:off x="270671" y="5714672"/>
            <a:ext cx="8909841" cy="738664"/>
          </a:xfrm>
          <a:prstGeom prst="rect">
            <a:avLst/>
          </a:prstGeom>
          <a:noFill/>
        </p:spPr>
        <p:txBody>
          <a:bodyPr wrap="square" rtlCol="0">
            <a:spAutoFit/>
          </a:bodyPr>
          <a:lstStyle/>
          <a:p>
            <a:pPr marL="630238" indent="-630238"/>
            <a:r>
              <a:rPr lang="en-US" sz="1400" dirty="0"/>
              <a:t>[</a:t>
            </a:r>
            <a:r>
              <a:rPr lang="hu-HU" sz="1400" dirty="0"/>
              <a:t>c</a:t>
            </a:r>
            <a:r>
              <a:rPr lang="en-US" sz="1400" dirty="0"/>
              <a:t>]: </a:t>
            </a:r>
            <a:r>
              <a:rPr lang="hu-HU" sz="1400" dirty="0"/>
              <a:t>Smith R. &amp; </a:t>
            </a:r>
            <a:r>
              <a:rPr lang="hu-HU" sz="1400" dirty="0" err="1"/>
              <a:t>Cutress</a:t>
            </a:r>
            <a:r>
              <a:rPr lang="hu-HU" sz="1400" dirty="0"/>
              <a:t> I</a:t>
            </a:r>
            <a:r>
              <a:rPr lang="en-US" sz="1400" dirty="0"/>
              <a:t>., Intel's Changing Future: Smartphone </a:t>
            </a:r>
            <a:r>
              <a:rPr lang="en-US" sz="1400" dirty="0" err="1"/>
              <a:t>SoCs</a:t>
            </a:r>
            <a:r>
              <a:rPr lang="en-US" sz="1400" dirty="0"/>
              <a:t> Broxton &amp; </a:t>
            </a:r>
            <a:r>
              <a:rPr lang="en-US" sz="1400" dirty="0" err="1"/>
              <a:t>SoFIA</a:t>
            </a:r>
            <a:r>
              <a:rPr lang="en-US" sz="1400" dirty="0"/>
              <a:t> Officially Cancelled, </a:t>
            </a:r>
            <a:r>
              <a:rPr lang="hu-HU" sz="1400" dirty="0" err="1"/>
              <a:t>Anand</a:t>
            </a:r>
            <a:r>
              <a:rPr lang="en-US" sz="1400" dirty="0"/>
              <a:t>Tech, </a:t>
            </a:r>
            <a:r>
              <a:rPr lang="hu-HU" sz="1400" dirty="0" err="1"/>
              <a:t>Apr</a:t>
            </a:r>
            <a:r>
              <a:rPr lang="hu-HU" sz="1400" dirty="0"/>
              <a:t>.</a:t>
            </a:r>
            <a:r>
              <a:rPr lang="en-US" sz="1400" dirty="0"/>
              <a:t> </a:t>
            </a:r>
            <a:r>
              <a:rPr lang="hu-HU" sz="1400" dirty="0"/>
              <a:t>29</a:t>
            </a:r>
            <a:r>
              <a:rPr lang="en-US" sz="1400" dirty="0"/>
              <a:t>, 2016,</a:t>
            </a:r>
            <a:r>
              <a:rPr lang="hu-HU" sz="1400" dirty="0"/>
              <a:t> </a:t>
            </a:r>
            <a:r>
              <a:rPr lang="en-US" sz="1400" dirty="0"/>
              <a:t>https://www.anandtech.com/show/10288/intel-broxton-sofia-smartphone-socs-cancelled</a:t>
            </a:r>
          </a:p>
        </p:txBody>
      </p:sp>
    </p:spTree>
    <p:extLst>
      <p:ext uri="{BB962C8B-B14F-4D97-AF65-F5344CB8AC3E}">
        <p14:creationId xmlns:p14="http://schemas.microsoft.com/office/powerpoint/2010/main" val="16786614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lang="hu-HU" dirty="0">
                <a:solidFill>
                  <a:srgbClr val="FFFFFF"/>
                </a:solidFill>
                <a:latin typeface="Verdana"/>
              </a:rPr>
              <a:t>13</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1" name="TextBox 145"/>
          <p:cNvSpPr txBox="1"/>
          <p:nvPr/>
        </p:nvSpPr>
        <p:spPr>
          <a:xfrm>
            <a:off x="121942" y="1214172"/>
            <a:ext cx="8632440" cy="738664"/>
          </a:xfrm>
          <a:prstGeom prst="rect">
            <a:avLst/>
          </a:prstGeom>
          <a:noFill/>
        </p:spPr>
        <p:txBody>
          <a:bodyPr wrap="square" rtlCol="0">
            <a:spAutoFit/>
          </a:bodyPr>
          <a:lstStyle/>
          <a:p>
            <a:pPr marL="715963" lvl="0" indent="-715963">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95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noProof="0" dirty="0">
                <a:ln>
                  <a:noFill/>
                </a:ln>
                <a:solidFill>
                  <a:srgbClr val="000000"/>
                </a:solidFill>
                <a:effectLst/>
                <a:uLnTx/>
                <a:uFillTx/>
                <a:latin typeface="Verdana"/>
                <a:ea typeface="+mn-ea"/>
                <a:cs typeface="+mn-cs"/>
              </a:rPr>
              <a:t> </a:t>
            </a:r>
            <a:r>
              <a:rPr kumimoji="0" lang="hu-HU" sz="1400" b="0" i="0" u="none" strike="noStrike" kern="1200" cap="none" spc="0" normalizeH="0" noProof="0" dirty="0" err="1">
                <a:ln>
                  <a:noFill/>
                </a:ln>
                <a:solidFill>
                  <a:srgbClr val="000000"/>
                </a:solidFill>
                <a:effectLst/>
                <a:uLnTx/>
                <a:uFillTx/>
                <a:latin typeface="Verdana"/>
                <a:ea typeface="+mn-ea"/>
                <a:cs typeface="+mn-cs"/>
              </a:rPr>
              <a:t>Schor</a:t>
            </a:r>
            <a:r>
              <a:rPr kumimoji="0" lang="hu-HU" sz="1400" b="0" i="0" u="none" strike="noStrike" kern="1200" cap="none" spc="0" normalizeH="0" noProof="0" dirty="0">
                <a:ln>
                  <a:noFill/>
                </a:ln>
                <a:solidFill>
                  <a:srgbClr val="000000"/>
                </a:solidFill>
                <a:effectLst/>
                <a:uLnTx/>
                <a:uFillTx/>
                <a:latin typeface="Verdana"/>
                <a:ea typeface="+mn-ea"/>
                <a:cs typeface="+mn-cs"/>
              </a:rPr>
              <a:t> D., </a:t>
            </a:r>
            <a:r>
              <a:rPr lang="en-US" sz="1400" dirty="0">
                <a:solidFill>
                  <a:srgbClr val="000000"/>
                </a:solidFill>
              </a:rPr>
              <a:t>Intel Launches 10th Gen Comet Lake Desktop Processors</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a:rPr>
              <a:t>WikiChip</a:t>
            </a:r>
            <a:r>
              <a:rPr lang="hu-HU" sz="1400" dirty="0">
                <a:solidFill>
                  <a:srgbClr val="000000"/>
                </a:solidFill>
                <a:latin typeface="Verdana"/>
              </a:rPr>
              <a:t> </a:t>
            </a:r>
            <a:r>
              <a:rPr lang="hu-HU" sz="1400" dirty="0" err="1">
                <a:solidFill>
                  <a:srgbClr val="000000"/>
                </a:solidFill>
                <a:latin typeface="Verdana"/>
              </a:rPr>
              <a:t>Fuse</a:t>
            </a:r>
            <a:r>
              <a:rPr kumimoji="0" lang="en-US" sz="1400" b="0" i="0" u="none" strike="noStrike" kern="1200" cap="none" spc="0" normalizeH="0" baseline="0" noProof="0" dirty="0">
                <a:ln>
                  <a:noFill/>
                </a:ln>
                <a:solidFill>
                  <a:srgbClr val="000000"/>
                </a:solidFill>
                <a:effectLst/>
                <a:uLnTx/>
                <a:uFillTx/>
                <a:latin typeface="Verdana"/>
                <a:ea typeface="+mn-ea"/>
                <a:cs typeface="+mn-cs"/>
              </a:rPr>
              <a:t> 20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https://fuse.wikichip.org/news/3466/intel-launches-10th-gen-comet-lake-desktop-processors/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7"/>
          <p:cNvSpPr txBox="1"/>
          <p:nvPr/>
        </p:nvSpPr>
        <p:spPr>
          <a:xfrm>
            <a:off x="71438" y="5661248"/>
            <a:ext cx="184731" cy="307777"/>
          </a:xfrm>
          <a:prstGeom prst="rect">
            <a:avLst/>
          </a:prstGeom>
          <a:noFill/>
        </p:spPr>
        <p:txBody>
          <a:bodyPr wrap="none" rtlCol="0">
            <a:spAutoFit/>
          </a:bodyPr>
          <a:lstStyle/>
          <a:p>
            <a:endParaRPr lang="en-US" sz="1400" dirty="0"/>
          </a:p>
        </p:txBody>
      </p:sp>
      <p:sp>
        <p:nvSpPr>
          <p:cNvPr id="15" name="TextBox 3"/>
          <p:cNvSpPr txBox="1"/>
          <p:nvPr/>
        </p:nvSpPr>
        <p:spPr>
          <a:xfrm>
            <a:off x="121942" y="476672"/>
            <a:ext cx="8725094" cy="738664"/>
          </a:xfrm>
          <a:prstGeom prst="rect">
            <a:avLst/>
          </a:prstGeom>
          <a:noFill/>
        </p:spPr>
        <p:txBody>
          <a:bodyPr wrap="square" rtlCol="0">
            <a:spAutoFit/>
          </a:bodyPr>
          <a:lstStyle/>
          <a:p>
            <a:pPr marL="715963" lvl="0" indent="-715963"/>
            <a:r>
              <a:rPr kumimoji="0" lang="en-US" sz="1400" b="0" i="0" u="none" strike="noStrike" kern="1200" cap="none" spc="0" normalizeH="0" baseline="0" noProof="0" dirty="0">
                <a:ln>
                  <a:noFill/>
                </a:ln>
                <a:effectLst/>
                <a:uLnTx/>
                <a:uFillTx/>
                <a:latin typeface="Verdana"/>
                <a:ea typeface="+mn-ea"/>
                <a:cs typeface="+mn-cs"/>
              </a:rPr>
              <a:t>[</a:t>
            </a:r>
            <a:r>
              <a:rPr lang="hu-HU" sz="1400" dirty="0">
                <a:latin typeface="Verdana"/>
              </a:rPr>
              <a:t>94</a:t>
            </a:r>
            <a:r>
              <a:rPr kumimoji="0" lang="en-US" sz="1400" b="0" i="0" u="none" strike="noStrike" kern="1200" cap="none" spc="0" normalizeH="0" baseline="0" noProof="0" dirty="0">
                <a:ln>
                  <a:noFill/>
                </a:ln>
                <a:effectLst/>
                <a:uLnTx/>
                <a:uFillTx/>
                <a:latin typeface="Verdana"/>
                <a:ea typeface="+mn-ea"/>
                <a:cs typeface="+mn-cs"/>
              </a:rPr>
              <a:t>]:</a:t>
            </a:r>
            <a:r>
              <a:rPr lang="hu-HU" sz="1400" dirty="0">
                <a:latin typeface="Verdana"/>
              </a:rPr>
              <a:t> </a:t>
            </a:r>
            <a:r>
              <a:rPr lang="hu-HU" sz="1400" dirty="0" err="1">
                <a:latin typeface="Verdana"/>
              </a:rPr>
              <a:t>Klug</a:t>
            </a:r>
            <a:r>
              <a:rPr kumimoji="0" lang="hu-HU" sz="1400" b="0" i="0" u="none" strike="noStrike" kern="1200" cap="none" spc="0" normalizeH="0" baseline="0" noProof="0" dirty="0">
                <a:ln>
                  <a:noFill/>
                </a:ln>
                <a:effectLst/>
                <a:uLnTx/>
                <a:uFillTx/>
                <a:latin typeface="Verdana"/>
                <a:ea typeface="+mn-ea"/>
                <a:cs typeface="+mn-cs"/>
              </a:rPr>
              <a:t> </a:t>
            </a:r>
            <a:r>
              <a:rPr lang="hu-HU" sz="1400" dirty="0">
                <a:latin typeface="Verdana"/>
              </a:rPr>
              <a:t>B</a:t>
            </a:r>
            <a:r>
              <a:rPr kumimoji="0" lang="hu-HU" sz="1400" b="0" i="0" u="none" strike="noStrike" kern="1200" cap="none" spc="0" normalizeH="0" baseline="0" noProof="0" dirty="0">
                <a:ln>
                  <a:noFill/>
                </a:ln>
                <a:effectLst/>
                <a:uLnTx/>
                <a:uFillTx/>
                <a:latin typeface="Verdana"/>
                <a:ea typeface="+mn-ea"/>
                <a:cs typeface="+mn-cs"/>
              </a:rPr>
              <a:t>.; </a:t>
            </a:r>
            <a:r>
              <a:rPr lang="en-US" sz="1400" dirty="0"/>
              <a:t>Samsung Galaxy Note 2 Review (T-Mobile) - The Phablet Returns</a:t>
            </a:r>
            <a:r>
              <a:rPr lang="hu-HU" sz="1400" dirty="0"/>
              <a:t>; anandtech.com; 24. </a:t>
            </a:r>
            <a:r>
              <a:rPr lang="hu-HU" sz="1400" dirty="0" err="1"/>
              <a:t>October</a:t>
            </a:r>
            <a:r>
              <a:rPr lang="hu-HU" sz="1400" dirty="0"/>
              <a:t> 2012.; https://www.anandtech.com/show/6386/samsung-galaxy-note-2-review-t-mobile-/3</a:t>
            </a:r>
          </a:p>
        </p:txBody>
      </p:sp>
      <p:sp>
        <p:nvSpPr>
          <p:cNvPr id="16" name="TextBox 6"/>
          <p:cNvSpPr txBox="1"/>
          <p:nvPr/>
        </p:nvSpPr>
        <p:spPr>
          <a:xfrm>
            <a:off x="121942" y="1970837"/>
            <a:ext cx="8833252" cy="954107"/>
          </a:xfrm>
          <a:prstGeom prst="rect">
            <a:avLst/>
          </a:prstGeom>
          <a:noFill/>
        </p:spPr>
        <p:txBody>
          <a:bodyPr wrap="none" rtlCol="0">
            <a:spAutoFit/>
          </a:bodyPr>
          <a:lstStyle/>
          <a:p>
            <a:r>
              <a:rPr lang="en-US" sz="1400" dirty="0"/>
              <a:t>[</a:t>
            </a:r>
            <a:r>
              <a:rPr lang="hu-HU" sz="1400" dirty="0"/>
              <a:t>96</a:t>
            </a:r>
            <a:r>
              <a:rPr lang="en-US" sz="1400" dirty="0"/>
              <a:t>]: </a:t>
            </a:r>
            <a:r>
              <a:rPr lang="en-US" sz="1400" dirty="0" err="1"/>
              <a:t>Cutress</a:t>
            </a:r>
            <a:r>
              <a:rPr lang="en-US" sz="1400" dirty="0"/>
              <a:t> I. &amp; </a:t>
            </a:r>
            <a:r>
              <a:rPr lang="en-US" sz="1400" dirty="0" err="1"/>
              <a:t>Frumusanu</a:t>
            </a:r>
            <a:r>
              <a:rPr lang="en-US" sz="1400" dirty="0"/>
              <a:t> A., AMD Zen 3 Ryzen Deep Dive Review: 5950X, 5900X, 5800X </a:t>
            </a:r>
          </a:p>
          <a:p>
            <a:r>
              <a:rPr lang="en-US" sz="1400" dirty="0"/>
              <a:t>            and 5600X Tested, </a:t>
            </a:r>
            <a:r>
              <a:rPr lang="en-US" sz="1400" dirty="0" err="1"/>
              <a:t>AnandTech</a:t>
            </a:r>
            <a:r>
              <a:rPr lang="en-US" sz="1400" dirty="0"/>
              <a:t>, Nov. 5, 2020,</a:t>
            </a:r>
          </a:p>
          <a:p>
            <a:r>
              <a:rPr lang="en-US" sz="1400" dirty="0"/>
              <a:t>            https://www.anandtech.com/print/16214/amd-zen-3-ryzen-deep-dive-review-5950x-</a:t>
            </a:r>
          </a:p>
          <a:p>
            <a:r>
              <a:rPr lang="en-US" sz="1400" dirty="0"/>
              <a:t>            5900x-5800x-and-5700x-tested</a:t>
            </a:r>
          </a:p>
        </p:txBody>
      </p:sp>
      <p:sp>
        <p:nvSpPr>
          <p:cNvPr id="17" name="TextBox 8"/>
          <p:cNvSpPr txBox="1"/>
          <p:nvPr/>
        </p:nvSpPr>
        <p:spPr>
          <a:xfrm>
            <a:off x="121942" y="2960948"/>
            <a:ext cx="9058570" cy="738664"/>
          </a:xfrm>
          <a:prstGeom prst="rect">
            <a:avLst/>
          </a:prstGeom>
          <a:noFill/>
        </p:spPr>
        <p:txBody>
          <a:bodyPr wrap="none" rtlCol="0">
            <a:spAutoFit/>
          </a:bodyPr>
          <a:lstStyle/>
          <a:p>
            <a:pPr lvl="0" defTabSz="914400">
              <a:defRPr/>
            </a:pPr>
            <a:r>
              <a:rPr lang="en-US" sz="1400" spc="-30" dirty="0">
                <a:solidFill>
                  <a:srgbClr val="000000"/>
                </a:solidFill>
              </a:rPr>
              <a:t>[</a:t>
            </a:r>
            <a:r>
              <a:rPr lang="hu-HU" sz="1400" spc="-30" dirty="0">
                <a:solidFill>
                  <a:srgbClr val="000000"/>
                </a:solidFill>
              </a:rPr>
              <a:t>97</a:t>
            </a:r>
            <a:r>
              <a:rPr lang="en-US" sz="1400" spc="-30" dirty="0">
                <a:solidFill>
                  <a:srgbClr val="000000"/>
                </a:solidFill>
              </a:rPr>
              <a:t>]: </a:t>
            </a:r>
            <a:r>
              <a:rPr lang="hu-HU" sz="1400" spc="-30" dirty="0" err="1">
                <a:solidFill>
                  <a:srgbClr val="000000"/>
                </a:solidFill>
              </a:rPr>
              <a:t>Frumusanu</a:t>
            </a:r>
            <a:r>
              <a:rPr lang="hu-HU" sz="1400" spc="-30" dirty="0">
                <a:solidFill>
                  <a:srgbClr val="000000"/>
                </a:solidFill>
              </a:rPr>
              <a:t> A., </a:t>
            </a:r>
            <a:r>
              <a:rPr lang="en-US" sz="1400" spc="-30" dirty="0">
                <a:solidFill>
                  <a:srgbClr val="000000"/>
                </a:solidFill>
              </a:rPr>
              <a:t>Arm Announces Mobile Armv9 CPU Microarchitectures: Cortex-X2, Cortex-A710 </a:t>
            </a:r>
            <a:endParaRPr lang="hu-HU" sz="1400" spc="-30" dirty="0">
              <a:solidFill>
                <a:srgbClr val="000000"/>
              </a:solidFill>
            </a:endParaRPr>
          </a:p>
          <a:p>
            <a:pPr lvl="0" defTabSz="914400">
              <a:defRPr/>
            </a:pPr>
            <a:r>
              <a:rPr lang="hu-HU" sz="1400" dirty="0">
                <a:solidFill>
                  <a:srgbClr val="000000"/>
                </a:solidFill>
              </a:rPr>
              <a:t>            </a:t>
            </a:r>
            <a:r>
              <a:rPr lang="en-US" sz="1400" dirty="0">
                <a:solidFill>
                  <a:srgbClr val="000000"/>
                </a:solidFill>
              </a:rPr>
              <a:t>&amp; Cortex-A510</a:t>
            </a:r>
            <a:r>
              <a:rPr lang="hu-HU" sz="1400" dirty="0">
                <a:solidFill>
                  <a:srgbClr val="000000"/>
                </a:solidFill>
              </a:rPr>
              <a:t>, </a:t>
            </a:r>
            <a:r>
              <a:rPr lang="hu-HU" sz="1400" dirty="0" err="1">
                <a:solidFill>
                  <a:srgbClr val="000000"/>
                </a:solidFill>
              </a:rPr>
              <a:t>AnandTech</a:t>
            </a:r>
            <a:r>
              <a:rPr lang="hu-HU" sz="1400" dirty="0">
                <a:solidFill>
                  <a:srgbClr val="000000"/>
                </a:solidFill>
              </a:rPr>
              <a:t>, May 25 2021, https://www.anandtech.com/print/16693/arm-</a:t>
            </a:r>
          </a:p>
          <a:p>
            <a:pPr lvl="0" defTabSz="914400">
              <a:defRPr/>
            </a:pPr>
            <a:r>
              <a:rPr lang="hu-HU" sz="1400" dirty="0">
                <a:solidFill>
                  <a:srgbClr val="000000"/>
                </a:solidFill>
              </a:rPr>
              <a:t>            announces-mobile-armv9-cpu-microarchitectures-cortexx2-cortexa710-cortexa510</a:t>
            </a:r>
            <a:endParaRPr lang="en-US" sz="1400" dirty="0">
              <a:solidFill>
                <a:srgbClr val="000000"/>
              </a:solidFill>
            </a:endParaRPr>
          </a:p>
        </p:txBody>
      </p:sp>
      <p:sp>
        <p:nvSpPr>
          <p:cNvPr id="12" name="TextBox 4"/>
          <p:cNvSpPr txBox="1"/>
          <p:nvPr/>
        </p:nvSpPr>
        <p:spPr>
          <a:xfrm>
            <a:off x="121942" y="3789040"/>
            <a:ext cx="8829725" cy="738664"/>
          </a:xfrm>
          <a:prstGeom prst="rect">
            <a:avLst/>
          </a:prstGeom>
          <a:noFill/>
        </p:spPr>
        <p:txBody>
          <a:bodyPr wrap="none" rtlCol="0">
            <a:spAutoFit/>
          </a:bodyPr>
          <a:lstStyle/>
          <a:p>
            <a:pPr lvl="0" defTabSz="914400">
              <a:defRPr/>
            </a:pPr>
            <a:r>
              <a:rPr lang="en-US" sz="1400" dirty="0"/>
              <a:t>[</a:t>
            </a:r>
            <a:r>
              <a:rPr lang="hu-HU" sz="1400" dirty="0"/>
              <a:t>98</a:t>
            </a:r>
            <a:r>
              <a:rPr lang="en-US" sz="1400" dirty="0"/>
              <a:t>]: </a:t>
            </a:r>
            <a:r>
              <a:rPr lang="hu-HU" sz="1400" dirty="0" err="1"/>
              <a:t>Frumusanu</a:t>
            </a:r>
            <a:r>
              <a:rPr lang="hu-HU" sz="1400" dirty="0"/>
              <a:t> A., </a:t>
            </a:r>
            <a:r>
              <a:rPr lang="en-US" sz="1400" dirty="0"/>
              <a:t>Arm Announces Armv9 Architecture: SVE2, Security, and the Next Decade</a:t>
            </a:r>
            <a:r>
              <a:rPr lang="hu-HU" sz="1400" dirty="0"/>
              <a:t>,</a:t>
            </a:r>
          </a:p>
          <a:p>
            <a:pPr lvl="0" defTabSz="914400">
              <a:defRPr/>
            </a:pPr>
            <a:r>
              <a:rPr lang="hu-HU" sz="1400" dirty="0"/>
              <a:t>            </a:t>
            </a:r>
            <a:r>
              <a:rPr lang="hu-HU" sz="1400" dirty="0" err="1"/>
              <a:t>AnandTech</a:t>
            </a:r>
            <a:r>
              <a:rPr lang="hu-HU" sz="1400" dirty="0"/>
              <a:t>, </a:t>
            </a:r>
            <a:r>
              <a:rPr lang="hu-HU" sz="1400" dirty="0" err="1"/>
              <a:t>March</a:t>
            </a:r>
            <a:r>
              <a:rPr lang="hu-HU" sz="1400" dirty="0"/>
              <a:t> 30 2021, https://www.anandtech.com/print/16584/arm-announces-</a:t>
            </a:r>
          </a:p>
          <a:p>
            <a:pPr lvl="0" defTabSz="914400">
              <a:defRPr/>
            </a:pPr>
            <a:r>
              <a:rPr lang="hu-HU" sz="1400" dirty="0"/>
              <a:t>            armv9-architecture</a:t>
            </a:r>
            <a:endParaRPr lang="en-US" sz="1400" dirty="0"/>
          </a:p>
        </p:txBody>
      </p:sp>
      <p:sp>
        <p:nvSpPr>
          <p:cNvPr id="13" name="TextBox 3"/>
          <p:cNvSpPr txBox="1"/>
          <p:nvPr/>
        </p:nvSpPr>
        <p:spPr>
          <a:xfrm>
            <a:off x="121942" y="4545124"/>
            <a:ext cx="6355201" cy="307777"/>
          </a:xfrm>
          <a:prstGeom prst="rect">
            <a:avLst/>
          </a:prstGeom>
          <a:noFill/>
        </p:spPr>
        <p:txBody>
          <a:bodyPr wrap="none" rtlCol="0">
            <a:spAutoFit/>
          </a:bodyPr>
          <a:lstStyle/>
          <a:p>
            <a:pPr lvl="0" defTabSz="914400">
              <a:defRPr/>
            </a:pPr>
            <a:r>
              <a:rPr lang="en-US" sz="1400" dirty="0"/>
              <a:t>[</a:t>
            </a:r>
            <a:r>
              <a:rPr lang="hu-HU" sz="1400" dirty="0"/>
              <a:t>99</a:t>
            </a:r>
            <a:r>
              <a:rPr lang="en-US" sz="1400" dirty="0"/>
              <a:t>]: Armv8.5-A Memory Tagging Extension</a:t>
            </a:r>
            <a:r>
              <a:rPr lang="hu-HU" sz="1400" dirty="0"/>
              <a:t>,</a:t>
            </a:r>
            <a:r>
              <a:rPr lang="en-US" sz="1400" dirty="0"/>
              <a:t> White Paper</a:t>
            </a:r>
            <a:r>
              <a:rPr lang="hu-HU" sz="1400" dirty="0"/>
              <a:t>; </a:t>
            </a:r>
            <a:r>
              <a:rPr lang="en-US" sz="1400" dirty="0"/>
              <a:t>             </a:t>
            </a:r>
          </a:p>
        </p:txBody>
      </p:sp>
      <p:sp>
        <p:nvSpPr>
          <p:cNvPr id="18" name="TextBox 4"/>
          <p:cNvSpPr txBox="1"/>
          <p:nvPr/>
        </p:nvSpPr>
        <p:spPr>
          <a:xfrm>
            <a:off x="121942" y="4905164"/>
            <a:ext cx="8869256" cy="954107"/>
          </a:xfrm>
          <a:prstGeom prst="rect">
            <a:avLst/>
          </a:prstGeom>
          <a:noFill/>
        </p:spPr>
        <p:txBody>
          <a:bodyPr wrap="square" rtlCol="0">
            <a:spAutoFit/>
          </a:bodyPr>
          <a:lstStyle/>
          <a:p>
            <a:pPr marL="715963" lvl="0" indent="-715963" defTabSz="914400">
              <a:defRPr/>
            </a:pPr>
            <a:r>
              <a:rPr lang="en-US" sz="1400" dirty="0"/>
              <a:t>[</a:t>
            </a:r>
            <a:r>
              <a:rPr lang="hu-HU" sz="1400" dirty="0"/>
              <a:t>100</a:t>
            </a:r>
            <a:r>
              <a:rPr lang="en-US" sz="1400" dirty="0"/>
              <a:t>]: </a:t>
            </a:r>
            <a:r>
              <a:rPr lang="hu-HU" sz="1400" dirty="0" err="1"/>
              <a:t>Frumusanu</a:t>
            </a:r>
            <a:r>
              <a:rPr lang="hu-HU" sz="1400" dirty="0"/>
              <a:t> A., </a:t>
            </a:r>
            <a:r>
              <a:rPr lang="en-US" sz="1400" dirty="0"/>
              <a:t>Arm Announces Mobile Armv9 CPU Microarchitectures: Cortex-X2, Cortex-</a:t>
            </a:r>
            <a:r>
              <a:rPr lang="hu-HU" sz="1400" dirty="0"/>
              <a:t>  </a:t>
            </a:r>
            <a:r>
              <a:rPr lang="en-US" sz="1400" dirty="0"/>
              <a:t>A710 &amp; Cortex-A510</a:t>
            </a:r>
            <a:r>
              <a:rPr lang="hu-HU" sz="1400" dirty="0"/>
              <a:t>, </a:t>
            </a:r>
            <a:r>
              <a:rPr lang="hu-HU" sz="1400" dirty="0" err="1"/>
              <a:t>AnandTech</a:t>
            </a:r>
            <a:r>
              <a:rPr lang="hu-HU" sz="1400" dirty="0"/>
              <a:t>, May 25 2021, https://www.anandtech.com/show/16693/arm-announces-mobile-armv9-cpu-microarchitectures-cortexx2-cortexa710-cortexa510</a:t>
            </a:r>
            <a:endParaRPr lang="en-US" sz="1400" dirty="0"/>
          </a:p>
        </p:txBody>
      </p:sp>
      <p:sp>
        <p:nvSpPr>
          <p:cNvPr id="19" name="TextBox 4"/>
          <p:cNvSpPr txBox="1"/>
          <p:nvPr/>
        </p:nvSpPr>
        <p:spPr>
          <a:xfrm>
            <a:off x="121942" y="5913276"/>
            <a:ext cx="8869256" cy="738664"/>
          </a:xfrm>
          <a:prstGeom prst="rect">
            <a:avLst/>
          </a:prstGeom>
          <a:noFill/>
        </p:spPr>
        <p:txBody>
          <a:bodyPr wrap="square" rtlCol="0">
            <a:spAutoFit/>
          </a:bodyPr>
          <a:lstStyle/>
          <a:p>
            <a:pPr marL="715963" lvl="0" indent="-715963" defTabSz="914400">
              <a:defRPr/>
            </a:pPr>
            <a:r>
              <a:rPr lang="en-US" sz="1400" dirty="0"/>
              <a:t>[</a:t>
            </a:r>
            <a:r>
              <a:rPr lang="hu-HU" sz="1400" dirty="0"/>
              <a:t>101</a:t>
            </a:r>
            <a:r>
              <a:rPr lang="en-US" sz="1400" dirty="0"/>
              <a:t>]: </a:t>
            </a:r>
            <a:r>
              <a:rPr lang="hu-HU" sz="1400" dirty="0" err="1"/>
              <a:t>Cutress</a:t>
            </a:r>
            <a:r>
              <a:rPr lang="hu-HU" sz="1400" dirty="0"/>
              <a:t> I., </a:t>
            </a:r>
            <a:r>
              <a:rPr lang="en-US" sz="1400" dirty="0"/>
              <a:t>The Snapdragon 8 Gen 1 Performance Preview: Sizing Up Cortex-X2</a:t>
            </a:r>
            <a:r>
              <a:rPr lang="hu-HU" sz="1400" dirty="0"/>
              <a:t>, </a:t>
            </a:r>
            <a:r>
              <a:rPr lang="hu-HU" sz="1400" dirty="0" err="1"/>
              <a:t>AnandTech</a:t>
            </a:r>
            <a:r>
              <a:rPr lang="hu-HU" sz="1400" dirty="0"/>
              <a:t>, Dec. 14. 2021, https://www.anandtech.com/show/17102/snapdragon-8-gen-1-performance-preview-sizing-up-cortex-x2</a:t>
            </a:r>
            <a:endParaRPr lang="en-US" sz="1400" dirty="0"/>
          </a:p>
        </p:txBody>
      </p:sp>
    </p:spTree>
    <p:extLst>
      <p:ext uri="{BB962C8B-B14F-4D97-AF65-F5344CB8AC3E}">
        <p14:creationId xmlns:p14="http://schemas.microsoft.com/office/powerpoint/2010/main" val="34447014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hu-HU" dirty="0" smtClean="0">
                <a:solidFill>
                  <a:srgbClr val="FFFFFF"/>
                </a:solidFill>
                <a:latin typeface="Verdana"/>
              </a:rPr>
              <a:t>7.</a:t>
            </a:r>
            <a:r>
              <a:rPr kumimoji="0" lang="hu-HU" sz="18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800" b="0" i="0" u="none" strike="noStrike" kern="1200" cap="none" spc="0" normalizeH="0" baseline="0" noProof="0" dirty="0">
                <a:ln>
                  <a:noFill/>
                </a:ln>
                <a:solidFill>
                  <a:srgbClr val="FFFFFF"/>
                </a:solidFill>
                <a:effectLst/>
                <a:uLnTx/>
                <a:uFillTx/>
                <a:latin typeface="Verdana"/>
                <a:ea typeface="+mn-ea"/>
                <a:cs typeface="+mn-cs"/>
              </a:rPr>
              <a:t>References (</a:t>
            </a:r>
            <a:r>
              <a:rPr lang="hu-HU" dirty="0">
                <a:solidFill>
                  <a:srgbClr val="FFFFFF"/>
                </a:solidFill>
                <a:latin typeface="Verdana"/>
              </a:rPr>
              <a:t>14</a:t>
            </a: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4" name="TextBox 7"/>
          <p:cNvSpPr txBox="1"/>
          <p:nvPr/>
        </p:nvSpPr>
        <p:spPr>
          <a:xfrm>
            <a:off x="71438" y="5661248"/>
            <a:ext cx="184731" cy="307777"/>
          </a:xfrm>
          <a:prstGeom prst="rect">
            <a:avLst/>
          </a:prstGeom>
          <a:noFill/>
        </p:spPr>
        <p:txBody>
          <a:bodyPr wrap="none" rtlCol="0">
            <a:spAutoFit/>
          </a:bodyPr>
          <a:lstStyle/>
          <a:p>
            <a:endParaRPr lang="en-US" sz="1400" dirty="0"/>
          </a:p>
        </p:txBody>
      </p:sp>
      <p:sp>
        <p:nvSpPr>
          <p:cNvPr id="15" name="TextBox 3"/>
          <p:cNvSpPr txBox="1"/>
          <p:nvPr/>
        </p:nvSpPr>
        <p:spPr>
          <a:xfrm>
            <a:off x="143508" y="491956"/>
            <a:ext cx="8725094" cy="307777"/>
          </a:xfrm>
          <a:prstGeom prst="rect">
            <a:avLst/>
          </a:prstGeom>
          <a:noFill/>
        </p:spPr>
        <p:txBody>
          <a:bodyPr wrap="square" rtlCol="0">
            <a:spAutoFit/>
          </a:bodyPr>
          <a:lstStyle/>
          <a:p>
            <a:pPr marL="715963" lvl="0" indent="-715963"/>
            <a:r>
              <a:rPr kumimoji="0" lang="en-US" sz="1400" b="0" i="0" u="none" strike="noStrike" kern="1200" cap="none" spc="0" normalizeH="0" baseline="0" noProof="0" dirty="0">
                <a:ln>
                  <a:noFill/>
                </a:ln>
                <a:effectLst/>
                <a:uLnTx/>
                <a:uFillTx/>
                <a:latin typeface="Verdana"/>
                <a:ea typeface="+mn-ea"/>
                <a:cs typeface="+mn-cs"/>
              </a:rPr>
              <a:t>[</a:t>
            </a:r>
            <a:r>
              <a:rPr lang="hu-HU" sz="1400" noProof="0" dirty="0">
                <a:latin typeface="Verdana"/>
              </a:rPr>
              <a:t>102</a:t>
            </a:r>
            <a:r>
              <a:rPr kumimoji="0" lang="en-US" sz="1400" b="0" i="0" u="none" strike="noStrike" kern="1200" cap="none" spc="0" normalizeH="0" baseline="0" noProof="0" dirty="0">
                <a:ln>
                  <a:noFill/>
                </a:ln>
                <a:effectLst/>
                <a:uLnTx/>
                <a:uFillTx/>
                <a:latin typeface="Verdana"/>
                <a:ea typeface="+mn-ea"/>
                <a:cs typeface="+mn-cs"/>
              </a:rPr>
              <a:t>]:</a:t>
            </a:r>
            <a:r>
              <a:rPr lang="hu-HU" sz="1400" dirty="0"/>
              <a:t> https://www.spec.org/cpu2017/</a:t>
            </a:r>
          </a:p>
        </p:txBody>
      </p:sp>
      <p:sp>
        <p:nvSpPr>
          <p:cNvPr id="16" name="TextBox 6"/>
          <p:cNvSpPr txBox="1"/>
          <p:nvPr/>
        </p:nvSpPr>
        <p:spPr>
          <a:xfrm>
            <a:off x="145290" y="889556"/>
            <a:ext cx="8723312" cy="738664"/>
          </a:xfrm>
          <a:prstGeom prst="rect">
            <a:avLst/>
          </a:prstGeom>
          <a:noFill/>
        </p:spPr>
        <p:txBody>
          <a:bodyPr wrap="square" rtlCol="0">
            <a:spAutoFit/>
          </a:bodyPr>
          <a:lstStyle/>
          <a:p>
            <a:pPr marL="715963" indent="-715963"/>
            <a:r>
              <a:rPr lang="en-US" sz="1400" dirty="0"/>
              <a:t>[</a:t>
            </a:r>
            <a:r>
              <a:rPr lang="hu-HU" sz="1400" dirty="0"/>
              <a:t>103</a:t>
            </a:r>
            <a:r>
              <a:rPr lang="en-US" sz="1400" dirty="0"/>
              <a:t>]: </a:t>
            </a:r>
            <a:r>
              <a:rPr lang="en-US" sz="1400" dirty="0" err="1"/>
              <a:t>Cutress</a:t>
            </a:r>
            <a:r>
              <a:rPr lang="en-US" sz="1400" dirty="0"/>
              <a:t> I., The Snapdragon 8 Gen 1 Performance Preview: Sizing Up Cortex-X2, </a:t>
            </a:r>
            <a:r>
              <a:rPr lang="en-US" sz="1400" dirty="0" err="1"/>
              <a:t>AnandTech</a:t>
            </a:r>
            <a:r>
              <a:rPr lang="en-US" sz="1400" dirty="0"/>
              <a:t>, </a:t>
            </a:r>
            <a:r>
              <a:rPr lang="hu-HU" sz="1400" dirty="0" err="1"/>
              <a:t>Dec</a:t>
            </a:r>
            <a:r>
              <a:rPr lang="en-US" sz="1400" dirty="0"/>
              <a:t>. </a:t>
            </a:r>
            <a:r>
              <a:rPr lang="hu-HU" sz="1400" dirty="0"/>
              <a:t>14</a:t>
            </a:r>
            <a:r>
              <a:rPr lang="en-US" sz="1400" dirty="0"/>
              <a:t>, 202</a:t>
            </a:r>
            <a:r>
              <a:rPr lang="hu-HU" sz="1400" dirty="0"/>
              <a:t>1</a:t>
            </a:r>
            <a:r>
              <a:rPr lang="en-US" sz="1400" dirty="0"/>
              <a:t>,</a:t>
            </a:r>
            <a:r>
              <a:rPr lang="hu-HU" sz="1400" dirty="0"/>
              <a:t> </a:t>
            </a:r>
            <a:r>
              <a:rPr lang="en-US" sz="1400" dirty="0"/>
              <a:t>https://www.anandtech.com/show/17102/snapdragon-8-gen-1-performance-preview-sizing-up-cortex-x2/2</a:t>
            </a:r>
          </a:p>
        </p:txBody>
      </p:sp>
      <p:sp>
        <p:nvSpPr>
          <p:cNvPr id="19" name="TextBox 7"/>
          <p:cNvSpPr txBox="1"/>
          <p:nvPr/>
        </p:nvSpPr>
        <p:spPr>
          <a:xfrm>
            <a:off x="155634" y="1681644"/>
            <a:ext cx="6623673" cy="523220"/>
          </a:xfrm>
          <a:prstGeom prst="rect">
            <a:avLst/>
          </a:prstGeom>
          <a:noFill/>
        </p:spPr>
        <p:txBody>
          <a:bodyPr wrap="none" rtlCol="0">
            <a:spAutoFit/>
          </a:bodyPr>
          <a:lstStyle/>
          <a:p>
            <a:pPr lvl="0" defTabSz="914400">
              <a:defRPr/>
            </a:pPr>
            <a:r>
              <a:rPr lang="en-US" sz="1400" dirty="0"/>
              <a:t>[</a:t>
            </a:r>
            <a:r>
              <a:rPr lang="hu-HU" sz="1400" dirty="0"/>
              <a:t>104</a:t>
            </a:r>
            <a:r>
              <a:rPr lang="en-US" sz="1400" dirty="0"/>
              <a:t>]: </a:t>
            </a:r>
            <a:r>
              <a:rPr lang="hu-HU" sz="1400" dirty="0" err="1"/>
              <a:t>Goto</a:t>
            </a:r>
            <a:r>
              <a:rPr lang="hu-HU" sz="1400" dirty="0"/>
              <a:t> H., ARM </a:t>
            </a:r>
            <a:r>
              <a:rPr lang="hu-HU" sz="1400" dirty="0" err="1"/>
              <a:t>Cortex</a:t>
            </a:r>
            <a:r>
              <a:rPr lang="hu-HU" sz="1400" dirty="0"/>
              <a:t> – A </a:t>
            </a:r>
            <a:r>
              <a:rPr lang="hu-HU" sz="1400" dirty="0" err="1"/>
              <a:t>Family</a:t>
            </a:r>
            <a:r>
              <a:rPr lang="hu-HU" sz="1400" dirty="0"/>
              <a:t> </a:t>
            </a:r>
            <a:r>
              <a:rPr lang="hu-HU" sz="1400" dirty="0" err="1"/>
              <a:t>Architecture</a:t>
            </a:r>
            <a:r>
              <a:rPr lang="hu-HU" sz="1400" dirty="0"/>
              <a:t>, 2010,</a:t>
            </a:r>
          </a:p>
          <a:p>
            <a:pPr lvl="0" defTabSz="914400">
              <a:defRPr/>
            </a:pPr>
            <a:r>
              <a:rPr lang="hu-HU" sz="1400" dirty="0"/>
              <a:t>          </a:t>
            </a:r>
            <a:r>
              <a:rPr lang="en-US" sz="1400" dirty="0" smtClean="0"/>
              <a:t>  http</a:t>
            </a:r>
            <a:r>
              <a:rPr lang="en-US" sz="1400" dirty="0"/>
              <a:t>://pc.watch.impress.co.jp/video/pcw/docs/423/409/p1.pdf</a:t>
            </a:r>
          </a:p>
        </p:txBody>
      </p:sp>
      <p:sp>
        <p:nvSpPr>
          <p:cNvPr id="20" name="TextBox 7"/>
          <p:cNvSpPr txBox="1"/>
          <p:nvPr/>
        </p:nvSpPr>
        <p:spPr>
          <a:xfrm>
            <a:off x="144963" y="2293712"/>
            <a:ext cx="8687635" cy="738664"/>
          </a:xfrm>
          <a:prstGeom prst="rect">
            <a:avLst/>
          </a:prstGeom>
          <a:noFill/>
        </p:spPr>
        <p:txBody>
          <a:bodyPr wrap="none" rtlCol="0">
            <a:spAutoFit/>
          </a:bodyPr>
          <a:lstStyle/>
          <a:p>
            <a:pPr lvl="0" defTabSz="914400">
              <a:defRPr/>
            </a:pPr>
            <a:r>
              <a:rPr lang="en-US" sz="1400" dirty="0"/>
              <a:t>[</a:t>
            </a:r>
            <a:r>
              <a:rPr lang="hu-HU" sz="1400" dirty="0"/>
              <a:t>105</a:t>
            </a:r>
            <a:r>
              <a:rPr lang="en-US" sz="1400" dirty="0"/>
              <a:t>]: </a:t>
            </a:r>
            <a:r>
              <a:rPr lang="hu-HU" sz="1400" dirty="0" err="1"/>
              <a:t>Schor</a:t>
            </a:r>
            <a:r>
              <a:rPr lang="hu-HU" sz="1400" dirty="0"/>
              <a:t> D., </a:t>
            </a:r>
            <a:r>
              <a:rPr lang="en-US" sz="1400" dirty="0"/>
              <a:t>Arm Cortex-X1: The First From The Cortex-X Custom Program</a:t>
            </a:r>
            <a:r>
              <a:rPr lang="hu-HU" sz="1400" dirty="0"/>
              <a:t>, </a:t>
            </a:r>
            <a:r>
              <a:rPr lang="hu-HU" sz="1400" dirty="0" err="1"/>
              <a:t>Wikichip</a:t>
            </a:r>
            <a:r>
              <a:rPr lang="hu-HU" sz="1400" dirty="0"/>
              <a:t> </a:t>
            </a:r>
            <a:r>
              <a:rPr lang="hu-HU" sz="1400" dirty="0" err="1"/>
              <a:t>Fuse</a:t>
            </a:r>
            <a:r>
              <a:rPr lang="hu-HU" sz="1400" dirty="0"/>
              <a:t>,</a:t>
            </a:r>
          </a:p>
          <a:p>
            <a:pPr lvl="0" defTabSz="914400">
              <a:defRPr/>
            </a:pPr>
            <a:r>
              <a:rPr lang="hu-HU" sz="1400" dirty="0"/>
              <a:t>            May 26 2020, https://fuse.wikichip.org/news/3543/arm-cortex-x1-the-first-from-the-</a:t>
            </a:r>
          </a:p>
          <a:p>
            <a:pPr lvl="0" defTabSz="914400">
              <a:defRPr/>
            </a:pPr>
            <a:r>
              <a:rPr lang="hu-HU" sz="1400" dirty="0"/>
              <a:t>            </a:t>
            </a:r>
            <a:r>
              <a:rPr lang="hu-HU" sz="1400" dirty="0" err="1"/>
              <a:t>cortex</a:t>
            </a:r>
            <a:r>
              <a:rPr lang="hu-HU" sz="1400" dirty="0"/>
              <a:t>-x-</a:t>
            </a:r>
            <a:r>
              <a:rPr lang="hu-HU" sz="1400" dirty="0" err="1"/>
              <a:t>custom</a:t>
            </a:r>
            <a:r>
              <a:rPr lang="hu-HU" sz="1400" dirty="0"/>
              <a:t>-program/</a:t>
            </a:r>
            <a:endParaRPr lang="en-US" sz="1400" dirty="0"/>
          </a:p>
        </p:txBody>
      </p:sp>
      <p:sp>
        <p:nvSpPr>
          <p:cNvPr id="11" name="Rectangle 4"/>
          <p:cNvSpPr>
            <a:spLocks noChangeArrowheads="1"/>
          </p:cNvSpPr>
          <p:nvPr/>
        </p:nvSpPr>
        <p:spPr bwMode="auto">
          <a:xfrm>
            <a:off x="110127" y="3049796"/>
            <a:ext cx="83506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[106]: </a:t>
            </a:r>
            <a:r>
              <a:rPr lang="en-US" sz="1400" dirty="0">
                <a:solidFill>
                  <a:srgbClr val="000000"/>
                </a:solidFill>
              </a:rPr>
              <a:t>Surface Pro 3 Fact sheet May 2014, Microsoft,</a:t>
            </a:r>
          </a:p>
          <a:p>
            <a:r>
              <a:rPr lang="en-US" sz="1400" dirty="0">
                <a:solidFill>
                  <a:srgbClr val="000000"/>
                </a:solidFill>
              </a:rPr>
              <a:t>          </a:t>
            </a:r>
            <a:r>
              <a:rPr lang="en-US" sz="1400" dirty="0" smtClean="0">
                <a:solidFill>
                  <a:srgbClr val="000000"/>
                </a:solidFill>
              </a:rPr>
              <a:t>  http</a:t>
            </a:r>
            <a:r>
              <a:rPr lang="en-US" sz="1400" dirty="0">
                <a:solidFill>
                  <a:srgbClr val="000000"/>
                </a:solidFill>
              </a:rPr>
              <a:t>://www.microsoft.com/global/eu/PublishingImages/Surfacepro3texhspecs.pdf</a:t>
            </a:r>
          </a:p>
        </p:txBody>
      </p:sp>
      <p:sp>
        <p:nvSpPr>
          <p:cNvPr id="13" name="Rectangle 4"/>
          <p:cNvSpPr>
            <a:spLocks noChangeArrowheads="1"/>
          </p:cNvSpPr>
          <p:nvPr/>
        </p:nvSpPr>
        <p:spPr bwMode="auto">
          <a:xfrm>
            <a:off x="107504" y="362586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[107]: </a:t>
            </a:r>
            <a:r>
              <a:rPr lang="en-US" sz="1400" dirty="0">
                <a:solidFill>
                  <a:srgbClr val="000000"/>
                </a:solidFill>
              </a:rPr>
              <a:t>Microsoft Surface Pro, NDTV Gadget, May 2014,</a:t>
            </a:r>
          </a:p>
          <a:p>
            <a:r>
              <a:rPr lang="en-US" sz="1400" dirty="0">
                <a:solidFill>
                  <a:srgbClr val="000000"/>
                </a:solidFill>
              </a:rPr>
              <a:t>          </a:t>
            </a:r>
            <a:r>
              <a:rPr lang="en-US" sz="1400" dirty="0" smtClean="0">
                <a:solidFill>
                  <a:srgbClr val="000000"/>
                </a:solidFill>
              </a:rPr>
              <a:t>  http</a:t>
            </a:r>
            <a:r>
              <a:rPr lang="en-US" sz="1400" dirty="0">
                <a:solidFill>
                  <a:srgbClr val="000000"/>
                </a:solidFill>
              </a:rPr>
              <a:t>://gadgets.ndtv.com/microsoft-surface-pro-3-1611</a:t>
            </a:r>
          </a:p>
        </p:txBody>
      </p:sp>
      <p:sp>
        <p:nvSpPr>
          <p:cNvPr id="3" name="TextBox 2"/>
          <p:cNvSpPr txBox="1"/>
          <p:nvPr/>
        </p:nvSpPr>
        <p:spPr>
          <a:xfrm>
            <a:off x="71500" y="4185084"/>
            <a:ext cx="8676964" cy="523220"/>
          </a:xfrm>
          <a:prstGeom prst="rect">
            <a:avLst/>
          </a:prstGeom>
          <a:noFill/>
        </p:spPr>
        <p:txBody>
          <a:bodyPr wrap="square" rtlCol="0">
            <a:spAutoFit/>
          </a:bodyPr>
          <a:lstStyle/>
          <a:p>
            <a:r>
              <a:rPr lang="en-US" sz="1400" dirty="0"/>
              <a:t>[108]: Global Notebook PC Market in Q1 </a:t>
            </a:r>
            <a:r>
              <a:rPr lang="en-US" sz="1400" dirty="0" smtClean="0"/>
              <a:t>2022, </a:t>
            </a:r>
            <a:r>
              <a:rPr lang="en-US" sz="1400" dirty="0" err="1" smtClean="0"/>
              <a:t>Techloy</a:t>
            </a:r>
            <a:r>
              <a:rPr lang="en-US" sz="1400" dirty="0" smtClean="0"/>
              <a:t>, Mai 8, 2022,</a:t>
            </a:r>
          </a:p>
          <a:p>
            <a:r>
              <a:rPr lang="en-US" sz="1400" dirty="0"/>
              <a:t>            https://www.techloy.com/global-notebook-pc-market-q1-2022/</a:t>
            </a:r>
          </a:p>
        </p:txBody>
      </p:sp>
      <p:sp>
        <p:nvSpPr>
          <p:cNvPr id="5" name="TextBox 4"/>
          <p:cNvSpPr txBox="1"/>
          <p:nvPr/>
        </p:nvSpPr>
        <p:spPr>
          <a:xfrm>
            <a:off x="35496" y="4833156"/>
            <a:ext cx="9073008" cy="954107"/>
          </a:xfrm>
          <a:prstGeom prst="rect">
            <a:avLst/>
          </a:prstGeom>
          <a:noFill/>
        </p:spPr>
        <p:txBody>
          <a:bodyPr wrap="square" rtlCol="0">
            <a:spAutoFit/>
          </a:bodyPr>
          <a:lstStyle/>
          <a:p>
            <a:r>
              <a:rPr lang="en-US" sz="1400" dirty="0" smtClean="0"/>
              <a:t>[109</a:t>
            </a:r>
            <a:r>
              <a:rPr lang="en-US" sz="1400" dirty="0"/>
              <a:t>]: Chromebook shipment share of total notebook shipments worldwide from 2019 to </a:t>
            </a:r>
            <a:r>
              <a:rPr lang="en-US" sz="1400" dirty="0" smtClean="0"/>
              <a:t>2022,</a:t>
            </a:r>
          </a:p>
          <a:p>
            <a:r>
              <a:rPr lang="en-US" sz="1400" dirty="0"/>
              <a:t> </a:t>
            </a:r>
            <a:r>
              <a:rPr lang="en-US" sz="1400" dirty="0" smtClean="0"/>
              <a:t>           Statista, 2022,</a:t>
            </a:r>
          </a:p>
          <a:p>
            <a:r>
              <a:rPr lang="en-US" sz="1400" dirty="0" smtClean="0"/>
              <a:t>            https</a:t>
            </a:r>
            <a:r>
              <a:rPr lang="en-US" sz="1400" dirty="0"/>
              <a:t>://</a:t>
            </a:r>
            <a:r>
              <a:rPr lang="en-US" sz="1400" dirty="0" smtClean="0"/>
              <a:t>www.statista.com/statistics/1117651/chromebook-shipment-share-of-total- </a:t>
            </a:r>
          </a:p>
          <a:p>
            <a:r>
              <a:rPr lang="en-US" sz="1400" dirty="0" smtClean="0"/>
              <a:t>            notebook-shipments-worldwide</a:t>
            </a:r>
            <a:r>
              <a:rPr lang="en-US" sz="1400" dirty="0"/>
              <a:t>/</a:t>
            </a:r>
          </a:p>
        </p:txBody>
      </p:sp>
      <p:sp>
        <p:nvSpPr>
          <p:cNvPr id="6" name="TextBox 5"/>
          <p:cNvSpPr txBox="1"/>
          <p:nvPr/>
        </p:nvSpPr>
        <p:spPr>
          <a:xfrm>
            <a:off x="71438" y="5913276"/>
            <a:ext cx="9258688" cy="738664"/>
          </a:xfrm>
          <a:prstGeom prst="rect">
            <a:avLst/>
          </a:prstGeom>
          <a:noFill/>
        </p:spPr>
        <p:txBody>
          <a:bodyPr wrap="none" rtlCol="0">
            <a:spAutoFit/>
          </a:bodyPr>
          <a:lstStyle/>
          <a:p>
            <a:r>
              <a:rPr lang="en-US" sz="1400" dirty="0" smtClean="0"/>
              <a:t>[110</a:t>
            </a:r>
            <a:r>
              <a:rPr lang="en-US" sz="1400" dirty="0"/>
              <a:t>]: </a:t>
            </a:r>
            <a:r>
              <a:rPr lang="en-US" sz="1400" spc="-20" dirty="0"/>
              <a:t>Tablet shipments worldwide by operating system from 2010 to </a:t>
            </a:r>
            <a:r>
              <a:rPr lang="en-US" sz="1400" spc="-20" dirty="0" smtClean="0"/>
              <a:t>2022, Statista, 1. Sept, 2022,</a:t>
            </a:r>
          </a:p>
          <a:p>
            <a:r>
              <a:rPr lang="en-US" sz="1400" dirty="0"/>
              <a:t>            https://</a:t>
            </a:r>
            <a:r>
              <a:rPr lang="en-US" sz="1400" dirty="0" smtClean="0"/>
              <a:t>www.statista.com/statistics/273268/worldwide-tablet-sales-by-operating-system-</a:t>
            </a:r>
          </a:p>
          <a:p>
            <a:r>
              <a:rPr lang="en-US" sz="1400" dirty="0"/>
              <a:t> </a:t>
            </a:r>
            <a:r>
              <a:rPr lang="en-US" sz="1400" dirty="0" smtClean="0"/>
              <a:t>           since-2nd-quarter-2010</a:t>
            </a:r>
            <a:r>
              <a:rPr lang="en-US" sz="1400" dirty="0"/>
              <a:t>/</a:t>
            </a:r>
          </a:p>
        </p:txBody>
      </p:sp>
    </p:spTree>
    <p:extLst>
      <p:ext uri="{BB962C8B-B14F-4D97-AF65-F5344CB8AC3E}">
        <p14:creationId xmlns:p14="http://schemas.microsoft.com/office/powerpoint/2010/main" val="251226709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eaLnBrk="1" hangingPunct="1">
              <a:defRPr/>
            </a:pPr>
            <a:r>
              <a:rPr lang="hu-HU" dirty="0">
                <a:solidFill>
                  <a:srgbClr val="FFFFFF"/>
                </a:solidFill>
              </a:rPr>
              <a:t>7.</a:t>
            </a:r>
            <a:r>
              <a:rPr lang="hu-HU" kern="1200" dirty="0">
                <a:solidFill>
                  <a:srgbClr val="FFFFFF"/>
                </a:solidFill>
              </a:rPr>
              <a:t> </a:t>
            </a:r>
            <a:r>
              <a:rPr lang="en-US" kern="1200" dirty="0">
                <a:solidFill>
                  <a:srgbClr val="FFFFFF"/>
                </a:solidFill>
              </a:rPr>
              <a:t>References (</a:t>
            </a:r>
            <a:r>
              <a:rPr lang="hu-HU" dirty="0" smtClean="0">
                <a:solidFill>
                  <a:srgbClr val="FFFFFF"/>
                </a:solidFill>
              </a:rPr>
              <a:t>1</a:t>
            </a:r>
            <a:r>
              <a:rPr lang="en-US" dirty="0" smtClean="0">
                <a:solidFill>
                  <a:srgbClr val="FFFFFF"/>
                </a:solidFill>
              </a:rPr>
              <a:t>5</a:t>
            </a:r>
            <a:r>
              <a:rPr lang="en-US" kern="1200" dirty="0" smtClean="0">
                <a:solidFill>
                  <a:srgbClr val="FFFFFF"/>
                </a:solidFill>
              </a:rPr>
              <a:t>)</a:t>
            </a:r>
            <a:endParaRPr lang="en-US" kern="1200" dirty="0">
              <a:solidFill>
                <a:srgbClr val="FFFFFF"/>
              </a:solidFill>
            </a:endParaRPr>
          </a:p>
        </p:txBody>
      </p:sp>
      <p:sp>
        <p:nvSpPr>
          <p:cNvPr id="4" name="TextBox 3"/>
          <p:cNvSpPr txBox="1"/>
          <p:nvPr/>
        </p:nvSpPr>
        <p:spPr>
          <a:xfrm>
            <a:off x="143508" y="491956"/>
            <a:ext cx="9109012" cy="954107"/>
          </a:xfrm>
          <a:prstGeom prst="rect">
            <a:avLst/>
          </a:prstGeom>
          <a:noFill/>
        </p:spPr>
        <p:txBody>
          <a:bodyPr wrap="square" rtlCol="0">
            <a:spAutoFit/>
          </a:bodyPr>
          <a:lstStyle/>
          <a:p>
            <a:pPr marL="715963" lvl="0" indent="-715963"/>
            <a:r>
              <a:rPr kumimoji="0" lang="en-US" sz="1400" b="0" i="0" u="none" strike="noStrike" kern="1200" cap="none" spc="0" normalizeH="0" baseline="0" noProof="0" dirty="0">
                <a:ln>
                  <a:noFill/>
                </a:ln>
                <a:effectLst/>
                <a:uLnTx/>
                <a:uFillTx/>
                <a:latin typeface="Verdana"/>
                <a:ea typeface="+mn-ea"/>
                <a:cs typeface="+mn-cs"/>
              </a:rPr>
              <a:t>[</a:t>
            </a:r>
            <a:r>
              <a:rPr lang="hu-HU" sz="1400" noProof="0" dirty="0" smtClean="0">
                <a:latin typeface="Verdana"/>
              </a:rPr>
              <a:t>1</a:t>
            </a:r>
            <a:r>
              <a:rPr lang="en-US" sz="1400" noProof="0" dirty="0" smtClean="0">
                <a:latin typeface="Verdana"/>
              </a:rPr>
              <a:t>11</a:t>
            </a:r>
            <a:r>
              <a:rPr kumimoji="0" lang="en-US" sz="1400" b="0" i="0" u="none" strike="noStrike" kern="1200" cap="none" spc="0" normalizeH="0" baseline="0" noProof="0" dirty="0" smtClean="0">
                <a:ln>
                  <a:noFill/>
                </a:ln>
                <a:effectLst/>
                <a:uLnTx/>
                <a:uFillTx/>
                <a:latin typeface="Verdana"/>
                <a:ea typeface="+mn-ea"/>
                <a:cs typeface="+mn-cs"/>
              </a:rPr>
              <a:t>]:</a:t>
            </a:r>
            <a:r>
              <a:rPr lang="hu-HU" sz="1400" dirty="0" smtClean="0"/>
              <a:t> </a:t>
            </a:r>
            <a:r>
              <a:rPr lang="en-US" sz="1400" dirty="0"/>
              <a:t>Tablet operating systems market share worldwide from 1st quarter 2016 to 2nd </a:t>
            </a:r>
            <a:r>
              <a:rPr lang="en-US" sz="1400" dirty="0" smtClean="0"/>
              <a:t>quarter,</a:t>
            </a:r>
          </a:p>
          <a:p>
            <a:pPr marL="715963" lvl="0" indent="-715963"/>
            <a:r>
              <a:rPr lang="en-US" sz="1400" dirty="0"/>
              <a:t> </a:t>
            </a:r>
            <a:r>
              <a:rPr lang="en-US" sz="1400" dirty="0" smtClean="0"/>
              <a:t>           Statista, July 2022, </a:t>
            </a:r>
          </a:p>
          <a:p>
            <a:pPr marL="715963" lvl="0" indent="-715963"/>
            <a:r>
              <a:rPr lang="en-US" sz="1400" dirty="0"/>
              <a:t> </a:t>
            </a:r>
            <a:r>
              <a:rPr lang="en-US" sz="1400" dirty="0" smtClean="0"/>
              <a:t>           https</a:t>
            </a:r>
            <a:r>
              <a:rPr lang="en-US" sz="1400" dirty="0"/>
              <a:t>://www.statista.com/statistics/273840/global-market-share-of-tablet-operating-systems-since-2010 </a:t>
            </a:r>
            <a:endParaRPr lang="hu-HU" sz="1400" dirty="0"/>
          </a:p>
        </p:txBody>
      </p:sp>
      <p:sp>
        <p:nvSpPr>
          <p:cNvPr id="5" name="Rectangle 11"/>
          <p:cNvSpPr>
            <a:spLocks noChangeArrowheads="1"/>
          </p:cNvSpPr>
          <p:nvPr/>
        </p:nvSpPr>
        <p:spPr bwMode="auto">
          <a:xfrm>
            <a:off x="131280" y="1465620"/>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lvl="0" defTabSz="457200">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[112</a:t>
            </a:r>
            <a:r>
              <a:rPr lang="en-US" sz="1400" dirty="0" smtClean="0">
                <a:solidFill>
                  <a:srgbClr val="000000"/>
                </a:solidFill>
              </a:rPr>
              <a:t>]: </a:t>
            </a:r>
            <a:r>
              <a:rPr lang="en-US" sz="1400" dirty="0">
                <a:solidFill>
                  <a:srgbClr val="000000"/>
                </a:solidFill>
              </a:rPr>
              <a:t>Shore D., Arm Unveils Next-Gen Flagship Core: </a:t>
            </a:r>
            <a:r>
              <a:rPr lang="en-US" sz="1400" dirty="0" smtClean="0">
                <a:solidFill>
                  <a:srgbClr val="000000"/>
                </a:solidFill>
              </a:rPr>
              <a:t>Cortex-X3, </a:t>
            </a:r>
            <a:r>
              <a:rPr lang="en-US" sz="1400" dirty="0" err="1" smtClean="0">
                <a:solidFill>
                  <a:srgbClr val="000000"/>
                </a:solidFill>
              </a:rPr>
              <a:t>WikiChip</a:t>
            </a:r>
            <a:r>
              <a:rPr lang="en-US" sz="1400" dirty="0" smtClean="0">
                <a:solidFill>
                  <a:srgbClr val="000000"/>
                </a:solidFill>
              </a:rPr>
              <a:t> Fuse, 28. June, 2022,</a:t>
            </a:r>
          </a:p>
          <a:p>
            <a:pPr lvl="0" defTabSz="457200">
              <a:defRPr/>
            </a:pPr>
            <a:r>
              <a:rPr lang="en-US" sz="1400" dirty="0">
                <a:solidFill>
                  <a:srgbClr val="000000"/>
                </a:solidFill>
              </a:rPr>
              <a:t>            https://fuse.wikichip.org/news/6855/arm-unveils-next-gen-flagship-core-cortex-x3</a:t>
            </a:r>
            <a:r>
              <a:rPr lang="en-US" sz="1400" dirty="0" smtClean="0">
                <a:solidFill>
                  <a:srgbClr val="000000"/>
                </a:solidFill>
              </a:rPr>
              <a:t>/</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145391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720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2.1 Overview of recent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Arm ISA-based mobile Android and </a:t>
            </a:r>
            <a:endPar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iOS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devices</a:t>
            </a:r>
          </a:p>
        </p:txBody>
      </p:sp>
    </p:spTree>
    <p:extLst>
      <p:ext uri="{BB962C8B-B14F-4D97-AF65-F5344CB8AC3E}">
        <p14:creationId xmlns:p14="http://schemas.microsoft.com/office/powerpoint/2010/main" val="2176544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Overview of recent </a:t>
            </a:r>
            <a:r>
              <a:rPr lang="en-US" dirty="0"/>
              <a:t>Arm ISA-based mobile </a:t>
            </a:r>
            <a:r>
              <a:rPr lang="en-US" dirty="0" smtClean="0"/>
              <a:t>devices </a:t>
            </a:r>
            <a:r>
              <a:rPr lang="en-US" dirty="0"/>
              <a:t>(1)</a:t>
            </a:r>
          </a:p>
        </p:txBody>
      </p:sp>
      <p:sp>
        <p:nvSpPr>
          <p:cNvPr id="51" name="TextBox 50"/>
          <p:cNvSpPr txBox="1"/>
          <p:nvPr/>
        </p:nvSpPr>
        <p:spPr>
          <a:xfrm>
            <a:off x="71500" y="476672"/>
            <a:ext cx="6627584" cy="369332"/>
          </a:xfrm>
          <a:prstGeom prst="rect">
            <a:avLst/>
          </a:prstGeom>
          <a:noFill/>
        </p:spPr>
        <p:txBody>
          <a:bodyPr wrap="none" rtlCol="0">
            <a:spAutoFit/>
          </a:bodyPr>
          <a:lstStyle/>
          <a:p>
            <a:pPr lvl="0"/>
            <a:r>
              <a:rPr lang="en-US" dirty="0" smtClean="0">
                <a:solidFill>
                  <a:srgbClr val="2D2D8A"/>
                </a:solidFill>
              </a:rPr>
              <a:t>2.1 Overview of recent </a:t>
            </a:r>
            <a:r>
              <a:rPr lang="en-US" dirty="0">
                <a:solidFill>
                  <a:srgbClr val="2D2D8A"/>
                </a:solidFill>
              </a:rPr>
              <a:t>Arm ISA-based mobile </a:t>
            </a:r>
            <a:r>
              <a:rPr lang="en-US" dirty="0" smtClean="0">
                <a:solidFill>
                  <a:srgbClr val="2D2D8A"/>
                </a:solidFill>
              </a:rPr>
              <a:t>devices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graphicFrame>
        <p:nvGraphicFramePr>
          <p:cNvPr id="45" name="Table 44"/>
          <p:cNvGraphicFramePr>
            <a:graphicFrameLocks noGrp="1"/>
          </p:cNvGraphicFramePr>
          <p:nvPr>
            <p:extLst>
              <p:ext uri="{D42A27DB-BD31-4B8C-83A1-F6EECF244321}">
                <p14:modId xmlns:p14="http://schemas.microsoft.com/office/powerpoint/2010/main" val="4222369172"/>
              </p:ext>
            </p:extLst>
          </p:nvPr>
        </p:nvGraphicFramePr>
        <p:xfrm>
          <a:off x="35496" y="3584917"/>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r>
                        <a:rPr lang="en-US" sz="1300" dirty="0" smtClean="0"/>
                        <a:t>8</a:t>
                      </a: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smtClean="0"/>
                        <a:t>From </a:t>
                      </a:r>
                      <a:r>
                        <a:rPr lang="en-US" sz="1300" dirty="0"/>
                        <a:t>≈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2017 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46" name="TextBox 45"/>
          <p:cNvSpPr txBox="1"/>
          <p:nvPr/>
        </p:nvSpPr>
        <p:spPr>
          <a:xfrm>
            <a:off x="323528" y="6492009"/>
            <a:ext cx="607859" cy="292388"/>
          </a:xfrm>
          <a:prstGeom prst="rect">
            <a:avLst/>
          </a:prstGeom>
          <a:noFill/>
        </p:spPr>
        <p:txBody>
          <a:bodyPr wrap="none" rtlCol="0">
            <a:spAutoFit/>
          </a:bodyPr>
          <a:lstStyle/>
          <a:p>
            <a:r>
              <a:rPr lang="en-US" sz="1300" i="1" dirty="0" smtClean="0"/>
              <a:t>(2.3)</a:t>
            </a:r>
            <a:endParaRPr lang="en-US" sz="1300" i="1" dirty="0"/>
          </a:p>
        </p:txBody>
      </p:sp>
      <p:sp>
        <p:nvSpPr>
          <p:cNvPr id="47" name="TextBox 46"/>
          <p:cNvSpPr txBox="1"/>
          <p:nvPr/>
        </p:nvSpPr>
        <p:spPr>
          <a:xfrm>
            <a:off x="1727176" y="6492009"/>
            <a:ext cx="972616" cy="292388"/>
          </a:xfrm>
          <a:prstGeom prst="rect">
            <a:avLst/>
          </a:prstGeom>
          <a:noFill/>
        </p:spPr>
        <p:txBody>
          <a:bodyPr wrap="square" rtlCol="0">
            <a:spAutoFit/>
          </a:bodyPr>
          <a:lstStyle/>
          <a:p>
            <a:r>
              <a:rPr lang="en-US" sz="1300" i="1" dirty="0" smtClean="0"/>
              <a:t>(2.3)</a:t>
            </a:r>
            <a:endParaRPr lang="en-US" sz="1300" i="1" dirty="0"/>
          </a:p>
        </p:txBody>
      </p:sp>
      <p:sp>
        <p:nvSpPr>
          <p:cNvPr id="48" name="TextBox 47"/>
          <p:cNvSpPr txBox="1"/>
          <p:nvPr/>
        </p:nvSpPr>
        <p:spPr>
          <a:xfrm>
            <a:off x="7956376" y="6492009"/>
            <a:ext cx="784207" cy="302956"/>
          </a:xfrm>
          <a:prstGeom prst="rect">
            <a:avLst/>
          </a:prstGeom>
          <a:noFill/>
        </p:spPr>
        <p:txBody>
          <a:bodyPr wrap="square" rtlCol="0">
            <a:spAutoFit/>
          </a:bodyPr>
          <a:lstStyle/>
          <a:p>
            <a:r>
              <a:rPr lang="en-US" sz="1300" i="1" dirty="0" smtClean="0"/>
              <a:t>(3.3</a:t>
            </a:r>
            <a:r>
              <a:rPr lang="en-US" sz="1300" i="1" dirty="0"/>
              <a:t>)</a:t>
            </a:r>
          </a:p>
        </p:txBody>
      </p:sp>
      <p:sp>
        <p:nvSpPr>
          <p:cNvPr id="49" name="TextBox 48"/>
          <p:cNvSpPr txBox="1"/>
          <p:nvPr/>
        </p:nvSpPr>
        <p:spPr>
          <a:xfrm>
            <a:off x="3312222" y="6484984"/>
            <a:ext cx="827730" cy="292388"/>
          </a:xfrm>
          <a:prstGeom prst="rect">
            <a:avLst/>
          </a:prstGeom>
          <a:noFill/>
        </p:spPr>
        <p:txBody>
          <a:bodyPr wrap="square" rtlCol="0">
            <a:spAutoFit/>
          </a:bodyPr>
          <a:lstStyle/>
          <a:p>
            <a:r>
              <a:rPr lang="en-US" sz="1300" i="1" dirty="0" smtClean="0"/>
              <a:t>(2.4)</a:t>
            </a:r>
            <a:endParaRPr lang="en-US" sz="1300" i="1" dirty="0"/>
          </a:p>
        </p:txBody>
      </p:sp>
      <p:sp>
        <p:nvSpPr>
          <p:cNvPr id="50" name="TextBox 49"/>
          <p:cNvSpPr txBox="1"/>
          <p:nvPr/>
        </p:nvSpPr>
        <p:spPr>
          <a:xfrm>
            <a:off x="6372200" y="6492009"/>
            <a:ext cx="871592" cy="292388"/>
          </a:xfrm>
          <a:prstGeom prst="rect">
            <a:avLst/>
          </a:prstGeom>
          <a:noFill/>
        </p:spPr>
        <p:txBody>
          <a:bodyPr wrap="square" rtlCol="0">
            <a:spAutoFit/>
          </a:bodyPr>
          <a:lstStyle/>
          <a:p>
            <a:r>
              <a:rPr lang="en-US" sz="1300" i="1" dirty="0" smtClean="0"/>
              <a:t>(3.2</a:t>
            </a:r>
            <a:r>
              <a:rPr lang="en-US" sz="1300" i="1" dirty="0"/>
              <a:t>)</a:t>
            </a:r>
          </a:p>
        </p:txBody>
      </p:sp>
      <p:sp>
        <p:nvSpPr>
          <p:cNvPr id="52" name="TextBox 51"/>
          <p:cNvSpPr txBox="1"/>
          <p:nvPr/>
        </p:nvSpPr>
        <p:spPr>
          <a:xfrm>
            <a:off x="4788024" y="6489340"/>
            <a:ext cx="965120" cy="292388"/>
          </a:xfrm>
          <a:prstGeom prst="rect">
            <a:avLst/>
          </a:prstGeom>
          <a:noFill/>
        </p:spPr>
        <p:txBody>
          <a:bodyPr wrap="square" rtlCol="0">
            <a:spAutoFit/>
          </a:bodyPr>
          <a:lstStyle/>
          <a:p>
            <a:r>
              <a:rPr lang="en-US" sz="1300" i="1" dirty="0" smtClean="0"/>
              <a:t>(2.5)</a:t>
            </a:r>
            <a:endParaRPr lang="en-US" sz="1300" i="1" dirty="0"/>
          </a:p>
        </p:txBody>
      </p:sp>
      <p:sp>
        <p:nvSpPr>
          <p:cNvPr id="53" name="TextBox 52"/>
          <p:cNvSpPr txBox="1"/>
          <p:nvPr/>
        </p:nvSpPr>
        <p:spPr>
          <a:xfrm>
            <a:off x="14258" y="6001006"/>
            <a:ext cx="9166254" cy="505267"/>
          </a:xfrm>
          <a:prstGeom prst="rect">
            <a:avLst/>
          </a:prstGeom>
          <a:noFill/>
        </p:spPr>
        <p:txBody>
          <a:bodyPr wrap="square" rtlCol="0">
            <a:spAutoFit/>
          </a:bodyPr>
          <a:lstStyle/>
          <a:p>
            <a:pPr lvl="0">
              <a:spcAft>
                <a:spcPts val="100"/>
              </a:spcAft>
              <a:defRPr/>
            </a:pPr>
            <a:r>
              <a:rPr lang="en-US" sz="1300" spc="-50" dirty="0">
                <a:solidFill>
                  <a:srgbClr val="FF0000"/>
                </a:solidFill>
              </a:rPr>
              <a:t>(Arm ISA-based processor lines rather than Apple’s designs </a:t>
            </a:r>
            <a:r>
              <a:rPr lang="en-US" sz="1300" spc="-50" dirty="0"/>
              <a:t>include</a:t>
            </a:r>
            <a:r>
              <a:rPr lang="en-US" sz="1300" spc="-50" dirty="0">
                <a:solidFill>
                  <a:srgbClr val="000000"/>
                </a:solidFill>
              </a:rPr>
              <a:t> Android oriented lines, like Qualcomm’s </a:t>
            </a:r>
          </a:p>
          <a:p>
            <a:pPr lvl="0">
              <a:spcAft>
                <a:spcPts val="100"/>
              </a:spcAft>
              <a:defRPr/>
            </a:pPr>
            <a:r>
              <a:rPr lang="en-US" sz="1300" spc="-50" dirty="0">
                <a:solidFill>
                  <a:srgbClr val="000000"/>
                </a:solidFill>
              </a:rPr>
              <a:t>  </a:t>
            </a:r>
            <a:r>
              <a:rPr lang="en-US" sz="1300" spc="-50" dirty="0"/>
              <a:t>Snapdragon, 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sp>
        <p:nvSpPr>
          <p:cNvPr id="54" name="TextBox 53"/>
          <p:cNvSpPr txBox="1"/>
          <p:nvPr/>
        </p:nvSpPr>
        <p:spPr>
          <a:xfrm>
            <a:off x="1547664" y="270642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55" name="Text Box 5"/>
          <p:cNvSpPr txBox="1">
            <a:spLocks noChangeArrowheads="1"/>
          </p:cNvSpPr>
          <p:nvPr/>
        </p:nvSpPr>
        <p:spPr bwMode="auto">
          <a:xfrm>
            <a:off x="5529652" y="3073992"/>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6" name="Text Box 6"/>
          <p:cNvSpPr txBox="1">
            <a:spLocks noChangeArrowheads="1"/>
          </p:cNvSpPr>
          <p:nvPr/>
        </p:nvSpPr>
        <p:spPr bwMode="auto">
          <a:xfrm>
            <a:off x="7375133" y="3065576"/>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7" name="TextBox 56"/>
          <p:cNvSpPr txBox="1"/>
          <p:nvPr/>
        </p:nvSpPr>
        <p:spPr>
          <a:xfrm>
            <a:off x="35496" y="2717233"/>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58" name="Text Box 6"/>
          <p:cNvSpPr txBox="1">
            <a:spLocks noChangeArrowheads="1"/>
          </p:cNvSpPr>
          <p:nvPr/>
        </p:nvSpPr>
        <p:spPr bwMode="auto">
          <a:xfrm>
            <a:off x="3159477" y="2737513"/>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59" name="Text Box 6"/>
          <p:cNvSpPr txBox="1">
            <a:spLocks noChangeArrowheads="1"/>
          </p:cNvSpPr>
          <p:nvPr/>
        </p:nvSpPr>
        <p:spPr bwMode="auto">
          <a:xfrm>
            <a:off x="7241467" y="2727834"/>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devices)</a:t>
            </a:r>
          </a:p>
        </p:txBody>
      </p:sp>
      <p:sp>
        <p:nvSpPr>
          <p:cNvPr id="60" name="Text Box 6"/>
          <p:cNvSpPr txBox="1">
            <a:spLocks noChangeArrowheads="1"/>
          </p:cNvSpPr>
          <p:nvPr/>
        </p:nvSpPr>
        <p:spPr bwMode="auto">
          <a:xfrm>
            <a:off x="5909679" y="2725222"/>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61" name="Text Box 6"/>
          <p:cNvSpPr txBox="1">
            <a:spLocks noChangeArrowheads="1"/>
          </p:cNvSpPr>
          <p:nvPr/>
        </p:nvSpPr>
        <p:spPr bwMode="auto">
          <a:xfrm>
            <a:off x="4433515" y="2716801"/>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62" name="Straight Connector 61"/>
          <p:cNvCxnSpPr>
            <a:stCxn id="73" idx="1"/>
            <a:endCxn id="64" idx="7"/>
          </p:cNvCxnSpPr>
          <p:nvPr/>
        </p:nvCxnSpPr>
        <p:spPr bwMode="auto">
          <a:xfrm flipH="1">
            <a:off x="3101931" y="1486772"/>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 Box 4"/>
          <p:cNvSpPr txBox="1">
            <a:spLocks noChangeArrowheads="1"/>
          </p:cNvSpPr>
          <p:nvPr/>
        </p:nvSpPr>
        <p:spPr bwMode="auto">
          <a:xfrm>
            <a:off x="3419872" y="1052736"/>
            <a:ext cx="37804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devices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4" name="Oval 63"/>
          <p:cNvSpPr>
            <a:spLocks noChangeArrowheads="1"/>
          </p:cNvSpPr>
          <p:nvPr/>
        </p:nvSpPr>
        <p:spPr bwMode="auto">
          <a:xfrm>
            <a:off x="3046376" y="16710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5" name="Straight Connector 64"/>
          <p:cNvCxnSpPr>
            <a:stCxn id="73" idx="1"/>
            <a:endCxn id="66" idx="1"/>
          </p:cNvCxnSpPr>
          <p:nvPr/>
        </p:nvCxnSpPr>
        <p:spPr bwMode="auto">
          <a:xfrm>
            <a:off x="5292081" y="1486772"/>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Oval 13"/>
          <p:cNvSpPr>
            <a:spLocks noChangeArrowheads="1"/>
          </p:cNvSpPr>
          <p:nvPr/>
        </p:nvSpPr>
        <p:spPr bwMode="auto">
          <a:xfrm>
            <a:off x="7452328" y="16631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7" name="Straight Connector 66"/>
          <p:cNvCxnSpPr>
            <a:endCxn id="70" idx="6"/>
          </p:cNvCxnSpPr>
          <p:nvPr/>
        </p:nvCxnSpPr>
        <p:spPr bwMode="auto">
          <a:xfrm flipH="1">
            <a:off x="6804248" y="2402981"/>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a:stCxn id="74" idx="1"/>
            <a:endCxn id="69" idx="2"/>
          </p:cNvCxnSpPr>
          <p:nvPr/>
        </p:nvCxnSpPr>
        <p:spPr bwMode="auto">
          <a:xfrm>
            <a:off x="7488325" y="2402981"/>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Oval 13"/>
          <p:cNvSpPr>
            <a:spLocks noChangeArrowheads="1"/>
          </p:cNvSpPr>
          <p:nvPr/>
        </p:nvSpPr>
        <p:spPr bwMode="auto">
          <a:xfrm>
            <a:off x="8207625" y="264216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70" name="Oval 13"/>
          <p:cNvSpPr>
            <a:spLocks noChangeArrowheads="1"/>
          </p:cNvSpPr>
          <p:nvPr/>
        </p:nvSpPr>
        <p:spPr bwMode="auto">
          <a:xfrm>
            <a:off x="6731461" y="2647581"/>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71" name="TextBox 70"/>
          <p:cNvSpPr txBox="1"/>
          <p:nvPr/>
        </p:nvSpPr>
        <p:spPr>
          <a:xfrm>
            <a:off x="2267744" y="1738800"/>
            <a:ext cx="1606530" cy="292388"/>
          </a:xfrm>
          <a:prstGeom prst="rect">
            <a:avLst/>
          </a:prstGeom>
          <a:noFill/>
        </p:spPr>
        <p:txBody>
          <a:bodyPr wrap="none" rtlCol="0">
            <a:spAutoFit/>
          </a:bodyPr>
          <a:lstStyle/>
          <a:p>
            <a:r>
              <a:rPr lang="en-US" sz="1300" b="1" dirty="0"/>
              <a:t>Arm-ISA based</a:t>
            </a:r>
          </a:p>
        </p:txBody>
      </p:sp>
      <p:sp>
        <p:nvSpPr>
          <p:cNvPr id="72" name="TextBox 71"/>
          <p:cNvSpPr txBox="1"/>
          <p:nvPr/>
        </p:nvSpPr>
        <p:spPr>
          <a:xfrm>
            <a:off x="6402776" y="1738800"/>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73" name="Line 9"/>
          <p:cNvSpPr>
            <a:spLocks noChangeShapeType="1"/>
          </p:cNvSpPr>
          <p:nvPr/>
        </p:nvSpPr>
        <p:spPr bwMode="auto">
          <a:xfrm>
            <a:off x="5292080" y="130677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Line 9"/>
          <p:cNvSpPr>
            <a:spLocks noChangeShapeType="1"/>
          </p:cNvSpPr>
          <p:nvPr/>
        </p:nvSpPr>
        <p:spPr bwMode="auto">
          <a:xfrm>
            <a:off x="7488324" y="222298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Line 9"/>
          <p:cNvSpPr>
            <a:spLocks noChangeShapeType="1"/>
          </p:cNvSpPr>
          <p:nvPr/>
        </p:nvSpPr>
        <p:spPr bwMode="auto">
          <a:xfrm>
            <a:off x="3087316" y="2087904"/>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6" name="Line 10"/>
          <p:cNvSpPr>
            <a:spLocks noChangeShapeType="1"/>
          </p:cNvSpPr>
          <p:nvPr/>
        </p:nvSpPr>
        <p:spPr bwMode="auto">
          <a:xfrm flipH="1">
            <a:off x="2392300" y="2447874"/>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7" name="Straight Connector 76"/>
          <p:cNvCxnSpPr>
            <a:stCxn id="76" idx="0"/>
            <a:endCxn id="80" idx="6"/>
          </p:cNvCxnSpPr>
          <p:nvPr/>
        </p:nvCxnSpPr>
        <p:spPr>
          <a:xfrm flipH="1">
            <a:off x="935588" y="2447874"/>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6" idx="0"/>
          </p:cNvCxnSpPr>
          <p:nvPr/>
        </p:nvCxnSpPr>
        <p:spPr>
          <a:xfrm>
            <a:off x="3080417" y="2447874"/>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Oval 13"/>
          <p:cNvSpPr>
            <a:spLocks noChangeArrowheads="1"/>
          </p:cNvSpPr>
          <p:nvPr/>
        </p:nvSpPr>
        <p:spPr bwMode="auto">
          <a:xfrm>
            <a:off x="2330134" y="26559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0" name="Oval 13"/>
          <p:cNvSpPr>
            <a:spLocks noChangeArrowheads="1"/>
          </p:cNvSpPr>
          <p:nvPr/>
        </p:nvSpPr>
        <p:spPr bwMode="auto">
          <a:xfrm>
            <a:off x="863588" y="266053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Oval 80"/>
          <p:cNvSpPr>
            <a:spLocks noChangeArrowheads="1"/>
          </p:cNvSpPr>
          <p:nvPr/>
        </p:nvSpPr>
        <p:spPr bwMode="auto">
          <a:xfrm>
            <a:off x="3707904" y="2670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82" name="Straight Connector 81"/>
          <p:cNvCxnSpPr>
            <a:stCxn id="76" idx="0"/>
            <a:endCxn id="83" idx="6"/>
          </p:cNvCxnSpPr>
          <p:nvPr/>
        </p:nvCxnSpPr>
        <p:spPr bwMode="auto">
          <a:xfrm>
            <a:off x="3080417" y="2447874"/>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Oval 13"/>
          <p:cNvSpPr>
            <a:spLocks noChangeArrowheads="1"/>
          </p:cNvSpPr>
          <p:nvPr/>
        </p:nvSpPr>
        <p:spPr bwMode="auto">
          <a:xfrm>
            <a:off x="5142972" y="263960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4" name="Rounded Rectangle 123"/>
          <p:cNvSpPr/>
          <p:nvPr/>
        </p:nvSpPr>
        <p:spPr bwMode="auto">
          <a:xfrm>
            <a:off x="35496" y="1661835"/>
            <a:ext cx="6094449" cy="4265241"/>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2071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lvl="0" algn="ctr" defTabSz="914400" eaLnBrk="1" fontAlgn="base" hangingPunct="1">
              <a:spcBef>
                <a:spcPct val="0"/>
              </a:spcBef>
              <a:spcAft>
                <a:spcPct val="0"/>
              </a:spcAft>
              <a:buNone/>
              <a:defRPr/>
            </a:pPr>
            <a:r>
              <a:rPr lang="en-US" altLang="en-US" sz="1900" dirty="0">
                <a:solidFill>
                  <a:srgbClr val="FFFFFF"/>
                </a:solidFill>
                <a:cs typeface="Arial" charset="0"/>
              </a:rPr>
              <a:t> 2.2 Licensing of Arm ISA-based mobile </a:t>
            </a:r>
            <a:r>
              <a:rPr lang="en-US" altLang="en-US" sz="1900" dirty="0" smtClean="0">
                <a:solidFill>
                  <a:srgbClr val="FFFFFF"/>
                </a:solidFill>
                <a:cs typeface="Arial" charset="0"/>
              </a:rPr>
              <a:t>processors</a:t>
            </a:r>
            <a:endParaRPr lang="en-US" altLang="en-US" sz="1900" dirty="0">
              <a:solidFill>
                <a:srgbClr val="FFFFFF"/>
              </a:solidFill>
              <a:cs typeface="Arial" charset="0"/>
            </a:endParaRPr>
          </a:p>
        </p:txBody>
      </p:sp>
    </p:spTree>
    <p:extLst>
      <p:ext uri="{BB962C8B-B14F-4D97-AF65-F5344CB8AC3E}">
        <p14:creationId xmlns:p14="http://schemas.microsoft.com/office/powerpoint/2010/main" val="757334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a:t>
            </a:r>
            <a:r>
              <a:rPr lang="en-US" dirty="0"/>
              <a:t>Licensing of Arm ISA-based mobile processors (1)</a:t>
            </a:r>
          </a:p>
        </p:txBody>
      </p:sp>
      <p:sp>
        <p:nvSpPr>
          <p:cNvPr id="5" name="Rounded Rectangle 4"/>
          <p:cNvSpPr/>
          <p:nvPr/>
        </p:nvSpPr>
        <p:spPr bwMode="auto">
          <a:xfrm>
            <a:off x="-508" y="836712"/>
            <a:ext cx="9164032" cy="536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51520" y="836712"/>
            <a:ext cx="8554971" cy="9079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a:t>
            </a:r>
            <a:r>
              <a:rPr kumimoji="0" lang="en-US" sz="1600" b="0" i="0" u="none" strike="noStrike" kern="1200" cap="none" spc="0" normalizeH="0" baseline="0" noProof="0" dirty="0">
                <a:ln>
                  <a:noFill/>
                </a:ln>
                <a:solidFill>
                  <a:srgbClr val="000000"/>
                </a:solidFill>
                <a:effectLst/>
                <a:uLnTx/>
                <a:uFillTx/>
                <a:latin typeface="Verdana"/>
                <a:ea typeface="+mn-ea"/>
                <a:cs typeface="+mn-cs"/>
              </a:rPr>
              <a:t>holds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patent right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ISA</a:t>
            </a:r>
            <a:r>
              <a:rPr kumimoji="0" lang="en-US" sz="1600" b="0" i="0" u="none" strike="noStrike" kern="1200" cap="none" spc="0" normalizeH="0" baseline="0" noProof="0" dirty="0">
                <a:ln>
                  <a:noFill/>
                </a:ln>
                <a:solidFill>
                  <a:srgbClr val="000000"/>
                </a:solidFill>
                <a:effectLst/>
                <a:uLnTx/>
                <a:uFillTx/>
                <a:latin typeface="Verdana"/>
                <a:ea typeface="+mn-ea"/>
                <a:cs typeface="+mn-cs"/>
              </a:rPr>
              <a:t>, every vendor who intends to built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Arm ISA-based processors, previously has to acquire the related patent rights.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however two basic options for it:</a:t>
            </a:r>
          </a:p>
        </p:txBody>
      </p:sp>
      <p:sp>
        <p:nvSpPr>
          <p:cNvPr id="15" name="TextBox 14"/>
          <p:cNvSpPr txBox="1"/>
          <p:nvPr/>
        </p:nvSpPr>
        <p:spPr>
          <a:xfrm>
            <a:off x="431540" y="1692097"/>
            <a:ext cx="8244916"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to acquire  a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 license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to  acquire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license,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p:cNvSpPr txBox="1"/>
          <p:nvPr/>
        </p:nvSpPr>
        <p:spPr>
          <a:xfrm>
            <a:off x="250373" y="4801495"/>
            <a:ext cx="8913659" cy="196977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case of a </a:t>
            </a:r>
            <a:r>
              <a:rPr kumimoji="0" lang="en-US" sz="1600" b="0" i="0" u="none" strike="noStrike" kern="1200" cap="none" spc="-30" normalizeH="0" baseline="0" noProof="0" dirty="0">
                <a:ln>
                  <a:noFill/>
                </a:ln>
                <a:solidFill>
                  <a:srgbClr val="FF0000"/>
                </a:solidFill>
                <a:effectLst/>
                <a:uLnTx/>
                <a:uFillTx/>
                <a:latin typeface="Verdana"/>
                <a:ea typeface="+mn-ea"/>
                <a:cs typeface="+mn-cs"/>
              </a:rPr>
              <a:t>Cortex license </a:t>
            </a:r>
            <a:r>
              <a:rPr kumimoji="0" lang="en-US" sz="1600" b="0" i="0" u="none" strike="noStrike" kern="1200" cap="none" spc="-30" normalizeH="0" baseline="0" noProof="0" dirty="0">
                <a:ln>
                  <a:noFill/>
                </a:ln>
                <a:solidFill>
                  <a:srgbClr val="000000"/>
                </a:solidFill>
                <a:effectLst/>
                <a:uLnTx/>
                <a:uFillTx/>
                <a:latin typeface="Verdana"/>
                <a:ea typeface="+mn-ea"/>
                <a:cs typeface="+mn-cs"/>
              </a:rPr>
              <a:t>the licensee gets a </a:t>
            </a:r>
            <a:r>
              <a:rPr kumimoji="0" lang="en-US" sz="1600" b="0" i="0" u="none" strike="noStrike" kern="1200" cap="none" spc="-30" normalizeH="0" baseline="0" noProof="0" dirty="0">
                <a:ln>
                  <a:noFill/>
                </a:ln>
                <a:solidFill>
                  <a:srgbClr val="0070C0"/>
                </a:solidFill>
                <a:effectLst/>
                <a:uLnTx/>
                <a:uFillTx/>
                <a:latin typeface="Verdana"/>
                <a:ea typeface="+mn-ea"/>
                <a:cs typeface="+mn-cs"/>
              </a:rPr>
              <a:t>complete standard microarchitecture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(IP)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flexible configuration options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e.g. relating to the sizes of the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L1 or L2 caches.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By contrast, the </a:t>
            </a:r>
            <a:r>
              <a:rPr kumimoji="0" lang="en-US" sz="1600" b="0" i="0" u="none" strike="noStrike" kern="1200" cap="none" spc="-40" normalizeH="0" baseline="0" noProof="0" dirty="0">
                <a:ln>
                  <a:noFill/>
                </a:ln>
                <a:solidFill>
                  <a:srgbClr val="FF0000"/>
                </a:solidFill>
                <a:effectLst/>
                <a:uLnTx/>
                <a:uFillTx/>
                <a:latin typeface="Verdana"/>
                <a:ea typeface="+mn-ea"/>
                <a:cs typeface="+mn-cs"/>
              </a:rPr>
              <a:t>Architecture license </a:t>
            </a:r>
            <a:r>
              <a:rPr kumimoji="0" lang="en-US" sz="1600" b="0" i="0" u="none" strike="noStrike" kern="1200" cap="none" spc="-40" normalizeH="0" baseline="0" noProof="0" dirty="0">
                <a:ln>
                  <a:noFill/>
                </a:ln>
                <a:solidFill>
                  <a:srgbClr val="000000"/>
                </a:solidFill>
                <a:effectLst/>
                <a:uLnTx/>
                <a:uFillTx/>
                <a:latin typeface="Verdana"/>
                <a:ea typeface="+mn-ea"/>
                <a:cs typeface="+mn-cs"/>
              </a:rPr>
              <a:t>allows </a:t>
            </a:r>
            <a:r>
              <a:rPr kumimoji="0" lang="en-US" sz="1600" b="0" i="0" u="none" strike="noStrike" kern="1200" cap="none" spc="-40" normalizeH="0" baseline="0" noProof="0" dirty="0">
                <a:ln>
                  <a:noFill/>
                </a:ln>
                <a:solidFill>
                  <a:srgbClr val="FF0000"/>
                </a:solidFill>
                <a:effectLst/>
                <a:uLnTx/>
                <a:uFillTx/>
                <a:latin typeface="Verdana"/>
                <a:ea typeface="+mn-ea"/>
                <a:cs typeface="+mn-cs"/>
              </a:rPr>
              <a:t>only</a:t>
            </a:r>
            <a:r>
              <a:rPr kumimoji="0" lang="en-US" sz="1600" b="0" i="0" u="none" strike="noStrike" kern="1200" cap="none" spc="-40" normalizeH="0" baseline="0" noProof="0" dirty="0">
                <a:ln>
                  <a:noFill/>
                </a:ln>
                <a:solidFill>
                  <a:srgbClr val="000000"/>
                </a:solidFill>
                <a:effectLst/>
                <a:uLnTx/>
                <a:uFillTx/>
                <a:latin typeface="Verdana"/>
                <a:ea typeface="+mn-ea"/>
                <a:cs typeface="+mn-cs"/>
              </a:rPr>
              <a:t> </a:t>
            </a:r>
            <a:r>
              <a:rPr kumimoji="0" lang="en-US" sz="1600" b="0" i="0" u="none" strike="noStrike" kern="1200" cap="none" spc="-40" normalizeH="0" baseline="0" noProof="0" dirty="0">
                <a:ln>
                  <a:noFill/>
                </a:ln>
                <a:solidFill>
                  <a:srgbClr val="0070C0"/>
                </a:solidFill>
                <a:effectLst/>
                <a:uLnTx/>
                <a:uFillTx/>
                <a:latin typeface="Verdana"/>
                <a:ea typeface="+mn-ea"/>
                <a:cs typeface="+mn-cs"/>
              </a:rPr>
              <a:t>using the ARM ISA </a:t>
            </a:r>
            <a:r>
              <a:rPr kumimoji="0" lang="en-US" sz="1600" b="0" i="0" u="none" strike="noStrike" kern="1200" cap="none" spc="-40" normalizeH="0" baseline="0" noProof="0" dirty="0">
                <a:ln>
                  <a:noFill/>
                </a:ln>
                <a:solidFill>
                  <a:srgbClr val="000000"/>
                </a:solidFill>
                <a:effectLst/>
                <a:uLnTx/>
                <a:uFillTx/>
                <a:latin typeface="Verdana"/>
                <a:ea typeface="+mn-ea"/>
                <a:cs typeface="+mn-cs"/>
              </a:rPr>
              <a:t>and the licensee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has to design </a:t>
            </a:r>
            <a:r>
              <a:rPr kumimoji="0" lang="en-US" sz="1600" b="0" i="0" u="none" strike="noStrike" kern="1200" cap="none" spc="0" normalizeH="0" baseline="0" noProof="0" dirty="0">
                <a:ln>
                  <a:noFill/>
                </a:ln>
                <a:solidFill>
                  <a:srgbClr val="000000"/>
                </a:solidFill>
                <a:effectLst/>
                <a:uLnTx/>
                <a:uFillTx/>
                <a:latin typeface="Verdana"/>
                <a:ea typeface="+mn-ea"/>
                <a:cs typeface="+mn-cs"/>
              </a:rPr>
              <a:t>their </a:t>
            </a:r>
            <a:r>
              <a:rPr kumimoji="0" lang="en-US" sz="1600" b="0" i="0" u="none" strike="noStrike" kern="1200" cap="none" spc="0" normalizeH="0" baseline="0" noProof="0" dirty="0">
                <a:ln>
                  <a:noFill/>
                </a:ln>
                <a:solidFill>
                  <a:srgbClr val="0070C0"/>
                </a:solidFill>
                <a:effectLst/>
                <a:uLnTx/>
                <a:uFillTx/>
                <a:latin typeface="Verdana"/>
                <a:ea typeface="+mn-ea"/>
                <a:cs typeface="+mn-cs"/>
              </a:rPr>
              <a:t>custom microarchitecture,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leads to a </a:t>
            </a:r>
            <a:r>
              <a:rPr kumimoji="0" lang="en-US" sz="1600" b="0" i="0" u="none" strike="noStrike" kern="1200" cap="none" spc="0" normalizeH="0" baseline="0" noProof="0" dirty="0">
                <a:ln>
                  <a:noFill/>
                </a:ln>
                <a:solidFill>
                  <a:srgbClr val="0070C0"/>
                </a:solidFill>
                <a:effectLst/>
                <a:uLnTx/>
                <a:uFillTx/>
                <a:latin typeface="Verdana"/>
                <a:ea typeface="+mn-ea"/>
                <a:cs typeface="+mn-cs"/>
              </a:rPr>
              <a:t>proprietary CPU.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E.g. Apple or Samsung bought an Architecture license, custom designed their CPUs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named them as they liked.</a:t>
            </a:r>
          </a:p>
        </p:txBody>
      </p:sp>
      <p:pic>
        <p:nvPicPr>
          <p:cNvPr id="17" name="Picture 2" descr="https://images.anandtech.com/doci/10366/1.PNG"/>
          <p:cNvPicPr>
            <a:picLocks noChangeAspect="1" noChangeArrowheads="1"/>
          </p:cNvPicPr>
          <p:nvPr/>
        </p:nvPicPr>
        <p:blipFill rotWithShape="1">
          <a:blip r:embed="rId2">
            <a:extLst>
              <a:ext uri="{28A0092B-C50C-407E-A947-70E740481C1C}">
                <a14:useLocalDpi xmlns:a14="http://schemas.microsoft.com/office/drawing/2010/main" val="0"/>
              </a:ext>
            </a:extLst>
          </a:blip>
          <a:srcRect l="31973" t="13741" r="32520" b="51389"/>
          <a:stretch/>
        </p:blipFill>
        <p:spPr bwMode="auto">
          <a:xfrm>
            <a:off x="2685534" y="2416230"/>
            <a:ext cx="3910544" cy="21536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1508" y="2246392"/>
            <a:ext cx="21589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indicated below.</a:t>
            </a:r>
          </a:p>
        </p:txBody>
      </p:sp>
      <p:sp>
        <p:nvSpPr>
          <p:cNvPr id="21" name="TextBox 20"/>
          <p:cNvSpPr txBox="1"/>
          <p:nvPr/>
        </p:nvSpPr>
        <p:spPr>
          <a:xfrm>
            <a:off x="86628" y="476672"/>
            <a:ext cx="68976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2.2 </a:t>
            </a:r>
            <a:r>
              <a:rPr kumimoji="0" lang="en-US" sz="1800" b="0" i="0" u="none" strike="noStrike" kern="1200" cap="none" spc="0" normalizeH="0" baseline="0" noProof="0" dirty="0">
                <a:ln>
                  <a:noFill/>
                </a:ln>
                <a:solidFill>
                  <a:srgbClr val="2D2D8A"/>
                </a:solidFill>
                <a:effectLst/>
                <a:uLnTx/>
                <a:uFillTx/>
                <a:latin typeface="Verdana"/>
                <a:ea typeface="+mn-ea"/>
                <a:cs typeface="+mn-cs"/>
              </a:rPr>
              <a:t>Licensing of Arm ISA-based mobile processors [</a:t>
            </a:r>
            <a:r>
              <a:rPr kumimoji="0" lang="hu-HU" sz="1800" b="0" i="0" u="none" strike="noStrike" kern="1200" cap="none" spc="0" normalizeH="0" baseline="0" noProof="0" dirty="0">
                <a:ln>
                  <a:noFill/>
                </a:ln>
                <a:solidFill>
                  <a:srgbClr val="2D2D8A"/>
                </a:solidFill>
                <a:effectLst/>
                <a:uLnTx/>
                <a:uFillTx/>
                <a:latin typeface="Verdana"/>
                <a:ea typeface="+mn-ea"/>
                <a:cs typeface="+mn-cs"/>
              </a:rPr>
              <a:t>62</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Tree>
    <p:extLst>
      <p:ext uri="{BB962C8B-B14F-4D97-AF65-F5344CB8AC3E}">
        <p14:creationId xmlns:p14="http://schemas.microsoft.com/office/powerpoint/2010/main" val="27039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additive="base">
                                        <p:cTn id="2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 calcmode="lin" valueType="num">
                                      <p:cBhvr additive="base">
                                        <p:cTn id="2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 calcmode="lin" valueType="num">
                                      <p:cBhvr additive="base">
                                        <p:cTn id="4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 calcmode="lin" valueType="num">
                                      <p:cBhvr additive="base">
                                        <p:cTn id="4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anim calcmode="lin" valueType="num">
                                      <p:cBhvr additive="base">
                                        <p:cTn id="4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xEl>
                                              <p:pRg st="3" end="3"/>
                                            </p:txEl>
                                          </p:spTgt>
                                        </p:tgtEl>
                                        <p:attrNameLst>
                                          <p:attrName>style.visibility</p:attrName>
                                        </p:attrNameLst>
                                      </p:cBhvr>
                                      <p:to>
                                        <p:strVal val="visible"/>
                                      </p:to>
                                    </p:set>
                                    <p:anim calcmode="lin" valueType="num">
                                      <p:cBhvr additive="base">
                                        <p:cTn id="5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6">
                                            <p:txEl>
                                              <p:pRg st="4" end="4"/>
                                            </p:txEl>
                                          </p:spTgt>
                                        </p:tgtEl>
                                        <p:attrNameLst>
                                          <p:attrName>style.visibility</p:attrName>
                                        </p:attrNameLst>
                                      </p:cBhvr>
                                      <p:to>
                                        <p:strVal val="visible"/>
                                      </p:to>
                                    </p:set>
                                    <p:anim calcmode="lin" valueType="num">
                                      <p:cBhvr additive="base">
                                        <p:cTn id="5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6">
                                            <p:txEl>
                                              <p:pRg st="5" end="5"/>
                                            </p:txEl>
                                          </p:spTgt>
                                        </p:tgtEl>
                                        <p:attrNameLst>
                                          <p:attrName>style.visibility</p:attrName>
                                        </p:attrNameLst>
                                      </p:cBhvr>
                                      <p:to>
                                        <p:strVal val="visible"/>
                                      </p:to>
                                    </p:set>
                                    <p:anim calcmode="lin" valueType="num">
                                      <p:cBhvr additive="base">
                                        <p:cTn id="6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6">
                                            <p:txEl>
                                              <p:pRg st="6" end="6"/>
                                            </p:txEl>
                                          </p:spTgt>
                                        </p:tgtEl>
                                        <p:attrNameLst>
                                          <p:attrName>style.visibility</p:attrName>
                                        </p:attrNameLst>
                                      </p:cBhvr>
                                      <p:to>
                                        <p:strVal val="visible"/>
                                      </p:to>
                                    </p:set>
                                    <p:anim calcmode="lin" valueType="num">
                                      <p:cBhvr additive="base">
                                        <p:cTn id="6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eaLnBrk="1" hangingPunct="1">
              <a:defRPr/>
            </a:pPr>
            <a:r>
              <a:rPr lang="en-US" altLang="en-US" kern="1200" dirty="0">
                <a:solidFill>
                  <a:srgbClr val="FFFFFF"/>
                </a:solidFill>
                <a:latin typeface="Verdana" pitchFamily="34" charset="0"/>
                <a:cs typeface="Arial" charset="0"/>
              </a:rPr>
              <a:t>1. Recent mobile devices </a:t>
            </a:r>
            <a:r>
              <a:rPr lang="en-US" altLang="en-US" kern="1200" dirty="0" smtClean="0">
                <a:solidFill>
                  <a:srgbClr val="FFFFFF"/>
                </a:solidFill>
                <a:latin typeface="Verdana" pitchFamily="34" charset="0"/>
                <a:cs typeface="Arial" charset="0"/>
              </a:rPr>
              <a:t>(</a:t>
            </a:r>
            <a:r>
              <a:rPr lang="en-US" altLang="en-US" kern="1200" dirty="0">
                <a:solidFill>
                  <a:srgbClr val="FFFFFF"/>
                </a:solidFill>
                <a:latin typeface="Verdana" pitchFamily="34" charset="0"/>
                <a:cs typeface="Arial" charset="0"/>
              </a:rPr>
              <a:t>1)</a:t>
            </a:r>
          </a:p>
        </p:txBody>
      </p:sp>
      <p:sp>
        <p:nvSpPr>
          <p:cNvPr id="5" name="Rounded Rectangle 4"/>
          <p:cNvSpPr/>
          <p:nvPr/>
        </p:nvSpPr>
        <p:spPr bwMode="auto">
          <a:xfrm>
            <a:off x="0" y="873232"/>
            <a:ext cx="9144000" cy="424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143508" y="914812"/>
            <a:ext cx="9325036" cy="4170372"/>
          </a:xfrm>
          <a:prstGeom prst="rect">
            <a:avLst/>
          </a:prstGeom>
          <a:noFill/>
        </p:spPr>
        <p:txBody>
          <a:bodyPr wrap="square" rtlCol="0">
            <a:spAutoFit/>
          </a:bodyPr>
          <a:lstStyle/>
          <a:p>
            <a:pPr marL="285750" indent="-285750">
              <a:buFont typeface="Arial" panose="020B0604020202020204" pitchFamily="34" charset="0"/>
              <a:buChar char="•"/>
            </a:pPr>
            <a:r>
              <a:rPr lang="en-US" sz="1600" dirty="0"/>
              <a:t>In this </a:t>
            </a:r>
            <a:r>
              <a:rPr lang="en-US" sz="1600" dirty="0" smtClean="0"/>
              <a:t>Chapter we </a:t>
            </a:r>
            <a:r>
              <a:rPr lang="en-US" sz="1600" dirty="0"/>
              <a:t>understand </a:t>
            </a:r>
            <a:r>
              <a:rPr lang="en-US" sz="1600" dirty="0" smtClean="0">
                <a:solidFill>
                  <a:srgbClr val="FF0000"/>
                </a:solidFill>
              </a:rPr>
              <a:t>mobile </a:t>
            </a:r>
            <a:r>
              <a:rPr lang="en-US" sz="1600" dirty="0">
                <a:solidFill>
                  <a:srgbClr val="FF0000"/>
                </a:solidFill>
              </a:rPr>
              <a:t>devices </a:t>
            </a:r>
            <a:r>
              <a:rPr lang="en-US" sz="1600" dirty="0" smtClean="0"/>
              <a:t>basically as </a:t>
            </a:r>
            <a:r>
              <a:rPr lang="en-US" sz="1600" dirty="0" smtClean="0">
                <a:solidFill>
                  <a:srgbClr val="FF0000"/>
                </a:solidFill>
              </a:rPr>
              <a:t>touchscreen </a:t>
            </a:r>
            <a:r>
              <a:rPr lang="en-US" sz="1600" dirty="0">
                <a:solidFill>
                  <a:srgbClr val="FF0000"/>
                </a:solidFill>
              </a:rPr>
              <a:t>devices</a:t>
            </a:r>
            <a:r>
              <a:rPr lang="en-US" sz="1600" dirty="0" smtClean="0"/>
              <a:t>,</a:t>
            </a:r>
          </a:p>
          <a:p>
            <a:r>
              <a:rPr lang="en-US" sz="1600" dirty="0"/>
              <a:t> </a:t>
            </a:r>
            <a:r>
              <a:rPr lang="en-US" sz="1600" dirty="0" smtClean="0"/>
              <a:t>     </a:t>
            </a:r>
            <a:r>
              <a:rPr lang="en-US" sz="1600" dirty="0"/>
              <a:t>like </a:t>
            </a:r>
            <a:r>
              <a:rPr lang="en-US" sz="1600" dirty="0">
                <a:solidFill>
                  <a:srgbClr val="0070C0"/>
                </a:solidFill>
              </a:rPr>
              <a:t>cellphones </a:t>
            </a:r>
            <a:r>
              <a:rPr lang="en-US" sz="1600" dirty="0" smtClean="0"/>
              <a:t>(</a:t>
            </a:r>
            <a:r>
              <a:rPr lang="en-US" sz="1600" dirty="0"/>
              <a:t>feature phones or smartphones),</a:t>
            </a:r>
            <a:r>
              <a:rPr lang="en-US" sz="1600" dirty="0">
                <a:solidFill>
                  <a:srgbClr val="0070C0"/>
                </a:solidFill>
              </a:rPr>
              <a:t> tablets </a:t>
            </a:r>
            <a:r>
              <a:rPr lang="en-US" sz="1600" dirty="0"/>
              <a:t>(including 2-in-1 </a:t>
            </a:r>
            <a:r>
              <a:rPr lang="en-US" sz="1600" dirty="0" smtClean="0"/>
              <a:t>tablets</a:t>
            </a:r>
          </a:p>
          <a:p>
            <a:r>
              <a:rPr lang="en-US" sz="1600" dirty="0"/>
              <a:t> </a:t>
            </a:r>
            <a:r>
              <a:rPr lang="en-US" sz="1600" dirty="0" smtClean="0"/>
              <a:t>     (</a:t>
            </a:r>
            <a:r>
              <a:rPr lang="en-US" sz="1600" dirty="0"/>
              <a:t>called also </a:t>
            </a:r>
            <a:r>
              <a:rPr lang="en-US" sz="1600" dirty="0" smtClean="0"/>
              <a:t>as 2-in-1 </a:t>
            </a:r>
            <a:r>
              <a:rPr lang="en-US" sz="1600" dirty="0"/>
              <a:t>laptops, </a:t>
            </a:r>
            <a:r>
              <a:rPr lang="en-US" sz="1600" dirty="0" err="1"/>
              <a:t>detachables</a:t>
            </a:r>
            <a:r>
              <a:rPr lang="en-US" sz="1600" dirty="0"/>
              <a:t>, convertibles etc.)</a:t>
            </a:r>
            <a:r>
              <a:rPr lang="en-US" sz="1600" dirty="0">
                <a:solidFill>
                  <a:srgbClr val="0070C0"/>
                </a:solidFill>
              </a:rPr>
              <a:t> </a:t>
            </a:r>
            <a:r>
              <a:rPr lang="en-US" sz="1600" dirty="0"/>
              <a:t>and</a:t>
            </a:r>
            <a:r>
              <a:rPr lang="en-US" sz="1600" dirty="0">
                <a:solidFill>
                  <a:srgbClr val="0070C0"/>
                </a:solidFill>
              </a:rPr>
              <a:t> </a:t>
            </a:r>
            <a:r>
              <a:rPr lang="en-US" sz="1600" dirty="0"/>
              <a:t>also</a:t>
            </a:r>
            <a:r>
              <a:rPr lang="en-US" sz="1600" dirty="0">
                <a:solidFill>
                  <a:srgbClr val="0070C0"/>
                </a:solidFill>
              </a:rPr>
              <a:t> </a:t>
            </a:r>
            <a:r>
              <a:rPr lang="en-US" sz="1600" dirty="0" smtClean="0">
                <a:solidFill>
                  <a:srgbClr val="0070C0"/>
                </a:solidFill>
              </a:rPr>
              <a:t>lightweight</a:t>
            </a:r>
          </a:p>
          <a:p>
            <a:pPr>
              <a:spcAft>
                <a:spcPts val="600"/>
              </a:spcAft>
            </a:pPr>
            <a:r>
              <a:rPr lang="en-US" sz="1600" dirty="0">
                <a:solidFill>
                  <a:srgbClr val="0070C0"/>
                </a:solidFill>
              </a:rPr>
              <a:t> </a:t>
            </a:r>
            <a:r>
              <a:rPr lang="en-US" sz="1600" dirty="0" smtClean="0">
                <a:solidFill>
                  <a:srgbClr val="0070C0"/>
                </a:solidFill>
              </a:rPr>
              <a:t>     </a:t>
            </a:r>
            <a:r>
              <a:rPr lang="en-US" sz="1600" dirty="0">
                <a:solidFill>
                  <a:srgbClr val="0070C0"/>
                </a:solidFill>
              </a:rPr>
              <a:t>laptops </a:t>
            </a:r>
            <a:r>
              <a:rPr lang="en-US" sz="1600" dirty="0" smtClean="0">
                <a:solidFill>
                  <a:srgbClr val="0070C0"/>
                </a:solidFill>
              </a:rPr>
              <a:t>(</a:t>
            </a:r>
            <a:r>
              <a:rPr lang="en-US" sz="1600" dirty="0">
                <a:solidFill>
                  <a:srgbClr val="0070C0"/>
                </a:solidFill>
              </a:rPr>
              <a:t>LW laptops) </a:t>
            </a:r>
            <a:r>
              <a:rPr lang="en-US" sz="1600" dirty="0"/>
              <a:t>built up on similar, low-power platforms as tablets.</a:t>
            </a:r>
          </a:p>
          <a:p>
            <a:pPr marL="285750" indent="-285750">
              <a:buFont typeface="Arial" panose="020B0604020202020204" pitchFamily="34" charset="0"/>
              <a:buChar char="•"/>
            </a:pPr>
            <a:r>
              <a:rPr lang="en-US" sz="1600" dirty="0"/>
              <a:t>By contrast, we count </a:t>
            </a:r>
            <a:r>
              <a:rPr lang="en-US" sz="1600" dirty="0">
                <a:solidFill>
                  <a:srgbClr val="0070C0"/>
                </a:solidFill>
              </a:rPr>
              <a:t>usual laptops and desktops </a:t>
            </a:r>
            <a:r>
              <a:rPr lang="en-US" sz="1600" dirty="0"/>
              <a:t>to </a:t>
            </a:r>
            <a:r>
              <a:rPr lang="en-US" sz="1600" dirty="0">
                <a:solidFill>
                  <a:srgbClr val="FF0000"/>
                </a:solidFill>
              </a:rPr>
              <a:t>client devices </a:t>
            </a:r>
            <a:r>
              <a:rPr lang="en-US" sz="1600" dirty="0"/>
              <a:t>which </a:t>
            </a:r>
            <a:r>
              <a:rPr lang="en-US" sz="1600" dirty="0" smtClean="0"/>
              <a:t>usually  </a:t>
            </a:r>
          </a:p>
          <a:p>
            <a:r>
              <a:rPr lang="en-US" sz="1600" dirty="0"/>
              <a:t> </a:t>
            </a:r>
            <a:r>
              <a:rPr lang="en-US" sz="1600" dirty="0" smtClean="0"/>
              <a:t>     are </a:t>
            </a:r>
            <a:r>
              <a:rPr lang="en-US" sz="1600" dirty="0" smtClean="0">
                <a:solidFill>
                  <a:srgbClr val="0070C0"/>
                </a:solidFill>
              </a:rPr>
              <a:t>not touchscreen devices </a:t>
            </a:r>
            <a:r>
              <a:rPr lang="en-US" sz="1600" dirty="0" smtClean="0"/>
              <a:t>and allow a </a:t>
            </a:r>
            <a:r>
              <a:rPr lang="en-US" sz="1600" dirty="0">
                <a:solidFill>
                  <a:srgbClr val="0070C0"/>
                </a:solidFill>
              </a:rPr>
              <a:t>higher power budget </a:t>
            </a:r>
            <a:r>
              <a:rPr lang="en-US" sz="1600" dirty="0"/>
              <a:t>for the </a:t>
            </a:r>
            <a:r>
              <a:rPr lang="en-US" sz="1600" dirty="0" smtClean="0"/>
              <a:t>processor</a:t>
            </a:r>
          </a:p>
          <a:p>
            <a:pPr>
              <a:spcAft>
                <a:spcPts val="600"/>
              </a:spcAft>
            </a:pPr>
            <a:r>
              <a:rPr lang="en-US" sz="1600" dirty="0"/>
              <a:t> </a:t>
            </a:r>
            <a:r>
              <a:rPr lang="en-US" sz="1600" dirty="0" smtClean="0"/>
              <a:t>     then mobile processors </a:t>
            </a:r>
            <a:r>
              <a:rPr lang="en-US" sz="1600" dirty="0"/>
              <a:t>(e.g. </a:t>
            </a:r>
            <a:r>
              <a:rPr lang="en-US" sz="1600" dirty="0" smtClean="0"/>
              <a:t>28 </a:t>
            </a:r>
            <a:r>
              <a:rPr lang="en-US" sz="1600" dirty="0"/>
              <a:t>W </a:t>
            </a:r>
            <a:r>
              <a:rPr lang="en-US" sz="1600" dirty="0" smtClean="0"/>
              <a:t>TDP or </a:t>
            </a:r>
            <a:r>
              <a:rPr lang="en-US" sz="1600" dirty="0"/>
              <a:t>higher).</a:t>
            </a:r>
          </a:p>
          <a:p>
            <a:pPr marL="285750" indent="-285750">
              <a:buFont typeface="Arial" panose="020B0604020202020204" pitchFamily="34" charset="0"/>
              <a:buChar char="•"/>
            </a:pPr>
            <a:r>
              <a:rPr lang="en-US" sz="1600" spc="-20" dirty="0" smtClean="0"/>
              <a:t>In addition, we interpret </a:t>
            </a:r>
            <a:r>
              <a:rPr lang="en-US" sz="1600" spc="-20" dirty="0" smtClean="0">
                <a:solidFill>
                  <a:srgbClr val="FF0000"/>
                </a:solidFill>
              </a:rPr>
              <a:t>mobile </a:t>
            </a:r>
            <a:r>
              <a:rPr lang="en-US" sz="1600" spc="-20" dirty="0">
                <a:solidFill>
                  <a:srgbClr val="FF0000"/>
                </a:solidFill>
              </a:rPr>
              <a:t>processors </a:t>
            </a:r>
            <a:r>
              <a:rPr lang="en-US" sz="1600" spc="-20" dirty="0"/>
              <a:t>as the </a:t>
            </a:r>
            <a:r>
              <a:rPr lang="en-US" sz="1600" spc="-20" dirty="0">
                <a:solidFill>
                  <a:srgbClr val="FF0000"/>
                </a:solidFill>
              </a:rPr>
              <a:t>main processors </a:t>
            </a:r>
            <a:r>
              <a:rPr lang="en-US" sz="1600" spc="-20" dirty="0">
                <a:solidFill>
                  <a:srgbClr val="0070C0"/>
                </a:solidFill>
              </a:rPr>
              <a:t>of </a:t>
            </a:r>
            <a:r>
              <a:rPr lang="en-US" sz="1600" spc="-20" dirty="0" smtClean="0">
                <a:solidFill>
                  <a:srgbClr val="0070C0"/>
                </a:solidFill>
              </a:rPr>
              <a:t>mobile devices</a:t>
            </a:r>
          </a:p>
          <a:p>
            <a:r>
              <a:rPr lang="en-US" sz="1600" dirty="0">
                <a:solidFill>
                  <a:srgbClr val="0070C0"/>
                </a:solidFill>
              </a:rPr>
              <a:t> </a:t>
            </a:r>
            <a:r>
              <a:rPr lang="en-US" sz="1600" dirty="0" smtClean="0">
                <a:solidFill>
                  <a:srgbClr val="0070C0"/>
                </a:solidFill>
              </a:rPr>
              <a:t>     </a:t>
            </a:r>
            <a:r>
              <a:rPr lang="en-US" sz="1600" spc="-30" dirty="0"/>
              <a:t>in order to distinguish them from other types of processors used in mobiles</a:t>
            </a:r>
            <a:r>
              <a:rPr lang="en-US" sz="1600" dirty="0"/>
              <a:t>, like</a:t>
            </a:r>
          </a:p>
          <a:p>
            <a:pPr>
              <a:spcAft>
                <a:spcPts val="600"/>
              </a:spcAft>
            </a:pPr>
            <a:r>
              <a:rPr lang="en-US" sz="1600" dirty="0"/>
              <a:t>      GPUs (Graphics Processing Units), NPUs (Neural Processing Units) etc</a:t>
            </a:r>
            <a:r>
              <a:rPr lang="en-US" sz="1600" dirty="0" smtClean="0"/>
              <a:t>.</a:t>
            </a:r>
            <a:endParaRPr lang="en-US" sz="1600" dirty="0">
              <a:solidFill>
                <a:srgbClr val="0070C0"/>
              </a:solidFill>
            </a:endParaRPr>
          </a:p>
          <a:p>
            <a:pPr>
              <a:spcAft>
                <a:spcPts val="600"/>
              </a:spcAft>
            </a:pPr>
            <a:r>
              <a:rPr lang="en-US" sz="1600" dirty="0"/>
              <a:t>   </a:t>
            </a:r>
            <a:r>
              <a:rPr lang="en-US" sz="1600" dirty="0" smtClean="0"/>
              <a:t> We </a:t>
            </a:r>
            <a:r>
              <a:rPr lang="en-US" sz="1600" dirty="0"/>
              <a:t>note that </a:t>
            </a:r>
            <a:r>
              <a:rPr lang="en-US" sz="1600" dirty="0">
                <a:solidFill>
                  <a:srgbClr val="0070C0"/>
                </a:solidFill>
              </a:rPr>
              <a:t>mobile processors </a:t>
            </a:r>
            <a:r>
              <a:rPr lang="en-US" sz="1600" dirty="0"/>
              <a:t>are often called also as </a:t>
            </a:r>
            <a:r>
              <a:rPr lang="en-US" sz="1600" dirty="0">
                <a:solidFill>
                  <a:srgbClr val="FF0000"/>
                </a:solidFill>
              </a:rPr>
              <a:t>application </a:t>
            </a:r>
            <a:r>
              <a:rPr lang="en-US" sz="1600" spc="-30" dirty="0">
                <a:solidFill>
                  <a:srgbClr val="FF0000"/>
                </a:solidFill>
              </a:rPr>
              <a:t>processors (AP</a:t>
            </a:r>
            <a:r>
              <a:rPr lang="en-US" sz="1600" spc="-30" dirty="0" smtClean="0">
                <a:solidFill>
                  <a:srgbClr val="FF0000"/>
                </a:solidFill>
              </a:rPr>
              <a:t>).</a:t>
            </a:r>
            <a:r>
              <a:rPr lang="en-US" sz="1600" spc="-30" dirty="0" smtClean="0"/>
              <a:t>      </a:t>
            </a:r>
            <a:endParaRPr lang="en-US" sz="1600" dirty="0" smtClean="0">
              <a:solidFill>
                <a:srgbClr val="FF0000"/>
              </a:solidFill>
            </a:endParaRPr>
          </a:p>
          <a:p>
            <a:pPr>
              <a:spcAft>
                <a:spcPts val="600"/>
              </a:spcAft>
            </a:pPr>
            <a:r>
              <a:rPr lang="en-US" sz="1600" dirty="0" smtClean="0"/>
              <a:t>    We </a:t>
            </a:r>
            <a:r>
              <a:rPr lang="en-US" sz="1600" dirty="0"/>
              <a:t>use both terms “</a:t>
            </a:r>
            <a:r>
              <a:rPr lang="en-US" sz="1600" dirty="0">
                <a:solidFill>
                  <a:srgbClr val="0070C0"/>
                </a:solidFill>
              </a:rPr>
              <a:t>mobile processors” </a:t>
            </a:r>
            <a:r>
              <a:rPr lang="en-US" sz="1600" dirty="0"/>
              <a:t>and “</a:t>
            </a:r>
            <a:r>
              <a:rPr lang="en-US" sz="1600" dirty="0">
                <a:solidFill>
                  <a:srgbClr val="0070C0"/>
                </a:solidFill>
              </a:rPr>
              <a:t>application processors” as synonyms</a:t>
            </a:r>
            <a:r>
              <a:rPr lang="en-US" sz="1600" dirty="0" smtClean="0">
                <a:solidFill>
                  <a:srgbClr val="0070C0"/>
                </a:solidFill>
              </a:rPr>
              <a:t>.</a:t>
            </a:r>
          </a:p>
          <a:p>
            <a:pPr marL="285750" indent="-285750">
              <a:buFont typeface="Arial" panose="020B0604020202020204" pitchFamily="34" charset="0"/>
              <a:buChar char="•"/>
            </a:pPr>
            <a:r>
              <a:rPr lang="en-US" sz="1600" dirty="0" smtClean="0">
                <a:solidFill>
                  <a:srgbClr val="0070C0"/>
                </a:solidFill>
              </a:rPr>
              <a:t>Typically, mobile devices </a:t>
            </a:r>
            <a:r>
              <a:rPr lang="en-US" sz="1600" dirty="0" smtClean="0"/>
              <a:t>use </a:t>
            </a:r>
            <a:r>
              <a:rPr lang="en-US" sz="1600" dirty="0" smtClean="0">
                <a:solidFill>
                  <a:srgbClr val="FF0000"/>
                </a:solidFill>
              </a:rPr>
              <a:t>Arm ISA-based </a:t>
            </a:r>
            <a:r>
              <a:rPr lang="en-US" sz="1600" dirty="0" smtClean="0">
                <a:solidFill>
                  <a:srgbClr val="0070C0"/>
                </a:solidFill>
              </a:rPr>
              <a:t>processors </a:t>
            </a:r>
            <a:r>
              <a:rPr lang="en-US" sz="1600" dirty="0" smtClean="0"/>
              <a:t>(see Section 1.2) whereas</a:t>
            </a:r>
          </a:p>
          <a:p>
            <a:r>
              <a:rPr lang="en-US" sz="1600" dirty="0" smtClean="0"/>
              <a:t>      </a:t>
            </a:r>
            <a:r>
              <a:rPr lang="en-US" sz="1600" dirty="0" smtClean="0">
                <a:solidFill>
                  <a:srgbClr val="0070C0"/>
                </a:solidFill>
              </a:rPr>
              <a:t>client devices </a:t>
            </a:r>
            <a:r>
              <a:rPr lang="en-US" sz="1600" dirty="0" smtClean="0">
                <a:solidFill>
                  <a:srgbClr val="FF0000"/>
                </a:solidFill>
              </a:rPr>
              <a:t>x86 ISA-based processors</a:t>
            </a:r>
            <a:r>
              <a:rPr lang="en-US" sz="1600" dirty="0" smtClean="0"/>
              <a:t>, nevertheless there are x86-based </a:t>
            </a:r>
          </a:p>
          <a:p>
            <a:r>
              <a:rPr lang="en-US" sz="1600" dirty="0" smtClean="0"/>
              <a:t>      mobile processors (see Section 3.) and Arm ISA-based client devices as well.</a:t>
            </a:r>
            <a:endParaRPr lang="en-US" sz="1600" dirty="0"/>
          </a:p>
        </p:txBody>
      </p:sp>
      <p:sp>
        <p:nvSpPr>
          <p:cNvPr id="9" name="TextBox 8"/>
          <p:cNvSpPr txBox="1"/>
          <p:nvPr/>
        </p:nvSpPr>
        <p:spPr>
          <a:xfrm>
            <a:off x="71438" y="481305"/>
            <a:ext cx="2292615" cy="369332"/>
          </a:xfrm>
          <a:prstGeom prst="rect">
            <a:avLst/>
          </a:prstGeom>
          <a:noFill/>
        </p:spPr>
        <p:txBody>
          <a:bodyPr wrap="none" rtlCol="0">
            <a:spAutoFit/>
          </a:bodyPr>
          <a:lstStyle/>
          <a:p>
            <a:r>
              <a:rPr lang="en-US" dirty="0">
                <a:solidFill>
                  <a:schemeClr val="accent6"/>
                </a:solidFill>
              </a:rPr>
              <a:t>Preliminary notes </a:t>
            </a:r>
          </a:p>
        </p:txBody>
      </p:sp>
      <p:sp>
        <p:nvSpPr>
          <p:cNvPr id="6" name="Rounded Rectangle 5"/>
          <p:cNvSpPr/>
          <p:nvPr/>
        </p:nvSpPr>
        <p:spPr bwMode="auto">
          <a:xfrm>
            <a:off x="508" y="5586708"/>
            <a:ext cx="9144000" cy="108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2" name="TextBox 11"/>
          <p:cNvSpPr txBox="1"/>
          <p:nvPr/>
        </p:nvSpPr>
        <p:spPr>
          <a:xfrm flipH="1">
            <a:off x="181416" y="5229200"/>
            <a:ext cx="8962584" cy="1451679"/>
          </a:xfrm>
          <a:prstGeom prst="rect">
            <a:avLst/>
          </a:prstGeom>
          <a:noFill/>
        </p:spPr>
        <p:txBody>
          <a:bodyPr wrap="square" rtlCol="0">
            <a:spAutoFit/>
          </a:bodyPr>
          <a:lstStyle/>
          <a:p>
            <a:pPr lvl="0">
              <a:spcAft>
                <a:spcPts val="1000"/>
              </a:spcAft>
              <a:defRPr/>
            </a:pPr>
            <a:r>
              <a:rPr lang="en-US" sz="1600" dirty="0">
                <a:solidFill>
                  <a:srgbClr val="FF0000"/>
                </a:solidFill>
              </a:rPr>
              <a:t>Remark</a:t>
            </a:r>
          </a:p>
          <a:p>
            <a:pPr lvl="0">
              <a:defRPr/>
            </a:pPr>
            <a:r>
              <a:rPr lang="en-US" sz="1600" dirty="0">
                <a:solidFill>
                  <a:srgbClr val="FF0000"/>
                </a:solidFill>
              </a:rPr>
              <a:t>2-in-1 tablets </a:t>
            </a:r>
            <a:r>
              <a:rPr lang="en-US" sz="1600" dirty="0">
                <a:solidFill>
                  <a:srgbClr val="000000"/>
                </a:solidFill>
              </a:rPr>
              <a:t>(called also </a:t>
            </a:r>
            <a:r>
              <a:rPr lang="en-US" sz="1600" dirty="0">
                <a:solidFill>
                  <a:srgbClr val="0070C0"/>
                </a:solidFill>
              </a:rPr>
              <a:t>2-in-1 laptops, convertibles or </a:t>
            </a:r>
            <a:r>
              <a:rPr lang="en-US" sz="1600" dirty="0" err="1">
                <a:solidFill>
                  <a:srgbClr val="0070C0"/>
                </a:solidFill>
              </a:rPr>
              <a:t>detachables</a:t>
            </a:r>
            <a:r>
              <a:rPr lang="en-US" sz="1600" dirty="0">
                <a:solidFill>
                  <a:srgbClr val="000000"/>
                </a:solidFill>
              </a:rPr>
              <a:t>), represent </a:t>
            </a:r>
          </a:p>
          <a:p>
            <a:pPr lvl="0">
              <a:defRPr/>
            </a:pPr>
            <a:r>
              <a:rPr lang="en-US" sz="1600" dirty="0">
                <a:solidFill>
                  <a:srgbClr val="000000"/>
                </a:solidFill>
              </a:rPr>
              <a:t>  an </a:t>
            </a:r>
            <a:r>
              <a:rPr lang="en-US" sz="1600" dirty="0">
                <a:solidFill>
                  <a:srgbClr val="0070C0"/>
                </a:solidFill>
              </a:rPr>
              <a:t>intermediate device type between tablets and laptops</a:t>
            </a:r>
            <a:r>
              <a:rPr lang="en-US" sz="1600" dirty="0">
                <a:solidFill>
                  <a:srgbClr val="000000"/>
                </a:solidFill>
              </a:rPr>
              <a:t>, as these devices can be </a:t>
            </a:r>
          </a:p>
          <a:p>
            <a:pPr lvl="0">
              <a:defRPr/>
            </a:pPr>
            <a:r>
              <a:rPr lang="en-US" sz="1600" dirty="0">
                <a:solidFill>
                  <a:srgbClr val="000000"/>
                </a:solidFill>
              </a:rPr>
              <a:t>  used either as stand alone touch screen tablets or as laptops </a:t>
            </a:r>
            <a:r>
              <a:rPr lang="en-US" sz="1600" dirty="0" smtClean="0">
                <a:solidFill>
                  <a:srgbClr val="000000"/>
                </a:solidFill>
              </a:rPr>
              <a:t>when they are docked</a:t>
            </a:r>
          </a:p>
          <a:p>
            <a:pPr lvl="0">
              <a:defRPr/>
            </a:pPr>
            <a:r>
              <a:rPr lang="en-US" sz="1600" dirty="0">
                <a:solidFill>
                  <a:srgbClr val="000000"/>
                </a:solidFill>
              </a:rPr>
              <a:t> </a:t>
            </a:r>
            <a:r>
              <a:rPr lang="en-US" sz="1600" dirty="0" smtClean="0">
                <a:solidFill>
                  <a:srgbClr val="000000"/>
                </a:solidFill>
              </a:rPr>
              <a:t> </a:t>
            </a:r>
            <a:r>
              <a:rPr lang="en-US" sz="1600" dirty="0">
                <a:solidFill>
                  <a:srgbClr val="000000"/>
                </a:solidFill>
              </a:rPr>
              <a:t>to </a:t>
            </a:r>
            <a:r>
              <a:rPr lang="en-US" sz="1600" dirty="0" smtClean="0">
                <a:solidFill>
                  <a:srgbClr val="000000"/>
                </a:solidFill>
              </a:rPr>
              <a:t>a keyboard </a:t>
            </a:r>
            <a:r>
              <a:rPr lang="en-US" sz="1600" dirty="0">
                <a:solidFill>
                  <a:srgbClr val="000000"/>
                </a:solidFill>
              </a:rPr>
              <a:t>(which is part of the device).</a:t>
            </a:r>
          </a:p>
        </p:txBody>
      </p:sp>
    </p:spTree>
    <p:extLst>
      <p:ext uri="{BB962C8B-B14F-4D97-AF65-F5344CB8AC3E}">
        <p14:creationId xmlns:p14="http://schemas.microsoft.com/office/powerpoint/2010/main" val="17865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additive="base">
                                        <p:cTn id="2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 calcmode="lin" valueType="num">
                                      <p:cBhvr additive="base">
                                        <p:cTn id="3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 calcmode="lin" valueType="num">
                                      <p:cBhvr additive="base">
                                        <p:cTn id="3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 calcmode="lin" valueType="num">
                                      <p:cBhvr additive="base">
                                        <p:cTn id="4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 calcmode="lin" valueType="num">
                                      <p:cBhvr additive="base">
                                        <p:cTn id="4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 calcmode="lin" valueType="num">
                                      <p:cBhvr additive="base">
                                        <p:cTn id="5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xEl>
                                              <p:pRg st="7" end="7"/>
                                            </p:txEl>
                                          </p:spTgt>
                                        </p:tgtEl>
                                        <p:attrNameLst>
                                          <p:attrName>style.visibility</p:attrName>
                                        </p:attrNameLst>
                                      </p:cBhvr>
                                      <p:to>
                                        <p:strVal val="visible"/>
                                      </p:to>
                                    </p:set>
                                    <p:anim calcmode="lin" valueType="num">
                                      <p:cBhvr additive="base">
                                        <p:cTn id="5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7" end="7"/>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 calcmode="lin" valueType="num">
                                      <p:cBhvr additive="base">
                                        <p:cTn id="6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9" end="9"/>
                                            </p:txEl>
                                          </p:spTgt>
                                        </p:tgtEl>
                                        <p:attrNameLst>
                                          <p:attrName>style.visibility</p:attrName>
                                        </p:attrNameLst>
                                      </p:cBhvr>
                                      <p:to>
                                        <p:strVal val="visible"/>
                                      </p:to>
                                    </p:set>
                                    <p:anim calcmode="lin" valueType="num">
                                      <p:cBhvr additive="base">
                                        <p:cTn id="6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xEl>
                                              <p:pRg st="10" end="10"/>
                                            </p:txEl>
                                          </p:spTgt>
                                        </p:tgtEl>
                                        <p:attrNameLst>
                                          <p:attrName>style.visibility</p:attrName>
                                        </p:attrNameLst>
                                      </p:cBhvr>
                                      <p:to>
                                        <p:strVal val="visible"/>
                                      </p:to>
                                    </p:set>
                                    <p:anim calcmode="lin" valueType="num">
                                      <p:cBhvr additive="base">
                                        <p:cTn id="7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
                                            <p:txEl>
                                              <p:pRg st="11" end="11"/>
                                            </p:txEl>
                                          </p:spTgt>
                                        </p:tgtEl>
                                        <p:attrNameLst>
                                          <p:attrName>style.visibility</p:attrName>
                                        </p:attrNameLst>
                                      </p:cBhvr>
                                      <p:to>
                                        <p:strVal val="visible"/>
                                      </p:to>
                                    </p:set>
                                    <p:anim calcmode="lin" valueType="num">
                                      <p:cBhvr additive="base">
                                        <p:cTn id="7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
                                            <p:txEl>
                                              <p:pRg st="12" end="12"/>
                                            </p:txEl>
                                          </p:spTgt>
                                        </p:tgtEl>
                                        <p:attrNameLst>
                                          <p:attrName>style.visibility</p:attrName>
                                        </p:attrNameLst>
                                      </p:cBhvr>
                                      <p:to>
                                        <p:strVal val="visible"/>
                                      </p:to>
                                    </p:set>
                                    <p:anim calcmode="lin" valueType="num">
                                      <p:cBhvr additive="base">
                                        <p:cTn id="8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7">
                                            <p:txEl>
                                              <p:pRg st="13" end="13"/>
                                            </p:txEl>
                                          </p:spTgt>
                                        </p:tgtEl>
                                        <p:attrNameLst>
                                          <p:attrName>style.visibility</p:attrName>
                                        </p:attrNameLst>
                                      </p:cBhvr>
                                      <p:to>
                                        <p:strVal val="visible"/>
                                      </p:to>
                                    </p:set>
                                    <p:anim calcmode="lin" valueType="num">
                                      <p:cBhvr additive="base">
                                        <p:cTn id="87"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7">
                                            <p:txEl>
                                              <p:pRg st="14" end="14"/>
                                            </p:txEl>
                                          </p:spTgt>
                                        </p:tgtEl>
                                        <p:attrNameLst>
                                          <p:attrName>style.visibility</p:attrName>
                                        </p:attrNameLst>
                                      </p:cBhvr>
                                      <p:to>
                                        <p:strVal val="visible"/>
                                      </p:to>
                                    </p:set>
                                    <p:anim calcmode="lin" valueType="num">
                                      <p:cBhvr additive="base">
                                        <p:cTn id="91"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additive="base">
                                        <p:cTn id="101" dur="500" fill="hold"/>
                                        <p:tgtEl>
                                          <p:spTgt spid="6"/>
                                        </p:tgtEl>
                                        <p:attrNameLst>
                                          <p:attrName>ppt_x</p:attrName>
                                        </p:attrNameLst>
                                      </p:cBhvr>
                                      <p:tavLst>
                                        <p:tav tm="0">
                                          <p:val>
                                            <p:strVal val="#ppt_x"/>
                                          </p:val>
                                        </p:tav>
                                        <p:tav tm="100000">
                                          <p:val>
                                            <p:strVal val="#ppt_x"/>
                                          </p:val>
                                        </p:tav>
                                      </p:tavLst>
                                    </p:anim>
                                    <p:anim calcmode="lin" valueType="num">
                                      <p:cBhvr additive="base">
                                        <p:cTn id="10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a:t>
            </a:r>
            <a:r>
              <a:rPr lang="en-US" dirty="0"/>
              <a:t>Licensing of Arm ISA-based mobile processors (2)</a:t>
            </a:r>
          </a:p>
        </p:txBody>
      </p:sp>
      <p:sp>
        <p:nvSpPr>
          <p:cNvPr id="3" name="TextBox 2"/>
          <p:cNvSpPr txBox="1"/>
          <p:nvPr/>
        </p:nvSpPr>
        <p:spPr>
          <a:xfrm>
            <a:off x="71438" y="476672"/>
            <a:ext cx="6240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Which license type did different vendors acquire? -1</a:t>
            </a:r>
          </a:p>
        </p:txBody>
      </p:sp>
      <p:sp>
        <p:nvSpPr>
          <p:cNvPr id="4" name="Text Box 4"/>
          <p:cNvSpPr txBox="1">
            <a:spLocks noChangeArrowheads="1"/>
          </p:cNvSpPr>
          <p:nvPr/>
        </p:nvSpPr>
        <p:spPr bwMode="auto">
          <a:xfrm>
            <a:off x="5589737" y="1708877"/>
            <a:ext cx="34467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Verdana" pitchFamily="34" charset="0"/>
                <a:ea typeface="+mn-ea"/>
                <a:cs typeface="+mn-cs"/>
              </a:rPr>
              <a:t>Acquiring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 architecture license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designing custom cores</a:t>
            </a:r>
          </a:p>
        </p:txBody>
      </p:sp>
      <p:cxnSp>
        <p:nvCxnSpPr>
          <p:cNvPr id="5" name="Straight Connector 4"/>
          <p:cNvCxnSpPr>
            <a:endCxn id="9" idx="6"/>
          </p:cNvCxnSpPr>
          <p:nvPr/>
        </p:nvCxnSpPr>
        <p:spPr bwMode="auto">
          <a:xfrm flipH="1">
            <a:off x="3958238" y="1475345"/>
            <a:ext cx="1676744" cy="17982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endCxn id="7" idx="1"/>
          </p:cNvCxnSpPr>
          <p:nvPr/>
        </p:nvCxnSpPr>
        <p:spPr bwMode="auto">
          <a:xfrm>
            <a:off x="5634982" y="1475345"/>
            <a:ext cx="1653240" cy="15698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13"/>
          <p:cNvSpPr>
            <a:spLocks noChangeArrowheads="1"/>
          </p:cNvSpPr>
          <p:nvPr/>
        </p:nvSpPr>
        <p:spPr bwMode="auto">
          <a:xfrm>
            <a:off x="7277678" y="16217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Oval 13"/>
          <p:cNvSpPr>
            <a:spLocks noChangeArrowheads="1"/>
          </p:cNvSpPr>
          <p:nvPr/>
        </p:nvSpPr>
        <p:spPr bwMode="auto">
          <a:xfrm>
            <a:off x="3886238" y="1619169"/>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6191504" y="2260205"/>
            <a:ext cx="2366353"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In-house designed cores </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since the A6, 2012</a:t>
            </a:r>
          </a:p>
        </p:txBody>
      </p:sp>
      <p:sp>
        <p:nvSpPr>
          <p:cNvPr id="11" name="Text Box 4"/>
          <p:cNvSpPr txBox="1">
            <a:spLocks noChangeArrowheads="1"/>
          </p:cNvSpPr>
          <p:nvPr/>
        </p:nvSpPr>
        <p:spPr bwMode="auto">
          <a:xfrm>
            <a:off x="1996465" y="1691270"/>
            <a:ext cx="36196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Acquiring a Cortex license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using off-the-shelf cores</a:t>
            </a:r>
          </a:p>
        </p:txBody>
      </p:sp>
      <p:sp>
        <p:nvSpPr>
          <p:cNvPr id="12" name="Line 22"/>
          <p:cNvSpPr>
            <a:spLocks noChangeShapeType="1"/>
          </p:cNvSpPr>
          <p:nvPr/>
        </p:nvSpPr>
        <p:spPr bwMode="auto">
          <a:xfrm>
            <a:off x="5635366" y="1292366"/>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Box 12"/>
          <p:cNvSpPr txBox="1"/>
          <p:nvPr/>
        </p:nvSpPr>
        <p:spPr>
          <a:xfrm>
            <a:off x="2630280" y="2235929"/>
            <a:ext cx="2124236"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licenced</a:t>
            </a:r>
            <a:r>
              <a:rPr kumimoji="0" lang="en-US" sz="1300" b="0" i="0" u="none" strike="noStrike" kern="1200" cap="none" spc="0" normalizeH="0" baseline="0" noProof="0" dirty="0">
                <a:ln>
                  <a:noFill/>
                </a:ln>
                <a:solidFill>
                  <a:srgbClr val="000000"/>
                </a:solidFill>
                <a:effectLst/>
                <a:uLnTx/>
                <a:uFillTx/>
                <a:latin typeface="Verdana"/>
                <a:ea typeface="+mn-ea"/>
                <a:cs typeface="+mn-cs"/>
              </a:rPr>
              <a:t> cores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(until the A5X in 2012)</a:t>
            </a:r>
          </a:p>
        </p:txBody>
      </p:sp>
      <p:sp>
        <p:nvSpPr>
          <p:cNvPr id="15" name="TextBox 14"/>
          <p:cNvSpPr txBox="1"/>
          <p:nvPr/>
        </p:nvSpPr>
        <p:spPr>
          <a:xfrm>
            <a:off x="2361809" y="4172686"/>
            <a:ext cx="2651687"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 licensed cores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until 2008,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then both ARM-licensed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cores and in-house designed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Scorpion and Krait cores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until 2015.</a:t>
            </a:r>
          </a:p>
        </p:txBody>
      </p:sp>
      <p:sp>
        <p:nvSpPr>
          <p:cNvPr id="16" name="TextBox 15"/>
          <p:cNvSpPr txBox="1"/>
          <p:nvPr/>
        </p:nvSpPr>
        <p:spPr>
          <a:xfrm>
            <a:off x="5928498" y="4509120"/>
            <a:ext cx="2935675" cy="89255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Subsequently, only in-house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designed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300" b="0" i="0" u="none" strike="noStrike" kern="1200" cap="none" spc="0" normalizeH="0" baseline="0" noProof="0" dirty="0">
                <a:ln>
                  <a:noFill/>
                </a:ln>
                <a:solidFill>
                  <a:srgbClr val="000000"/>
                </a:solidFill>
                <a:effectLst/>
                <a:uLnTx/>
                <a:uFillTx/>
                <a:latin typeface="Verdana"/>
                <a:ea typeface="+mn-ea"/>
                <a:cs typeface="+mn-cs"/>
              </a:rPr>
              <a:t> cores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(except the X1 big 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in the Snapdragon 888 (2020)) </a:t>
            </a:r>
          </a:p>
        </p:txBody>
      </p:sp>
      <p:sp>
        <p:nvSpPr>
          <p:cNvPr id="17" name="TextBox 16"/>
          <p:cNvSpPr txBox="1"/>
          <p:nvPr/>
        </p:nvSpPr>
        <p:spPr>
          <a:xfrm>
            <a:off x="2754860" y="5982788"/>
            <a:ext cx="1872394"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 licensed cores</a:t>
            </a:r>
          </a:p>
        </p:txBody>
      </p:sp>
      <p:sp>
        <p:nvSpPr>
          <p:cNvPr id="18" name="TextBox 17"/>
          <p:cNvSpPr txBox="1"/>
          <p:nvPr/>
        </p:nvSpPr>
        <p:spPr>
          <a:xfrm>
            <a:off x="2461874" y="2751688"/>
            <a:ext cx="2470166" cy="6924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 licensed cores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the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300" b="0" i="0" u="none" strike="noStrike" kern="1200" cap="none" spc="0" normalizeH="0" baseline="0" noProof="0" dirty="0">
                <a:ln>
                  <a:noFill/>
                </a:ln>
                <a:solidFill>
                  <a:srgbClr val="000000"/>
                </a:solidFill>
                <a:effectLst/>
                <a:uLnTx/>
                <a:uFillTx/>
                <a:latin typeface="Verdana"/>
                <a:ea typeface="+mn-ea"/>
                <a:cs typeface="+mn-cs"/>
              </a:rPr>
              <a:t> 7 series 2016)</a:t>
            </a:r>
          </a:p>
        </p:txBody>
      </p:sp>
      <p:sp>
        <p:nvSpPr>
          <p:cNvPr id="19" name="TextBox 18"/>
          <p:cNvSpPr txBox="1"/>
          <p:nvPr/>
        </p:nvSpPr>
        <p:spPr>
          <a:xfrm>
            <a:off x="2775521" y="5433103"/>
            <a:ext cx="192873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ARM-licensed cores.</a:t>
            </a:r>
          </a:p>
        </p:txBody>
      </p:sp>
      <p:sp>
        <p:nvSpPr>
          <p:cNvPr id="20" name="TextBox 19"/>
          <p:cNvSpPr txBox="1"/>
          <p:nvPr/>
        </p:nvSpPr>
        <p:spPr>
          <a:xfrm>
            <a:off x="6192180" y="2766034"/>
            <a:ext cx="2422907" cy="9438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In-house designed big Mongoose cores</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but licensed LITTLE cores</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between 2016-2020</a:t>
            </a:r>
          </a:p>
        </p:txBody>
      </p:sp>
      <p:sp>
        <p:nvSpPr>
          <p:cNvPr id="8" name="TextBox 7"/>
          <p:cNvSpPr txBox="1"/>
          <p:nvPr/>
        </p:nvSpPr>
        <p:spPr>
          <a:xfrm>
            <a:off x="2614917" y="3444185"/>
            <a:ext cx="2165978"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 licensed big cores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beginning with the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300" b="0" i="0" u="none" strike="noStrike" kern="1200" cap="none" spc="0" normalizeH="0" baseline="0" noProof="0" dirty="0">
                <a:ln>
                  <a:noFill/>
                </a:ln>
                <a:solidFill>
                  <a:srgbClr val="000000"/>
                </a:solidFill>
                <a:effectLst/>
                <a:uLnTx/>
                <a:uFillTx/>
                <a:latin typeface="Verdana"/>
                <a:ea typeface="+mn-ea"/>
                <a:cs typeface="+mn-cs"/>
              </a:rPr>
              <a:t> 980 in 2020</a:t>
            </a:r>
          </a:p>
        </p:txBody>
      </p:sp>
      <p:sp>
        <p:nvSpPr>
          <p:cNvPr id="21" name="Right Arrow 20"/>
          <p:cNvSpPr/>
          <p:nvPr/>
        </p:nvSpPr>
        <p:spPr bwMode="auto">
          <a:xfrm>
            <a:off x="5472100" y="244449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ight Arrow 21"/>
          <p:cNvSpPr/>
          <p:nvPr/>
        </p:nvSpPr>
        <p:spPr bwMode="auto">
          <a:xfrm>
            <a:off x="5482038" y="2930558"/>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Left Arrow 24"/>
          <p:cNvSpPr/>
          <p:nvPr/>
        </p:nvSpPr>
        <p:spPr bwMode="auto">
          <a:xfrm flipH="1">
            <a:off x="5472100" y="4910778"/>
            <a:ext cx="273600" cy="90000"/>
          </a:xfrm>
          <a:prstGeom prst="lef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Left Arrow 25"/>
          <p:cNvSpPr/>
          <p:nvPr/>
        </p:nvSpPr>
        <p:spPr bwMode="auto">
          <a:xfrm>
            <a:off x="5472100" y="3560618"/>
            <a:ext cx="273600" cy="90000"/>
          </a:xfrm>
          <a:prstGeom prst="lef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TextBox 26"/>
          <p:cNvSpPr txBox="1"/>
          <p:nvPr/>
        </p:nvSpPr>
        <p:spPr>
          <a:xfrm>
            <a:off x="399410" y="2237994"/>
            <a:ext cx="1465465"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Apple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Ax/</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Mx</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famiilies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p:cNvSpPr txBox="1"/>
          <p:nvPr/>
        </p:nvSpPr>
        <p:spPr>
          <a:xfrm>
            <a:off x="472325" y="2768530"/>
            <a:ext cx="135485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300" b="0" i="0" u="none" strike="noStrike" kern="1200" cap="none" spc="0" normalizeH="0" baseline="0" noProof="0" dirty="0">
                <a:ln>
                  <a:noFill/>
                </a:ln>
                <a:solidFill>
                  <a:srgbClr val="000000"/>
                </a:solidFill>
                <a:effectLst/>
                <a:uLnTx/>
                <a:uFillTx/>
                <a:latin typeface="Verdana"/>
                <a:ea typeface="+mn-ea"/>
                <a:cs typeface="+mn-cs"/>
              </a:rPr>
              <a:t> family</a:t>
            </a:r>
          </a:p>
        </p:txBody>
      </p:sp>
      <p:sp>
        <p:nvSpPr>
          <p:cNvPr id="29" name="TextBox 28"/>
          <p:cNvSpPr txBox="1"/>
          <p:nvPr/>
        </p:nvSpPr>
        <p:spPr>
          <a:xfrm>
            <a:off x="257245" y="4172686"/>
            <a:ext cx="176227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Snapdragon family</a:t>
            </a:r>
          </a:p>
        </p:txBody>
      </p:sp>
      <p:sp>
        <p:nvSpPr>
          <p:cNvPr id="30" name="TextBox 29"/>
          <p:cNvSpPr txBox="1"/>
          <p:nvPr/>
        </p:nvSpPr>
        <p:spPr>
          <a:xfrm>
            <a:off x="263063" y="5461194"/>
            <a:ext cx="1739579"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HiSilicon</a:t>
            </a:r>
            <a:r>
              <a:rPr kumimoji="0" lang="en-US" sz="1300" b="0" i="0" u="none" strike="noStrike" kern="1200" cap="none" spc="0" normalizeH="0" baseline="0" noProof="0" dirty="0">
                <a:ln>
                  <a:noFill/>
                </a:ln>
                <a:solidFill>
                  <a:srgbClr val="000000"/>
                </a:solidFill>
                <a:effectLst/>
                <a:uLnTx/>
                <a:uFillTx/>
                <a:latin typeface="Verdana"/>
                <a:ea typeface="+mn-ea"/>
                <a:cs typeface="+mn-cs"/>
              </a:rPr>
              <a:t> (Huawei)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Kirin family</a:t>
            </a:r>
          </a:p>
        </p:txBody>
      </p:sp>
      <p:sp>
        <p:nvSpPr>
          <p:cNvPr id="31" name="TextBox 30"/>
          <p:cNvSpPr txBox="1"/>
          <p:nvPr/>
        </p:nvSpPr>
        <p:spPr>
          <a:xfrm>
            <a:off x="467692" y="5976863"/>
            <a:ext cx="1367682"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Mtxxxx</a:t>
            </a:r>
            <a:r>
              <a:rPr kumimoji="0" lang="en-US" sz="1300" b="0" i="0" u="none" strike="noStrike" kern="1200" cap="none" spc="0" normalizeH="0" baseline="0" noProof="0" dirty="0">
                <a:ln>
                  <a:noFill/>
                </a:ln>
                <a:solidFill>
                  <a:srgbClr val="000000"/>
                </a:solidFill>
                <a:effectLst/>
                <a:uLnTx/>
                <a:uFillTx/>
                <a:latin typeface="Verdana"/>
                <a:ea typeface="+mn-ea"/>
                <a:cs typeface="+mn-cs"/>
              </a:rPr>
              <a:t>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0" u="none" strike="noStrike" kern="1200" cap="none" spc="0" normalizeH="0" baseline="0" noProof="0" dirty="0">
                <a:ln>
                  <a:noFill/>
                </a:ln>
                <a:solidFill>
                  <a:srgbClr val="000000"/>
                </a:solidFill>
                <a:effectLst/>
                <a:uLnTx/>
                <a:uFillTx/>
                <a:latin typeface="Verdana"/>
                <a:ea typeface="+mn-ea"/>
                <a:cs typeface="+mn-cs"/>
              </a:rPr>
              <a:t> families</a:t>
            </a:r>
          </a:p>
        </p:txBody>
      </p:sp>
      <p:sp>
        <p:nvSpPr>
          <p:cNvPr id="14" name="TextBox 13"/>
          <p:cNvSpPr txBox="1"/>
          <p:nvPr/>
        </p:nvSpPr>
        <p:spPr>
          <a:xfrm>
            <a:off x="2387173" y="1016732"/>
            <a:ext cx="4947188"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The type of license acquired by processor vendors </a:t>
            </a:r>
          </a:p>
        </p:txBody>
      </p:sp>
    </p:spTree>
    <p:extLst>
      <p:ext uri="{BB962C8B-B14F-4D97-AF65-F5344CB8AC3E}">
        <p14:creationId xmlns:p14="http://schemas.microsoft.com/office/powerpoint/2010/main" val="6502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a:t>
            </a:r>
            <a:r>
              <a:rPr lang="en-US" dirty="0"/>
              <a:t>Licensing of Arm ISA-based mobile processors (3)</a:t>
            </a:r>
            <a:endParaRPr lang="en-GB" dirty="0"/>
          </a:p>
        </p:txBody>
      </p:sp>
      <p:sp>
        <p:nvSpPr>
          <p:cNvPr id="4" name="TextBox 3"/>
          <p:cNvSpPr txBox="1"/>
          <p:nvPr/>
        </p:nvSpPr>
        <p:spPr>
          <a:xfrm>
            <a:off x="71438" y="864005"/>
            <a:ext cx="887133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the previous Figure shows, </a:t>
            </a:r>
            <a:r>
              <a:rPr kumimoji="0" lang="en-GB" sz="1600" b="0" i="0" u="none" strike="noStrike" kern="1200" cap="none" spc="0" normalizeH="0" baseline="0" noProof="0" dirty="0">
                <a:ln>
                  <a:noFill/>
                </a:ln>
                <a:solidFill>
                  <a:srgbClr val="0070C0"/>
                </a:solidFill>
                <a:effectLst/>
                <a:uLnTx/>
                <a:uFillTx/>
                <a:latin typeface="Verdana"/>
                <a:ea typeface="+mn-ea"/>
                <a:cs typeface="+mn-cs"/>
              </a:rPr>
              <a:t>recently only the US-based Apple and Qualcomm 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in-house designed custom cores </a:t>
            </a:r>
            <a:r>
              <a:rPr kumimoji="0" lang="en-GB" sz="1600" b="0" i="0" u="none" strike="noStrike" kern="1200" cap="none" spc="0" normalizeH="0" baseline="0" noProof="0" dirty="0">
                <a:ln>
                  <a:noFill/>
                </a:ln>
                <a:solidFill>
                  <a:srgbClr val="000000"/>
                </a:solidFill>
                <a:effectLst/>
                <a:uLnTx/>
                <a:uFillTx/>
                <a:latin typeface="Verdana"/>
                <a:ea typeface="+mn-ea"/>
                <a:cs typeface="+mn-cs"/>
              </a:rPr>
              <a:t>whereas all other firms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off-the-shelf Cortex cores,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licenced from ARM. </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438" y="476672"/>
            <a:ext cx="66601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Which license type have different vendors acquire? -2</a:t>
            </a:r>
          </a:p>
        </p:txBody>
      </p:sp>
    </p:spTree>
    <p:extLst>
      <p:ext uri="{BB962C8B-B14F-4D97-AF65-F5344CB8AC3E}">
        <p14:creationId xmlns:p14="http://schemas.microsoft.com/office/powerpoint/2010/main" val="3044599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2.3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Recent Arm ISA-based mobile Android and iOS devices</a:t>
            </a:r>
          </a:p>
        </p:txBody>
      </p:sp>
    </p:spTree>
    <p:extLst>
      <p:ext uri="{BB962C8B-B14F-4D97-AF65-F5344CB8AC3E}">
        <p14:creationId xmlns:p14="http://schemas.microsoft.com/office/powerpoint/2010/main" val="2666131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a:t>
            </a:r>
            <a:r>
              <a:rPr lang="en-US" dirty="0"/>
              <a:t>Recent Arm ISA-based Android and iOS mobile devices (1)</a:t>
            </a:r>
          </a:p>
        </p:txBody>
      </p:sp>
      <p:sp>
        <p:nvSpPr>
          <p:cNvPr id="51" name="TextBox 50"/>
          <p:cNvSpPr txBox="1"/>
          <p:nvPr/>
        </p:nvSpPr>
        <p:spPr>
          <a:xfrm>
            <a:off x="71500" y="476672"/>
            <a:ext cx="74086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2.3 </a:t>
            </a:r>
            <a:r>
              <a:rPr kumimoji="0" lang="en-US" sz="1800" b="0" i="0" u="none" strike="noStrike" kern="1200" cap="none" spc="0" normalizeH="0" baseline="0" noProof="0" dirty="0">
                <a:ln>
                  <a:noFill/>
                </a:ln>
                <a:solidFill>
                  <a:srgbClr val="2D2D8A"/>
                </a:solidFill>
                <a:effectLst/>
                <a:uLnTx/>
                <a:uFillTx/>
                <a:latin typeface="Verdana"/>
                <a:ea typeface="+mn-ea"/>
                <a:cs typeface="+mn-cs"/>
              </a:rPr>
              <a:t>Recent Arm ISA-based mobile Android and iOS devices ()</a:t>
            </a:r>
          </a:p>
        </p:txBody>
      </p:sp>
      <p:graphicFrame>
        <p:nvGraphicFramePr>
          <p:cNvPr id="45" name="Table 44"/>
          <p:cNvGraphicFramePr>
            <a:graphicFrameLocks noGrp="1"/>
          </p:cNvGraphicFramePr>
          <p:nvPr>
            <p:extLst>
              <p:ext uri="{D42A27DB-BD31-4B8C-83A1-F6EECF244321}">
                <p14:modId xmlns:p14="http://schemas.microsoft.com/office/powerpoint/2010/main" val="487161662"/>
              </p:ext>
            </p:extLst>
          </p:nvPr>
        </p:nvGraphicFramePr>
        <p:xfrm>
          <a:off x="35496" y="3584917"/>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r>
                        <a:rPr lang="en-US" sz="1300" dirty="0" smtClean="0"/>
                        <a:t>8</a:t>
                      </a: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t>From ≈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2017 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46" name="TextBox 45"/>
          <p:cNvSpPr txBox="1"/>
          <p:nvPr/>
        </p:nvSpPr>
        <p:spPr>
          <a:xfrm>
            <a:off x="323528" y="6492009"/>
            <a:ext cx="607859" cy="292388"/>
          </a:xfrm>
          <a:prstGeom prst="rect">
            <a:avLst/>
          </a:prstGeom>
          <a:noFill/>
        </p:spPr>
        <p:txBody>
          <a:bodyPr wrap="none" rtlCol="0">
            <a:spAutoFit/>
          </a:bodyPr>
          <a:lstStyle/>
          <a:p>
            <a:r>
              <a:rPr lang="en-US" sz="1300" i="1" dirty="0" smtClean="0"/>
              <a:t>(2.3)</a:t>
            </a:r>
            <a:endParaRPr lang="en-US" sz="1300" i="1" dirty="0"/>
          </a:p>
        </p:txBody>
      </p:sp>
      <p:sp>
        <p:nvSpPr>
          <p:cNvPr id="47" name="TextBox 46"/>
          <p:cNvSpPr txBox="1"/>
          <p:nvPr/>
        </p:nvSpPr>
        <p:spPr>
          <a:xfrm>
            <a:off x="1727176" y="6492009"/>
            <a:ext cx="972616" cy="292388"/>
          </a:xfrm>
          <a:prstGeom prst="rect">
            <a:avLst/>
          </a:prstGeom>
          <a:noFill/>
        </p:spPr>
        <p:txBody>
          <a:bodyPr wrap="square" rtlCol="0">
            <a:spAutoFit/>
          </a:bodyPr>
          <a:lstStyle/>
          <a:p>
            <a:r>
              <a:rPr lang="en-US" sz="1300" i="1" dirty="0" smtClean="0"/>
              <a:t>(2.3)</a:t>
            </a:r>
            <a:endParaRPr lang="en-US" sz="1300" i="1" dirty="0"/>
          </a:p>
        </p:txBody>
      </p:sp>
      <p:sp>
        <p:nvSpPr>
          <p:cNvPr id="48" name="TextBox 47"/>
          <p:cNvSpPr txBox="1"/>
          <p:nvPr/>
        </p:nvSpPr>
        <p:spPr>
          <a:xfrm>
            <a:off x="7956376" y="6492009"/>
            <a:ext cx="784207" cy="302956"/>
          </a:xfrm>
          <a:prstGeom prst="rect">
            <a:avLst/>
          </a:prstGeom>
          <a:noFill/>
        </p:spPr>
        <p:txBody>
          <a:bodyPr wrap="square" rtlCol="0">
            <a:spAutoFit/>
          </a:bodyPr>
          <a:lstStyle/>
          <a:p>
            <a:r>
              <a:rPr lang="en-US" sz="1300" i="1" dirty="0" smtClean="0"/>
              <a:t>(3.3</a:t>
            </a:r>
            <a:r>
              <a:rPr lang="en-US" sz="1300" i="1" dirty="0"/>
              <a:t>)</a:t>
            </a:r>
          </a:p>
        </p:txBody>
      </p:sp>
      <p:sp>
        <p:nvSpPr>
          <p:cNvPr id="49" name="TextBox 48"/>
          <p:cNvSpPr txBox="1"/>
          <p:nvPr/>
        </p:nvSpPr>
        <p:spPr>
          <a:xfrm>
            <a:off x="3312222" y="6484984"/>
            <a:ext cx="827730" cy="292388"/>
          </a:xfrm>
          <a:prstGeom prst="rect">
            <a:avLst/>
          </a:prstGeom>
          <a:noFill/>
        </p:spPr>
        <p:txBody>
          <a:bodyPr wrap="square" rtlCol="0">
            <a:spAutoFit/>
          </a:bodyPr>
          <a:lstStyle/>
          <a:p>
            <a:r>
              <a:rPr lang="en-US" sz="1300" i="1" dirty="0" smtClean="0"/>
              <a:t>(2.4)</a:t>
            </a:r>
            <a:endParaRPr lang="en-US" sz="1300" i="1" dirty="0"/>
          </a:p>
        </p:txBody>
      </p:sp>
      <p:sp>
        <p:nvSpPr>
          <p:cNvPr id="50" name="TextBox 49"/>
          <p:cNvSpPr txBox="1"/>
          <p:nvPr/>
        </p:nvSpPr>
        <p:spPr>
          <a:xfrm>
            <a:off x="6372200" y="6492009"/>
            <a:ext cx="871592" cy="292388"/>
          </a:xfrm>
          <a:prstGeom prst="rect">
            <a:avLst/>
          </a:prstGeom>
          <a:noFill/>
        </p:spPr>
        <p:txBody>
          <a:bodyPr wrap="square" rtlCol="0">
            <a:spAutoFit/>
          </a:bodyPr>
          <a:lstStyle/>
          <a:p>
            <a:r>
              <a:rPr lang="en-US" sz="1300" i="1" dirty="0" smtClean="0"/>
              <a:t>(3.2</a:t>
            </a:r>
            <a:r>
              <a:rPr lang="en-US" sz="1300" i="1" dirty="0"/>
              <a:t>)</a:t>
            </a:r>
          </a:p>
        </p:txBody>
      </p:sp>
      <p:sp>
        <p:nvSpPr>
          <p:cNvPr id="52" name="TextBox 51"/>
          <p:cNvSpPr txBox="1"/>
          <p:nvPr/>
        </p:nvSpPr>
        <p:spPr>
          <a:xfrm>
            <a:off x="4788024" y="6489340"/>
            <a:ext cx="965120" cy="292388"/>
          </a:xfrm>
          <a:prstGeom prst="rect">
            <a:avLst/>
          </a:prstGeom>
          <a:noFill/>
        </p:spPr>
        <p:txBody>
          <a:bodyPr wrap="square" rtlCol="0">
            <a:spAutoFit/>
          </a:bodyPr>
          <a:lstStyle/>
          <a:p>
            <a:r>
              <a:rPr lang="en-US" sz="1300" i="1" dirty="0" smtClean="0"/>
              <a:t>(2.5)</a:t>
            </a:r>
            <a:endParaRPr lang="en-US" sz="1300" i="1" dirty="0"/>
          </a:p>
        </p:txBody>
      </p:sp>
      <p:sp>
        <p:nvSpPr>
          <p:cNvPr id="53" name="TextBox 52"/>
          <p:cNvSpPr txBox="1"/>
          <p:nvPr/>
        </p:nvSpPr>
        <p:spPr>
          <a:xfrm>
            <a:off x="14258" y="6001006"/>
            <a:ext cx="9166254" cy="505267"/>
          </a:xfrm>
          <a:prstGeom prst="rect">
            <a:avLst/>
          </a:prstGeom>
          <a:noFill/>
        </p:spPr>
        <p:txBody>
          <a:bodyPr wrap="square" rtlCol="0">
            <a:spAutoFit/>
          </a:bodyPr>
          <a:lstStyle/>
          <a:p>
            <a:pPr lvl="0">
              <a:spcAft>
                <a:spcPts val="100"/>
              </a:spcAft>
              <a:defRPr/>
            </a:pPr>
            <a:r>
              <a:rPr lang="en-US" sz="1300" spc="-50" dirty="0">
                <a:solidFill>
                  <a:srgbClr val="FF0000"/>
                </a:solidFill>
              </a:rPr>
              <a:t>(Arm ISA-based processor lines rather than Apple’s designs </a:t>
            </a:r>
            <a:r>
              <a:rPr lang="en-US" sz="1300" spc="-50" dirty="0"/>
              <a:t>include</a:t>
            </a:r>
            <a:r>
              <a:rPr lang="en-US" sz="1300" spc="-50" dirty="0">
                <a:solidFill>
                  <a:srgbClr val="000000"/>
                </a:solidFill>
              </a:rPr>
              <a:t> Android oriented lines, like Qualcomm’s </a:t>
            </a:r>
          </a:p>
          <a:p>
            <a:pPr lvl="0">
              <a:spcAft>
                <a:spcPts val="100"/>
              </a:spcAft>
              <a:defRPr/>
            </a:pPr>
            <a:r>
              <a:rPr lang="en-US" sz="1300" spc="-50" dirty="0">
                <a:solidFill>
                  <a:srgbClr val="000000"/>
                </a:solidFill>
              </a:rPr>
              <a:t>  </a:t>
            </a:r>
            <a:r>
              <a:rPr lang="en-US" sz="1300" spc="-50" dirty="0"/>
              <a:t>Snapdragon, 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sp>
        <p:nvSpPr>
          <p:cNvPr id="54" name="TextBox 53"/>
          <p:cNvSpPr txBox="1"/>
          <p:nvPr/>
        </p:nvSpPr>
        <p:spPr>
          <a:xfrm>
            <a:off x="1547664" y="270642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55" name="Text Box 5"/>
          <p:cNvSpPr txBox="1">
            <a:spLocks noChangeArrowheads="1"/>
          </p:cNvSpPr>
          <p:nvPr/>
        </p:nvSpPr>
        <p:spPr bwMode="auto">
          <a:xfrm>
            <a:off x="5529652" y="3073992"/>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6" name="Text Box 6"/>
          <p:cNvSpPr txBox="1">
            <a:spLocks noChangeArrowheads="1"/>
          </p:cNvSpPr>
          <p:nvPr/>
        </p:nvSpPr>
        <p:spPr bwMode="auto">
          <a:xfrm>
            <a:off x="7375133" y="3065576"/>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7" name="TextBox 56"/>
          <p:cNvSpPr txBox="1"/>
          <p:nvPr/>
        </p:nvSpPr>
        <p:spPr>
          <a:xfrm>
            <a:off x="35496" y="2717233"/>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58" name="Text Box 6"/>
          <p:cNvSpPr txBox="1">
            <a:spLocks noChangeArrowheads="1"/>
          </p:cNvSpPr>
          <p:nvPr/>
        </p:nvSpPr>
        <p:spPr bwMode="auto">
          <a:xfrm>
            <a:off x="3159477" y="2737513"/>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59" name="Text Box 6"/>
          <p:cNvSpPr txBox="1">
            <a:spLocks noChangeArrowheads="1"/>
          </p:cNvSpPr>
          <p:nvPr/>
        </p:nvSpPr>
        <p:spPr bwMode="auto">
          <a:xfrm>
            <a:off x="7241467" y="2727834"/>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devices)</a:t>
            </a:r>
          </a:p>
        </p:txBody>
      </p:sp>
      <p:sp>
        <p:nvSpPr>
          <p:cNvPr id="60" name="Text Box 6"/>
          <p:cNvSpPr txBox="1">
            <a:spLocks noChangeArrowheads="1"/>
          </p:cNvSpPr>
          <p:nvPr/>
        </p:nvSpPr>
        <p:spPr bwMode="auto">
          <a:xfrm>
            <a:off x="5909679" y="2725222"/>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61" name="Text Box 6"/>
          <p:cNvSpPr txBox="1">
            <a:spLocks noChangeArrowheads="1"/>
          </p:cNvSpPr>
          <p:nvPr/>
        </p:nvSpPr>
        <p:spPr bwMode="auto">
          <a:xfrm>
            <a:off x="4433515" y="2716801"/>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62" name="Straight Connector 61"/>
          <p:cNvCxnSpPr>
            <a:stCxn id="73" idx="1"/>
            <a:endCxn id="64" idx="7"/>
          </p:cNvCxnSpPr>
          <p:nvPr/>
        </p:nvCxnSpPr>
        <p:spPr bwMode="auto">
          <a:xfrm flipH="1">
            <a:off x="3101931" y="1486772"/>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 Box 4"/>
          <p:cNvSpPr txBox="1">
            <a:spLocks noChangeArrowheads="1"/>
          </p:cNvSpPr>
          <p:nvPr/>
        </p:nvSpPr>
        <p:spPr bwMode="auto">
          <a:xfrm>
            <a:off x="3419872" y="1052736"/>
            <a:ext cx="37804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devices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4" name="Oval 63"/>
          <p:cNvSpPr>
            <a:spLocks noChangeArrowheads="1"/>
          </p:cNvSpPr>
          <p:nvPr/>
        </p:nvSpPr>
        <p:spPr bwMode="auto">
          <a:xfrm>
            <a:off x="3046376" y="16710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5" name="Straight Connector 64"/>
          <p:cNvCxnSpPr>
            <a:stCxn id="73" idx="1"/>
            <a:endCxn id="66" idx="1"/>
          </p:cNvCxnSpPr>
          <p:nvPr/>
        </p:nvCxnSpPr>
        <p:spPr bwMode="auto">
          <a:xfrm>
            <a:off x="5292081" y="1486772"/>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Oval 13"/>
          <p:cNvSpPr>
            <a:spLocks noChangeArrowheads="1"/>
          </p:cNvSpPr>
          <p:nvPr/>
        </p:nvSpPr>
        <p:spPr bwMode="auto">
          <a:xfrm>
            <a:off x="7452328" y="16631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7" name="Straight Connector 66"/>
          <p:cNvCxnSpPr>
            <a:endCxn id="70" idx="6"/>
          </p:cNvCxnSpPr>
          <p:nvPr/>
        </p:nvCxnSpPr>
        <p:spPr bwMode="auto">
          <a:xfrm flipH="1">
            <a:off x="6804248" y="2402981"/>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a:stCxn id="74" idx="1"/>
            <a:endCxn id="69" idx="2"/>
          </p:cNvCxnSpPr>
          <p:nvPr/>
        </p:nvCxnSpPr>
        <p:spPr bwMode="auto">
          <a:xfrm>
            <a:off x="7488325" y="2402981"/>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Oval 13"/>
          <p:cNvSpPr>
            <a:spLocks noChangeArrowheads="1"/>
          </p:cNvSpPr>
          <p:nvPr/>
        </p:nvSpPr>
        <p:spPr bwMode="auto">
          <a:xfrm>
            <a:off x="8207625" y="264216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70" name="Oval 13"/>
          <p:cNvSpPr>
            <a:spLocks noChangeArrowheads="1"/>
          </p:cNvSpPr>
          <p:nvPr/>
        </p:nvSpPr>
        <p:spPr bwMode="auto">
          <a:xfrm>
            <a:off x="6731461" y="2647581"/>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71" name="TextBox 70"/>
          <p:cNvSpPr txBox="1"/>
          <p:nvPr/>
        </p:nvSpPr>
        <p:spPr>
          <a:xfrm>
            <a:off x="2267744" y="1738800"/>
            <a:ext cx="1606530" cy="292388"/>
          </a:xfrm>
          <a:prstGeom prst="rect">
            <a:avLst/>
          </a:prstGeom>
          <a:noFill/>
        </p:spPr>
        <p:txBody>
          <a:bodyPr wrap="none" rtlCol="0">
            <a:spAutoFit/>
          </a:bodyPr>
          <a:lstStyle/>
          <a:p>
            <a:r>
              <a:rPr lang="en-US" sz="1300" b="1" dirty="0"/>
              <a:t>Arm-ISA based</a:t>
            </a:r>
          </a:p>
        </p:txBody>
      </p:sp>
      <p:sp>
        <p:nvSpPr>
          <p:cNvPr id="72" name="TextBox 71"/>
          <p:cNvSpPr txBox="1"/>
          <p:nvPr/>
        </p:nvSpPr>
        <p:spPr>
          <a:xfrm>
            <a:off x="6402776" y="1738800"/>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73" name="Line 9"/>
          <p:cNvSpPr>
            <a:spLocks noChangeShapeType="1"/>
          </p:cNvSpPr>
          <p:nvPr/>
        </p:nvSpPr>
        <p:spPr bwMode="auto">
          <a:xfrm>
            <a:off x="5292080" y="130677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Line 9"/>
          <p:cNvSpPr>
            <a:spLocks noChangeShapeType="1"/>
          </p:cNvSpPr>
          <p:nvPr/>
        </p:nvSpPr>
        <p:spPr bwMode="auto">
          <a:xfrm>
            <a:off x="7488324" y="222298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Line 9"/>
          <p:cNvSpPr>
            <a:spLocks noChangeShapeType="1"/>
          </p:cNvSpPr>
          <p:nvPr/>
        </p:nvSpPr>
        <p:spPr bwMode="auto">
          <a:xfrm>
            <a:off x="3087316" y="2087904"/>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6" name="Line 10"/>
          <p:cNvSpPr>
            <a:spLocks noChangeShapeType="1"/>
          </p:cNvSpPr>
          <p:nvPr/>
        </p:nvSpPr>
        <p:spPr bwMode="auto">
          <a:xfrm flipH="1">
            <a:off x="2392300" y="2447874"/>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7" name="Straight Connector 76"/>
          <p:cNvCxnSpPr>
            <a:stCxn id="76" idx="0"/>
            <a:endCxn id="80" idx="6"/>
          </p:cNvCxnSpPr>
          <p:nvPr/>
        </p:nvCxnSpPr>
        <p:spPr>
          <a:xfrm flipH="1">
            <a:off x="935588" y="2447874"/>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6" idx="0"/>
          </p:cNvCxnSpPr>
          <p:nvPr/>
        </p:nvCxnSpPr>
        <p:spPr>
          <a:xfrm>
            <a:off x="3080417" y="2447874"/>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Oval 13"/>
          <p:cNvSpPr>
            <a:spLocks noChangeArrowheads="1"/>
          </p:cNvSpPr>
          <p:nvPr/>
        </p:nvSpPr>
        <p:spPr bwMode="auto">
          <a:xfrm>
            <a:off x="2330134" y="26559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0" name="Oval 13"/>
          <p:cNvSpPr>
            <a:spLocks noChangeArrowheads="1"/>
          </p:cNvSpPr>
          <p:nvPr/>
        </p:nvSpPr>
        <p:spPr bwMode="auto">
          <a:xfrm>
            <a:off x="863588" y="266053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Oval 80"/>
          <p:cNvSpPr>
            <a:spLocks noChangeArrowheads="1"/>
          </p:cNvSpPr>
          <p:nvPr/>
        </p:nvSpPr>
        <p:spPr bwMode="auto">
          <a:xfrm>
            <a:off x="3707904" y="2670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82" name="Straight Connector 81"/>
          <p:cNvCxnSpPr>
            <a:stCxn id="76" idx="0"/>
            <a:endCxn id="83" idx="6"/>
          </p:cNvCxnSpPr>
          <p:nvPr/>
        </p:nvCxnSpPr>
        <p:spPr bwMode="auto">
          <a:xfrm>
            <a:off x="3080417" y="2447874"/>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Oval 13"/>
          <p:cNvSpPr>
            <a:spLocks noChangeArrowheads="1"/>
          </p:cNvSpPr>
          <p:nvPr/>
        </p:nvSpPr>
        <p:spPr bwMode="auto">
          <a:xfrm>
            <a:off x="5142972" y="263960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4" name="Rounded Rectangle 123"/>
          <p:cNvSpPr/>
          <p:nvPr/>
        </p:nvSpPr>
        <p:spPr bwMode="auto">
          <a:xfrm>
            <a:off x="35496" y="2696224"/>
            <a:ext cx="3097123" cy="3230852"/>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36168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a:t>
            </a:r>
            <a:r>
              <a:rPr lang="en-US" dirty="0"/>
              <a:t>Recent Arm ISA-based Android and iOS mobile devices (2)</a:t>
            </a:r>
          </a:p>
        </p:txBody>
      </p:sp>
      <p:pic>
        <p:nvPicPr>
          <p:cNvPr id="4" name="Picture 3"/>
          <p:cNvPicPr>
            <a:picLocks noChangeAspect="1"/>
          </p:cNvPicPr>
          <p:nvPr/>
        </p:nvPicPr>
        <p:blipFill rotWithShape="1">
          <a:blip r:embed="rId2"/>
          <a:srcRect l="5114" t="40200" r="39959" b="6251"/>
          <a:stretch/>
        </p:blipFill>
        <p:spPr>
          <a:xfrm>
            <a:off x="71438" y="833194"/>
            <a:ext cx="9001062" cy="4936066"/>
          </a:xfrm>
          <a:prstGeom prst="rect">
            <a:avLst/>
          </a:prstGeom>
        </p:spPr>
      </p:pic>
      <p:sp>
        <p:nvSpPr>
          <p:cNvPr id="5" name="TextBox 4"/>
          <p:cNvSpPr txBox="1"/>
          <p:nvPr/>
        </p:nvSpPr>
        <p:spPr>
          <a:xfrm>
            <a:off x="71500" y="476672"/>
            <a:ext cx="9181020" cy="369332"/>
          </a:xfrm>
          <a:prstGeom prst="rect">
            <a:avLst/>
          </a:prstGeom>
          <a:noFill/>
        </p:spPr>
        <p:txBody>
          <a:bodyPr wrap="square" rtlCol="0">
            <a:spAutoFit/>
          </a:bodyPr>
          <a:lstStyle/>
          <a:p>
            <a:r>
              <a:rPr lang="en-US" dirty="0">
                <a:solidFill>
                  <a:schemeClr val="accent6"/>
                </a:solidFill>
              </a:rPr>
              <a:t>Smartphone market share by shipments worldwide 2015 - 2022 [</a:t>
            </a:r>
            <a:r>
              <a:rPr lang="hu-HU" dirty="0">
                <a:solidFill>
                  <a:schemeClr val="accent6"/>
                </a:solidFill>
              </a:rPr>
              <a:t>66</a:t>
            </a:r>
            <a:r>
              <a:rPr lang="en-US" dirty="0">
                <a:solidFill>
                  <a:schemeClr val="accent6"/>
                </a:solidFill>
              </a:rPr>
              <a:t>]</a:t>
            </a:r>
          </a:p>
        </p:txBody>
      </p:sp>
      <p:sp>
        <p:nvSpPr>
          <p:cNvPr id="6" name="Rounded Rectangle 5"/>
          <p:cNvSpPr/>
          <p:nvPr/>
        </p:nvSpPr>
        <p:spPr bwMode="auto">
          <a:xfrm>
            <a:off x="611188" y="4685622"/>
            <a:ext cx="7345188" cy="360040"/>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3" name="TextBox 2"/>
          <p:cNvSpPr txBox="1"/>
          <p:nvPr/>
        </p:nvSpPr>
        <p:spPr>
          <a:xfrm>
            <a:off x="107950" y="5733256"/>
            <a:ext cx="9360594" cy="907941"/>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As seen in the above Figure, recently Samsung, Apple, OPPO, </a:t>
            </a:r>
            <a:r>
              <a:rPr lang="en-US" sz="1600" dirty="0" err="1" smtClean="0"/>
              <a:t>Xiomi</a:t>
            </a:r>
            <a:r>
              <a:rPr lang="en-US" sz="1600" dirty="0" smtClean="0"/>
              <a:t> and vivo are</a:t>
            </a:r>
          </a:p>
          <a:p>
            <a:pPr>
              <a:spcAft>
                <a:spcPts val="600"/>
              </a:spcAft>
            </a:pPr>
            <a:r>
              <a:rPr lang="en-US" sz="1600" dirty="0"/>
              <a:t> </a:t>
            </a:r>
            <a:r>
              <a:rPr lang="en-US" sz="1600" dirty="0" smtClean="0"/>
              <a:t>     the major suppliers of smartphones.</a:t>
            </a:r>
          </a:p>
          <a:p>
            <a:pPr marL="285750" indent="-285750">
              <a:buFont typeface="Arial" panose="020B0604020202020204" pitchFamily="34" charset="0"/>
              <a:buChar char="•"/>
            </a:pPr>
            <a:r>
              <a:rPr lang="en-US" sz="1600" dirty="0" smtClean="0"/>
              <a:t>Since the US export restrictions (2020) Huawei lost its notable share in this market.   </a:t>
            </a:r>
            <a:endParaRPr lang="en-US" sz="1600" dirty="0"/>
          </a:p>
        </p:txBody>
      </p:sp>
    </p:spTree>
    <p:extLst>
      <p:ext uri="{BB962C8B-B14F-4D97-AF65-F5344CB8AC3E}">
        <p14:creationId xmlns:p14="http://schemas.microsoft.com/office/powerpoint/2010/main" val="21942468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a:t>
            </a:r>
            <a:r>
              <a:rPr lang="en-US" dirty="0"/>
              <a:t>Recent Arm ISA-based Android and iOS mobile devices </a:t>
            </a:r>
            <a:r>
              <a:rPr lang="en-US" dirty="0" smtClean="0"/>
              <a:t>(3)</a:t>
            </a:r>
            <a:endParaRPr lang="en-US" dirty="0"/>
          </a:p>
        </p:txBody>
      </p:sp>
      <p:pic>
        <p:nvPicPr>
          <p:cNvPr id="3" name="Picture 2"/>
          <p:cNvPicPr>
            <a:picLocks noChangeAspect="1"/>
          </p:cNvPicPr>
          <p:nvPr/>
        </p:nvPicPr>
        <p:blipFill rotWithShape="1">
          <a:blip r:embed="rId2"/>
          <a:srcRect l="4128" t="34250" r="45275" b="21482"/>
          <a:stretch/>
        </p:blipFill>
        <p:spPr>
          <a:xfrm>
            <a:off x="-508" y="620688"/>
            <a:ext cx="9071596" cy="4464496"/>
          </a:xfrm>
          <a:prstGeom prst="rect">
            <a:avLst/>
          </a:prstGeom>
        </p:spPr>
      </p:pic>
      <p:sp>
        <p:nvSpPr>
          <p:cNvPr id="4" name="TextBox 3"/>
          <p:cNvSpPr txBox="1"/>
          <p:nvPr/>
        </p:nvSpPr>
        <p:spPr>
          <a:xfrm>
            <a:off x="71500" y="476672"/>
            <a:ext cx="7757829" cy="369332"/>
          </a:xfrm>
          <a:prstGeom prst="rect">
            <a:avLst/>
          </a:prstGeom>
          <a:noFill/>
        </p:spPr>
        <p:txBody>
          <a:bodyPr wrap="none" rtlCol="0">
            <a:spAutoFit/>
          </a:bodyPr>
          <a:lstStyle/>
          <a:p>
            <a:r>
              <a:rPr lang="en-US" dirty="0">
                <a:solidFill>
                  <a:schemeClr val="accent6"/>
                </a:solidFill>
              </a:rPr>
              <a:t>Tablet </a:t>
            </a:r>
            <a:r>
              <a:rPr lang="en-US" dirty="0" smtClean="0">
                <a:solidFill>
                  <a:schemeClr val="accent6"/>
                </a:solidFill>
              </a:rPr>
              <a:t>market share by shipments </a:t>
            </a:r>
            <a:r>
              <a:rPr lang="en-US" dirty="0">
                <a:solidFill>
                  <a:schemeClr val="accent6"/>
                </a:solidFill>
              </a:rPr>
              <a:t>worldwide </a:t>
            </a:r>
            <a:r>
              <a:rPr lang="en-US" dirty="0" smtClean="0">
                <a:solidFill>
                  <a:schemeClr val="accent6"/>
                </a:solidFill>
              </a:rPr>
              <a:t>(</a:t>
            </a:r>
            <a:r>
              <a:rPr lang="en-US" dirty="0">
                <a:solidFill>
                  <a:schemeClr val="accent6"/>
                </a:solidFill>
              </a:rPr>
              <a:t>2014 – 2021) [</a:t>
            </a:r>
            <a:r>
              <a:rPr lang="hu-HU" dirty="0">
                <a:solidFill>
                  <a:schemeClr val="accent6"/>
                </a:solidFill>
              </a:rPr>
              <a:t>69</a:t>
            </a:r>
            <a:r>
              <a:rPr lang="en-US" dirty="0">
                <a:solidFill>
                  <a:schemeClr val="accent6"/>
                </a:solidFill>
              </a:rPr>
              <a:t>]</a:t>
            </a:r>
          </a:p>
        </p:txBody>
      </p:sp>
      <p:sp>
        <p:nvSpPr>
          <p:cNvPr id="7" name="Rectangle 6"/>
          <p:cNvSpPr/>
          <p:nvPr/>
        </p:nvSpPr>
        <p:spPr bwMode="auto">
          <a:xfrm>
            <a:off x="611560" y="5337212"/>
            <a:ext cx="7848872" cy="324036"/>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107950" y="5905435"/>
            <a:ext cx="9360594"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As the above Figure indicates, recently Apple, Samsung, Lenovo, Amazon and Microsoft are the major tablet suppliers while considering unit shipments.</a:t>
            </a:r>
          </a:p>
          <a:p>
            <a:pPr marL="285750" indent="-285750">
              <a:buFont typeface="Arial" panose="020B0604020202020204" pitchFamily="34" charset="0"/>
              <a:buChar char="•"/>
            </a:pPr>
            <a:r>
              <a:rPr lang="en-US" sz="1600" dirty="0" smtClean="0"/>
              <a:t>Huawei lost its position due to US export restrictions (2020).   </a:t>
            </a:r>
            <a:endParaRPr lang="en-US" sz="1600" dirty="0"/>
          </a:p>
        </p:txBody>
      </p:sp>
      <p:pic>
        <p:nvPicPr>
          <p:cNvPr id="9" name="Picture 8"/>
          <p:cNvPicPr>
            <a:picLocks noChangeAspect="1"/>
          </p:cNvPicPr>
          <p:nvPr/>
        </p:nvPicPr>
        <p:blipFill rotWithShape="1">
          <a:blip r:embed="rId2"/>
          <a:srcRect l="4128" t="81017" r="45275" b="12200"/>
          <a:stretch/>
        </p:blipFill>
        <p:spPr>
          <a:xfrm>
            <a:off x="-508" y="5157192"/>
            <a:ext cx="9071596" cy="684076"/>
          </a:xfrm>
          <a:prstGeom prst="rect">
            <a:avLst/>
          </a:prstGeom>
        </p:spPr>
      </p:pic>
    </p:spTree>
    <p:extLst>
      <p:ext uri="{BB962C8B-B14F-4D97-AF65-F5344CB8AC3E}">
        <p14:creationId xmlns:p14="http://schemas.microsoft.com/office/powerpoint/2010/main" val="998242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a:t>
            </a:r>
            <a:r>
              <a:rPr lang="en-US" dirty="0"/>
              <a:t>Recent Arm ISA-based Android and iOS mobile devices </a:t>
            </a:r>
            <a:r>
              <a:rPr lang="en-US" dirty="0" smtClean="0"/>
              <a:t>(4)</a:t>
            </a:r>
            <a:endParaRPr lang="en-US" dirty="0"/>
          </a:p>
        </p:txBody>
      </p:sp>
      <p:grpSp>
        <p:nvGrpSpPr>
          <p:cNvPr id="7" name="Group 6"/>
          <p:cNvGrpSpPr/>
          <p:nvPr/>
        </p:nvGrpSpPr>
        <p:grpSpPr>
          <a:xfrm>
            <a:off x="71500" y="872716"/>
            <a:ext cx="9072500" cy="4680520"/>
            <a:chOff x="71500" y="1592797"/>
            <a:chExt cx="8280920" cy="4428491"/>
          </a:xfrm>
        </p:grpSpPr>
        <p:pic>
          <p:nvPicPr>
            <p:cNvPr id="3" name="Picture 2"/>
            <p:cNvPicPr>
              <a:picLocks noChangeAspect="1"/>
            </p:cNvPicPr>
            <p:nvPr/>
          </p:nvPicPr>
          <p:blipFill rotWithShape="1">
            <a:blip r:embed="rId2"/>
            <a:srcRect l="12220" t="34581" r="40965" b="20168"/>
            <a:stretch/>
          </p:blipFill>
          <p:spPr>
            <a:xfrm>
              <a:off x="935596" y="1592797"/>
              <a:ext cx="7416824" cy="4032448"/>
            </a:xfrm>
            <a:prstGeom prst="rect">
              <a:avLst/>
            </a:prstGeom>
          </p:spPr>
        </p:pic>
        <p:pic>
          <p:nvPicPr>
            <p:cNvPr id="4" name="Picture 3"/>
            <p:cNvPicPr>
              <a:picLocks noChangeAspect="1"/>
            </p:cNvPicPr>
            <p:nvPr/>
          </p:nvPicPr>
          <p:blipFill rotWithShape="1">
            <a:blip r:embed="rId2"/>
            <a:srcRect l="16084" t="81852" r="51191" b="14108"/>
            <a:stretch/>
          </p:blipFill>
          <p:spPr>
            <a:xfrm>
              <a:off x="1871700" y="5661249"/>
              <a:ext cx="5184576" cy="360039"/>
            </a:xfrm>
            <a:prstGeom prst="rect">
              <a:avLst/>
            </a:prstGeom>
          </p:spPr>
        </p:pic>
        <p:pic>
          <p:nvPicPr>
            <p:cNvPr id="5" name="Picture 4"/>
            <p:cNvPicPr>
              <a:picLocks noChangeAspect="1"/>
            </p:cNvPicPr>
            <p:nvPr/>
          </p:nvPicPr>
          <p:blipFill rotWithShape="1">
            <a:blip r:embed="rId2"/>
            <a:srcRect l="7677" t="36605" r="89597" b="21379"/>
            <a:stretch/>
          </p:blipFill>
          <p:spPr>
            <a:xfrm>
              <a:off x="431540" y="1772817"/>
              <a:ext cx="432048" cy="3744415"/>
            </a:xfrm>
            <a:prstGeom prst="rect">
              <a:avLst/>
            </a:prstGeom>
          </p:spPr>
        </p:pic>
        <p:pic>
          <p:nvPicPr>
            <p:cNvPr id="6" name="Picture 5"/>
            <p:cNvPicPr>
              <a:picLocks noChangeAspect="1"/>
            </p:cNvPicPr>
            <p:nvPr/>
          </p:nvPicPr>
          <p:blipFill rotWithShape="1">
            <a:blip r:embed="rId2"/>
            <a:srcRect l="5177" t="36605" r="93005" b="21379"/>
            <a:stretch/>
          </p:blipFill>
          <p:spPr>
            <a:xfrm>
              <a:off x="71500" y="2168861"/>
              <a:ext cx="288032" cy="3744415"/>
            </a:xfrm>
            <a:prstGeom prst="rect">
              <a:avLst/>
            </a:prstGeom>
          </p:spPr>
        </p:pic>
      </p:grpSp>
      <p:sp>
        <p:nvSpPr>
          <p:cNvPr id="9" name="TextBox 8"/>
          <p:cNvSpPr txBox="1"/>
          <p:nvPr/>
        </p:nvSpPr>
        <p:spPr>
          <a:xfrm>
            <a:off x="71500" y="476672"/>
            <a:ext cx="9072500" cy="369332"/>
          </a:xfrm>
          <a:prstGeom prst="rect">
            <a:avLst/>
          </a:prstGeom>
          <a:noFill/>
        </p:spPr>
        <p:txBody>
          <a:bodyPr wrap="square" rtlCol="0">
            <a:spAutoFit/>
          </a:bodyPr>
          <a:lstStyle/>
          <a:p>
            <a:r>
              <a:rPr lang="en-US" spc="-30" dirty="0">
                <a:solidFill>
                  <a:schemeClr val="accent6"/>
                </a:solidFill>
              </a:rPr>
              <a:t>Tablet </a:t>
            </a:r>
            <a:r>
              <a:rPr lang="en-US" spc="-30" dirty="0" smtClean="0">
                <a:solidFill>
                  <a:schemeClr val="accent6"/>
                </a:solidFill>
              </a:rPr>
              <a:t>application processor revenue market share worldwide </a:t>
            </a:r>
            <a:r>
              <a:rPr lang="en-US" spc="-30" dirty="0">
                <a:solidFill>
                  <a:schemeClr val="accent6"/>
                </a:solidFill>
              </a:rPr>
              <a:t>in 2021 [</a:t>
            </a:r>
            <a:r>
              <a:rPr lang="hu-HU" spc="-30" dirty="0">
                <a:solidFill>
                  <a:schemeClr val="accent6"/>
                </a:solidFill>
              </a:rPr>
              <a:t>70</a:t>
            </a:r>
            <a:r>
              <a:rPr lang="en-US" spc="-30" dirty="0">
                <a:solidFill>
                  <a:schemeClr val="accent6"/>
                </a:solidFill>
              </a:rPr>
              <a:t>] </a:t>
            </a:r>
          </a:p>
        </p:txBody>
      </p:sp>
      <p:sp>
        <p:nvSpPr>
          <p:cNvPr id="10" name="TextBox 9"/>
          <p:cNvSpPr txBox="1"/>
          <p:nvPr/>
        </p:nvSpPr>
        <p:spPr>
          <a:xfrm>
            <a:off x="215516" y="5587206"/>
            <a:ext cx="889275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Nevertheless, if the revenue share of tablet application processors is concerned,</a:t>
            </a:r>
          </a:p>
          <a:p>
            <a:pPr>
              <a:spcAft>
                <a:spcPts val="200"/>
              </a:spcAft>
            </a:pPr>
            <a:r>
              <a:rPr lang="en-US" sz="1600" dirty="0"/>
              <a:t> </a:t>
            </a:r>
            <a:r>
              <a:rPr lang="en-US" sz="1600" dirty="0" smtClean="0"/>
              <a:t>     Apple is the leading vendor by far, followed by Intel Qualcomm and </a:t>
            </a:r>
            <a:r>
              <a:rPr lang="en-US" sz="1600" dirty="0" err="1" smtClean="0"/>
              <a:t>MediaTek</a:t>
            </a:r>
            <a:r>
              <a:rPr lang="en-US" sz="1600" dirty="0" smtClean="0"/>
              <a:t>.</a:t>
            </a:r>
            <a:endParaRPr lang="en-US" sz="1600" dirty="0"/>
          </a:p>
        </p:txBody>
      </p:sp>
    </p:spTree>
    <p:extLst>
      <p:ext uri="{BB962C8B-B14F-4D97-AF65-F5344CB8AC3E}">
        <p14:creationId xmlns:p14="http://schemas.microsoft.com/office/powerpoint/2010/main" val="934873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a:t>
            </a:r>
            <a:r>
              <a:rPr lang="en-US" dirty="0"/>
              <a:t>Recent Arm ISA-based Android and iOS mobile devices </a:t>
            </a:r>
            <a:r>
              <a:rPr lang="en-US" dirty="0" smtClean="0"/>
              <a:t>(5)</a:t>
            </a:r>
            <a:endParaRPr lang="en-US" dirty="0"/>
          </a:p>
        </p:txBody>
      </p:sp>
      <p:sp>
        <p:nvSpPr>
          <p:cNvPr id="8" name="Rounded Rectangle 7"/>
          <p:cNvSpPr/>
          <p:nvPr/>
        </p:nvSpPr>
        <p:spPr bwMode="auto">
          <a:xfrm>
            <a:off x="508" y="549336"/>
            <a:ext cx="9144000" cy="385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827773" y="1430583"/>
            <a:ext cx="2052039" cy="882293"/>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t>Apple</a:t>
            </a:r>
          </a:p>
          <a:p>
            <a:pPr marL="285750" indent="-285750">
              <a:spcAft>
                <a:spcPts val="200"/>
              </a:spcAft>
              <a:buFont typeface="Arial" panose="020B0604020202020204" pitchFamily="34" charset="0"/>
              <a:buChar char="•"/>
            </a:pPr>
            <a:r>
              <a:rPr lang="en-US" sz="1600" dirty="0"/>
              <a:t>Qualcomm and</a:t>
            </a:r>
          </a:p>
          <a:p>
            <a:pPr marL="285750" indent="-285750">
              <a:spcAft>
                <a:spcPts val="200"/>
              </a:spcAft>
              <a:buFont typeface="Arial" panose="020B0604020202020204" pitchFamily="34" charset="0"/>
              <a:buChar char="•"/>
            </a:pPr>
            <a:r>
              <a:rPr lang="en-US" sz="1600" dirty="0" err="1"/>
              <a:t>MediaTek</a:t>
            </a:r>
            <a:endParaRPr lang="en-US" sz="1600" dirty="0"/>
          </a:p>
        </p:txBody>
      </p:sp>
      <p:sp>
        <p:nvSpPr>
          <p:cNvPr id="10" name="TextBox 9"/>
          <p:cNvSpPr txBox="1"/>
          <p:nvPr/>
        </p:nvSpPr>
        <p:spPr>
          <a:xfrm>
            <a:off x="71438" y="476672"/>
            <a:ext cx="7577267" cy="369332"/>
          </a:xfrm>
          <a:prstGeom prst="rect">
            <a:avLst/>
          </a:prstGeom>
          <a:noFill/>
        </p:spPr>
        <p:txBody>
          <a:bodyPr wrap="none" rtlCol="0">
            <a:spAutoFit/>
          </a:bodyPr>
          <a:lstStyle/>
          <a:p>
            <a:r>
              <a:rPr lang="en-US" dirty="0">
                <a:solidFill>
                  <a:schemeClr val="accent6"/>
                </a:solidFill>
              </a:rPr>
              <a:t>Leading vendors in designing Arm-based application processors</a:t>
            </a:r>
          </a:p>
        </p:txBody>
      </p:sp>
      <p:sp>
        <p:nvSpPr>
          <p:cNvPr id="11" name="TextBox 10"/>
          <p:cNvSpPr txBox="1"/>
          <p:nvPr/>
        </p:nvSpPr>
        <p:spPr>
          <a:xfrm>
            <a:off x="313690" y="908720"/>
            <a:ext cx="911223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While taking into account both smartphones and tablets it can be stated that</a:t>
            </a:r>
          </a:p>
          <a:p>
            <a:r>
              <a:rPr lang="en-US" sz="1600" spc="-40" dirty="0"/>
              <a:t>      </a:t>
            </a:r>
            <a:r>
              <a:rPr lang="en-US" sz="1600" spc="-40" dirty="0">
                <a:solidFill>
                  <a:srgbClr val="0070C0"/>
                </a:solidFill>
              </a:rPr>
              <a:t>there are three major vendors in designing mobile application processors, </a:t>
            </a:r>
            <a:r>
              <a:rPr lang="en-US" sz="1600" spc="-40" dirty="0"/>
              <a:t>as follows:  </a:t>
            </a:r>
          </a:p>
        </p:txBody>
      </p:sp>
      <p:sp>
        <p:nvSpPr>
          <p:cNvPr id="12" name="TextBox 11"/>
          <p:cNvSpPr txBox="1"/>
          <p:nvPr/>
        </p:nvSpPr>
        <p:spPr>
          <a:xfrm>
            <a:off x="251520" y="2611447"/>
            <a:ext cx="9937104" cy="17081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70C0"/>
                </a:solidFill>
              </a:rPr>
              <a:t>Previously, Huawei belonged also to the major AP suppliers</a:t>
            </a:r>
            <a:r>
              <a:rPr lang="en-US" sz="1600" dirty="0"/>
              <a:t>, but US export</a:t>
            </a:r>
          </a:p>
          <a:p>
            <a:r>
              <a:rPr lang="en-US" sz="1600" spc="-40" dirty="0"/>
              <a:t>      regulations recently restrict the firm from importing </a:t>
            </a:r>
            <a:r>
              <a:rPr lang="en-US" spc="-40" dirty="0"/>
              <a:t>US-made IC manufacturing</a:t>
            </a:r>
          </a:p>
          <a:p>
            <a:pPr>
              <a:spcAft>
                <a:spcPts val="600"/>
              </a:spcAft>
            </a:pPr>
            <a:r>
              <a:rPr lang="en-US" dirty="0"/>
              <a:t>     equipment and software tools.</a:t>
            </a:r>
            <a:endParaRPr lang="en-US" sz="1600" dirty="0"/>
          </a:p>
          <a:p>
            <a:pPr marL="285750" indent="-285750">
              <a:buFont typeface="Arial" panose="020B0604020202020204" pitchFamily="34" charset="0"/>
              <a:buChar char="•"/>
            </a:pPr>
            <a:r>
              <a:rPr lang="en-US" sz="1600" dirty="0"/>
              <a:t>We note also that </a:t>
            </a:r>
            <a:r>
              <a:rPr lang="en-US" sz="1600" dirty="0">
                <a:solidFill>
                  <a:srgbClr val="0070C0"/>
                </a:solidFill>
              </a:rPr>
              <a:t>in the client and server categories Intel is the leading firm </a:t>
            </a:r>
            <a:r>
              <a:rPr lang="en-US" sz="1600" dirty="0"/>
              <a:t>for </a:t>
            </a:r>
          </a:p>
          <a:p>
            <a:r>
              <a:rPr lang="en-US" sz="1600" dirty="0"/>
              <a:t>      delivering application processors, followed by AMD with a share of ≈ 25 % in </a:t>
            </a:r>
          </a:p>
          <a:p>
            <a:r>
              <a:rPr lang="en-US" sz="1600" dirty="0"/>
              <a:t>      clients and ≈ 10 % in servers.     </a:t>
            </a:r>
          </a:p>
        </p:txBody>
      </p:sp>
      <p:sp>
        <p:nvSpPr>
          <p:cNvPr id="13" name="TextBox 12"/>
          <p:cNvSpPr txBox="1"/>
          <p:nvPr/>
        </p:nvSpPr>
        <p:spPr>
          <a:xfrm>
            <a:off x="71500" y="2312876"/>
            <a:ext cx="1085362" cy="338554"/>
          </a:xfrm>
          <a:prstGeom prst="rect">
            <a:avLst/>
          </a:prstGeom>
          <a:noFill/>
        </p:spPr>
        <p:txBody>
          <a:bodyPr wrap="none" rtlCol="0">
            <a:spAutoFit/>
          </a:bodyPr>
          <a:lstStyle/>
          <a:p>
            <a:r>
              <a:rPr lang="en-US" sz="1600" dirty="0">
                <a:solidFill>
                  <a:srgbClr val="FF0000"/>
                </a:solidFill>
              </a:rPr>
              <a:t>Remarks</a:t>
            </a:r>
          </a:p>
        </p:txBody>
      </p:sp>
    </p:spTree>
    <p:extLst>
      <p:ext uri="{BB962C8B-B14F-4D97-AF65-F5344CB8AC3E}">
        <p14:creationId xmlns:p14="http://schemas.microsoft.com/office/powerpoint/2010/main" val="26145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 calcmode="lin" valueType="num">
                                      <p:cBhvr additive="base">
                                        <p:cTn id="4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 calcmode="lin" valueType="num">
                                      <p:cBhvr additive="base">
                                        <p:cTn id="4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xEl>
                                              <p:pRg st="5" end="5"/>
                                            </p:txEl>
                                          </p:spTgt>
                                        </p:tgtEl>
                                        <p:attrNameLst>
                                          <p:attrName>style.visibility</p:attrName>
                                        </p:attrNameLst>
                                      </p:cBhvr>
                                      <p:to>
                                        <p:strVal val="visible"/>
                                      </p:to>
                                    </p:set>
                                    <p:anim calcmode="lin" valueType="num">
                                      <p:cBhvr additive="base">
                                        <p:cTn id="5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 Recent Arm ISA-based Android and iOS mobile devices </a:t>
            </a:r>
            <a:r>
              <a:rPr lang="en-US" dirty="0" smtClean="0"/>
              <a:t>(6)</a:t>
            </a:r>
            <a:endParaRPr lang="en-US" dirty="0"/>
          </a:p>
        </p:txBody>
      </p:sp>
      <p:sp>
        <p:nvSpPr>
          <p:cNvPr id="5" name="Rectangle 4"/>
          <p:cNvSpPr/>
          <p:nvPr/>
        </p:nvSpPr>
        <p:spPr bwMode="auto">
          <a:xfrm>
            <a:off x="3189823" y="410884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108849"/>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0612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0612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01610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01610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3998132"/>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3998132"/>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35588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35588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34665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34665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0612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0612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42308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42308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42395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4239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11382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11382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4756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4756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47655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47655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86061" y="5041816"/>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045678"/>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02340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042739"/>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3977490"/>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3994244"/>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3932022"/>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649281"/>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720528"/>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697246"/>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768376"/>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4969032"/>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4959070"/>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4984867"/>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11209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11209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35913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35913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04598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Up-Down Arrow 51"/>
          <p:cNvSpPr/>
          <p:nvPr/>
        </p:nvSpPr>
        <p:spPr bwMode="auto">
          <a:xfrm>
            <a:off x="2009728" y="4660222"/>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 name="Group 2"/>
          <p:cNvGrpSpPr/>
          <p:nvPr/>
        </p:nvGrpSpPr>
        <p:grpSpPr>
          <a:xfrm>
            <a:off x="588600" y="4232104"/>
            <a:ext cx="265363" cy="446216"/>
            <a:chOff x="588600" y="4407768"/>
            <a:chExt cx="265363" cy="446216"/>
          </a:xfrm>
        </p:grpSpPr>
        <p:sp>
          <p:nvSpPr>
            <p:cNvPr id="53" name="Rectangle 52"/>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55" name="Text Box 4"/>
          <p:cNvSpPr txBox="1">
            <a:spLocks noChangeArrowheads="1"/>
          </p:cNvSpPr>
          <p:nvPr/>
        </p:nvSpPr>
        <p:spPr bwMode="auto">
          <a:xfrm>
            <a:off x="179489" y="2422644"/>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234771"/>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1916832"/>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39132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397486"/>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233615"/>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390844"/>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2998266"/>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2998266"/>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725415"/>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725415"/>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293150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716958"/>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00566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2933656"/>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725415"/>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3001887"/>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292674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2945339"/>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403648" y="5425643"/>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423147"/>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429545"/>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422924"/>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465549"/>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16094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160948"/>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189432" y="616094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165304"/>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165304"/>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5914859"/>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197552"/>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95" name="Rectangle 94"/>
          <p:cNvSpPr/>
          <p:nvPr/>
        </p:nvSpPr>
        <p:spPr bwMode="auto">
          <a:xfrm>
            <a:off x="1239108" y="5038401"/>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4975242"/>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3" name="Rounded Rectangle 42"/>
          <p:cNvSpPr/>
          <p:nvPr/>
        </p:nvSpPr>
        <p:spPr bwMode="auto">
          <a:xfrm>
            <a:off x="10215" y="441325"/>
            <a:ext cx="9134293" cy="108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4" name="TextBox 93"/>
          <p:cNvSpPr txBox="1"/>
          <p:nvPr/>
        </p:nvSpPr>
        <p:spPr>
          <a:xfrm>
            <a:off x="71500" y="440668"/>
            <a:ext cx="80717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CPU configuration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Arm-based mobile </a:t>
            </a:r>
            <a:r>
              <a:rPr kumimoji="0" lang="en-US" sz="1800" b="0" i="0" u="none" strike="noStrike" kern="1200" cap="none" spc="0" normalizeH="0" baseline="0" noProof="0" dirty="0">
                <a:ln>
                  <a:noFill/>
                </a:ln>
                <a:solidFill>
                  <a:srgbClr val="2D2D8A"/>
                </a:solidFill>
                <a:effectLst/>
                <a:uLnTx/>
                <a:uFillTx/>
                <a:latin typeface="Verdana"/>
                <a:ea typeface="+mn-ea"/>
                <a:cs typeface="+mn-cs"/>
              </a:rPr>
              <a:t>processors </a:t>
            </a:r>
          </a:p>
        </p:txBody>
      </p:sp>
      <p:sp>
        <p:nvSpPr>
          <p:cNvPr id="97" name="TextBox 96"/>
          <p:cNvSpPr txBox="1"/>
          <p:nvPr/>
        </p:nvSpPr>
        <p:spPr>
          <a:xfrm>
            <a:off x="409319" y="858198"/>
            <a:ext cx="849463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There were </a:t>
            </a:r>
            <a:r>
              <a:rPr kumimoji="0" lang="en-US" sz="1600" b="0" i="0" u="none" strike="noStrike" kern="1200" cap="none" spc="-40" normalizeH="0" baseline="0" noProof="0" dirty="0">
                <a:ln>
                  <a:noFill/>
                </a:ln>
                <a:solidFill>
                  <a:srgbClr val="FF0000"/>
                </a:solidFill>
                <a:effectLst/>
                <a:uLnTx/>
                <a:uFillTx/>
                <a:latin typeface="Verdana"/>
                <a:ea typeface="+mn-ea"/>
                <a:cs typeface="+mn-cs"/>
              </a:rPr>
              <a:t>five main steps </a:t>
            </a:r>
            <a:r>
              <a:rPr kumimoji="0" lang="en-US" sz="1600" b="0" i="0" u="none" strike="noStrike" kern="1200" cap="none" spc="-40" normalizeH="0" baseline="0" noProof="0" dirty="0">
                <a:ln>
                  <a:noFill/>
                </a:ln>
                <a:effectLst/>
                <a:uLnTx/>
                <a:uFillTx/>
                <a:latin typeface="Verdana"/>
                <a:ea typeface="+mn-ea"/>
                <a:cs typeface="+mn-cs"/>
              </a:rPr>
              <a:t>of how </a:t>
            </a:r>
            <a:r>
              <a:rPr kumimoji="0" lang="en-US" sz="1600" b="0" i="0" u="none" strike="noStrike" kern="1200" cap="none" spc="-40" normalizeH="0" baseline="0" noProof="0" dirty="0">
                <a:ln>
                  <a:noFill/>
                </a:ln>
                <a:solidFill>
                  <a:srgbClr val="FF0000"/>
                </a:solidFill>
                <a:effectLst/>
                <a:uLnTx/>
                <a:uFillTx/>
                <a:latin typeface="Verdana"/>
                <a:ea typeface="+mn-ea"/>
                <a:cs typeface="+mn-cs"/>
              </a:rPr>
              <a:t>CPU configurations </a:t>
            </a:r>
            <a:r>
              <a:rPr kumimoji="0" lang="en-US" sz="1600" b="0" i="0" u="none" strike="noStrike" kern="1200" cap="none" spc="-40" normalizeH="0" baseline="0" noProof="0" dirty="0">
                <a:ln>
                  <a:noFill/>
                </a:ln>
                <a:solidFill>
                  <a:srgbClr val="000000"/>
                </a:solidFill>
                <a:effectLst/>
                <a:uLnTx/>
                <a:uFillTx/>
                <a:latin typeface="Verdana"/>
                <a:ea typeface="+mn-ea"/>
                <a:cs typeface="+mn-cs"/>
              </a:rPr>
              <a:t>of mobile processors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evolved,</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spc="-40" dirty="0">
                <a:solidFill>
                  <a:srgbClr val="000000"/>
                </a:solidFill>
                <a:latin typeface="Verdana"/>
              </a:rPr>
              <a:t> </a:t>
            </a:r>
            <a:r>
              <a:rPr lang="en-US" sz="1600" spc="-40" dirty="0" smtClean="0">
                <a:solidFill>
                  <a:srgbClr val="000000"/>
                </a:solidFill>
                <a:latin typeface="Verdana"/>
              </a:rPr>
              <a:t> as indicated in the Figure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4006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 calcmode="lin" valueType="num">
                                      <p:cBhvr additive="base">
                                        <p:cTn id="7"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xEl>
                                              <p:pRg st="1" end="1"/>
                                            </p:txEl>
                                          </p:spTgt>
                                        </p:tgtEl>
                                        <p:attrNameLst>
                                          <p:attrName>style.visibility</p:attrName>
                                        </p:attrNameLst>
                                      </p:cBhvr>
                                      <p:to>
                                        <p:strVal val="visible"/>
                                      </p:to>
                                    </p:set>
                                    <p:anim calcmode="lin" valueType="num">
                                      <p:cBhvr additive="base">
                                        <p:cTn id="11" dur="500" fill="hold"/>
                                        <p:tgtEl>
                                          <p:spTgt spid="9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additive="base">
                                        <p:cTn id="117" dur="500" fill="hold"/>
                                        <p:tgtEl>
                                          <p:spTgt spid="30"/>
                                        </p:tgtEl>
                                        <p:attrNameLst>
                                          <p:attrName>ppt_x</p:attrName>
                                        </p:attrNameLst>
                                      </p:cBhvr>
                                      <p:tavLst>
                                        <p:tav tm="0">
                                          <p:val>
                                            <p:strVal val="#ppt_x"/>
                                          </p:val>
                                        </p:tav>
                                        <p:tav tm="100000">
                                          <p:val>
                                            <p:strVal val="#ppt_x"/>
                                          </p:val>
                                        </p:tav>
                                      </p:tavLst>
                                    </p:anim>
                                    <p:anim calcmode="lin" valueType="num">
                                      <p:cBhvr additive="base">
                                        <p:cTn id="118" dur="500" fill="hold"/>
                                        <p:tgtEl>
                                          <p:spTgt spid="3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fill="hold"/>
                                        <p:tgtEl>
                                          <p:spTgt spid="31"/>
                                        </p:tgtEl>
                                        <p:attrNameLst>
                                          <p:attrName>ppt_x</p:attrName>
                                        </p:attrNameLst>
                                      </p:cBhvr>
                                      <p:tavLst>
                                        <p:tav tm="0">
                                          <p:val>
                                            <p:strVal val="#ppt_x"/>
                                          </p:val>
                                        </p:tav>
                                        <p:tav tm="100000">
                                          <p:val>
                                            <p:strVal val="#ppt_x"/>
                                          </p:val>
                                        </p:tav>
                                      </p:tavLst>
                                    </p:anim>
                                    <p:anim calcmode="lin" valueType="num">
                                      <p:cBhvr additive="base">
                                        <p:cTn id="122" dur="500" fill="hold"/>
                                        <p:tgtEl>
                                          <p:spTgt spid="31"/>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anim calcmode="lin" valueType="num">
                                      <p:cBhvr additive="base">
                                        <p:cTn id="125" dur="500" fill="hold"/>
                                        <p:tgtEl>
                                          <p:spTgt spid="32"/>
                                        </p:tgtEl>
                                        <p:attrNameLst>
                                          <p:attrName>ppt_x</p:attrName>
                                        </p:attrNameLst>
                                      </p:cBhvr>
                                      <p:tavLst>
                                        <p:tav tm="0">
                                          <p:val>
                                            <p:strVal val="#ppt_x"/>
                                          </p:val>
                                        </p:tav>
                                        <p:tav tm="100000">
                                          <p:val>
                                            <p:strVal val="#ppt_x"/>
                                          </p:val>
                                        </p:tav>
                                      </p:tavLst>
                                    </p:anim>
                                    <p:anim calcmode="lin" valueType="num">
                                      <p:cBhvr additive="base">
                                        <p:cTn id="126" dur="500" fill="hold"/>
                                        <p:tgtEl>
                                          <p:spTgt spid="32"/>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 calcmode="lin" valueType="num">
                                      <p:cBhvr additive="base">
                                        <p:cTn id="129" dur="500" fill="hold"/>
                                        <p:tgtEl>
                                          <p:spTgt spid="33"/>
                                        </p:tgtEl>
                                        <p:attrNameLst>
                                          <p:attrName>ppt_x</p:attrName>
                                        </p:attrNameLst>
                                      </p:cBhvr>
                                      <p:tavLst>
                                        <p:tav tm="0">
                                          <p:val>
                                            <p:strVal val="#ppt_x"/>
                                          </p:val>
                                        </p:tav>
                                        <p:tav tm="100000">
                                          <p:val>
                                            <p:strVal val="#ppt_x"/>
                                          </p:val>
                                        </p:tav>
                                      </p:tavLst>
                                    </p:anim>
                                    <p:anim calcmode="lin" valueType="num">
                                      <p:cBhvr additive="base">
                                        <p:cTn id="130" dur="500" fill="hold"/>
                                        <p:tgtEl>
                                          <p:spTgt spid="3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7"/>
                                        </p:tgtEl>
                                        <p:attrNameLst>
                                          <p:attrName>style.visibility</p:attrName>
                                        </p:attrNameLst>
                                      </p:cBhvr>
                                      <p:to>
                                        <p:strVal val="visible"/>
                                      </p:to>
                                    </p:set>
                                    <p:anim calcmode="lin" valueType="num">
                                      <p:cBhvr additive="base">
                                        <p:cTn id="145" dur="500" fill="hold"/>
                                        <p:tgtEl>
                                          <p:spTgt spid="37"/>
                                        </p:tgtEl>
                                        <p:attrNameLst>
                                          <p:attrName>ppt_x</p:attrName>
                                        </p:attrNameLst>
                                      </p:cBhvr>
                                      <p:tavLst>
                                        <p:tav tm="0">
                                          <p:val>
                                            <p:strVal val="#ppt_x"/>
                                          </p:val>
                                        </p:tav>
                                        <p:tav tm="100000">
                                          <p:val>
                                            <p:strVal val="#ppt_x"/>
                                          </p:val>
                                        </p:tav>
                                      </p:tavLst>
                                    </p:anim>
                                    <p:anim calcmode="lin" valueType="num">
                                      <p:cBhvr additive="base">
                                        <p:cTn id="146" dur="500" fill="hold"/>
                                        <p:tgtEl>
                                          <p:spTgt spid="3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additive="base">
                                        <p:cTn id="149" dur="500" fill="hold"/>
                                        <p:tgtEl>
                                          <p:spTgt spid="38"/>
                                        </p:tgtEl>
                                        <p:attrNameLst>
                                          <p:attrName>ppt_x</p:attrName>
                                        </p:attrNameLst>
                                      </p:cBhvr>
                                      <p:tavLst>
                                        <p:tav tm="0">
                                          <p:val>
                                            <p:strVal val="#ppt_x"/>
                                          </p:val>
                                        </p:tav>
                                        <p:tav tm="100000">
                                          <p:val>
                                            <p:strVal val="#ppt_x"/>
                                          </p:val>
                                        </p:tav>
                                      </p:tavLst>
                                    </p:anim>
                                    <p:anim calcmode="lin" valueType="num">
                                      <p:cBhvr additive="base">
                                        <p:cTn id="150" dur="500" fill="hold"/>
                                        <p:tgtEl>
                                          <p:spTgt spid="38"/>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additive="base">
                                        <p:cTn id="153" dur="500" fill="hold"/>
                                        <p:tgtEl>
                                          <p:spTgt spid="39"/>
                                        </p:tgtEl>
                                        <p:attrNameLst>
                                          <p:attrName>ppt_x</p:attrName>
                                        </p:attrNameLst>
                                      </p:cBhvr>
                                      <p:tavLst>
                                        <p:tav tm="0">
                                          <p:val>
                                            <p:strVal val="#ppt_x"/>
                                          </p:val>
                                        </p:tav>
                                        <p:tav tm="100000">
                                          <p:val>
                                            <p:strVal val="#ppt_x"/>
                                          </p:val>
                                        </p:tav>
                                      </p:tavLst>
                                    </p:anim>
                                    <p:anim calcmode="lin" valueType="num">
                                      <p:cBhvr additive="base">
                                        <p:cTn id="154" dur="500" fill="hold"/>
                                        <p:tgtEl>
                                          <p:spTgt spid="39"/>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additive="base">
                                        <p:cTn id="157" dur="500" fill="hold"/>
                                        <p:tgtEl>
                                          <p:spTgt spid="40"/>
                                        </p:tgtEl>
                                        <p:attrNameLst>
                                          <p:attrName>ppt_x</p:attrName>
                                        </p:attrNameLst>
                                      </p:cBhvr>
                                      <p:tavLst>
                                        <p:tav tm="0">
                                          <p:val>
                                            <p:strVal val="#ppt_x"/>
                                          </p:val>
                                        </p:tav>
                                        <p:tav tm="100000">
                                          <p:val>
                                            <p:strVal val="#ppt_x"/>
                                          </p:val>
                                        </p:tav>
                                      </p:tavLst>
                                    </p:anim>
                                    <p:anim calcmode="lin" valueType="num">
                                      <p:cBhvr additive="base">
                                        <p:cTn id="158" dur="500" fill="hold"/>
                                        <p:tgtEl>
                                          <p:spTgt spid="40"/>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41"/>
                                        </p:tgtEl>
                                        <p:attrNameLst>
                                          <p:attrName>style.visibility</p:attrName>
                                        </p:attrNameLst>
                                      </p:cBhvr>
                                      <p:to>
                                        <p:strVal val="visible"/>
                                      </p:to>
                                    </p:set>
                                    <p:anim calcmode="lin" valueType="num">
                                      <p:cBhvr additive="base">
                                        <p:cTn id="161" dur="500" fill="hold"/>
                                        <p:tgtEl>
                                          <p:spTgt spid="41"/>
                                        </p:tgtEl>
                                        <p:attrNameLst>
                                          <p:attrName>ppt_x</p:attrName>
                                        </p:attrNameLst>
                                      </p:cBhvr>
                                      <p:tavLst>
                                        <p:tav tm="0">
                                          <p:val>
                                            <p:strVal val="#ppt_x"/>
                                          </p:val>
                                        </p:tav>
                                        <p:tav tm="100000">
                                          <p:val>
                                            <p:strVal val="#ppt_x"/>
                                          </p:val>
                                        </p:tav>
                                      </p:tavLst>
                                    </p:anim>
                                    <p:anim calcmode="lin" valueType="num">
                                      <p:cBhvr additive="base">
                                        <p:cTn id="162" dur="500" fill="hold"/>
                                        <p:tgtEl>
                                          <p:spTgt spid="41"/>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42"/>
                                        </p:tgtEl>
                                        <p:attrNameLst>
                                          <p:attrName>style.visibility</p:attrName>
                                        </p:attrNameLst>
                                      </p:cBhvr>
                                      <p:to>
                                        <p:strVal val="visible"/>
                                      </p:to>
                                    </p:set>
                                    <p:anim calcmode="lin" valueType="num">
                                      <p:cBhvr additive="base">
                                        <p:cTn id="165" dur="500" fill="hold"/>
                                        <p:tgtEl>
                                          <p:spTgt spid="42"/>
                                        </p:tgtEl>
                                        <p:attrNameLst>
                                          <p:attrName>ppt_x</p:attrName>
                                        </p:attrNameLst>
                                      </p:cBhvr>
                                      <p:tavLst>
                                        <p:tav tm="0">
                                          <p:val>
                                            <p:strVal val="#ppt_x"/>
                                          </p:val>
                                        </p:tav>
                                        <p:tav tm="100000">
                                          <p:val>
                                            <p:strVal val="#ppt_x"/>
                                          </p:val>
                                        </p:tav>
                                      </p:tavLst>
                                    </p:anim>
                                    <p:anim calcmode="lin" valueType="num">
                                      <p:cBhvr additive="base">
                                        <p:cTn id="166" dur="500" fill="hold"/>
                                        <p:tgtEl>
                                          <p:spTgt spid="42"/>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47"/>
                                        </p:tgtEl>
                                        <p:attrNameLst>
                                          <p:attrName>style.visibility</p:attrName>
                                        </p:attrNameLst>
                                      </p:cBhvr>
                                      <p:to>
                                        <p:strVal val="visible"/>
                                      </p:to>
                                    </p:set>
                                    <p:anim calcmode="lin" valueType="num">
                                      <p:cBhvr additive="base">
                                        <p:cTn id="169" dur="500" fill="hold"/>
                                        <p:tgtEl>
                                          <p:spTgt spid="47"/>
                                        </p:tgtEl>
                                        <p:attrNameLst>
                                          <p:attrName>ppt_x</p:attrName>
                                        </p:attrNameLst>
                                      </p:cBhvr>
                                      <p:tavLst>
                                        <p:tav tm="0">
                                          <p:val>
                                            <p:strVal val="#ppt_x"/>
                                          </p:val>
                                        </p:tav>
                                        <p:tav tm="100000">
                                          <p:val>
                                            <p:strVal val="#ppt_x"/>
                                          </p:val>
                                        </p:tav>
                                      </p:tavLst>
                                    </p:anim>
                                    <p:anim calcmode="lin" valueType="num">
                                      <p:cBhvr additive="base">
                                        <p:cTn id="170" dur="500" fill="hold"/>
                                        <p:tgtEl>
                                          <p:spTgt spid="4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48"/>
                                        </p:tgtEl>
                                        <p:attrNameLst>
                                          <p:attrName>style.visibility</p:attrName>
                                        </p:attrNameLst>
                                      </p:cBhvr>
                                      <p:to>
                                        <p:strVal val="visible"/>
                                      </p:to>
                                    </p:set>
                                    <p:anim calcmode="lin" valueType="num">
                                      <p:cBhvr additive="base">
                                        <p:cTn id="173" dur="500" fill="hold"/>
                                        <p:tgtEl>
                                          <p:spTgt spid="48"/>
                                        </p:tgtEl>
                                        <p:attrNameLst>
                                          <p:attrName>ppt_x</p:attrName>
                                        </p:attrNameLst>
                                      </p:cBhvr>
                                      <p:tavLst>
                                        <p:tav tm="0">
                                          <p:val>
                                            <p:strVal val="#ppt_x"/>
                                          </p:val>
                                        </p:tav>
                                        <p:tav tm="100000">
                                          <p:val>
                                            <p:strVal val="#ppt_x"/>
                                          </p:val>
                                        </p:tav>
                                      </p:tavLst>
                                    </p:anim>
                                    <p:anim calcmode="lin" valueType="num">
                                      <p:cBhvr additive="base">
                                        <p:cTn id="174" dur="500" fill="hold"/>
                                        <p:tgtEl>
                                          <p:spTgt spid="4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49"/>
                                        </p:tgtEl>
                                        <p:attrNameLst>
                                          <p:attrName>style.visibility</p:attrName>
                                        </p:attrNameLst>
                                      </p:cBhvr>
                                      <p:to>
                                        <p:strVal val="visible"/>
                                      </p:to>
                                    </p:set>
                                    <p:anim calcmode="lin" valueType="num">
                                      <p:cBhvr additive="base">
                                        <p:cTn id="177" dur="500" fill="hold"/>
                                        <p:tgtEl>
                                          <p:spTgt spid="49"/>
                                        </p:tgtEl>
                                        <p:attrNameLst>
                                          <p:attrName>ppt_x</p:attrName>
                                        </p:attrNameLst>
                                      </p:cBhvr>
                                      <p:tavLst>
                                        <p:tav tm="0">
                                          <p:val>
                                            <p:strVal val="#ppt_x"/>
                                          </p:val>
                                        </p:tav>
                                        <p:tav tm="100000">
                                          <p:val>
                                            <p:strVal val="#ppt_x"/>
                                          </p:val>
                                        </p:tav>
                                      </p:tavLst>
                                    </p:anim>
                                    <p:anim calcmode="lin" valueType="num">
                                      <p:cBhvr additive="base">
                                        <p:cTn id="178" dur="500" fill="hold"/>
                                        <p:tgtEl>
                                          <p:spTgt spid="49"/>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50"/>
                                        </p:tgtEl>
                                        <p:attrNameLst>
                                          <p:attrName>style.visibility</p:attrName>
                                        </p:attrNameLst>
                                      </p:cBhvr>
                                      <p:to>
                                        <p:strVal val="visible"/>
                                      </p:to>
                                    </p:set>
                                    <p:anim calcmode="lin" valueType="num">
                                      <p:cBhvr additive="base">
                                        <p:cTn id="181" dur="500" fill="hold"/>
                                        <p:tgtEl>
                                          <p:spTgt spid="50"/>
                                        </p:tgtEl>
                                        <p:attrNameLst>
                                          <p:attrName>ppt_x</p:attrName>
                                        </p:attrNameLst>
                                      </p:cBhvr>
                                      <p:tavLst>
                                        <p:tav tm="0">
                                          <p:val>
                                            <p:strVal val="#ppt_x"/>
                                          </p:val>
                                        </p:tav>
                                        <p:tav tm="100000">
                                          <p:val>
                                            <p:strVal val="#ppt_x"/>
                                          </p:val>
                                        </p:tav>
                                      </p:tavLst>
                                    </p:anim>
                                    <p:anim calcmode="lin" valueType="num">
                                      <p:cBhvr additive="base">
                                        <p:cTn id="182" dur="500" fill="hold"/>
                                        <p:tgtEl>
                                          <p:spTgt spid="5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51"/>
                                        </p:tgtEl>
                                        <p:attrNameLst>
                                          <p:attrName>style.visibility</p:attrName>
                                        </p:attrNameLst>
                                      </p:cBhvr>
                                      <p:to>
                                        <p:strVal val="visible"/>
                                      </p:to>
                                    </p:set>
                                    <p:anim calcmode="lin" valueType="num">
                                      <p:cBhvr additive="base">
                                        <p:cTn id="185" dur="500" fill="hold"/>
                                        <p:tgtEl>
                                          <p:spTgt spid="51"/>
                                        </p:tgtEl>
                                        <p:attrNameLst>
                                          <p:attrName>ppt_x</p:attrName>
                                        </p:attrNameLst>
                                      </p:cBhvr>
                                      <p:tavLst>
                                        <p:tav tm="0">
                                          <p:val>
                                            <p:strVal val="#ppt_x"/>
                                          </p:val>
                                        </p:tav>
                                        <p:tav tm="100000">
                                          <p:val>
                                            <p:strVal val="#ppt_x"/>
                                          </p:val>
                                        </p:tav>
                                      </p:tavLst>
                                    </p:anim>
                                    <p:anim calcmode="lin" valueType="num">
                                      <p:cBhvr additive="base">
                                        <p:cTn id="186" dur="500" fill="hold"/>
                                        <p:tgtEl>
                                          <p:spTgt spid="51"/>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52"/>
                                        </p:tgtEl>
                                        <p:attrNameLst>
                                          <p:attrName>style.visibility</p:attrName>
                                        </p:attrNameLst>
                                      </p:cBhvr>
                                      <p:to>
                                        <p:strVal val="visible"/>
                                      </p:to>
                                    </p:set>
                                    <p:anim calcmode="lin" valueType="num">
                                      <p:cBhvr additive="base">
                                        <p:cTn id="189" dur="500" fill="hold"/>
                                        <p:tgtEl>
                                          <p:spTgt spid="52"/>
                                        </p:tgtEl>
                                        <p:attrNameLst>
                                          <p:attrName>ppt_x</p:attrName>
                                        </p:attrNameLst>
                                      </p:cBhvr>
                                      <p:tavLst>
                                        <p:tav tm="0">
                                          <p:val>
                                            <p:strVal val="#ppt_x"/>
                                          </p:val>
                                        </p:tav>
                                        <p:tav tm="100000">
                                          <p:val>
                                            <p:strVal val="#ppt_x"/>
                                          </p:val>
                                        </p:tav>
                                      </p:tavLst>
                                    </p:anim>
                                    <p:anim calcmode="lin" valueType="num">
                                      <p:cBhvr additive="base">
                                        <p:cTn id="190" dur="500" fill="hold"/>
                                        <p:tgtEl>
                                          <p:spTgt spid="52"/>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3"/>
                                        </p:tgtEl>
                                        <p:attrNameLst>
                                          <p:attrName>style.visibility</p:attrName>
                                        </p:attrNameLst>
                                      </p:cBhvr>
                                      <p:to>
                                        <p:strVal val="visible"/>
                                      </p:to>
                                    </p:set>
                                    <p:anim calcmode="lin" valueType="num">
                                      <p:cBhvr additive="base">
                                        <p:cTn id="193" dur="500" fill="hold"/>
                                        <p:tgtEl>
                                          <p:spTgt spid="3"/>
                                        </p:tgtEl>
                                        <p:attrNameLst>
                                          <p:attrName>ppt_x</p:attrName>
                                        </p:attrNameLst>
                                      </p:cBhvr>
                                      <p:tavLst>
                                        <p:tav tm="0">
                                          <p:val>
                                            <p:strVal val="#ppt_x"/>
                                          </p:val>
                                        </p:tav>
                                        <p:tav tm="100000">
                                          <p:val>
                                            <p:strVal val="#ppt_x"/>
                                          </p:val>
                                        </p:tav>
                                      </p:tavLst>
                                    </p:anim>
                                    <p:anim calcmode="lin" valueType="num">
                                      <p:cBhvr additive="base">
                                        <p:cTn id="194" dur="500" fill="hold"/>
                                        <p:tgtEl>
                                          <p:spTgt spid="3"/>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55"/>
                                        </p:tgtEl>
                                        <p:attrNameLst>
                                          <p:attrName>style.visibility</p:attrName>
                                        </p:attrNameLst>
                                      </p:cBhvr>
                                      <p:to>
                                        <p:strVal val="visible"/>
                                      </p:to>
                                    </p:set>
                                    <p:anim calcmode="lin" valueType="num">
                                      <p:cBhvr additive="base">
                                        <p:cTn id="197" dur="500" fill="hold"/>
                                        <p:tgtEl>
                                          <p:spTgt spid="55"/>
                                        </p:tgtEl>
                                        <p:attrNameLst>
                                          <p:attrName>ppt_x</p:attrName>
                                        </p:attrNameLst>
                                      </p:cBhvr>
                                      <p:tavLst>
                                        <p:tav tm="0">
                                          <p:val>
                                            <p:strVal val="#ppt_x"/>
                                          </p:val>
                                        </p:tav>
                                        <p:tav tm="100000">
                                          <p:val>
                                            <p:strVal val="#ppt_x"/>
                                          </p:val>
                                        </p:tav>
                                      </p:tavLst>
                                    </p:anim>
                                    <p:anim calcmode="lin" valueType="num">
                                      <p:cBhvr additive="base">
                                        <p:cTn id="198" dur="500" fill="hold"/>
                                        <p:tgtEl>
                                          <p:spTgt spid="55"/>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56"/>
                                        </p:tgtEl>
                                        <p:attrNameLst>
                                          <p:attrName>style.visibility</p:attrName>
                                        </p:attrNameLst>
                                      </p:cBhvr>
                                      <p:to>
                                        <p:strVal val="visible"/>
                                      </p:to>
                                    </p:set>
                                    <p:anim calcmode="lin" valueType="num">
                                      <p:cBhvr additive="base">
                                        <p:cTn id="201" dur="500" fill="hold"/>
                                        <p:tgtEl>
                                          <p:spTgt spid="56"/>
                                        </p:tgtEl>
                                        <p:attrNameLst>
                                          <p:attrName>ppt_x</p:attrName>
                                        </p:attrNameLst>
                                      </p:cBhvr>
                                      <p:tavLst>
                                        <p:tav tm="0">
                                          <p:val>
                                            <p:strVal val="#ppt_x"/>
                                          </p:val>
                                        </p:tav>
                                        <p:tav tm="100000">
                                          <p:val>
                                            <p:strVal val="#ppt_x"/>
                                          </p:val>
                                        </p:tav>
                                      </p:tavLst>
                                    </p:anim>
                                    <p:anim calcmode="lin" valueType="num">
                                      <p:cBhvr additive="base">
                                        <p:cTn id="202" dur="500" fill="hold"/>
                                        <p:tgtEl>
                                          <p:spTgt spid="56"/>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57"/>
                                        </p:tgtEl>
                                        <p:attrNameLst>
                                          <p:attrName>style.visibility</p:attrName>
                                        </p:attrNameLst>
                                      </p:cBhvr>
                                      <p:to>
                                        <p:strVal val="visible"/>
                                      </p:to>
                                    </p:set>
                                    <p:anim calcmode="lin" valueType="num">
                                      <p:cBhvr additive="base">
                                        <p:cTn id="205" dur="500" fill="hold"/>
                                        <p:tgtEl>
                                          <p:spTgt spid="57"/>
                                        </p:tgtEl>
                                        <p:attrNameLst>
                                          <p:attrName>ppt_x</p:attrName>
                                        </p:attrNameLst>
                                      </p:cBhvr>
                                      <p:tavLst>
                                        <p:tav tm="0">
                                          <p:val>
                                            <p:strVal val="#ppt_x"/>
                                          </p:val>
                                        </p:tav>
                                        <p:tav tm="100000">
                                          <p:val>
                                            <p:strVal val="#ppt_x"/>
                                          </p:val>
                                        </p:tav>
                                      </p:tavLst>
                                    </p:anim>
                                    <p:anim calcmode="lin" valueType="num">
                                      <p:cBhvr additive="base">
                                        <p:cTn id="206" dur="500" fill="hold"/>
                                        <p:tgtEl>
                                          <p:spTgt spid="57"/>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58"/>
                                        </p:tgtEl>
                                        <p:attrNameLst>
                                          <p:attrName>style.visibility</p:attrName>
                                        </p:attrNameLst>
                                      </p:cBhvr>
                                      <p:to>
                                        <p:strVal val="visible"/>
                                      </p:to>
                                    </p:set>
                                    <p:anim calcmode="lin" valueType="num">
                                      <p:cBhvr additive="base">
                                        <p:cTn id="209" dur="500" fill="hold"/>
                                        <p:tgtEl>
                                          <p:spTgt spid="58"/>
                                        </p:tgtEl>
                                        <p:attrNameLst>
                                          <p:attrName>ppt_x</p:attrName>
                                        </p:attrNameLst>
                                      </p:cBhvr>
                                      <p:tavLst>
                                        <p:tav tm="0">
                                          <p:val>
                                            <p:strVal val="#ppt_x"/>
                                          </p:val>
                                        </p:tav>
                                        <p:tav tm="100000">
                                          <p:val>
                                            <p:strVal val="#ppt_x"/>
                                          </p:val>
                                        </p:tav>
                                      </p:tavLst>
                                    </p:anim>
                                    <p:anim calcmode="lin" valueType="num">
                                      <p:cBhvr additive="base">
                                        <p:cTn id="210" dur="500" fill="hold"/>
                                        <p:tgtEl>
                                          <p:spTgt spid="58"/>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59"/>
                                        </p:tgtEl>
                                        <p:attrNameLst>
                                          <p:attrName>style.visibility</p:attrName>
                                        </p:attrNameLst>
                                      </p:cBhvr>
                                      <p:to>
                                        <p:strVal val="visible"/>
                                      </p:to>
                                    </p:set>
                                    <p:anim calcmode="lin" valueType="num">
                                      <p:cBhvr additive="base">
                                        <p:cTn id="213" dur="500" fill="hold"/>
                                        <p:tgtEl>
                                          <p:spTgt spid="59"/>
                                        </p:tgtEl>
                                        <p:attrNameLst>
                                          <p:attrName>ppt_x</p:attrName>
                                        </p:attrNameLst>
                                      </p:cBhvr>
                                      <p:tavLst>
                                        <p:tav tm="0">
                                          <p:val>
                                            <p:strVal val="#ppt_x"/>
                                          </p:val>
                                        </p:tav>
                                        <p:tav tm="100000">
                                          <p:val>
                                            <p:strVal val="#ppt_x"/>
                                          </p:val>
                                        </p:tav>
                                      </p:tavLst>
                                    </p:anim>
                                    <p:anim calcmode="lin" valueType="num">
                                      <p:cBhvr additive="base">
                                        <p:cTn id="214" dur="500" fill="hold"/>
                                        <p:tgtEl>
                                          <p:spTgt spid="59"/>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additive="base">
                                        <p:cTn id="217" dur="500" fill="hold"/>
                                        <p:tgtEl>
                                          <p:spTgt spid="60"/>
                                        </p:tgtEl>
                                        <p:attrNameLst>
                                          <p:attrName>ppt_x</p:attrName>
                                        </p:attrNameLst>
                                      </p:cBhvr>
                                      <p:tavLst>
                                        <p:tav tm="0">
                                          <p:val>
                                            <p:strVal val="#ppt_x"/>
                                          </p:val>
                                        </p:tav>
                                        <p:tav tm="100000">
                                          <p:val>
                                            <p:strVal val="#ppt_x"/>
                                          </p:val>
                                        </p:tav>
                                      </p:tavLst>
                                    </p:anim>
                                    <p:anim calcmode="lin" valueType="num">
                                      <p:cBhvr additive="base">
                                        <p:cTn id="218" dur="500" fill="hold"/>
                                        <p:tgtEl>
                                          <p:spTgt spid="60"/>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61"/>
                                        </p:tgtEl>
                                        <p:attrNameLst>
                                          <p:attrName>style.visibility</p:attrName>
                                        </p:attrNameLst>
                                      </p:cBhvr>
                                      <p:to>
                                        <p:strVal val="visible"/>
                                      </p:to>
                                    </p:set>
                                    <p:anim calcmode="lin" valueType="num">
                                      <p:cBhvr additive="base">
                                        <p:cTn id="221" dur="500" fill="hold"/>
                                        <p:tgtEl>
                                          <p:spTgt spid="61"/>
                                        </p:tgtEl>
                                        <p:attrNameLst>
                                          <p:attrName>ppt_x</p:attrName>
                                        </p:attrNameLst>
                                      </p:cBhvr>
                                      <p:tavLst>
                                        <p:tav tm="0">
                                          <p:val>
                                            <p:strVal val="#ppt_x"/>
                                          </p:val>
                                        </p:tav>
                                        <p:tav tm="100000">
                                          <p:val>
                                            <p:strVal val="#ppt_x"/>
                                          </p:val>
                                        </p:tav>
                                      </p:tavLst>
                                    </p:anim>
                                    <p:anim calcmode="lin" valueType="num">
                                      <p:cBhvr additive="base">
                                        <p:cTn id="222" dur="500" fill="hold"/>
                                        <p:tgtEl>
                                          <p:spTgt spid="61"/>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62"/>
                                        </p:tgtEl>
                                        <p:attrNameLst>
                                          <p:attrName>style.visibility</p:attrName>
                                        </p:attrNameLst>
                                      </p:cBhvr>
                                      <p:to>
                                        <p:strVal val="visible"/>
                                      </p:to>
                                    </p:set>
                                    <p:anim calcmode="lin" valueType="num">
                                      <p:cBhvr additive="base">
                                        <p:cTn id="225" dur="500" fill="hold"/>
                                        <p:tgtEl>
                                          <p:spTgt spid="62"/>
                                        </p:tgtEl>
                                        <p:attrNameLst>
                                          <p:attrName>ppt_x</p:attrName>
                                        </p:attrNameLst>
                                      </p:cBhvr>
                                      <p:tavLst>
                                        <p:tav tm="0">
                                          <p:val>
                                            <p:strVal val="#ppt_x"/>
                                          </p:val>
                                        </p:tav>
                                        <p:tav tm="100000">
                                          <p:val>
                                            <p:strVal val="#ppt_x"/>
                                          </p:val>
                                        </p:tav>
                                      </p:tavLst>
                                    </p:anim>
                                    <p:anim calcmode="lin" valueType="num">
                                      <p:cBhvr additive="base">
                                        <p:cTn id="226" dur="500" fill="hold"/>
                                        <p:tgtEl>
                                          <p:spTgt spid="62"/>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63"/>
                                        </p:tgtEl>
                                        <p:attrNameLst>
                                          <p:attrName>style.visibility</p:attrName>
                                        </p:attrNameLst>
                                      </p:cBhvr>
                                      <p:to>
                                        <p:strVal val="visible"/>
                                      </p:to>
                                    </p:set>
                                    <p:anim calcmode="lin" valueType="num">
                                      <p:cBhvr additive="base">
                                        <p:cTn id="229" dur="500" fill="hold"/>
                                        <p:tgtEl>
                                          <p:spTgt spid="63"/>
                                        </p:tgtEl>
                                        <p:attrNameLst>
                                          <p:attrName>ppt_x</p:attrName>
                                        </p:attrNameLst>
                                      </p:cBhvr>
                                      <p:tavLst>
                                        <p:tav tm="0">
                                          <p:val>
                                            <p:strVal val="#ppt_x"/>
                                          </p:val>
                                        </p:tav>
                                        <p:tav tm="100000">
                                          <p:val>
                                            <p:strVal val="#ppt_x"/>
                                          </p:val>
                                        </p:tav>
                                      </p:tavLst>
                                    </p:anim>
                                    <p:anim calcmode="lin" valueType="num">
                                      <p:cBhvr additive="base">
                                        <p:cTn id="230" dur="500" fill="hold"/>
                                        <p:tgtEl>
                                          <p:spTgt spid="63"/>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64"/>
                                        </p:tgtEl>
                                        <p:attrNameLst>
                                          <p:attrName>style.visibility</p:attrName>
                                        </p:attrNameLst>
                                      </p:cBhvr>
                                      <p:to>
                                        <p:strVal val="visible"/>
                                      </p:to>
                                    </p:set>
                                    <p:anim calcmode="lin" valueType="num">
                                      <p:cBhvr additive="base">
                                        <p:cTn id="233" dur="500" fill="hold"/>
                                        <p:tgtEl>
                                          <p:spTgt spid="64"/>
                                        </p:tgtEl>
                                        <p:attrNameLst>
                                          <p:attrName>ppt_x</p:attrName>
                                        </p:attrNameLst>
                                      </p:cBhvr>
                                      <p:tavLst>
                                        <p:tav tm="0">
                                          <p:val>
                                            <p:strVal val="#ppt_x"/>
                                          </p:val>
                                        </p:tav>
                                        <p:tav tm="100000">
                                          <p:val>
                                            <p:strVal val="#ppt_x"/>
                                          </p:val>
                                        </p:tav>
                                      </p:tavLst>
                                    </p:anim>
                                    <p:anim calcmode="lin" valueType="num">
                                      <p:cBhvr additive="base">
                                        <p:cTn id="234" dur="500" fill="hold"/>
                                        <p:tgtEl>
                                          <p:spTgt spid="64"/>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65"/>
                                        </p:tgtEl>
                                        <p:attrNameLst>
                                          <p:attrName>style.visibility</p:attrName>
                                        </p:attrNameLst>
                                      </p:cBhvr>
                                      <p:to>
                                        <p:strVal val="visible"/>
                                      </p:to>
                                    </p:set>
                                    <p:anim calcmode="lin" valueType="num">
                                      <p:cBhvr additive="base">
                                        <p:cTn id="237" dur="500" fill="hold"/>
                                        <p:tgtEl>
                                          <p:spTgt spid="65"/>
                                        </p:tgtEl>
                                        <p:attrNameLst>
                                          <p:attrName>ppt_x</p:attrName>
                                        </p:attrNameLst>
                                      </p:cBhvr>
                                      <p:tavLst>
                                        <p:tav tm="0">
                                          <p:val>
                                            <p:strVal val="#ppt_x"/>
                                          </p:val>
                                        </p:tav>
                                        <p:tav tm="100000">
                                          <p:val>
                                            <p:strVal val="#ppt_x"/>
                                          </p:val>
                                        </p:tav>
                                      </p:tavLst>
                                    </p:anim>
                                    <p:anim calcmode="lin" valueType="num">
                                      <p:cBhvr additive="base">
                                        <p:cTn id="238" dur="500" fill="hold"/>
                                        <p:tgtEl>
                                          <p:spTgt spid="65"/>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66"/>
                                        </p:tgtEl>
                                        <p:attrNameLst>
                                          <p:attrName>style.visibility</p:attrName>
                                        </p:attrNameLst>
                                      </p:cBhvr>
                                      <p:to>
                                        <p:strVal val="visible"/>
                                      </p:to>
                                    </p:set>
                                    <p:anim calcmode="lin" valueType="num">
                                      <p:cBhvr additive="base">
                                        <p:cTn id="241" dur="500" fill="hold"/>
                                        <p:tgtEl>
                                          <p:spTgt spid="66"/>
                                        </p:tgtEl>
                                        <p:attrNameLst>
                                          <p:attrName>ppt_x</p:attrName>
                                        </p:attrNameLst>
                                      </p:cBhvr>
                                      <p:tavLst>
                                        <p:tav tm="0">
                                          <p:val>
                                            <p:strVal val="#ppt_x"/>
                                          </p:val>
                                        </p:tav>
                                        <p:tav tm="100000">
                                          <p:val>
                                            <p:strVal val="#ppt_x"/>
                                          </p:val>
                                        </p:tav>
                                      </p:tavLst>
                                    </p:anim>
                                    <p:anim calcmode="lin" valueType="num">
                                      <p:cBhvr additive="base">
                                        <p:cTn id="242" dur="500" fill="hold"/>
                                        <p:tgtEl>
                                          <p:spTgt spid="66"/>
                                        </p:tgtEl>
                                        <p:attrNameLst>
                                          <p:attrName>ppt_y</p:attrName>
                                        </p:attrNameLst>
                                      </p:cBhvr>
                                      <p:tavLst>
                                        <p:tav tm="0">
                                          <p:val>
                                            <p:strVal val="1+#ppt_h/2"/>
                                          </p:val>
                                        </p:tav>
                                        <p:tav tm="100000">
                                          <p:val>
                                            <p:strVal val="#ppt_y"/>
                                          </p:val>
                                        </p:tav>
                                      </p:tavLst>
                                    </p:anim>
                                  </p:childTnLst>
                                </p:cTn>
                              </p:par>
                              <p:par>
                                <p:cTn id="243" presetID="2" presetClass="entr" presetSubtype="4" fill="hold" nodeType="withEffect">
                                  <p:stCondLst>
                                    <p:cond delay="0"/>
                                  </p:stCondLst>
                                  <p:childTnLst>
                                    <p:set>
                                      <p:cBhvr>
                                        <p:cTn id="244" dur="1" fill="hold">
                                          <p:stCondLst>
                                            <p:cond delay="0"/>
                                          </p:stCondLst>
                                        </p:cTn>
                                        <p:tgtEl>
                                          <p:spTgt spid="67"/>
                                        </p:tgtEl>
                                        <p:attrNameLst>
                                          <p:attrName>style.visibility</p:attrName>
                                        </p:attrNameLst>
                                      </p:cBhvr>
                                      <p:to>
                                        <p:strVal val="visible"/>
                                      </p:to>
                                    </p:set>
                                    <p:anim calcmode="lin" valueType="num">
                                      <p:cBhvr additive="base">
                                        <p:cTn id="245" dur="500" fill="hold"/>
                                        <p:tgtEl>
                                          <p:spTgt spid="67"/>
                                        </p:tgtEl>
                                        <p:attrNameLst>
                                          <p:attrName>ppt_x</p:attrName>
                                        </p:attrNameLst>
                                      </p:cBhvr>
                                      <p:tavLst>
                                        <p:tav tm="0">
                                          <p:val>
                                            <p:strVal val="#ppt_x"/>
                                          </p:val>
                                        </p:tav>
                                        <p:tav tm="100000">
                                          <p:val>
                                            <p:strVal val="#ppt_x"/>
                                          </p:val>
                                        </p:tav>
                                      </p:tavLst>
                                    </p:anim>
                                    <p:anim calcmode="lin" valueType="num">
                                      <p:cBhvr additive="base">
                                        <p:cTn id="246" dur="500" fill="hold"/>
                                        <p:tgtEl>
                                          <p:spTgt spid="67"/>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68"/>
                                        </p:tgtEl>
                                        <p:attrNameLst>
                                          <p:attrName>style.visibility</p:attrName>
                                        </p:attrNameLst>
                                      </p:cBhvr>
                                      <p:to>
                                        <p:strVal val="visible"/>
                                      </p:to>
                                    </p:set>
                                    <p:anim calcmode="lin" valueType="num">
                                      <p:cBhvr additive="base">
                                        <p:cTn id="249" dur="500" fill="hold"/>
                                        <p:tgtEl>
                                          <p:spTgt spid="68"/>
                                        </p:tgtEl>
                                        <p:attrNameLst>
                                          <p:attrName>ppt_x</p:attrName>
                                        </p:attrNameLst>
                                      </p:cBhvr>
                                      <p:tavLst>
                                        <p:tav tm="0">
                                          <p:val>
                                            <p:strVal val="#ppt_x"/>
                                          </p:val>
                                        </p:tav>
                                        <p:tav tm="100000">
                                          <p:val>
                                            <p:strVal val="#ppt_x"/>
                                          </p:val>
                                        </p:tav>
                                      </p:tavLst>
                                    </p:anim>
                                    <p:anim calcmode="lin" valueType="num">
                                      <p:cBhvr additive="base">
                                        <p:cTn id="250" dur="500" fill="hold"/>
                                        <p:tgtEl>
                                          <p:spTgt spid="68"/>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69"/>
                                        </p:tgtEl>
                                        <p:attrNameLst>
                                          <p:attrName>style.visibility</p:attrName>
                                        </p:attrNameLst>
                                      </p:cBhvr>
                                      <p:to>
                                        <p:strVal val="visible"/>
                                      </p:to>
                                    </p:set>
                                    <p:anim calcmode="lin" valueType="num">
                                      <p:cBhvr additive="base">
                                        <p:cTn id="253" dur="500" fill="hold"/>
                                        <p:tgtEl>
                                          <p:spTgt spid="69"/>
                                        </p:tgtEl>
                                        <p:attrNameLst>
                                          <p:attrName>ppt_x</p:attrName>
                                        </p:attrNameLst>
                                      </p:cBhvr>
                                      <p:tavLst>
                                        <p:tav tm="0">
                                          <p:val>
                                            <p:strVal val="#ppt_x"/>
                                          </p:val>
                                        </p:tav>
                                        <p:tav tm="100000">
                                          <p:val>
                                            <p:strVal val="#ppt_x"/>
                                          </p:val>
                                        </p:tav>
                                      </p:tavLst>
                                    </p:anim>
                                    <p:anim calcmode="lin" valueType="num">
                                      <p:cBhvr additive="base">
                                        <p:cTn id="254" dur="500" fill="hold"/>
                                        <p:tgtEl>
                                          <p:spTgt spid="69"/>
                                        </p:tgtEl>
                                        <p:attrNameLst>
                                          <p:attrName>ppt_y</p:attrName>
                                        </p:attrNameLst>
                                      </p:cBhvr>
                                      <p:tavLst>
                                        <p:tav tm="0">
                                          <p:val>
                                            <p:strVal val="1+#ppt_h/2"/>
                                          </p:val>
                                        </p:tav>
                                        <p:tav tm="100000">
                                          <p:val>
                                            <p:strVal val="#ppt_y"/>
                                          </p:val>
                                        </p:tav>
                                      </p:tavLst>
                                    </p:anim>
                                  </p:childTnLst>
                                </p:cTn>
                              </p:par>
                              <p:par>
                                <p:cTn id="255" presetID="2" presetClass="entr" presetSubtype="4" fill="hold" nodeType="withEffect">
                                  <p:stCondLst>
                                    <p:cond delay="0"/>
                                  </p:stCondLst>
                                  <p:childTnLst>
                                    <p:set>
                                      <p:cBhvr>
                                        <p:cTn id="256" dur="1" fill="hold">
                                          <p:stCondLst>
                                            <p:cond delay="0"/>
                                          </p:stCondLst>
                                        </p:cTn>
                                        <p:tgtEl>
                                          <p:spTgt spid="70"/>
                                        </p:tgtEl>
                                        <p:attrNameLst>
                                          <p:attrName>style.visibility</p:attrName>
                                        </p:attrNameLst>
                                      </p:cBhvr>
                                      <p:to>
                                        <p:strVal val="visible"/>
                                      </p:to>
                                    </p:set>
                                    <p:anim calcmode="lin" valueType="num">
                                      <p:cBhvr additive="base">
                                        <p:cTn id="257" dur="500" fill="hold"/>
                                        <p:tgtEl>
                                          <p:spTgt spid="70"/>
                                        </p:tgtEl>
                                        <p:attrNameLst>
                                          <p:attrName>ppt_x</p:attrName>
                                        </p:attrNameLst>
                                      </p:cBhvr>
                                      <p:tavLst>
                                        <p:tav tm="0">
                                          <p:val>
                                            <p:strVal val="#ppt_x"/>
                                          </p:val>
                                        </p:tav>
                                        <p:tav tm="100000">
                                          <p:val>
                                            <p:strVal val="#ppt_x"/>
                                          </p:val>
                                        </p:tav>
                                      </p:tavLst>
                                    </p:anim>
                                    <p:anim calcmode="lin" valueType="num">
                                      <p:cBhvr additive="base">
                                        <p:cTn id="258" dur="500" fill="hold"/>
                                        <p:tgtEl>
                                          <p:spTgt spid="70"/>
                                        </p:tgtEl>
                                        <p:attrNameLst>
                                          <p:attrName>ppt_y</p:attrName>
                                        </p:attrNameLst>
                                      </p:cBhvr>
                                      <p:tavLst>
                                        <p:tav tm="0">
                                          <p:val>
                                            <p:strVal val="1+#ppt_h/2"/>
                                          </p:val>
                                        </p:tav>
                                        <p:tav tm="100000">
                                          <p:val>
                                            <p:strVal val="#ppt_y"/>
                                          </p:val>
                                        </p:tav>
                                      </p:tavLst>
                                    </p:anim>
                                  </p:childTnLst>
                                </p:cTn>
                              </p:par>
                              <p:par>
                                <p:cTn id="259" presetID="2" presetClass="entr" presetSubtype="4" fill="hold" grpId="0" nodeType="withEffect">
                                  <p:stCondLst>
                                    <p:cond delay="0"/>
                                  </p:stCondLst>
                                  <p:childTnLst>
                                    <p:set>
                                      <p:cBhvr>
                                        <p:cTn id="260" dur="1" fill="hold">
                                          <p:stCondLst>
                                            <p:cond delay="0"/>
                                          </p:stCondLst>
                                        </p:cTn>
                                        <p:tgtEl>
                                          <p:spTgt spid="71"/>
                                        </p:tgtEl>
                                        <p:attrNameLst>
                                          <p:attrName>style.visibility</p:attrName>
                                        </p:attrNameLst>
                                      </p:cBhvr>
                                      <p:to>
                                        <p:strVal val="visible"/>
                                      </p:to>
                                    </p:set>
                                    <p:anim calcmode="lin" valueType="num">
                                      <p:cBhvr additive="base">
                                        <p:cTn id="261" dur="500" fill="hold"/>
                                        <p:tgtEl>
                                          <p:spTgt spid="71"/>
                                        </p:tgtEl>
                                        <p:attrNameLst>
                                          <p:attrName>ppt_x</p:attrName>
                                        </p:attrNameLst>
                                      </p:cBhvr>
                                      <p:tavLst>
                                        <p:tav tm="0">
                                          <p:val>
                                            <p:strVal val="#ppt_x"/>
                                          </p:val>
                                        </p:tav>
                                        <p:tav tm="100000">
                                          <p:val>
                                            <p:strVal val="#ppt_x"/>
                                          </p:val>
                                        </p:tav>
                                      </p:tavLst>
                                    </p:anim>
                                    <p:anim calcmode="lin" valueType="num">
                                      <p:cBhvr additive="base">
                                        <p:cTn id="262" dur="500" fill="hold"/>
                                        <p:tgtEl>
                                          <p:spTgt spid="71"/>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72"/>
                                        </p:tgtEl>
                                        <p:attrNameLst>
                                          <p:attrName>style.visibility</p:attrName>
                                        </p:attrNameLst>
                                      </p:cBhvr>
                                      <p:to>
                                        <p:strVal val="visible"/>
                                      </p:to>
                                    </p:set>
                                    <p:anim calcmode="lin" valueType="num">
                                      <p:cBhvr additive="base">
                                        <p:cTn id="265" dur="500" fill="hold"/>
                                        <p:tgtEl>
                                          <p:spTgt spid="72"/>
                                        </p:tgtEl>
                                        <p:attrNameLst>
                                          <p:attrName>ppt_x</p:attrName>
                                        </p:attrNameLst>
                                      </p:cBhvr>
                                      <p:tavLst>
                                        <p:tav tm="0">
                                          <p:val>
                                            <p:strVal val="#ppt_x"/>
                                          </p:val>
                                        </p:tav>
                                        <p:tav tm="100000">
                                          <p:val>
                                            <p:strVal val="#ppt_x"/>
                                          </p:val>
                                        </p:tav>
                                      </p:tavLst>
                                    </p:anim>
                                    <p:anim calcmode="lin" valueType="num">
                                      <p:cBhvr additive="base">
                                        <p:cTn id="266" dur="500" fill="hold"/>
                                        <p:tgtEl>
                                          <p:spTgt spid="72"/>
                                        </p:tgtEl>
                                        <p:attrNameLst>
                                          <p:attrName>ppt_y</p:attrName>
                                        </p:attrNameLst>
                                      </p:cBhvr>
                                      <p:tavLst>
                                        <p:tav tm="0">
                                          <p:val>
                                            <p:strVal val="1+#ppt_h/2"/>
                                          </p:val>
                                        </p:tav>
                                        <p:tav tm="100000">
                                          <p:val>
                                            <p:strVal val="#ppt_y"/>
                                          </p:val>
                                        </p:tav>
                                      </p:tavLst>
                                    </p:anim>
                                  </p:childTnLst>
                                </p:cTn>
                              </p:par>
                              <p:par>
                                <p:cTn id="267" presetID="2" presetClass="entr" presetSubtype="4" fill="hold" grpId="0" nodeType="withEffect">
                                  <p:stCondLst>
                                    <p:cond delay="0"/>
                                  </p:stCondLst>
                                  <p:childTnLst>
                                    <p:set>
                                      <p:cBhvr>
                                        <p:cTn id="268" dur="1" fill="hold">
                                          <p:stCondLst>
                                            <p:cond delay="0"/>
                                          </p:stCondLst>
                                        </p:cTn>
                                        <p:tgtEl>
                                          <p:spTgt spid="73"/>
                                        </p:tgtEl>
                                        <p:attrNameLst>
                                          <p:attrName>style.visibility</p:attrName>
                                        </p:attrNameLst>
                                      </p:cBhvr>
                                      <p:to>
                                        <p:strVal val="visible"/>
                                      </p:to>
                                    </p:set>
                                    <p:anim calcmode="lin" valueType="num">
                                      <p:cBhvr additive="base">
                                        <p:cTn id="269" dur="500" fill="hold"/>
                                        <p:tgtEl>
                                          <p:spTgt spid="73"/>
                                        </p:tgtEl>
                                        <p:attrNameLst>
                                          <p:attrName>ppt_x</p:attrName>
                                        </p:attrNameLst>
                                      </p:cBhvr>
                                      <p:tavLst>
                                        <p:tav tm="0">
                                          <p:val>
                                            <p:strVal val="#ppt_x"/>
                                          </p:val>
                                        </p:tav>
                                        <p:tav tm="100000">
                                          <p:val>
                                            <p:strVal val="#ppt_x"/>
                                          </p:val>
                                        </p:tav>
                                      </p:tavLst>
                                    </p:anim>
                                    <p:anim calcmode="lin" valueType="num">
                                      <p:cBhvr additive="base">
                                        <p:cTn id="270" dur="500" fill="hold"/>
                                        <p:tgtEl>
                                          <p:spTgt spid="73"/>
                                        </p:tgtEl>
                                        <p:attrNameLst>
                                          <p:attrName>ppt_y</p:attrName>
                                        </p:attrNameLst>
                                      </p:cBhvr>
                                      <p:tavLst>
                                        <p:tav tm="0">
                                          <p:val>
                                            <p:strVal val="1+#ppt_h/2"/>
                                          </p:val>
                                        </p:tav>
                                        <p:tav tm="100000">
                                          <p:val>
                                            <p:strVal val="#ppt_y"/>
                                          </p:val>
                                        </p:tav>
                                      </p:tavLst>
                                    </p:anim>
                                  </p:childTnLst>
                                </p:cTn>
                              </p:par>
                              <p:par>
                                <p:cTn id="271" presetID="2" presetClass="entr" presetSubtype="4" fill="hold" grpId="0" nodeType="withEffect">
                                  <p:stCondLst>
                                    <p:cond delay="0"/>
                                  </p:stCondLst>
                                  <p:childTnLst>
                                    <p:set>
                                      <p:cBhvr>
                                        <p:cTn id="272" dur="1" fill="hold">
                                          <p:stCondLst>
                                            <p:cond delay="0"/>
                                          </p:stCondLst>
                                        </p:cTn>
                                        <p:tgtEl>
                                          <p:spTgt spid="81"/>
                                        </p:tgtEl>
                                        <p:attrNameLst>
                                          <p:attrName>style.visibility</p:attrName>
                                        </p:attrNameLst>
                                      </p:cBhvr>
                                      <p:to>
                                        <p:strVal val="visible"/>
                                      </p:to>
                                    </p:set>
                                    <p:anim calcmode="lin" valueType="num">
                                      <p:cBhvr additive="base">
                                        <p:cTn id="273" dur="500" fill="hold"/>
                                        <p:tgtEl>
                                          <p:spTgt spid="81"/>
                                        </p:tgtEl>
                                        <p:attrNameLst>
                                          <p:attrName>ppt_x</p:attrName>
                                        </p:attrNameLst>
                                      </p:cBhvr>
                                      <p:tavLst>
                                        <p:tav tm="0">
                                          <p:val>
                                            <p:strVal val="#ppt_x"/>
                                          </p:val>
                                        </p:tav>
                                        <p:tav tm="100000">
                                          <p:val>
                                            <p:strVal val="#ppt_x"/>
                                          </p:val>
                                        </p:tav>
                                      </p:tavLst>
                                    </p:anim>
                                    <p:anim calcmode="lin" valueType="num">
                                      <p:cBhvr additive="base">
                                        <p:cTn id="274" dur="500" fill="hold"/>
                                        <p:tgtEl>
                                          <p:spTgt spid="81"/>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82"/>
                                        </p:tgtEl>
                                        <p:attrNameLst>
                                          <p:attrName>style.visibility</p:attrName>
                                        </p:attrNameLst>
                                      </p:cBhvr>
                                      <p:to>
                                        <p:strVal val="visible"/>
                                      </p:to>
                                    </p:set>
                                    <p:anim calcmode="lin" valueType="num">
                                      <p:cBhvr additive="base">
                                        <p:cTn id="277" dur="500" fill="hold"/>
                                        <p:tgtEl>
                                          <p:spTgt spid="82"/>
                                        </p:tgtEl>
                                        <p:attrNameLst>
                                          <p:attrName>ppt_x</p:attrName>
                                        </p:attrNameLst>
                                      </p:cBhvr>
                                      <p:tavLst>
                                        <p:tav tm="0">
                                          <p:val>
                                            <p:strVal val="#ppt_x"/>
                                          </p:val>
                                        </p:tav>
                                        <p:tav tm="100000">
                                          <p:val>
                                            <p:strVal val="#ppt_x"/>
                                          </p:val>
                                        </p:tav>
                                      </p:tavLst>
                                    </p:anim>
                                    <p:anim calcmode="lin" valueType="num">
                                      <p:cBhvr additive="base">
                                        <p:cTn id="278" dur="500" fill="hold"/>
                                        <p:tgtEl>
                                          <p:spTgt spid="82"/>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83"/>
                                        </p:tgtEl>
                                        <p:attrNameLst>
                                          <p:attrName>style.visibility</p:attrName>
                                        </p:attrNameLst>
                                      </p:cBhvr>
                                      <p:to>
                                        <p:strVal val="visible"/>
                                      </p:to>
                                    </p:set>
                                    <p:anim calcmode="lin" valueType="num">
                                      <p:cBhvr additive="base">
                                        <p:cTn id="281" dur="500" fill="hold"/>
                                        <p:tgtEl>
                                          <p:spTgt spid="83"/>
                                        </p:tgtEl>
                                        <p:attrNameLst>
                                          <p:attrName>ppt_x</p:attrName>
                                        </p:attrNameLst>
                                      </p:cBhvr>
                                      <p:tavLst>
                                        <p:tav tm="0">
                                          <p:val>
                                            <p:strVal val="#ppt_x"/>
                                          </p:val>
                                        </p:tav>
                                        <p:tav tm="100000">
                                          <p:val>
                                            <p:strVal val="#ppt_x"/>
                                          </p:val>
                                        </p:tav>
                                      </p:tavLst>
                                    </p:anim>
                                    <p:anim calcmode="lin" valueType="num">
                                      <p:cBhvr additive="base">
                                        <p:cTn id="282" dur="500" fill="hold"/>
                                        <p:tgtEl>
                                          <p:spTgt spid="83"/>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84"/>
                                        </p:tgtEl>
                                        <p:attrNameLst>
                                          <p:attrName>style.visibility</p:attrName>
                                        </p:attrNameLst>
                                      </p:cBhvr>
                                      <p:to>
                                        <p:strVal val="visible"/>
                                      </p:to>
                                    </p:set>
                                    <p:anim calcmode="lin" valueType="num">
                                      <p:cBhvr additive="base">
                                        <p:cTn id="285" dur="500" fill="hold"/>
                                        <p:tgtEl>
                                          <p:spTgt spid="84"/>
                                        </p:tgtEl>
                                        <p:attrNameLst>
                                          <p:attrName>ppt_x</p:attrName>
                                        </p:attrNameLst>
                                      </p:cBhvr>
                                      <p:tavLst>
                                        <p:tav tm="0">
                                          <p:val>
                                            <p:strVal val="#ppt_x"/>
                                          </p:val>
                                        </p:tav>
                                        <p:tav tm="100000">
                                          <p:val>
                                            <p:strVal val="#ppt_x"/>
                                          </p:val>
                                        </p:tav>
                                      </p:tavLst>
                                    </p:anim>
                                    <p:anim calcmode="lin" valueType="num">
                                      <p:cBhvr additive="base">
                                        <p:cTn id="286" dur="500" fill="hold"/>
                                        <p:tgtEl>
                                          <p:spTgt spid="84"/>
                                        </p:tgtEl>
                                        <p:attrNameLst>
                                          <p:attrName>ppt_y</p:attrName>
                                        </p:attrNameLst>
                                      </p:cBhvr>
                                      <p:tavLst>
                                        <p:tav tm="0">
                                          <p:val>
                                            <p:strVal val="1+#ppt_h/2"/>
                                          </p:val>
                                        </p:tav>
                                        <p:tav tm="100000">
                                          <p:val>
                                            <p:strVal val="#ppt_y"/>
                                          </p:val>
                                        </p:tav>
                                      </p:tavLst>
                                    </p:anim>
                                  </p:childTnLst>
                                </p:cTn>
                              </p:par>
                              <p:par>
                                <p:cTn id="287" presetID="2" presetClass="entr" presetSubtype="4" fill="hold" grpId="0" nodeType="withEffect">
                                  <p:stCondLst>
                                    <p:cond delay="0"/>
                                  </p:stCondLst>
                                  <p:childTnLst>
                                    <p:set>
                                      <p:cBhvr>
                                        <p:cTn id="288" dur="1" fill="hold">
                                          <p:stCondLst>
                                            <p:cond delay="0"/>
                                          </p:stCondLst>
                                        </p:cTn>
                                        <p:tgtEl>
                                          <p:spTgt spid="85"/>
                                        </p:tgtEl>
                                        <p:attrNameLst>
                                          <p:attrName>style.visibility</p:attrName>
                                        </p:attrNameLst>
                                      </p:cBhvr>
                                      <p:to>
                                        <p:strVal val="visible"/>
                                      </p:to>
                                    </p:set>
                                    <p:anim calcmode="lin" valueType="num">
                                      <p:cBhvr additive="base">
                                        <p:cTn id="289" dur="500" fill="hold"/>
                                        <p:tgtEl>
                                          <p:spTgt spid="85"/>
                                        </p:tgtEl>
                                        <p:attrNameLst>
                                          <p:attrName>ppt_x</p:attrName>
                                        </p:attrNameLst>
                                      </p:cBhvr>
                                      <p:tavLst>
                                        <p:tav tm="0">
                                          <p:val>
                                            <p:strVal val="#ppt_x"/>
                                          </p:val>
                                        </p:tav>
                                        <p:tav tm="100000">
                                          <p:val>
                                            <p:strVal val="#ppt_x"/>
                                          </p:val>
                                        </p:tav>
                                      </p:tavLst>
                                    </p:anim>
                                    <p:anim calcmode="lin" valueType="num">
                                      <p:cBhvr additive="base">
                                        <p:cTn id="290" dur="500" fill="hold"/>
                                        <p:tgtEl>
                                          <p:spTgt spid="85"/>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86"/>
                                        </p:tgtEl>
                                        <p:attrNameLst>
                                          <p:attrName>style.visibility</p:attrName>
                                        </p:attrNameLst>
                                      </p:cBhvr>
                                      <p:to>
                                        <p:strVal val="visible"/>
                                      </p:to>
                                    </p:set>
                                    <p:anim calcmode="lin" valueType="num">
                                      <p:cBhvr additive="base">
                                        <p:cTn id="293" dur="500" fill="hold"/>
                                        <p:tgtEl>
                                          <p:spTgt spid="86"/>
                                        </p:tgtEl>
                                        <p:attrNameLst>
                                          <p:attrName>ppt_x</p:attrName>
                                        </p:attrNameLst>
                                      </p:cBhvr>
                                      <p:tavLst>
                                        <p:tav tm="0">
                                          <p:val>
                                            <p:strVal val="#ppt_x"/>
                                          </p:val>
                                        </p:tav>
                                        <p:tav tm="100000">
                                          <p:val>
                                            <p:strVal val="#ppt_x"/>
                                          </p:val>
                                        </p:tav>
                                      </p:tavLst>
                                    </p:anim>
                                    <p:anim calcmode="lin" valueType="num">
                                      <p:cBhvr additive="base">
                                        <p:cTn id="294" dur="500" fill="hold"/>
                                        <p:tgtEl>
                                          <p:spTgt spid="86"/>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87"/>
                                        </p:tgtEl>
                                        <p:attrNameLst>
                                          <p:attrName>style.visibility</p:attrName>
                                        </p:attrNameLst>
                                      </p:cBhvr>
                                      <p:to>
                                        <p:strVal val="visible"/>
                                      </p:to>
                                    </p:set>
                                    <p:anim calcmode="lin" valueType="num">
                                      <p:cBhvr additive="base">
                                        <p:cTn id="297" dur="500" fill="hold"/>
                                        <p:tgtEl>
                                          <p:spTgt spid="87"/>
                                        </p:tgtEl>
                                        <p:attrNameLst>
                                          <p:attrName>ppt_x</p:attrName>
                                        </p:attrNameLst>
                                      </p:cBhvr>
                                      <p:tavLst>
                                        <p:tav tm="0">
                                          <p:val>
                                            <p:strVal val="#ppt_x"/>
                                          </p:val>
                                        </p:tav>
                                        <p:tav tm="100000">
                                          <p:val>
                                            <p:strVal val="#ppt_x"/>
                                          </p:val>
                                        </p:tav>
                                      </p:tavLst>
                                    </p:anim>
                                    <p:anim calcmode="lin" valueType="num">
                                      <p:cBhvr additive="base">
                                        <p:cTn id="298" dur="500" fill="hold"/>
                                        <p:tgtEl>
                                          <p:spTgt spid="87"/>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88"/>
                                        </p:tgtEl>
                                        <p:attrNameLst>
                                          <p:attrName>style.visibility</p:attrName>
                                        </p:attrNameLst>
                                      </p:cBhvr>
                                      <p:to>
                                        <p:strVal val="visible"/>
                                      </p:to>
                                    </p:set>
                                    <p:anim calcmode="lin" valueType="num">
                                      <p:cBhvr additive="base">
                                        <p:cTn id="301" dur="500" fill="hold"/>
                                        <p:tgtEl>
                                          <p:spTgt spid="88"/>
                                        </p:tgtEl>
                                        <p:attrNameLst>
                                          <p:attrName>ppt_x</p:attrName>
                                        </p:attrNameLst>
                                      </p:cBhvr>
                                      <p:tavLst>
                                        <p:tav tm="0">
                                          <p:val>
                                            <p:strVal val="#ppt_x"/>
                                          </p:val>
                                        </p:tav>
                                        <p:tav tm="100000">
                                          <p:val>
                                            <p:strVal val="#ppt_x"/>
                                          </p:val>
                                        </p:tav>
                                      </p:tavLst>
                                    </p:anim>
                                    <p:anim calcmode="lin" valueType="num">
                                      <p:cBhvr additive="base">
                                        <p:cTn id="302" dur="500" fill="hold"/>
                                        <p:tgtEl>
                                          <p:spTgt spid="88"/>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89"/>
                                        </p:tgtEl>
                                        <p:attrNameLst>
                                          <p:attrName>style.visibility</p:attrName>
                                        </p:attrNameLst>
                                      </p:cBhvr>
                                      <p:to>
                                        <p:strVal val="visible"/>
                                      </p:to>
                                    </p:set>
                                    <p:anim calcmode="lin" valueType="num">
                                      <p:cBhvr additive="base">
                                        <p:cTn id="305" dur="500" fill="hold"/>
                                        <p:tgtEl>
                                          <p:spTgt spid="89"/>
                                        </p:tgtEl>
                                        <p:attrNameLst>
                                          <p:attrName>ppt_x</p:attrName>
                                        </p:attrNameLst>
                                      </p:cBhvr>
                                      <p:tavLst>
                                        <p:tav tm="0">
                                          <p:val>
                                            <p:strVal val="#ppt_x"/>
                                          </p:val>
                                        </p:tav>
                                        <p:tav tm="100000">
                                          <p:val>
                                            <p:strVal val="#ppt_x"/>
                                          </p:val>
                                        </p:tav>
                                      </p:tavLst>
                                    </p:anim>
                                    <p:anim calcmode="lin" valueType="num">
                                      <p:cBhvr additive="base">
                                        <p:cTn id="306" dur="500" fill="hold"/>
                                        <p:tgtEl>
                                          <p:spTgt spid="89"/>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90"/>
                                        </p:tgtEl>
                                        <p:attrNameLst>
                                          <p:attrName>style.visibility</p:attrName>
                                        </p:attrNameLst>
                                      </p:cBhvr>
                                      <p:to>
                                        <p:strVal val="visible"/>
                                      </p:to>
                                    </p:set>
                                    <p:anim calcmode="lin" valueType="num">
                                      <p:cBhvr additive="base">
                                        <p:cTn id="309" dur="500" fill="hold"/>
                                        <p:tgtEl>
                                          <p:spTgt spid="90"/>
                                        </p:tgtEl>
                                        <p:attrNameLst>
                                          <p:attrName>ppt_x</p:attrName>
                                        </p:attrNameLst>
                                      </p:cBhvr>
                                      <p:tavLst>
                                        <p:tav tm="0">
                                          <p:val>
                                            <p:strVal val="#ppt_x"/>
                                          </p:val>
                                        </p:tav>
                                        <p:tav tm="100000">
                                          <p:val>
                                            <p:strVal val="#ppt_x"/>
                                          </p:val>
                                        </p:tav>
                                      </p:tavLst>
                                    </p:anim>
                                    <p:anim calcmode="lin" valueType="num">
                                      <p:cBhvr additive="base">
                                        <p:cTn id="310" dur="500" fill="hold"/>
                                        <p:tgtEl>
                                          <p:spTgt spid="90"/>
                                        </p:tgtEl>
                                        <p:attrNameLst>
                                          <p:attrName>ppt_y</p:attrName>
                                        </p:attrNameLst>
                                      </p:cBhvr>
                                      <p:tavLst>
                                        <p:tav tm="0">
                                          <p:val>
                                            <p:strVal val="1+#ppt_h/2"/>
                                          </p:val>
                                        </p:tav>
                                        <p:tav tm="100000">
                                          <p:val>
                                            <p:strVal val="#ppt_y"/>
                                          </p:val>
                                        </p:tav>
                                      </p:tavLst>
                                    </p:anim>
                                  </p:childTnLst>
                                </p:cTn>
                              </p:par>
                              <p:par>
                                <p:cTn id="311" presetID="2" presetClass="entr" presetSubtype="4" fill="hold" grpId="0" nodeType="withEffect">
                                  <p:stCondLst>
                                    <p:cond delay="0"/>
                                  </p:stCondLst>
                                  <p:childTnLst>
                                    <p:set>
                                      <p:cBhvr>
                                        <p:cTn id="312" dur="1" fill="hold">
                                          <p:stCondLst>
                                            <p:cond delay="0"/>
                                          </p:stCondLst>
                                        </p:cTn>
                                        <p:tgtEl>
                                          <p:spTgt spid="91"/>
                                        </p:tgtEl>
                                        <p:attrNameLst>
                                          <p:attrName>style.visibility</p:attrName>
                                        </p:attrNameLst>
                                      </p:cBhvr>
                                      <p:to>
                                        <p:strVal val="visible"/>
                                      </p:to>
                                    </p:set>
                                    <p:anim calcmode="lin" valueType="num">
                                      <p:cBhvr additive="base">
                                        <p:cTn id="313" dur="500" fill="hold"/>
                                        <p:tgtEl>
                                          <p:spTgt spid="91"/>
                                        </p:tgtEl>
                                        <p:attrNameLst>
                                          <p:attrName>ppt_x</p:attrName>
                                        </p:attrNameLst>
                                      </p:cBhvr>
                                      <p:tavLst>
                                        <p:tav tm="0">
                                          <p:val>
                                            <p:strVal val="#ppt_x"/>
                                          </p:val>
                                        </p:tav>
                                        <p:tav tm="100000">
                                          <p:val>
                                            <p:strVal val="#ppt_x"/>
                                          </p:val>
                                        </p:tav>
                                      </p:tavLst>
                                    </p:anim>
                                    <p:anim calcmode="lin" valueType="num">
                                      <p:cBhvr additive="base">
                                        <p:cTn id="314" dur="500" fill="hold"/>
                                        <p:tgtEl>
                                          <p:spTgt spid="91"/>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92"/>
                                        </p:tgtEl>
                                        <p:attrNameLst>
                                          <p:attrName>style.visibility</p:attrName>
                                        </p:attrNameLst>
                                      </p:cBhvr>
                                      <p:to>
                                        <p:strVal val="visible"/>
                                      </p:to>
                                    </p:set>
                                    <p:anim calcmode="lin" valueType="num">
                                      <p:cBhvr additive="base">
                                        <p:cTn id="317" dur="500" fill="hold"/>
                                        <p:tgtEl>
                                          <p:spTgt spid="92"/>
                                        </p:tgtEl>
                                        <p:attrNameLst>
                                          <p:attrName>ppt_x</p:attrName>
                                        </p:attrNameLst>
                                      </p:cBhvr>
                                      <p:tavLst>
                                        <p:tav tm="0">
                                          <p:val>
                                            <p:strVal val="#ppt_x"/>
                                          </p:val>
                                        </p:tav>
                                        <p:tav tm="100000">
                                          <p:val>
                                            <p:strVal val="#ppt_x"/>
                                          </p:val>
                                        </p:tav>
                                      </p:tavLst>
                                    </p:anim>
                                    <p:anim calcmode="lin" valueType="num">
                                      <p:cBhvr additive="base">
                                        <p:cTn id="318" dur="500" fill="hold"/>
                                        <p:tgtEl>
                                          <p:spTgt spid="92"/>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95"/>
                                        </p:tgtEl>
                                        <p:attrNameLst>
                                          <p:attrName>style.visibility</p:attrName>
                                        </p:attrNameLst>
                                      </p:cBhvr>
                                      <p:to>
                                        <p:strVal val="visible"/>
                                      </p:to>
                                    </p:set>
                                    <p:anim calcmode="lin" valueType="num">
                                      <p:cBhvr additive="base">
                                        <p:cTn id="321" dur="500" fill="hold"/>
                                        <p:tgtEl>
                                          <p:spTgt spid="95"/>
                                        </p:tgtEl>
                                        <p:attrNameLst>
                                          <p:attrName>ppt_x</p:attrName>
                                        </p:attrNameLst>
                                      </p:cBhvr>
                                      <p:tavLst>
                                        <p:tav tm="0">
                                          <p:val>
                                            <p:strVal val="#ppt_x"/>
                                          </p:val>
                                        </p:tav>
                                        <p:tav tm="100000">
                                          <p:val>
                                            <p:strVal val="#ppt_x"/>
                                          </p:val>
                                        </p:tav>
                                      </p:tavLst>
                                    </p:anim>
                                    <p:anim calcmode="lin" valueType="num">
                                      <p:cBhvr additive="base">
                                        <p:cTn id="322" dur="500" fill="hold"/>
                                        <p:tgtEl>
                                          <p:spTgt spid="95"/>
                                        </p:tgtEl>
                                        <p:attrNameLst>
                                          <p:attrName>ppt_y</p:attrName>
                                        </p:attrNameLst>
                                      </p:cBhvr>
                                      <p:tavLst>
                                        <p:tav tm="0">
                                          <p:val>
                                            <p:strVal val="1+#ppt_h/2"/>
                                          </p:val>
                                        </p:tav>
                                        <p:tav tm="100000">
                                          <p:val>
                                            <p:strVal val="#ppt_y"/>
                                          </p:val>
                                        </p:tav>
                                      </p:tavLst>
                                    </p:anim>
                                  </p:childTnLst>
                                </p:cTn>
                              </p:par>
                              <p:par>
                                <p:cTn id="323" presetID="2" presetClass="entr" presetSubtype="4" fill="hold" grpId="0" nodeType="withEffect">
                                  <p:stCondLst>
                                    <p:cond delay="0"/>
                                  </p:stCondLst>
                                  <p:childTnLst>
                                    <p:set>
                                      <p:cBhvr>
                                        <p:cTn id="324" dur="1" fill="hold">
                                          <p:stCondLst>
                                            <p:cond delay="0"/>
                                          </p:stCondLst>
                                        </p:cTn>
                                        <p:tgtEl>
                                          <p:spTgt spid="96"/>
                                        </p:tgtEl>
                                        <p:attrNameLst>
                                          <p:attrName>style.visibility</p:attrName>
                                        </p:attrNameLst>
                                      </p:cBhvr>
                                      <p:to>
                                        <p:strVal val="visible"/>
                                      </p:to>
                                    </p:set>
                                    <p:anim calcmode="lin" valueType="num">
                                      <p:cBhvr additive="base">
                                        <p:cTn id="325" dur="500" fill="hold"/>
                                        <p:tgtEl>
                                          <p:spTgt spid="96"/>
                                        </p:tgtEl>
                                        <p:attrNameLst>
                                          <p:attrName>ppt_x</p:attrName>
                                        </p:attrNameLst>
                                      </p:cBhvr>
                                      <p:tavLst>
                                        <p:tav tm="0">
                                          <p:val>
                                            <p:strVal val="#ppt_x"/>
                                          </p:val>
                                        </p:tav>
                                        <p:tav tm="100000">
                                          <p:val>
                                            <p:strVal val="#ppt_x"/>
                                          </p:val>
                                        </p:tav>
                                      </p:tavLst>
                                    </p:anim>
                                    <p:anim calcmode="lin" valueType="num">
                                      <p:cBhvr additive="base">
                                        <p:cTn id="32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27" fill="hold">
                      <p:stCondLst>
                        <p:cond delay="indefinite"/>
                      </p:stCondLst>
                      <p:childTnLst>
                        <p:par>
                          <p:cTn id="328" fill="hold">
                            <p:stCondLst>
                              <p:cond delay="0"/>
                            </p:stCondLst>
                            <p:childTnLst>
                              <p:par>
                                <p:cTn id="329" presetID="2" presetClass="entr" presetSubtype="4" fill="hold" grpId="0" nodeType="clickEffect">
                                  <p:stCondLst>
                                    <p:cond delay="0"/>
                                  </p:stCondLst>
                                  <p:childTnLst>
                                    <p:set>
                                      <p:cBhvr>
                                        <p:cTn id="330" dur="1" fill="hold">
                                          <p:stCondLst>
                                            <p:cond delay="0"/>
                                          </p:stCondLst>
                                        </p:cTn>
                                        <p:tgtEl>
                                          <p:spTgt spid="43"/>
                                        </p:tgtEl>
                                        <p:attrNameLst>
                                          <p:attrName>style.visibility</p:attrName>
                                        </p:attrNameLst>
                                      </p:cBhvr>
                                      <p:to>
                                        <p:strVal val="visible"/>
                                      </p:to>
                                    </p:set>
                                    <p:anim calcmode="lin" valueType="num">
                                      <p:cBhvr additive="base">
                                        <p:cTn id="331" dur="500" fill="hold"/>
                                        <p:tgtEl>
                                          <p:spTgt spid="43"/>
                                        </p:tgtEl>
                                        <p:attrNameLst>
                                          <p:attrName>ppt_x</p:attrName>
                                        </p:attrNameLst>
                                      </p:cBhvr>
                                      <p:tavLst>
                                        <p:tav tm="0">
                                          <p:val>
                                            <p:strVal val="#ppt_x"/>
                                          </p:val>
                                        </p:tav>
                                        <p:tav tm="100000">
                                          <p:val>
                                            <p:strVal val="#ppt_x"/>
                                          </p:val>
                                        </p:tav>
                                      </p:tavLst>
                                    </p:anim>
                                    <p:anim calcmode="lin" valueType="num">
                                      <p:cBhvr additive="base">
                                        <p:cTn id="3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2"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95" grpId="0" animBg="1"/>
      <p:bldP spid="96" grpId="0"/>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391379" y="3661863"/>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7" name="TextBox 26"/>
          <p:cNvSpPr txBox="1"/>
          <p:nvPr/>
        </p:nvSpPr>
        <p:spPr>
          <a:xfrm>
            <a:off x="3525725" y="365629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29" name="TextBox 28"/>
          <p:cNvSpPr txBox="1"/>
          <p:nvPr/>
        </p:nvSpPr>
        <p:spPr>
          <a:xfrm flipH="1">
            <a:off x="134853" y="365275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31" name="TextBox 30"/>
          <p:cNvSpPr txBox="1"/>
          <p:nvPr/>
        </p:nvSpPr>
        <p:spPr>
          <a:xfrm>
            <a:off x="1043608" y="4272777"/>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32" name="TextBox 31"/>
          <p:cNvSpPr txBox="1"/>
          <p:nvPr/>
        </p:nvSpPr>
        <p:spPr>
          <a:xfrm>
            <a:off x="3152551" y="4266980"/>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algn="ctr" defTabSz="914400">
              <a:defRPr/>
            </a:pPr>
            <a:r>
              <a:rPr lang="en-US" sz="1300" i="1" dirty="0">
                <a:solidFill>
                  <a:srgbClr val="000000"/>
                </a:solidFill>
              </a:rPr>
              <a:t>5420 (4+4)C (2013)</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34" name="TextBox 33"/>
          <p:cNvSpPr txBox="1"/>
          <p:nvPr/>
        </p:nvSpPr>
        <p:spPr>
          <a:xfrm flipH="1">
            <a:off x="-36512" y="4257092"/>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5828167" y="4281244"/>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9" name="Right Arrow 38"/>
          <p:cNvSpPr/>
          <p:nvPr/>
        </p:nvSpPr>
        <p:spPr bwMode="auto">
          <a:xfrm>
            <a:off x="3014419" y="4360175"/>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2" name="Right Arrow 41"/>
          <p:cNvSpPr/>
          <p:nvPr/>
        </p:nvSpPr>
        <p:spPr bwMode="auto">
          <a:xfrm>
            <a:off x="5316740" y="4360175"/>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4" name="TextBox 43"/>
          <p:cNvSpPr txBox="1"/>
          <p:nvPr/>
        </p:nvSpPr>
        <p:spPr>
          <a:xfrm>
            <a:off x="1069463" y="4910258"/>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5" name="TextBox 44"/>
          <p:cNvSpPr txBox="1"/>
          <p:nvPr/>
        </p:nvSpPr>
        <p:spPr>
          <a:xfrm>
            <a:off x="3080543" y="4917848"/>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46" name="TextBox 45"/>
          <p:cNvSpPr txBox="1"/>
          <p:nvPr/>
        </p:nvSpPr>
        <p:spPr>
          <a:xfrm flipH="1">
            <a:off x="-10658" y="4900235"/>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7" name="TextBox 46"/>
          <p:cNvSpPr txBox="1"/>
          <p:nvPr/>
        </p:nvSpPr>
        <p:spPr>
          <a:xfrm>
            <a:off x="5854022" y="4918725"/>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49" name="Right Arrow 48"/>
          <p:cNvSpPr/>
          <p:nvPr/>
        </p:nvSpPr>
        <p:spPr bwMode="auto">
          <a:xfrm>
            <a:off x="3025887" y="501296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0" name="Right Arrow 49"/>
          <p:cNvSpPr/>
          <p:nvPr/>
        </p:nvSpPr>
        <p:spPr bwMode="auto">
          <a:xfrm>
            <a:off x="5304656" y="501296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1" name="TextBox 50"/>
          <p:cNvSpPr txBox="1"/>
          <p:nvPr/>
        </p:nvSpPr>
        <p:spPr>
          <a:xfrm>
            <a:off x="124358" y="5418536"/>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2" name="TextBox 51"/>
          <p:cNvSpPr txBox="1"/>
          <p:nvPr/>
        </p:nvSpPr>
        <p:spPr>
          <a:xfrm>
            <a:off x="3404579" y="5540866"/>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54" name="TextBox 53"/>
          <p:cNvSpPr txBox="1"/>
          <p:nvPr/>
        </p:nvSpPr>
        <p:spPr>
          <a:xfrm>
            <a:off x="1187624" y="5540866"/>
            <a:ext cx="170931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p:txBody>
      </p:sp>
      <p:sp>
        <p:nvSpPr>
          <p:cNvPr id="55" name="Right Arrow 54"/>
          <p:cNvSpPr/>
          <p:nvPr/>
        </p:nvSpPr>
        <p:spPr bwMode="auto">
          <a:xfrm>
            <a:off x="3028570" y="56358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TextBox 56"/>
          <p:cNvSpPr txBox="1"/>
          <p:nvPr/>
        </p:nvSpPr>
        <p:spPr>
          <a:xfrm>
            <a:off x="67718" y="5995225"/>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1081940" y="5995185"/>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60" name="Right Arrow 59"/>
          <p:cNvSpPr/>
          <p:nvPr/>
        </p:nvSpPr>
        <p:spPr bwMode="auto">
          <a:xfrm>
            <a:off x="3031963" y="607561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65" name="Title 1"/>
          <p:cNvSpPr>
            <a:spLocks noGrp="1"/>
          </p:cNvSpPr>
          <p:nvPr>
            <p:ph type="title"/>
          </p:nvPr>
        </p:nvSpPr>
        <p:spPr>
          <a:xfrm>
            <a:off x="0" y="0"/>
            <a:ext cx="9144000" cy="393700"/>
          </a:xfrm>
          <a:solidFill>
            <a:srgbClr val="0000FF"/>
          </a:solidFill>
        </p:spPr>
        <p:txBody>
          <a:bodyPr/>
          <a:lstStyle/>
          <a:p>
            <a:r>
              <a:rPr lang="en-US" dirty="0"/>
              <a:t>2.3 Recent Arm ISA-based Android and iOS mobile devices </a:t>
            </a:r>
            <a:r>
              <a:rPr lang="en-US" dirty="0" smtClean="0"/>
              <a:t>(7)</a:t>
            </a:r>
            <a:endParaRPr lang="en-US" dirty="0"/>
          </a:p>
        </p:txBody>
      </p:sp>
      <p:sp>
        <p:nvSpPr>
          <p:cNvPr id="91" name="TextBox 90"/>
          <p:cNvSpPr txBox="1"/>
          <p:nvPr/>
        </p:nvSpPr>
        <p:spPr>
          <a:xfrm>
            <a:off x="5816762" y="552883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92" name="Right Arrow 91"/>
          <p:cNvSpPr/>
          <p:nvPr/>
        </p:nvSpPr>
        <p:spPr bwMode="auto">
          <a:xfrm>
            <a:off x="5328084" y="56536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TextBox 92"/>
          <p:cNvSpPr txBox="1"/>
          <p:nvPr/>
        </p:nvSpPr>
        <p:spPr>
          <a:xfrm>
            <a:off x="5760132" y="5987263"/>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94" name="Right Arrow 93"/>
          <p:cNvSpPr/>
          <p:nvPr/>
        </p:nvSpPr>
        <p:spPr bwMode="auto">
          <a:xfrm>
            <a:off x="5340660" y="612165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5" name="TextBox 94"/>
          <p:cNvSpPr txBox="1"/>
          <p:nvPr/>
        </p:nvSpPr>
        <p:spPr>
          <a:xfrm>
            <a:off x="3189229" y="6013642"/>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96" name="TextBox 95"/>
          <p:cNvSpPr txBox="1"/>
          <p:nvPr/>
        </p:nvSpPr>
        <p:spPr>
          <a:xfrm>
            <a:off x="7518578" y="4275310"/>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97" name="Right Arrow 96"/>
          <p:cNvSpPr/>
          <p:nvPr/>
        </p:nvSpPr>
        <p:spPr bwMode="auto">
          <a:xfrm>
            <a:off x="7343871" y="43542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8" name="TextBox 97"/>
          <p:cNvSpPr txBox="1"/>
          <p:nvPr/>
        </p:nvSpPr>
        <p:spPr>
          <a:xfrm>
            <a:off x="7544432" y="4912791"/>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99" name="Right Arrow 98"/>
          <p:cNvSpPr/>
          <p:nvPr/>
        </p:nvSpPr>
        <p:spPr bwMode="auto">
          <a:xfrm>
            <a:off x="7331787" y="500702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6" name="Right Arrow 105"/>
          <p:cNvSpPr/>
          <p:nvPr/>
        </p:nvSpPr>
        <p:spPr bwMode="auto">
          <a:xfrm>
            <a:off x="7295783" y="61157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0" name="TextBox 109"/>
          <p:cNvSpPr txBox="1"/>
          <p:nvPr/>
        </p:nvSpPr>
        <p:spPr>
          <a:xfrm>
            <a:off x="7331787" y="5981329"/>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a:t>
            </a: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2021)</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9" name="Rectangle 8"/>
          <p:cNvSpPr/>
          <p:nvPr/>
        </p:nvSpPr>
        <p:spPr>
          <a:xfrm>
            <a:off x="5947976" y="3688285"/>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11" name="Right Arrow 110"/>
          <p:cNvSpPr/>
          <p:nvPr/>
        </p:nvSpPr>
        <p:spPr bwMode="auto">
          <a:xfrm>
            <a:off x="5323224" y="3797975"/>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2" name="TextBox 111"/>
          <p:cNvSpPr txBox="1"/>
          <p:nvPr/>
        </p:nvSpPr>
        <p:spPr>
          <a:xfrm>
            <a:off x="842012" y="3004081"/>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A15</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13" name="TextBox 112"/>
          <p:cNvSpPr txBox="1"/>
          <p:nvPr/>
        </p:nvSpPr>
        <p:spPr>
          <a:xfrm>
            <a:off x="3355642" y="3127066"/>
            <a:ext cx="18473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4" name="TextBox 113"/>
          <p:cNvSpPr txBox="1"/>
          <p:nvPr/>
        </p:nvSpPr>
        <p:spPr>
          <a:xfrm>
            <a:off x="3080195" y="3004081"/>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A32/</a:t>
            </a:r>
            <a:r>
              <a:rPr kumimoji="0" lang="en-US" sz="1200" b="0" i="0" u="none" strike="noStrike" kern="1200" cap="none" spc="0" normalizeH="0" baseline="0" noProof="0" dirty="0" smtClean="0">
                <a:ln>
                  <a:noFill/>
                </a:ln>
                <a:solidFill>
                  <a:srgbClr val="FF0000"/>
                </a:solidFill>
                <a:effectLst/>
                <a:uLnTx/>
                <a:uFillTx/>
                <a:latin typeface="Verdana"/>
                <a:ea typeface="+mn-ea"/>
                <a:cs typeface="+mn-cs"/>
              </a:rPr>
              <a:t>A35</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5" name="TextBox 114"/>
          <p:cNvSpPr txBox="1"/>
          <p:nvPr/>
        </p:nvSpPr>
        <p:spPr>
          <a:xfrm>
            <a:off x="5544108" y="3004081"/>
            <a:ext cx="1885453"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a:t>
            </a:r>
            <a:r>
              <a:rPr kumimoji="0" lang="en-US" sz="1200" b="0" i="0" u="none" strike="noStrike" kern="1200" cap="none" spc="0" normalizeH="0" baseline="0" noProof="0" dirty="0">
                <a:ln>
                  <a:noFill/>
                </a:ln>
                <a:solidFill>
                  <a:srgbClr val="FF0000"/>
                </a:solidFill>
                <a:effectLst/>
                <a:uLnTx/>
                <a:uFillTx/>
                <a:latin typeface="Verdana"/>
                <a:ea typeface="+mn-ea"/>
                <a:cs typeface="+mn-cs"/>
              </a:rPr>
              <a:t>75</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a:t>
            </a:r>
            <a:r>
              <a:rPr kumimoji="0" lang="en-US" sz="12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16" name="TextBox 115"/>
          <p:cNvSpPr txBox="1"/>
          <p:nvPr/>
        </p:nvSpPr>
        <p:spPr>
          <a:xfrm>
            <a:off x="94056" y="3009350"/>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20" name="TextBox 119"/>
          <p:cNvSpPr txBox="1"/>
          <p:nvPr/>
        </p:nvSpPr>
        <p:spPr>
          <a:xfrm>
            <a:off x="7529045" y="3004081"/>
            <a:ext cx="1677703"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X2</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/X3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MS: </a:t>
            </a:r>
            <a:r>
              <a:rPr kumimoji="0" lang="en-US" sz="1200" b="0" i="0" u="none" strike="noStrike" kern="1200" cap="none" spc="0" normalizeH="0" baseline="0" noProof="0" dirty="0" smtClean="0">
                <a:ln>
                  <a:noFill/>
                </a:ln>
                <a:solidFill>
                  <a:srgbClr val="FF0000"/>
                </a:solidFill>
                <a:effectLst/>
                <a:uLnTx/>
                <a:uFillTx/>
                <a:latin typeface="Verdana"/>
                <a:ea typeface="+mn-ea"/>
                <a:cs typeface="+mn-cs"/>
              </a:rPr>
              <a:t>A710</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/A715</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a:t>
            </a:r>
            <a:r>
              <a:rPr kumimoji="0" lang="en-US" sz="1200" b="0" i="0" u="none" strike="noStrike" kern="1200" cap="none" spc="0" normalizeH="0" baseline="0" noProof="0" dirty="0" smtClean="0">
                <a:ln>
                  <a:noFill/>
                </a:ln>
                <a:solidFill>
                  <a:srgbClr val="FF0000"/>
                </a:solidFill>
                <a:effectLst/>
                <a:uLnTx/>
                <a:uFillTx/>
                <a:latin typeface="Verdana"/>
                <a:ea typeface="+mn-ea"/>
                <a:cs typeface="+mn-cs"/>
              </a:rPr>
              <a:t>A510</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/A510 v2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2" name="Right Arrow 121"/>
          <p:cNvSpPr/>
          <p:nvPr/>
        </p:nvSpPr>
        <p:spPr bwMode="auto">
          <a:xfrm>
            <a:off x="2977307" y="37696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68" name="TextBox 67"/>
          <p:cNvSpPr txBox="1"/>
          <p:nvPr/>
        </p:nvSpPr>
        <p:spPr>
          <a:xfrm>
            <a:off x="35496" y="440668"/>
            <a:ext cx="92483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pc="-150" dirty="0" smtClean="0">
                <a:solidFill>
                  <a:srgbClr val="2D2D8A"/>
                </a:solidFill>
                <a:latin typeface="Verdana"/>
              </a:rPr>
              <a:t>Main </a:t>
            </a:r>
            <a:r>
              <a:rPr lang="en-US" spc="-150" dirty="0">
                <a:solidFill>
                  <a:srgbClr val="2D2D8A"/>
                </a:solidFill>
                <a:latin typeface="Verdana"/>
              </a:rPr>
              <a:t>evolution steps of </a:t>
            </a:r>
            <a:r>
              <a:rPr kumimoji="0" lang="en-US" sz="1800" b="0" i="0" u="none" strike="noStrike" kern="1200" cap="none" spc="-150" normalizeH="0" baseline="0" noProof="0" dirty="0">
                <a:ln>
                  <a:noFill/>
                </a:ln>
                <a:solidFill>
                  <a:srgbClr val="2D2D8A"/>
                </a:solidFill>
                <a:effectLst/>
                <a:uLnTx/>
                <a:uFillTx/>
                <a:latin typeface="Verdana"/>
              </a:rPr>
              <a:t>CPU configurations </a:t>
            </a:r>
            <a:r>
              <a:rPr kumimoji="0" lang="en-US" sz="1800" b="0" i="0" u="none" strike="noStrike" kern="1200" cap="none" spc="-150" normalizeH="0" baseline="0" noProof="0" dirty="0" smtClean="0">
                <a:ln>
                  <a:noFill/>
                </a:ln>
                <a:solidFill>
                  <a:srgbClr val="2D2D8A"/>
                </a:solidFill>
                <a:effectLst/>
                <a:uLnTx/>
                <a:uFillTx/>
                <a:latin typeface="Verdana"/>
              </a:rPr>
              <a:t>and first processor models implementing them </a:t>
            </a:r>
            <a:r>
              <a:rPr kumimoji="0" lang="en-US" sz="1800" b="0" i="0" u="none" strike="noStrike" kern="1200" cap="none" spc="-150" normalizeH="0" baseline="0" noProof="0" dirty="0" smtClean="0">
                <a:ln>
                  <a:noFill/>
                </a:ln>
                <a:solidFill>
                  <a:srgbClr val="2D2D8A"/>
                </a:solidFill>
                <a:effectLst/>
                <a:uLnTx/>
                <a:uFillTx/>
                <a:latin typeface="Verdana"/>
              </a:rPr>
              <a:t>-1</a:t>
            </a:r>
            <a:endParaRPr kumimoji="0" lang="en-US" sz="1800" b="0" i="0" u="none" strike="noStrike" kern="1200" cap="none" spc="-150" normalizeH="0" baseline="0" noProof="0" dirty="0">
              <a:ln>
                <a:noFill/>
              </a:ln>
              <a:solidFill>
                <a:srgbClr val="2D2D8A"/>
              </a:solidFill>
              <a:effectLst/>
              <a:uLnTx/>
              <a:uFillTx/>
              <a:latin typeface="Verdana"/>
            </a:endParaRPr>
          </a:p>
        </p:txBody>
      </p:sp>
      <p:grpSp>
        <p:nvGrpSpPr>
          <p:cNvPr id="2" name="Group 1"/>
          <p:cNvGrpSpPr/>
          <p:nvPr/>
        </p:nvGrpSpPr>
        <p:grpSpPr>
          <a:xfrm>
            <a:off x="1223628" y="1052736"/>
            <a:ext cx="7725557" cy="1954682"/>
            <a:chOff x="1223628" y="1052736"/>
            <a:chExt cx="7725557" cy="1954682"/>
          </a:xfrm>
        </p:grpSpPr>
        <p:sp>
          <p:nvSpPr>
            <p:cNvPr id="71" name="Text Box 4"/>
            <p:cNvSpPr txBox="1">
              <a:spLocks noChangeArrowheads="1"/>
            </p:cNvSpPr>
            <p:nvPr/>
          </p:nvSpPr>
          <p:spPr bwMode="auto">
            <a:xfrm>
              <a:off x="1259632" y="1052736"/>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72" name="Text Box 5"/>
            <p:cNvSpPr txBox="1">
              <a:spLocks noChangeArrowheads="1"/>
            </p:cNvSpPr>
            <p:nvPr/>
          </p:nvSpPr>
          <p:spPr bwMode="auto">
            <a:xfrm>
              <a:off x="3649928" y="1668191"/>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3" name="Text Box 6"/>
            <p:cNvSpPr txBox="1">
              <a:spLocks noChangeArrowheads="1"/>
            </p:cNvSpPr>
            <p:nvPr/>
          </p:nvSpPr>
          <p:spPr bwMode="auto">
            <a:xfrm>
              <a:off x="5724128" y="1668191"/>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4" name="Text Box 5"/>
            <p:cNvSpPr txBox="1">
              <a:spLocks noChangeArrowheads="1"/>
            </p:cNvSpPr>
            <p:nvPr/>
          </p:nvSpPr>
          <p:spPr bwMode="auto">
            <a:xfrm>
              <a:off x="1223628" y="1668191"/>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83" name="Straight Connector 82"/>
            <p:cNvCxnSpPr>
              <a:endCxn id="86" idx="2"/>
            </p:cNvCxnSpPr>
            <p:nvPr/>
          </p:nvCxnSpPr>
          <p:spPr>
            <a:xfrm flipH="1">
              <a:off x="1959289" y="1420545"/>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184068" y="1424426"/>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val 13"/>
            <p:cNvSpPr>
              <a:spLocks noChangeArrowheads="1"/>
            </p:cNvSpPr>
            <p:nvPr/>
          </p:nvSpPr>
          <p:spPr bwMode="auto">
            <a:xfrm>
              <a:off x="4211431" y="160142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6" name="Oval 13"/>
            <p:cNvSpPr>
              <a:spLocks noChangeArrowheads="1"/>
            </p:cNvSpPr>
            <p:nvPr/>
          </p:nvSpPr>
          <p:spPr bwMode="auto">
            <a:xfrm>
              <a:off x="1959289" y="160601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7" name="Oval 13"/>
            <p:cNvSpPr>
              <a:spLocks noChangeArrowheads="1"/>
            </p:cNvSpPr>
            <p:nvPr/>
          </p:nvSpPr>
          <p:spPr bwMode="auto">
            <a:xfrm>
              <a:off x="6509207" y="159304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88" name="Straight Connector 87"/>
            <p:cNvCxnSpPr>
              <a:endCxn id="85" idx="0"/>
            </p:cNvCxnSpPr>
            <p:nvPr/>
          </p:nvCxnSpPr>
          <p:spPr bwMode="auto">
            <a:xfrm flipH="1">
              <a:off x="4247431" y="1424426"/>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 Box 6"/>
            <p:cNvSpPr txBox="1">
              <a:spLocks noChangeArrowheads="1"/>
            </p:cNvSpPr>
            <p:nvPr/>
          </p:nvSpPr>
          <p:spPr bwMode="auto">
            <a:xfrm>
              <a:off x="7325022" y="1662257"/>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0" name="Oval 13"/>
            <p:cNvSpPr>
              <a:spLocks noChangeArrowheads="1"/>
            </p:cNvSpPr>
            <p:nvPr/>
          </p:nvSpPr>
          <p:spPr bwMode="auto">
            <a:xfrm>
              <a:off x="8104127" y="158711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03" name="Straight Connector 102"/>
            <p:cNvCxnSpPr>
              <a:stCxn id="100" idx="6"/>
            </p:cNvCxnSpPr>
            <p:nvPr/>
          </p:nvCxnSpPr>
          <p:spPr bwMode="auto">
            <a:xfrm flipH="1" flipV="1">
              <a:off x="5284256" y="1416796"/>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1223628" y="2489164"/>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05" name="TextBox 104"/>
            <p:cNvSpPr txBox="1"/>
            <p:nvPr/>
          </p:nvSpPr>
          <p:spPr>
            <a:xfrm>
              <a:off x="3623668" y="2487656"/>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07" name="TextBox 106"/>
            <p:cNvSpPr txBox="1"/>
            <p:nvPr/>
          </p:nvSpPr>
          <p:spPr>
            <a:xfrm>
              <a:off x="5871209" y="2487656"/>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08" name="TextBox 107"/>
            <p:cNvSpPr txBox="1"/>
            <p:nvPr/>
          </p:nvSpPr>
          <p:spPr>
            <a:xfrm>
              <a:off x="7742752" y="2489327"/>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09" name="Right Arrow 108"/>
            <p:cNvSpPr/>
            <p:nvPr/>
          </p:nvSpPr>
          <p:spPr bwMode="auto">
            <a:xfrm>
              <a:off x="2989883" y="26894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6" name="Right Arrow 125"/>
            <p:cNvSpPr/>
            <p:nvPr/>
          </p:nvSpPr>
          <p:spPr bwMode="auto">
            <a:xfrm>
              <a:off x="5292080" y="27089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Right Arrow 126"/>
            <p:cNvSpPr/>
            <p:nvPr/>
          </p:nvSpPr>
          <p:spPr bwMode="auto">
            <a:xfrm>
              <a:off x="7344308" y="27089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8" name="TextBox 127"/>
            <p:cNvSpPr txBox="1"/>
            <p:nvPr/>
          </p:nvSpPr>
          <p:spPr>
            <a:xfrm>
              <a:off x="1609937" y="2240868"/>
              <a:ext cx="649537" cy="276999"/>
            </a:xfrm>
            <a:prstGeom prst="rect">
              <a:avLst/>
            </a:prstGeom>
            <a:noFill/>
          </p:spPr>
          <p:txBody>
            <a:bodyPr wrap="none" rtlCol="0">
              <a:spAutoFit/>
            </a:bodyPr>
            <a:lstStyle/>
            <a:p>
              <a:r>
                <a:rPr lang="en-US" sz="1200" dirty="0"/>
                <a:t>32-bit</a:t>
              </a:r>
            </a:p>
          </p:txBody>
        </p:sp>
        <p:sp>
          <p:nvSpPr>
            <p:cNvPr id="129" name="TextBox 128"/>
            <p:cNvSpPr txBox="1"/>
            <p:nvPr/>
          </p:nvSpPr>
          <p:spPr>
            <a:xfrm>
              <a:off x="3958467" y="2240868"/>
              <a:ext cx="649537" cy="276999"/>
            </a:xfrm>
            <a:prstGeom prst="rect">
              <a:avLst/>
            </a:prstGeom>
            <a:noFill/>
          </p:spPr>
          <p:txBody>
            <a:bodyPr wrap="none" rtlCol="0">
              <a:spAutoFit/>
            </a:bodyPr>
            <a:lstStyle/>
            <a:p>
              <a:r>
                <a:rPr lang="en-US" sz="1200" dirty="0"/>
                <a:t>64-bit</a:t>
              </a:r>
            </a:p>
          </p:txBody>
        </p:sp>
        <p:sp>
          <p:nvSpPr>
            <p:cNvPr id="130" name="TextBox 129"/>
            <p:cNvSpPr txBox="1"/>
            <p:nvPr/>
          </p:nvSpPr>
          <p:spPr>
            <a:xfrm>
              <a:off x="6154711" y="2240868"/>
              <a:ext cx="649537" cy="276999"/>
            </a:xfrm>
            <a:prstGeom prst="rect">
              <a:avLst/>
            </a:prstGeom>
            <a:noFill/>
          </p:spPr>
          <p:txBody>
            <a:bodyPr wrap="none" rtlCol="0">
              <a:spAutoFit/>
            </a:bodyPr>
            <a:lstStyle/>
            <a:p>
              <a:r>
                <a:rPr lang="en-US" sz="1200" dirty="0"/>
                <a:t>64-bit</a:t>
              </a:r>
            </a:p>
          </p:txBody>
        </p:sp>
        <p:sp>
          <p:nvSpPr>
            <p:cNvPr id="131" name="TextBox 130"/>
            <p:cNvSpPr txBox="1"/>
            <p:nvPr/>
          </p:nvSpPr>
          <p:spPr>
            <a:xfrm>
              <a:off x="7918907" y="2276872"/>
              <a:ext cx="649537" cy="276999"/>
            </a:xfrm>
            <a:prstGeom prst="rect">
              <a:avLst/>
            </a:prstGeom>
            <a:noFill/>
          </p:spPr>
          <p:txBody>
            <a:bodyPr wrap="none" rtlCol="0">
              <a:spAutoFit/>
            </a:bodyPr>
            <a:lstStyle/>
            <a:p>
              <a:r>
                <a:rPr lang="en-US" sz="1200" dirty="0"/>
                <a:t>64-bit</a:t>
              </a:r>
            </a:p>
          </p:txBody>
        </p:sp>
      </p:grpSp>
    </p:spTree>
    <p:extLst>
      <p:ext uri="{BB962C8B-B14F-4D97-AF65-F5344CB8AC3E}">
        <p14:creationId xmlns:p14="http://schemas.microsoft.com/office/powerpoint/2010/main" val="1765368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67544" y="1448780"/>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Recent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mobile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devices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grpSp>
        <p:nvGrpSpPr>
          <p:cNvPr id="3" name="Group 13"/>
          <p:cNvGrpSpPr>
            <a:grpSpLocks/>
          </p:cNvGrpSpPr>
          <p:nvPr/>
        </p:nvGrpSpPr>
        <p:grpSpPr bwMode="auto">
          <a:xfrm>
            <a:off x="565255" y="2377742"/>
            <a:ext cx="7877175" cy="468313"/>
            <a:chOff x="469" y="2160"/>
            <a:chExt cx="4633" cy="295"/>
          </a:xfrm>
        </p:grpSpPr>
        <p:sp>
          <p:nvSpPr>
            <p:cNvPr id="4" name="AutoShape 11"/>
            <p:cNvSpPr>
              <a:spLocks noChangeArrowheads="1"/>
            </p:cNvSpPr>
            <p:nvPr/>
          </p:nvSpPr>
          <p:spPr bwMode="auto">
            <a:xfrm>
              <a:off x="658" y="2160"/>
              <a:ext cx="4444" cy="29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altLang="en-US" sz="2000" dirty="0" smtClean="0">
                  <a:solidFill>
                    <a:srgbClr val="FFFFFF"/>
                  </a:solidFill>
                  <a:latin typeface="Verdana" pitchFamily="34" charset="0"/>
                  <a:cs typeface="Arial" charset="0"/>
                </a:rPr>
                <a:t>1. Overview </a:t>
              </a:r>
              <a:r>
                <a:rPr lang="en-US" altLang="en-US" sz="2000" dirty="0">
                  <a:solidFill>
                    <a:srgbClr val="FFFFFF"/>
                  </a:solidFill>
                  <a:latin typeface="Verdana" pitchFamily="34" charset="0"/>
                  <a:cs typeface="Arial" charset="0"/>
                </a:rPr>
                <a:t>of recent mobile devices</a:t>
              </a:r>
            </a:p>
          </p:txBody>
        </p:sp>
        <p:sp>
          <p:nvSpPr>
            <p:cNvPr id="5" name="Text Box 12"/>
            <p:cNvSpPr txBox="1">
              <a:spLocks noChangeArrowheads="1"/>
            </p:cNvSpPr>
            <p:nvPr/>
          </p:nvSpPr>
          <p:spPr bwMode="auto">
            <a:xfrm>
              <a:off x="469" y="2201"/>
              <a:ext cx="2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6" name="Group 14"/>
          <p:cNvGrpSpPr>
            <a:grpSpLocks/>
          </p:cNvGrpSpPr>
          <p:nvPr/>
        </p:nvGrpSpPr>
        <p:grpSpPr bwMode="auto">
          <a:xfrm>
            <a:off x="576368" y="2894526"/>
            <a:ext cx="7866062" cy="503238"/>
            <a:chOff x="476" y="2160"/>
            <a:chExt cx="4626" cy="317"/>
          </a:xfrm>
        </p:grpSpPr>
        <p:sp>
          <p:nvSpPr>
            <p:cNvPr id="7" name="AutoShape 15"/>
            <p:cNvSpPr>
              <a:spLocks noChangeArrowheads="1"/>
            </p:cNvSpPr>
            <p:nvPr/>
          </p:nvSpPr>
          <p:spPr bwMode="auto">
            <a:xfrm>
              <a:off x="658" y="2160"/>
              <a:ext cx="4444" cy="317"/>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altLang="en-US" sz="2000" dirty="0" smtClean="0">
                  <a:solidFill>
                    <a:srgbClr val="FFFFFF"/>
                  </a:solidFill>
                  <a:latin typeface="Verdana" pitchFamily="34" charset="0"/>
                  <a:cs typeface="Arial" charset="0"/>
                </a:rPr>
                <a:t>2. </a:t>
              </a:r>
              <a:r>
                <a:rPr lang="en-US" altLang="en-US" sz="2000" dirty="0">
                  <a:solidFill>
                    <a:srgbClr val="FFFFFF"/>
                  </a:solidFill>
                  <a:latin typeface="Verdana" pitchFamily="34" charset="0"/>
                  <a:cs typeface="Arial" charset="0"/>
                </a:rPr>
                <a:t>Recent Arm ISA-based mobile devices </a:t>
              </a: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9" name="Group 20"/>
          <p:cNvGrpSpPr>
            <a:grpSpLocks/>
          </p:cNvGrpSpPr>
          <p:nvPr/>
        </p:nvGrpSpPr>
        <p:grpSpPr bwMode="auto">
          <a:xfrm>
            <a:off x="576368" y="3501008"/>
            <a:ext cx="7866062" cy="504825"/>
            <a:chOff x="476" y="2160"/>
            <a:chExt cx="4626" cy="318"/>
          </a:xfrm>
        </p:grpSpPr>
        <p:sp>
          <p:nvSpPr>
            <p:cNvPr id="10"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altLang="en-US" sz="2000" dirty="0" smtClean="0">
                  <a:solidFill>
                    <a:srgbClr val="FFFFFF"/>
                  </a:solidFill>
                  <a:latin typeface="Verdana" pitchFamily="34" charset="0"/>
                  <a:cs typeface="Arial" charset="0"/>
                </a:rPr>
                <a:t>3. </a:t>
              </a:r>
              <a:r>
                <a:rPr lang="en-US" altLang="en-US" sz="2000" dirty="0">
                  <a:solidFill>
                    <a:srgbClr val="FFFFFF"/>
                  </a:solidFill>
                  <a:latin typeface="Verdana" pitchFamily="34" charset="0"/>
                  <a:cs typeface="Arial" charset="0"/>
                </a:rPr>
                <a:t>Recent x86 ISA-based mobile devices </a:t>
              </a:r>
            </a:p>
          </p:txBody>
        </p:sp>
        <p:sp>
          <p:nvSpPr>
            <p:cNvPr id="11"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12" name="Group 20"/>
          <p:cNvGrpSpPr>
            <a:grpSpLocks/>
          </p:cNvGrpSpPr>
          <p:nvPr/>
        </p:nvGrpSpPr>
        <p:grpSpPr bwMode="auto">
          <a:xfrm>
            <a:off x="576368" y="4060318"/>
            <a:ext cx="7866062" cy="504825"/>
            <a:chOff x="476" y="2160"/>
            <a:chExt cx="4626" cy="318"/>
          </a:xfrm>
        </p:grpSpPr>
        <p:sp>
          <p:nvSpPr>
            <p:cNvPr id="13"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altLang="en-US" sz="2000" noProof="0" dirty="0" smtClean="0">
                  <a:solidFill>
                    <a:srgbClr val="FFFFFF"/>
                  </a:solidFill>
                  <a:latin typeface="Verdana"/>
                </a:rPr>
                <a:t>4.</a:t>
              </a:r>
              <a:r>
                <a:rPr lang="en-US" sz="2000" dirty="0" smtClean="0">
                  <a:solidFill>
                    <a:srgbClr val="FFFFFF"/>
                  </a:solidFill>
                  <a:latin typeface="Verdana"/>
                </a:rPr>
                <a:t> </a:t>
              </a:r>
              <a:r>
                <a:rPr lang="en-US" sz="2000" dirty="0">
                  <a:solidFill>
                    <a:srgbClr val="FFFFFF"/>
                  </a:solidFill>
                  <a:latin typeface="Verdana"/>
                </a:rPr>
                <a:t>Major historical mobile </a:t>
              </a:r>
              <a:r>
                <a:rPr lang="en-US" sz="2000" dirty="0" smtClean="0">
                  <a:solidFill>
                    <a:srgbClr val="FFFFFF"/>
                  </a:solidFill>
                  <a:latin typeface="Verdana"/>
                </a:rPr>
                <a:t>devices</a:t>
              </a:r>
              <a:endParaRPr lang="en-US" sz="2000" dirty="0">
                <a:solidFill>
                  <a:srgbClr val="FFFFFF"/>
                </a:solidFill>
                <a:latin typeface="Verdana"/>
              </a:endParaRPr>
            </a:p>
          </p:txBody>
        </p:sp>
        <p:sp>
          <p:nvSpPr>
            <p:cNvPr id="14"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15" name="Group 20"/>
          <p:cNvGrpSpPr>
            <a:grpSpLocks/>
          </p:cNvGrpSpPr>
          <p:nvPr/>
        </p:nvGrpSpPr>
        <p:grpSpPr bwMode="auto">
          <a:xfrm>
            <a:off x="566119" y="4653136"/>
            <a:ext cx="7866062" cy="504825"/>
            <a:chOff x="476" y="2160"/>
            <a:chExt cx="4626" cy="318"/>
          </a:xfrm>
        </p:grpSpPr>
        <p:sp>
          <p:nvSpPr>
            <p:cNvPr id="16"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altLang="en-US" sz="2000" dirty="0" smtClean="0">
                  <a:solidFill>
                    <a:srgbClr val="FFFFFF"/>
                  </a:solidFill>
                  <a:latin typeface="Verdana" pitchFamily="34" charset="0"/>
                  <a:cs typeface="Arial" charset="0"/>
                </a:rPr>
                <a:t>5. </a:t>
              </a:r>
              <a:r>
                <a:rPr lang="en-US" sz="2000" dirty="0">
                  <a:solidFill>
                    <a:srgbClr val="FFFFFF"/>
                  </a:solidFill>
                </a:rPr>
                <a:t>Evolution of the width and performance of mobile CPU </a:t>
              </a:r>
              <a:r>
                <a:rPr lang="en-US" sz="2000" dirty="0" smtClean="0">
                  <a:solidFill>
                    <a:srgbClr val="FFFFFF"/>
                  </a:solidFill>
                </a:rPr>
                <a:t>cores</a:t>
              </a:r>
              <a:endParaRPr lang="hu-HU" sz="2000" dirty="0">
                <a:solidFill>
                  <a:srgbClr val="FFFFFF"/>
                </a:solidFill>
              </a:endParaRPr>
            </a:p>
          </p:txBody>
        </p:sp>
        <p:sp>
          <p:nvSpPr>
            <p:cNvPr id="17"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18" name="Group 20"/>
          <p:cNvGrpSpPr>
            <a:grpSpLocks/>
          </p:cNvGrpSpPr>
          <p:nvPr/>
        </p:nvGrpSpPr>
        <p:grpSpPr bwMode="auto">
          <a:xfrm>
            <a:off x="566119" y="5212446"/>
            <a:ext cx="7866062" cy="504825"/>
            <a:chOff x="476" y="2160"/>
            <a:chExt cx="4626" cy="318"/>
          </a:xfrm>
        </p:grpSpPr>
        <p:sp>
          <p:nvSpPr>
            <p:cNvPr id="19"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sz="2000" dirty="0" smtClean="0">
                  <a:solidFill>
                    <a:srgbClr val="FFFFFF"/>
                  </a:solidFill>
                  <a:latin typeface="Verdana"/>
                </a:rPr>
                <a:t>6. </a:t>
              </a:r>
              <a:r>
                <a:rPr lang="en-US" sz="2000" dirty="0" smtClean="0">
                  <a:solidFill>
                    <a:srgbClr val="FFFFFF"/>
                  </a:solidFill>
                  <a:latin typeface="Verdana"/>
                </a:rPr>
                <a:t>Appendix: </a:t>
              </a:r>
              <a:r>
                <a:rPr lang="en-US" altLang="en-US" sz="2000" dirty="0" smtClean="0">
                  <a:solidFill>
                    <a:srgbClr val="FFFFFF"/>
                  </a:solidFill>
                  <a:latin typeface="Verdana" pitchFamily="34" charset="0"/>
                  <a:cs typeface="Arial" charset="0"/>
                </a:rPr>
                <a:t>Evolution </a:t>
              </a:r>
              <a:r>
                <a:rPr lang="en-US" altLang="en-US" sz="2000" dirty="0">
                  <a:solidFill>
                    <a:srgbClr val="FFFFFF"/>
                  </a:solidFill>
                  <a:latin typeface="Verdana" pitchFamily="34" charset="0"/>
                  <a:cs typeface="Arial" charset="0"/>
                </a:rPr>
                <a:t>of Apple’s mobile processors </a:t>
              </a:r>
            </a:p>
          </p:txBody>
        </p:sp>
        <p:sp>
          <p:nvSpPr>
            <p:cNvPr id="20"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21" name="Group 20"/>
          <p:cNvGrpSpPr>
            <a:grpSpLocks/>
          </p:cNvGrpSpPr>
          <p:nvPr/>
        </p:nvGrpSpPr>
        <p:grpSpPr bwMode="auto">
          <a:xfrm>
            <a:off x="566555" y="5759482"/>
            <a:ext cx="7866062" cy="504825"/>
            <a:chOff x="476" y="2160"/>
            <a:chExt cx="4626" cy="318"/>
          </a:xfrm>
        </p:grpSpPr>
        <p:sp>
          <p:nvSpPr>
            <p:cNvPr id="22"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sz="2000" dirty="0" smtClean="0">
                  <a:solidFill>
                    <a:srgbClr val="FFFFFF"/>
                  </a:solidFill>
                  <a:latin typeface="Verdana"/>
                </a:rPr>
                <a:t>7. References</a:t>
              </a:r>
              <a:endParaRPr lang="en-US" altLang="en-US" sz="2000" dirty="0">
                <a:solidFill>
                  <a:srgbClr val="FFFFFF"/>
                </a:solidFill>
                <a:latin typeface="Verdana" pitchFamily="34" charset="0"/>
                <a:cs typeface="Arial" charset="0"/>
              </a:endParaRPr>
            </a:p>
          </p:txBody>
        </p:sp>
        <p:sp>
          <p:nvSpPr>
            <p:cNvPr id="23"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spTree>
    <p:extLst>
      <p:ext uri="{BB962C8B-B14F-4D97-AF65-F5344CB8AC3E}">
        <p14:creationId xmlns:p14="http://schemas.microsoft.com/office/powerpoint/2010/main" val="608185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 Recent Arm ISA-based Android and iOS mobile devices </a:t>
            </a:r>
            <a:r>
              <a:rPr lang="en-US" dirty="0" smtClean="0"/>
              <a:t>(8)</a:t>
            </a:r>
            <a:endParaRPr lang="en-US" dirty="0"/>
          </a:p>
        </p:txBody>
      </p:sp>
      <p:sp>
        <p:nvSpPr>
          <p:cNvPr id="6" name="TextBox 5"/>
          <p:cNvSpPr txBox="1"/>
          <p:nvPr/>
        </p:nvSpPr>
        <p:spPr>
          <a:xfrm>
            <a:off x="18742" y="905815"/>
            <a:ext cx="9125258" cy="830997"/>
          </a:xfrm>
          <a:prstGeom prst="rect">
            <a:avLst/>
          </a:prstGeom>
          <a:solidFill>
            <a:srgbClr val="DDEEFF"/>
          </a:solidFill>
          <a:ln>
            <a:solidFill>
              <a:srgbClr val="86A4A7"/>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major vendors designing application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followed the same evolution pattern in enhancing CPU configurations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more or 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the same time.</a:t>
            </a:r>
          </a:p>
        </p:txBody>
      </p:sp>
      <p:sp>
        <p:nvSpPr>
          <p:cNvPr id="10" name="TextBox 9"/>
          <p:cNvSpPr txBox="1"/>
          <p:nvPr/>
        </p:nvSpPr>
        <p:spPr>
          <a:xfrm>
            <a:off x="35496" y="440668"/>
            <a:ext cx="93766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pc="-150" dirty="0" smtClean="0">
                <a:solidFill>
                  <a:srgbClr val="2D2D8A"/>
                </a:solidFill>
                <a:latin typeface="Verdana"/>
              </a:rPr>
              <a:t>Main </a:t>
            </a:r>
            <a:r>
              <a:rPr lang="en-US" spc="-150" dirty="0">
                <a:solidFill>
                  <a:srgbClr val="2D2D8A"/>
                </a:solidFill>
                <a:latin typeface="Verdana"/>
              </a:rPr>
              <a:t>evolution steps of </a:t>
            </a:r>
            <a:r>
              <a:rPr kumimoji="0" lang="en-US" sz="1800" b="0" i="0" u="none" strike="noStrike" kern="1200" cap="none" spc="-150" normalizeH="0" baseline="0" noProof="0" dirty="0">
                <a:ln>
                  <a:noFill/>
                </a:ln>
                <a:solidFill>
                  <a:srgbClr val="2D2D8A"/>
                </a:solidFill>
                <a:effectLst/>
                <a:uLnTx/>
                <a:uFillTx/>
                <a:latin typeface="Verdana"/>
              </a:rPr>
              <a:t>CPU configurations </a:t>
            </a:r>
            <a:r>
              <a:rPr kumimoji="0" lang="en-US" sz="1800" b="0" i="0" u="none" strike="noStrike" kern="1200" cap="none" spc="-150" normalizeH="0" baseline="0" noProof="0" dirty="0" smtClean="0">
                <a:ln>
                  <a:noFill/>
                </a:ln>
                <a:solidFill>
                  <a:srgbClr val="2D2D8A"/>
                </a:solidFill>
                <a:effectLst/>
                <a:uLnTx/>
                <a:uFillTx/>
                <a:latin typeface="Verdana"/>
              </a:rPr>
              <a:t>and first processor models implementing them -2</a:t>
            </a:r>
            <a:endParaRPr kumimoji="0" lang="en-US" sz="1800" b="0" i="0" u="none" strike="noStrike" kern="1200" cap="none" spc="-150" normalizeH="0" baseline="0" noProof="0" dirty="0">
              <a:ln>
                <a:noFill/>
              </a:ln>
              <a:solidFill>
                <a:srgbClr val="2D2D8A"/>
              </a:solidFill>
              <a:effectLst/>
              <a:uLnTx/>
              <a:uFillTx/>
              <a:latin typeface="Verdana"/>
            </a:endParaRPr>
          </a:p>
        </p:txBody>
      </p:sp>
    </p:spTree>
    <p:extLst>
      <p:ext uri="{BB962C8B-B14F-4D97-AF65-F5344CB8AC3E}">
        <p14:creationId xmlns:p14="http://schemas.microsoft.com/office/powerpoint/2010/main" val="1429904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lvl="0" algn="ctr" defTabSz="914400" eaLnBrk="1" fontAlgn="base" hangingPunct="1">
              <a:spcBef>
                <a:spcPct val="0"/>
              </a:spcBef>
              <a:spcAft>
                <a:spcPct val="0"/>
              </a:spcAft>
              <a:buNone/>
              <a:defRPr/>
            </a:pPr>
            <a:r>
              <a:rPr lang="en-US" sz="1900" dirty="0" smtClean="0">
                <a:solidFill>
                  <a:srgbClr val="FFFFFF"/>
                </a:solidFill>
                <a:latin typeface="Verdana"/>
              </a:rPr>
              <a:t>2.4 </a:t>
            </a:r>
            <a:r>
              <a:rPr lang="en-US" sz="1900" dirty="0">
                <a:solidFill>
                  <a:srgbClr val="FFFFFF"/>
                </a:solidFill>
                <a:latin typeface="Verdana"/>
              </a:rPr>
              <a:t>Arm-based mobile Windows devices</a:t>
            </a:r>
          </a:p>
        </p:txBody>
      </p:sp>
    </p:spTree>
    <p:extLst>
      <p:ext uri="{BB962C8B-B14F-4D97-AF65-F5344CB8AC3E}">
        <p14:creationId xmlns:p14="http://schemas.microsoft.com/office/powerpoint/2010/main" val="5825142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defRPr/>
            </a:pPr>
            <a:r>
              <a:rPr lang="en-US" dirty="0" smtClean="0">
                <a:solidFill>
                  <a:srgbClr val="FFFFFF"/>
                </a:solidFill>
              </a:rPr>
              <a:t>2.4 </a:t>
            </a:r>
            <a:r>
              <a:rPr lang="en-US" dirty="0">
                <a:solidFill>
                  <a:srgbClr val="FFFFFF"/>
                </a:solidFill>
              </a:rPr>
              <a:t>Arm-based mobile Windows devices (1)</a:t>
            </a:r>
          </a:p>
        </p:txBody>
      </p:sp>
      <p:sp>
        <p:nvSpPr>
          <p:cNvPr id="51" name="TextBox 50"/>
          <p:cNvSpPr txBox="1"/>
          <p:nvPr/>
        </p:nvSpPr>
        <p:spPr>
          <a:xfrm>
            <a:off x="71500" y="476672"/>
            <a:ext cx="4971233" cy="369332"/>
          </a:xfrm>
          <a:prstGeom prst="rect">
            <a:avLst/>
          </a:prstGeom>
          <a:noFill/>
        </p:spPr>
        <p:txBody>
          <a:bodyPr wrap="none" rtlCol="0">
            <a:spAutoFit/>
          </a:bodyPr>
          <a:lstStyle/>
          <a:p>
            <a:r>
              <a:rPr lang="en-US" dirty="0" smtClean="0">
                <a:solidFill>
                  <a:schemeClr val="accent6"/>
                </a:solidFill>
              </a:rPr>
              <a:t>2.4 </a:t>
            </a:r>
            <a:r>
              <a:rPr lang="en-US" dirty="0">
                <a:solidFill>
                  <a:schemeClr val="accent6"/>
                </a:solidFill>
              </a:rPr>
              <a:t>Arm-based mobile Windows devices</a:t>
            </a:r>
          </a:p>
        </p:txBody>
      </p:sp>
      <p:graphicFrame>
        <p:nvGraphicFramePr>
          <p:cNvPr id="44" name="Table 43"/>
          <p:cNvGraphicFramePr>
            <a:graphicFrameLocks noGrp="1"/>
          </p:cNvGraphicFramePr>
          <p:nvPr>
            <p:extLst>
              <p:ext uri="{D42A27DB-BD31-4B8C-83A1-F6EECF244321}">
                <p14:modId xmlns:p14="http://schemas.microsoft.com/office/powerpoint/2010/main" val="2790811462"/>
              </p:ext>
            </p:extLst>
          </p:nvPr>
        </p:nvGraphicFramePr>
        <p:xfrm>
          <a:off x="16246" y="3584917"/>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t>From ≈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2017 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45" name="TextBox 44"/>
          <p:cNvSpPr txBox="1"/>
          <p:nvPr/>
        </p:nvSpPr>
        <p:spPr>
          <a:xfrm>
            <a:off x="304278" y="6492009"/>
            <a:ext cx="607859" cy="292388"/>
          </a:xfrm>
          <a:prstGeom prst="rect">
            <a:avLst/>
          </a:prstGeom>
          <a:noFill/>
        </p:spPr>
        <p:txBody>
          <a:bodyPr wrap="none" rtlCol="0">
            <a:spAutoFit/>
          </a:bodyPr>
          <a:lstStyle/>
          <a:p>
            <a:r>
              <a:rPr lang="en-US" sz="1300" i="1" dirty="0" smtClean="0"/>
              <a:t>(2.3)</a:t>
            </a:r>
            <a:endParaRPr lang="en-US" sz="1300" i="1" dirty="0"/>
          </a:p>
        </p:txBody>
      </p:sp>
      <p:sp>
        <p:nvSpPr>
          <p:cNvPr id="46" name="TextBox 45"/>
          <p:cNvSpPr txBox="1"/>
          <p:nvPr/>
        </p:nvSpPr>
        <p:spPr>
          <a:xfrm>
            <a:off x="1707926" y="6492009"/>
            <a:ext cx="972616" cy="292388"/>
          </a:xfrm>
          <a:prstGeom prst="rect">
            <a:avLst/>
          </a:prstGeom>
          <a:noFill/>
        </p:spPr>
        <p:txBody>
          <a:bodyPr wrap="square" rtlCol="0">
            <a:spAutoFit/>
          </a:bodyPr>
          <a:lstStyle/>
          <a:p>
            <a:r>
              <a:rPr lang="en-US" sz="1300" i="1" dirty="0" smtClean="0"/>
              <a:t>(2.3)</a:t>
            </a:r>
            <a:endParaRPr lang="en-US" sz="1300" i="1" dirty="0"/>
          </a:p>
        </p:txBody>
      </p:sp>
      <p:sp>
        <p:nvSpPr>
          <p:cNvPr id="47" name="TextBox 46"/>
          <p:cNvSpPr txBox="1"/>
          <p:nvPr/>
        </p:nvSpPr>
        <p:spPr>
          <a:xfrm>
            <a:off x="7937126" y="6492009"/>
            <a:ext cx="784207" cy="302956"/>
          </a:xfrm>
          <a:prstGeom prst="rect">
            <a:avLst/>
          </a:prstGeom>
          <a:noFill/>
        </p:spPr>
        <p:txBody>
          <a:bodyPr wrap="square" rtlCol="0">
            <a:spAutoFit/>
          </a:bodyPr>
          <a:lstStyle/>
          <a:p>
            <a:r>
              <a:rPr lang="en-US" sz="1300" i="1" dirty="0" smtClean="0"/>
              <a:t>(3.3</a:t>
            </a:r>
            <a:r>
              <a:rPr lang="en-US" sz="1300" i="1" dirty="0"/>
              <a:t>)</a:t>
            </a:r>
          </a:p>
        </p:txBody>
      </p:sp>
      <p:sp>
        <p:nvSpPr>
          <p:cNvPr id="48" name="TextBox 47"/>
          <p:cNvSpPr txBox="1"/>
          <p:nvPr/>
        </p:nvSpPr>
        <p:spPr>
          <a:xfrm>
            <a:off x="3292972" y="6484984"/>
            <a:ext cx="827730" cy="292388"/>
          </a:xfrm>
          <a:prstGeom prst="rect">
            <a:avLst/>
          </a:prstGeom>
          <a:noFill/>
        </p:spPr>
        <p:txBody>
          <a:bodyPr wrap="square" rtlCol="0">
            <a:spAutoFit/>
          </a:bodyPr>
          <a:lstStyle/>
          <a:p>
            <a:r>
              <a:rPr lang="en-US" sz="1300" i="1" dirty="0" smtClean="0"/>
              <a:t>(2.4)</a:t>
            </a:r>
            <a:endParaRPr lang="en-US" sz="1300" i="1" dirty="0"/>
          </a:p>
        </p:txBody>
      </p:sp>
      <p:sp>
        <p:nvSpPr>
          <p:cNvPr id="49" name="TextBox 48"/>
          <p:cNvSpPr txBox="1"/>
          <p:nvPr/>
        </p:nvSpPr>
        <p:spPr>
          <a:xfrm>
            <a:off x="6352950" y="6492009"/>
            <a:ext cx="871592" cy="292388"/>
          </a:xfrm>
          <a:prstGeom prst="rect">
            <a:avLst/>
          </a:prstGeom>
          <a:noFill/>
        </p:spPr>
        <p:txBody>
          <a:bodyPr wrap="square" rtlCol="0">
            <a:spAutoFit/>
          </a:bodyPr>
          <a:lstStyle/>
          <a:p>
            <a:r>
              <a:rPr lang="en-US" sz="1300" i="1" dirty="0" smtClean="0"/>
              <a:t>(3.2</a:t>
            </a:r>
            <a:r>
              <a:rPr lang="en-US" sz="1300" i="1" dirty="0"/>
              <a:t>)</a:t>
            </a:r>
          </a:p>
        </p:txBody>
      </p:sp>
      <p:sp>
        <p:nvSpPr>
          <p:cNvPr id="50" name="TextBox 49"/>
          <p:cNvSpPr txBox="1"/>
          <p:nvPr/>
        </p:nvSpPr>
        <p:spPr>
          <a:xfrm>
            <a:off x="4768774" y="6489340"/>
            <a:ext cx="965120" cy="292388"/>
          </a:xfrm>
          <a:prstGeom prst="rect">
            <a:avLst/>
          </a:prstGeom>
          <a:noFill/>
        </p:spPr>
        <p:txBody>
          <a:bodyPr wrap="square" rtlCol="0">
            <a:spAutoFit/>
          </a:bodyPr>
          <a:lstStyle/>
          <a:p>
            <a:r>
              <a:rPr lang="en-US" sz="1300" i="1" dirty="0" smtClean="0"/>
              <a:t>(2.5)</a:t>
            </a:r>
            <a:endParaRPr lang="en-US" sz="1300" i="1" dirty="0"/>
          </a:p>
        </p:txBody>
      </p:sp>
      <p:sp>
        <p:nvSpPr>
          <p:cNvPr id="52" name="TextBox 51"/>
          <p:cNvSpPr txBox="1"/>
          <p:nvPr/>
        </p:nvSpPr>
        <p:spPr>
          <a:xfrm>
            <a:off x="-4992" y="6001006"/>
            <a:ext cx="9166254" cy="505267"/>
          </a:xfrm>
          <a:prstGeom prst="rect">
            <a:avLst/>
          </a:prstGeom>
          <a:noFill/>
        </p:spPr>
        <p:txBody>
          <a:bodyPr wrap="square" rtlCol="0">
            <a:spAutoFit/>
          </a:bodyPr>
          <a:lstStyle/>
          <a:p>
            <a:pPr lvl="0">
              <a:spcAft>
                <a:spcPts val="100"/>
              </a:spcAft>
              <a:defRPr/>
            </a:pPr>
            <a:r>
              <a:rPr lang="en-US" sz="1300" spc="-50" dirty="0">
                <a:solidFill>
                  <a:srgbClr val="FF0000"/>
                </a:solidFill>
              </a:rPr>
              <a:t>(Arm ISA-based processor lines rather than Apple’s designs </a:t>
            </a:r>
            <a:r>
              <a:rPr lang="en-US" sz="1300" spc="-50" dirty="0"/>
              <a:t>include</a:t>
            </a:r>
            <a:r>
              <a:rPr lang="en-US" sz="1300" spc="-50" dirty="0">
                <a:solidFill>
                  <a:srgbClr val="000000"/>
                </a:solidFill>
              </a:rPr>
              <a:t> Android oriented lines, like Qualcomm’s </a:t>
            </a:r>
          </a:p>
          <a:p>
            <a:pPr lvl="0">
              <a:spcAft>
                <a:spcPts val="100"/>
              </a:spcAft>
              <a:defRPr/>
            </a:pPr>
            <a:r>
              <a:rPr lang="en-US" sz="1300" spc="-50" dirty="0">
                <a:solidFill>
                  <a:srgbClr val="000000"/>
                </a:solidFill>
              </a:rPr>
              <a:t>  </a:t>
            </a:r>
            <a:r>
              <a:rPr lang="en-US" sz="1300" spc="-50" dirty="0"/>
              <a:t>Snapdragon, 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sp>
        <p:nvSpPr>
          <p:cNvPr id="93" name="TextBox 92"/>
          <p:cNvSpPr txBox="1"/>
          <p:nvPr/>
        </p:nvSpPr>
        <p:spPr>
          <a:xfrm>
            <a:off x="1528414" y="270642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94" name="Text Box 5"/>
          <p:cNvSpPr txBox="1">
            <a:spLocks noChangeArrowheads="1"/>
          </p:cNvSpPr>
          <p:nvPr/>
        </p:nvSpPr>
        <p:spPr bwMode="auto">
          <a:xfrm>
            <a:off x="5510402" y="3073992"/>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95" name="Text Box 6"/>
          <p:cNvSpPr txBox="1">
            <a:spLocks noChangeArrowheads="1"/>
          </p:cNvSpPr>
          <p:nvPr/>
        </p:nvSpPr>
        <p:spPr bwMode="auto">
          <a:xfrm>
            <a:off x="7355883" y="3065576"/>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96" name="TextBox 95"/>
          <p:cNvSpPr txBox="1"/>
          <p:nvPr/>
        </p:nvSpPr>
        <p:spPr>
          <a:xfrm>
            <a:off x="16246" y="2717233"/>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97" name="Text Box 6"/>
          <p:cNvSpPr txBox="1">
            <a:spLocks noChangeArrowheads="1"/>
          </p:cNvSpPr>
          <p:nvPr/>
        </p:nvSpPr>
        <p:spPr bwMode="auto">
          <a:xfrm>
            <a:off x="3140227" y="2737513"/>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98" name="Text Box 6"/>
          <p:cNvSpPr txBox="1">
            <a:spLocks noChangeArrowheads="1"/>
          </p:cNvSpPr>
          <p:nvPr/>
        </p:nvSpPr>
        <p:spPr bwMode="auto">
          <a:xfrm>
            <a:off x="7222217" y="2727834"/>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a:t>
            </a:r>
            <a:r>
              <a:rPr lang="en-US" sz="1300" spc="-80" dirty="0" err="1" smtClean="0"/>
              <a:t>SurfacePro</a:t>
            </a:r>
            <a:r>
              <a:rPr lang="en-US" sz="1300" spc="-80" dirty="0" smtClean="0"/>
              <a:t> </a:t>
            </a:r>
            <a:r>
              <a:rPr lang="en-US" sz="1300" spc="-80" dirty="0"/>
              <a:t>devices)</a:t>
            </a:r>
          </a:p>
        </p:txBody>
      </p:sp>
      <p:sp>
        <p:nvSpPr>
          <p:cNvPr id="99" name="Text Box 6"/>
          <p:cNvSpPr txBox="1">
            <a:spLocks noChangeArrowheads="1"/>
          </p:cNvSpPr>
          <p:nvPr/>
        </p:nvSpPr>
        <p:spPr bwMode="auto">
          <a:xfrm>
            <a:off x="5890429" y="2725222"/>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100" name="Text Box 6"/>
          <p:cNvSpPr txBox="1">
            <a:spLocks noChangeArrowheads="1"/>
          </p:cNvSpPr>
          <p:nvPr/>
        </p:nvSpPr>
        <p:spPr bwMode="auto">
          <a:xfrm>
            <a:off x="4414265" y="2716801"/>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101" name="Straight Connector 100"/>
          <p:cNvCxnSpPr>
            <a:stCxn id="112" idx="1"/>
            <a:endCxn id="103" idx="7"/>
          </p:cNvCxnSpPr>
          <p:nvPr/>
        </p:nvCxnSpPr>
        <p:spPr bwMode="auto">
          <a:xfrm flipH="1">
            <a:off x="3082681" y="1486772"/>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Text Box 4"/>
          <p:cNvSpPr txBox="1">
            <a:spLocks noChangeArrowheads="1"/>
          </p:cNvSpPr>
          <p:nvPr/>
        </p:nvSpPr>
        <p:spPr bwMode="auto">
          <a:xfrm>
            <a:off x="3400622" y="1052736"/>
            <a:ext cx="37804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devices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3" name="Oval 102"/>
          <p:cNvSpPr>
            <a:spLocks noChangeArrowheads="1"/>
          </p:cNvSpPr>
          <p:nvPr/>
        </p:nvSpPr>
        <p:spPr bwMode="auto">
          <a:xfrm>
            <a:off x="3027126" y="16710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04" name="Straight Connector 103"/>
          <p:cNvCxnSpPr>
            <a:stCxn id="112" idx="1"/>
            <a:endCxn id="105" idx="1"/>
          </p:cNvCxnSpPr>
          <p:nvPr/>
        </p:nvCxnSpPr>
        <p:spPr bwMode="auto">
          <a:xfrm>
            <a:off x="5272831" y="1486772"/>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Oval 13"/>
          <p:cNvSpPr>
            <a:spLocks noChangeArrowheads="1"/>
          </p:cNvSpPr>
          <p:nvPr/>
        </p:nvSpPr>
        <p:spPr bwMode="auto">
          <a:xfrm>
            <a:off x="7433078" y="16631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06" name="Straight Connector 105"/>
          <p:cNvCxnSpPr>
            <a:endCxn id="109" idx="6"/>
          </p:cNvCxnSpPr>
          <p:nvPr/>
        </p:nvCxnSpPr>
        <p:spPr bwMode="auto">
          <a:xfrm flipH="1">
            <a:off x="6784998" y="2402981"/>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a:stCxn id="113" idx="1"/>
            <a:endCxn id="108" idx="2"/>
          </p:cNvCxnSpPr>
          <p:nvPr/>
        </p:nvCxnSpPr>
        <p:spPr bwMode="auto">
          <a:xfrm>
            <a:off x="7469075" y="2402981"/>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Oval 13"/>
          <p:cNvSpPr>
            <a:spLocks noChangeArrowheads="1"/>
          </p:cNvSpPr>
          <p:nvPr/>
        </p:nvSpPr>
        <p:spPr bwMode="auto">
          <a:xfrm>
            <a:off x="8188375" y="264216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109" name="Oval 13"/>
          <p:cNvSpPr>
            <a:spLocks noChangeArrowheads="1"/>
          </p:cNvSpPr>
          <p:nvPr/>
        </p:nvSpPr>
        <p:spPr bwMode="auto">
          <a:xfrm>
            <a:off x="6712211" y="2647581"/>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110" name="TextBox 109"/>
          <p:cNvSpPr txBox="1"/>
          <p:nvPr/>
        </p:nvSpPr>
        <p:spPr>
          <a:xfrm>
            <a:off x="2248494" y="1738800"/>
            <a:ext cx="1606530" cy="292388"/>
          </a:xfrm>
          <a:prstGeom prst="rect">
            <a:avLst/>
          </a:prstGeom>
          <a:noFill/>
        </p:spPr>
        <p:txBody>
          <a:bodyPr wrap="none" rtlCol="0">
            <a:spAutoFit/>
          </a:bodyPr>
          <a:lstStyle/>
          <a:p>
            <a:r>
              <a:rPr lang="en-US" sz="1300" b="1" dirty="0"/>
              <a:t>Arm-ISA based</a:t>
            </a:r>
          </a:p>
        </p:txBody>
      </p:sp>
      <p:sp>
        <p:nvSpPr>
          <p:cNvPr id="111" name="TextBox 110"/>
          <p:cNvSpPr txBox="1"/>
          <p:nvPr/>
        </p:nvSpPr>
        <p:spPr>
          <a:xfrm>
            <a:off x="6383526" y="1738800"/>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112" name="Line 9"/>
          <p:cNvSpPr>
            <a:spLocks noChangeShapeType="1"/>
          </p:cNvSpPr>
          <p:nvPr/>
        </p:nvSpPr>
        <p:spPr bwMode="auto">
          <a:xfrm>
            <a:off x="5272830" y="130677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3" name="Line 9"/>
          <p:cNvSpPr>
            <a:spLocks noChangeShapeType="1"/>
          </p:cNvSpPr>
          <p:nvPr/>
        </p:nvSpPr>
        <p:spPr bwMode="auto">
          <a:xfrm>
            <a:off x="7469074" y="222298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4" name="Line 9"/>
          <p:cNvSpPr>
            <a:spLocks noChangeShapeType="1"/>
          </p:cNvSpPr>
          <p:nvPr/>
        </p:nvSpPr>
        <p:spPr bwMode="auto">
          <a:xfrm>
            <a:off x="3068066" y="2087904"/>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5" name="Line 10"/>
          <p:cNvSpPr>
            <a:spLocks noChangeShapeType="1"/>
          </p:cNvSpPr>
          <p:nvPr/>
        </p:nvSpPr>
        <p:spPr bwMode="auto">
          <a:xfrm flipH="1">
            <a:off x="2373050" y="2447874"/>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16" name="Straight Connector 115"/>
          <p:cNvCxnSpPr>
            <a:stCxn id="115" idx="0"/>
            <a:endCxn id="119" idx="6"/>
          </p:cNvCxnSpPr>
          <p:nvPr/>
        </p:nvCxnSpPr>
        <p:spPr>
          <a:xfrm flipH="1">
            <a:off x="916338" y="2447874"/>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5" idx="0"/>
          </p:cNvCxnSpPr>
          <p:nvPr/>
        </p:nvCxnSpPr>
        <p:spPr>
          <a:xfrm>
            <a:off x="3061167" y="2447874"/>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Oval 13"/>
          <p:cNvSpPr>
            <a:spLocks noChangeArrowheads="1"/>
          </p:cNvSpPr>
          <p:nvPr/>
        </p:nvSpPr>
        <p:spPr bwMode="auto">
          <a:xfrm>
            <a:off x="2310884" y="26559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9" name="Oval 13"/>
          <p:cNvSpPr>
            <a:spLocks noChangeArrowheads="1"/>
          </p:cNvSpPr>
          <p:nvPr/>
        </p:nvSpPr>
        <p:spPr bwMode="auto">
          <a:xfrm>
            <a:off x="844338" y="266053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0" name="Oval 119"/>
          <p:cNvSpPr>
            <a:spLocks noChangeArrowheads="1"/>
          </p:cNvSpPr>
          <p:nvPr/>
        </p:nvSpPr>
        <p:spPr bwMode="auto">
          <a:xfrm>
            <a:off x="3688654" y="2670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121" name="Straight Connector 120"/>
          <p:cNvCxnSpPr>
            <a:stCxn id="115" idx="0"/>
            <a:endCxn id="122" idx="6"/>
          </p:cNvCxnSpPr>
          <p:nvPr/>
        </p:nvCxnSpPr>
        <p:spPr bwMode="auto">
          <a:xfrm>
            <a:off x="3061167" y="2447874"/>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Oval 13"/>
          <p:cNvSpPr>
            <a:spLocks noChangeArrowheads="1"/>
          </p:cNvSpPr>
          <p:nvPr/>
        </p:nvSpPr>
        <p:spPr bwMode="auto">
          <a:xfrm>
            <a:off x="5123722" y="263960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3" name="Rounded Rectangle 122"/>
          <p:cNvSpPr/>
          <p:nvPr/>
        </p:nvSpPr>
        <p:spPr bwMode="auto">
          <a:xfrm>
            <a:off x="2987824" y="2708920"/>
            <a:ext cx="1584176" cy="3230852"/>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939579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(2)</a:t>
            </a:r>
            <a:endParaRPr lang="en-US" dirty="0"/>
          </a:p>
        </p:txBody>
      </p:sp>
      <p:sp>
        <p:nvSpPr>
          <p:cNvPr id="11" name="TextBox 6"/>
          <p:cNvSpPr txBox="1"/>
          <p:nvPr/>
        </p:nvSpPr>
        <p:spPr>
          <a:xfrm>
            <a:off x="8740365" y="7169350"/>
            <a:ext cx="323309" cy="400110"/>
          </a:xfrm>
          <a:prstGeom prst="rect">
            <a:avLst/>
          </a:prstGeom>
          <a:noFill/>
        </p:spPr>
        <p:txBody>
          <a:bodyPr wrap="square" rtlCol="0">
            <a:spAutoFit/>
          </a:bodyPr>
          <a:lstStyle/>
          <a:p>
            <a:r>
              <a:rPr lang="en-US" sz="2000" dirty="0">
                <a:solidFill>
                  <a:srgbClr val="FF0000"/>
                </a:solidFill>
                <a:latin typeface="+mj-lt"/>
              </a:rPr>
              <a:t>*</a:t>
            </a:r>
          </a:p>
        </p:txBody>
      </p:sp>
      <p:sp>
        <p:nvSpPr>
          <p:cNvPr id="12" name="TextBox 11"/>
          <p:cNvSpPr txBox="1"/>
          <p:nvPr/>
        </p:nvSpPr>
        <p:spPr>
          <a:xfrm>
            <a:off x="47216" y="5949280"/>
            <a:ext cx="92947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noProof="0" dirty="0">
                <a:ln>
                  <a:noFill/>
                </a:ln>
                <a:solidFill>
                  <a:srgbClr val="000000"/>
                </a:solidFill>
                <a:effectLst/>
                <a:uLnTx/>
                <a:uFillTx/>
                <a:latin typeface="Verdana"/>
                <a:ea typeface="+mn-ea"/>
                <a:cs typeface="+mn-cs"/>
              </a:rPr>
              <a:t>Figure: Expected year-over-year performance gain of ARM cores vs. Intel’s processors </a:t>
            </a:r>
            <a:r>
              <a:rPr kumimoji="0" lang="en-US" sz="1600" b="0" i="0" u="none" strike="noStrike" kern="1200" cap="none" spc="-100" normalizeH="0" noProof="0" dirty="0" smtClean="0">
                <a:ln>
                  <a:noFill/>
                </a:ln>
                <a:solidFill>
                  <a:srgbClr val="000000"/>
                </a:solidFill>
                <a:effectLst/>
                <a:uLnTx/>
                <a:uFillTx/>
                <a:latin typeface="Verdana"/>
                <a:ea typeface="+mn-ea"/>
                <a:cs typeface="+mn-cs"/>
              </a:rPr>
              <a:t>(2018) [</a:t>
            </a:r>
            <a:r>
              <a:rPr kumimoji="0" lang="hu-HU" sz="1600" b="0" i="0" u="none" strike="noStrike" kern="1200" cap="none" spc="-100" normalizeH="0" noProof="0" dirty="0">
                <a:ln>
                  <a:noFill/>
                </a:ln>
                <a:solidFill>
                  <a:srgbClr val="000000"/>
                </a:solidFill>
                <a:effectLst/>
                <a:uLnTx/>
                <a:uFillTx/>
                <a:latin typeface="Verdana"/>
                <a:ea typeface="+mn-ea"/>
                <a:cs typeface="+mn-cs"/>
              </a:rPr>
              <a:t>71</a:t>
            </a:r>
            <a:r>
              <a:rPr kumimoji="0" lang="en-US" sz="1600" b="0" i="0" u="none" strike="noStrike" kern="1200" cap="none" spc="-100" normalizeH="0" noProof="0" dirty="0">
                <a:ln>
                  <a:noFill/>
                </a:ln>
                <a:solidFill>
                  <a:srgbClr val="000000"/>
                </a:solidFill>
                <a:effectLst/>
                <a:uLnTx/>
                <a:uFillTx/>
                <a:latin typeface="Verdana"/>
                <a:ea typeface="+mn-ea"/>
                <a:cs typeface="+mn-cs"/>
              </a:rPr>
              <a:t>]</a:t>
            </a:r>
          </a:p>
        </p:txBody>
      </p:sp>
      <p:grpSp>
        <p:nvGrpSpPr>
          <p:cNvPr id="16" name="Group 15"/>
          <p:cNvGrpSpPr/>
          <p:nvPr/>
        </p:nvGrpSpPr>
        <p:grpSpPr>
          <a:xfrm>
            <a:off x="87630" y="1808820"/>
            <a:ext cx="8988425" cy="4091047"/>
            <a:chOff x="87630" y="2204864"/>
            <a:chExt cx="8988425" cy="4091047"/>
          </a:xfrm>
        </p:grpSpPr>
        <p:sp>
          <p:nvSpPr>
            <p:cNvPr id="8" name="TextBox 7"/>
            <p:cNvSpPr txBox="1"/>
            <p:nvPr/>
          </p:nvSpPr>
          <p:spPr>
            <a:xfrm>
              <a:off x="4948170" y="2908271"/>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mn-ea"/>
                  <a:cs typeface="+mn-cs"/>
                </a:rPr>
                <a:t>A-77</a:t>
              </a:r>
            </a:p>
          </p:txBody>
        </p:sp>
        <p:sp>
          <p:nvSpPr>
            <p:cNvPr id="9" name="TextBox 8"/>
            <p:cNvSpPr txBox="1"/>
            <p:nvPr/>
          </p:nvSpPr>
          <p:spPr>
            <a:xfrm>
              <a:off x="5653129" y="2638651"/>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mn-ea"/>
                  <a:cs typeface="+mn-cs"/>
                </a:rPr>
                <a:t>A-78</a:t>
              </a:r>
            </a:p>
          </p:txBody>
        </p:sp>
        <p:sp>
          <p:nvSpPr>
            <p:cNvPr id="10" name="TextBox 9"/>
            <p:cNvSpPr txBox="1"/>
            <p:nvPr/>
          </p:nvSpPr>
          <p:spPr>
            <a:xfrm>
              <a:off x="4192710" y="3430255"/>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mn-ea"/>
                  <a:cs typeface="+mn-cs"/>
                </a:rPr>
                <a:t>A-76</a:t>
              </a:r>
            </a:p>
          </p:txBody>
        </p:sp>
        <p:pic>
          <p:nvPicPr>
            <p:cNvPr id="13"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2204864"/>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69868" y="2478088"/>
              <a:ext cx="846707" cy="230832"/>
            </a:xfrm>
            <a:prstGeom prst="rect">
              <a:avLst/>
            </a:prstGeom>
            <a:noFill/>
          </p:spPr>
          <p:txBody>
            <a:bodyPr wrap="square" rtlCol="0">
              <a:spAutoFit/>
            </a:bodyPr>
            <a:lstStyle/>
            <a:p>
              <a:r>
                <a:rPr lang="en-US" sz="900" dirty="0">
                  <a:solidFill>
                    <a:schemeClr val="bg1"/>
                  </a:solidFill>
                  <a:latin typeface="+mn-lt"/>
                </a:rPr>
                <a:t>Cortex-A77</a:t>
              </a:r>
            </a:p>
          </p:txBody>
        </p:sp>
        <p:sp>
          <p:nvSpPr>
            <p:cNvPr id="15" name="TextBox 14"/>
            <p:cNvSpPr txBox="1"/>
            <p:nvPr/>
          </p:nvSpPr>
          <p:spPr>
            <a:xfrm>
              <a:off x="5201457" y="2242984"/>
              <a:ext cx="846707" cy="230832"/>
            </a:xfrm>
            <a:prstGeom prst="rect">
              <a:avLst/>
            </a:prstGeom>
            <a:noFill/>
          </p:spPr>
          <p:txBody>
            <a:bodyPr wrap="square" rtlCol="0">
              <a:spAutoFit/>
            </a:bodyPr>
            <a:lstStyle/>
            <a:p>
              <a:r>
                <a:rPr lang="en-US" sz="900" dirty="0">
                  <a:solidFill>
                    <a:schemeClr val="bg1"/>
                  </a:solidFill>
                  <a:latin typeface="+mn-lt"/>
                </a:rPr>
                <a:t>Cortex-A78</a:t>
              </a:r>
            </a:p>
          </p:txBody>
        </p:sp>
      </p:grpSp>
      <p:sp>
        <p:nvSpPr>
          <p:cNvPr id="5" name="Rounded Rectangle 4"/>
          <p:cNvSpPr/>
          <p:nvPr/>
        </p:nvSpPr>
        <p:spPr bwMode="auto">
          <a:xfrm>
            <a:off x="11720" y="836712"/>
            <a:ext cx="9096784" cy="576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7" name="TextBox 16"/>
          <p:cNvSpPr txBox="1"/>
          <p:nvPr/>
        </p:nvSpPr>
        <p:spPr>
          <a:xfrm>
            <a:off x="113652" y="476672"/>
            <a:ext cx="7334508" cy="369332"/>
          </a:xfrm>
          <a:prstGeom prst="rect">
            <a:avLst/>
          </a:prstGeom>
          <a:noFill/>
        </p:spPr>
        <p:txBody>
          <a:bodyPr wrap="none" rtlCol="0">
            <a:spAutoFit/>
          </a:bodyPr>
          <a:lstStyle/>
          <a:p>
            <a:r>
              <a:rPr lang="en-US" altLang="en-US" dirty="0">
                <a:solidFill>
                  <a:schemeClr val="accent6"/>
                </a:solidFill>
                <a:cs typeface="Arial" charset="0"/>
              </a:rPr>
              <a:t>Motivations for designing ARM ISA-based Windows laptops -1</a:t>
            </a:r>
            <a:endParaRPr lang="en-US" altLang="en-US" dirty="0">
              <a:solidFill>
                <a:schemeClr val="accent6"/>
              </a:solidFill>
              <a:latin typeface="Verdana" pitchFamily="34" charset="0"/>
              <a:cs typeface="Arial" charset="0"/>
            </a:endParaRPr>
          </a:p>
        </p:txBody>
      </p:sp>
      <p:sp>
        <p:nvSpPr>
          <p:cNvPr id="18" name="TextBox 17"/>
          <p:cNvSpPr txBox="1"/>
          <p:nvPr/>
        </p:nvSpPr>
        <p:spPr>
          <a:xfrm>
            <a:off x="143508" y="800708"/>
            <a:ext cx="9403793" cy="584775"/>
          </a:xfrm>
          <a:prstGeom prst="rect">
            <a:avLst/>
          </a:prstGeom>
          <a:noFill/>
        </p:spPr>
        <p:txBody>
          <a:bodyPr wrap="none" rtlCol="0">
            <a:spAutoFit/>
          </a:bodyPr>
          <a:lstStyle/>
          <a:p>
            <a:r>
              <a:rPr lang="en-US" sz="1600" dirty="0"/>
              <a:t>a) </a:t>
            </a:r>
            <a:r>
              <a:rPr lang="en-US" sz="1600" dirty="0" smtClean="0"/>
              <a:t>Currently ARM </a:t>
            </a:r>
            <a:r>
              <a:rPr lang="en-US" sz="1600" dirty="0"/>
              <a:t>ISA-based processors </a:t>
            </a:r>
            <a:r>
              <a:rPr lang="en-US" sz="1600" dirty="0" smtClean="0">
                <a:solidFill>
                  <a:srgbClr val="0070C0"/>
                </a:solidFill>
              </a:rPr>
              <a:t>raise their performance at a higher rate than </a:t>
            </a:r>
            <a:endParaRPr lang="en-US" sz="1600" dirty="0">
              <a:solidFill>
                <a:srgbClr val="0070C0"/>
              </a:solidFill>
            </a:endParaRPr>
          </a:p>
          <a:p>
            <a:pPr>
              <a:spcAft>
                <a:spcPts val="600"/>
              </a:spcAft>
            </a:pPr>
            <a:r>
              <a:rPr lang="en-US" sz="1600" dirty="0">
                <a:solidFill>
                  <a:srgbClr val="0070C0"/>
                </a:solidFill>
              </a:rPr>
              <a:t>      x86-based processors of the same power </a:t>
            </a:r>
            <a:r>
              <a:rPr lang="en-US" sz="1600" dirty="0" smtClean="0">
                <a:solidFill>
                  <a:srgbClr val="0070C0"/>
                </a:solidFill>
              </a:rPr>
              <a:t>budget</a:t>
            </a:r>
            <a:r>
              <a:rPr lang="en-US" sz="1600" dirty="0" smtClean="0"/>
              <a:t>, </a:t>
            </a:r>
            <a:r>
              <a:rPr lang="en-US" sz="1600" dirty="0"/>
              <a:t>as seen below. </a:t>
            </a:r>
          </a:p>
        </p:txBody>
      </p:sp>
    </p:spTree>
    <p:extLst>
      <p:ext uri="{BB962C8B-B14F-4D97-AF65-F5344CB8AC3E}">
        <p14:creationId xmlns:p14="http://schemas.microsoft.com/office/powerpoint/2010/main" val="2484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 calcmode="lin" valueType="num">
                                      <p:cBhvr additive="base">
                                        <p:cTn id="11"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(3)</a:t>
            </a:r>
            <a:endParaRPr lang="en-US" dirty="0"/>
          </a:p>
        </p:txBody>
      </p:sp>
      <p:sp>
        <p:nvSpPr>
          <p:cNvPr id="5" name="Rounded Rectangle 4"/>
          <p:cNvSpPr/>
          <p:nvPr/>
        </p:nvSpPr>
        <p:spPr bwMode="auto">
          <a:xfrm>
            <a:off x="508" y="836712"/>
            <a:ext cx="9144000" cy="90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6" name="TextBox 5"/>
          <p:cNvSpPr txBox="1"/>
          <p:nvPr/>
        </p:nvSpPr>
        <p:spPr>
          <a:xfrm>
            <a:off x="113652" y="476672"/>
            <a:ext cx="7481985" cy="369332"/>
          </a:xfrm>
          <a:prstGeom prst="rect">
            <a:avLst/>
          </a:prstGeom>
          <a:noFill/>
        </p:spPr>
        <p:txBody>
          <a:bodyPr wrap="none" rtlCol="0">
            <a:spAutoFit/>
          </a:bodyPr>
          <a:lstStyle/>
          <a:p>
            <a:r>
              <a:rPr lang="en-US" altLang="en-US" dirty="0">
                <a:solidFill>
                  <a:schemeClr val="accent6"/>
                </a:solidFill>
                <a:cs typeface="Arial" charset="0"/>
              </a:rPr>
              <a:t>Motivations for designing ARM ISA-based Windows laptops -2</a:t>
            </a:r>
            <a:endParaRPr lang="en-US" altLang="en-US" dirty="0">
              <a:solidFill>
                <a:schemeClr val="accent6"/>
              </a:solidFill>
              <a:latin typeface="Verdana" pitchFamily="34" charset="0"/>
              <a:cs typeface="Arial" charset="0"/>
            </a:endParaRPr>
          </a:p>
        </p:txBody>
      </p:sp>
      <p:sp>
        <p:nvSpPr>
          <p:cNvPr id="7" name="TextBox 6"/>
          <p:cNvSpPr txBox="1"/>
          <p:nvPr/>
        </p:nvSpPr>
        <p:spPr>
          <a:xfrm>
            <a:off x="107504" y="872716"/>
            <a:ext cx="9217024" cy="830997"/>
          </a:xfrm>
          <a:prstGeom prst="rect">
            <a:avLst/>
          </a:prstGeom>
          <a:noFill/>
        </p:spPr>
        <p:txBody>
          <a:bodyPr wrap="square" rtlCol="0">
            <a:spAutoFit/>
          </a:bodyPr>
          <a:lstStyle/>
          <a:p>
            <a:r>
              <a:rPr lang="en-US" sz="1600" dirty="0"/>
              <a:t>b) ARM ISA-based processors </a:t>
            </a:r>
            <a:r>
              <a:rPr lang="en-US" sz="1600" dirty="0">
                <a:solidFill>
                  <a:srgbClr val="0070C0"/>
                </a:solidFill>
              </a:rPr>
              <a:t>consume considerable less power </a:t>
            </a:r>
            <a:r>
              <a:rPr lang="en-US" sz="1600" dirty="0"/>
              <a:t>than their x86-based </a:t>
            </a:r>
          </a:p>
          <a:p>
            <a:r>
              <a:rPr lang="en-US" sz="1600" dirty="0"/>
              <a:t>      </a:t>
            </a:r>
            <a:r>
              <a:rPr lang="en-US" sz="1600" spc="-20" dirty="0"/>
              <a:t>competitors of the same performance, </a:t>
            </a:r>
            <a:r>
              <a:rPr lang="en-US" sz="1600" spc="-20" dirty="0" smtClean="0"/>
              <a:t>hereby </a:t>
            </a:r>
            <a:r>
              <a:rPr lang="en-US" sz="1600" spc="-20" dirty="0"/>
              <a:t>allowing </a:t>
            </a:r>
            <a:r>
              <a:rPr lang="en-US" sz="1600" spc="-20" dirty="0" err="1"/>
              <a:t>fanless</a:t>
            </a:r>
            <a:r>
              <a:rPr lang="en-US" sz="1600" spc="-20" dirty="0"/>
              <a:t>, lighter designs with</a:t>
            </a:r>
          </a:p>
          <a:p>
            <a:r>
              <a:rPr lang="en-US" sz="1600" dirty="0"/>
              <a:t>      </a:t>
            </a:r>
            <a:r>
              <a:rPr lang="en-US" sz="1600" dirty="0">
                <a:solidFill>
                  <a:srgbClr val="0070C0"/>
                </a:solidFill>
              </a:rPr>
              <a:t>always-on-always-connected operation (</a:t>
            </a:r>
            <a:r>
              <a:rPr lang="en-US" sz="1600" dirty="0"/>
              <a:t>all-day laptops).</a:t>
            </a:r>
          </a:p>
        </p:txBody>
      </p:sp>
    </p:spTree>
    <p:extLst>
      <p:ext uri="{BB962C8B-B14F-4D97-AF65-F5344CB8AC3E}">
        <p14:creationId xmlns:p14="http://schemas.microsoft.com/office/powerpoint/2010/main" val="281976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(4)</a:t>
            </a:r>
            <a:endParaRPr lang="en-US" dirty="0"/>
          </a:p>
        </p:txBody>
      </p:sp>
      <p:sp>
        <p:nvSpPr>
          <p:cNvPr id="4" name="Rounded Rectangle 3"/>
          <p:cNvSpPr/>
          <p:nvPr/>
        </p:nvSpPr>
        <p:spPr bwMode="auto">
          <a:xfrm>
            <a:off x="-36004" y="836712"/>
            <a:ext cx="9180512" cy="252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180020" y="872058"/>
            <a:ext cx="9000492" cy="2520000"/>
          </a:xfrm>
          <a:prstGeom prst="rect">
            <a:avLst/>
          </a:prstGeom>
          <a:noFill/>
        </p:spPr>
        <p:txBody>
          <a:bodyPr wrap="square" rtlCol="0">
            <a:spAutoFit/>
          </a:bodyPr>
          <a:lstStyle/>
          <a:p>
            <a:pPr marL="285750" indent="-285750">
              <a:buFont typeface="Arial" panose="020B0604020202020204" pitchFamily="34" charset="0"/>
              <a:buChar char="•"/>
            </a:pPr>
            <a:r>
              <a:rPr lang="en-US" sz="1600" dirty="0"/>
              <a:t>Considering the benefits of low power ARM-based processors </a:t>
            </a:r>
            <a:r>
              <a:rPr lang="en-US" sz="1600" dirty="0">
                <a:solidFill>
                  <a:srgbClr val="0070C0"/>
                </a:solidFill>
              </a:rPr>
              <a:t>Qualcomm and  </a:t>
            </a:r>
          </a:p>
          <a:p>
            <a:r>
              <a:rPr lang="en-US" sz="1600" dirty="0">
                <a:solidFill>
                  <a:srgbClr val="0070C0"/>
                </a:solidFill>
              </a:rPr>
              <a:t>      Microsoft</a:t>
            </a:r>
            <a:r>
              <a:rPr lang="en-US" sz="1600" dirty="0"/>
              <a:t> agreed upon a </a:t>
            </a:r>
            <a:r>
              <a:rPr lang="en-US" sz="1600" dirty="0">
                <a:solidFill>
                  <a:srgbClr val="0070C0"/>
                </a:solidFill>
              </a:rPr>
              <a:t>joint development of Windows tablets or 2-in-1 laptops</a:t>
            </a:r>
          </a:p>
          <a:p>
            <a:pPr>
              <a:spcAft>
                <a:spcPts val="600"/>
              </a:spcAft>
            </a:pPr>
            <a:r>
              <a:rPr lang="en-US" sz="1600" dirty="0">
                <a:solidFill>
                  <a:srgbClr val="0070C0"/>
                </a:solidFill>
              </a:rPr>
              <a:t>      in 2016.</a:t>
            </a:r>
          </a:p>
          <a:p>
            <a:pPr marL="285750" indent="-285750">
              <a:buFont typeface="Arial" panose="020B0604020202020204" pitchFamily="34" charset="0"/>
              <a:buChar char="•"/>
            </a:pPr>
            <a:r>
              <a:rPr lang="en-US" sz="1600" dirty="0">
                <a:solidFill>
                  <a:srgbClr val="0070C0"/>
                </a:solidFill>
              </a:rPr>
              <a:t>First result </a:t>
            </a:r>
            <a:r>
              <a:rPr lang="en-US" sz="1600" dirty="0"/>
              <a:t>of this cooperation hit the market in </a:t>
            </a:r>
            <a:r>
              <a:rPr lang="en-US" sz="1600" dirty="0">
                <a:solidFill>
                  <a:srgbClr val="0070C0"/>
                </a:solidFill>
              </a:rPr>
              <a:t>2017</a:t>
            </a:r>
            <a:r>
              <a:rPr lang="en-US" sz="1600" dirty="0"/>
              <a:t> </a:t>
            </a:r>
            <a:r>
              <a:rPr lang="en-US" sz="1600" dirty="0">
                <a:solidFill>
                  <a:srgbClr val="0070C0"/>
                </a:solidFill>
              </a:rPr>
              <a:t>with Snapdragon 835 based </a:t>
            </a:r>
          </a:p>
          <a:p>
            <a:r>
              <a:rPr lang="en-US" sz="1600" dirty="0"/>
              <a:t>      </a:t>
            </a:r>
            <a:r>
              <a:rPr lang="en-US" sz="1600" dirty="0">
                <a:solidFill>
                  <a:srgbClr val="0070C0"/>
                </a:solidFill>
              </a:rPr>
              <a:t>laptops and 2-in-1 laptops </a:t>
            </a:r>
            <a:r>
              <a:rPr lang="en-US" sz="1600" dirty="0"/>
              <a:t>running under </a:t>
            </a:r>
            <a:r>
              <a:rPr lang="en-US" sz="1600" dirty="0">
                <a:solidFill>
                  <a:srgbClr val="0070C0"/>
                </a:solidFill>
              </a:rPr>
              <a:t>Windows 10 S </a:t>
            </a:r>
            <a:r>
              <a:rPr lang="en-US" sz="1600" dirty="0"/>
              <a:t>(a restricted version of </a:t>
            </a:r>
          </a:p>
          <a:p>
            <a:r>
              <a:rPr lang="en-US" sz="1600" dirty="0"/>
              <a:t>      Windows 10 allowing only 32-bit applications to download and run from the </a:t>
            </a:r>
          </a:p>
          <a:p>
            <a:pPr>
              <a:spcAft>
                <a:spcPts val="600"/>
              </a:spcAft>
            </a:pPr>
            <a:r>
              <a:rPr lang="en-US" sz="1600" dirty="0"/>
              <a:t>      Microsoft store).</a:t>
            </a:r>
          </a:p>
          <a:p>
            <a:pPr marL="285750" indent="-285750">
              <a:buFont typeface="Arial" panose="020B0604020202020204" pitchFamily="34" charset="0"/>
              <a:buChar char="•"/>
            </a:pPr>
            <a:r>
              <a:rPr lang="en-US" sz="1600" dirty="0"/>
              <a:t>Here we note that Arm ISA-based devices (laptops</a:t>
            </a:r>
            <a:r>
              <a:rPr lang="en-US" sz="1600" dirty="0" smtClean="0"/>
              <a:t>, 2-in-1 </a:t>
            </a:r>
            <a:r>
              <a:rPr lang="en-US" sz="1600" dirty="0"/>
              <a:t>laptops, tablets) are </a:t>
            </a:r>
            <a:endParaRPr lang="en-US" sz="1600" dirty="0" smtClean="0"/>
          </a:p>
          <a:p>
            <a:r>
              <a:rPr lang="en-US" sz="1600" dirty="0"/>
              <a:t> </a:t>
            </a:r>
            <a:r>
              <a:rPr lang="en-US" sz="1600" dirty="0" smtClean="0"/>
              <a:t>     also </a:t>
            </a:r>
            <a:r>
              <a:rPr lang="en-US" sz="1600" dirty="0"/>
              <a:t>called </a:t>
            </a:r>
            <a:r>
              <a:rPr lang="en-US" sz="1600" dirty="0">
                <a:solidFill>
                  <a:srgbClr val="FF0000"/>
                </a:solidFill>
              </a:rPr>
              <a:t>WOA </a:t>
            </a:r>
            <a:r>
              <a:rPr lang="en-US" sz="1600" dirty="0"/>
              <a:t>(</a:t>
            </a:r>
            <a:r>
              <a:rPr lang="en-US" sz="1600" dirty="0">
                <a:solidFill>
                  <a:srgbClr val="FF0000"/>
                </a:solidFill>
              </a:rPr>
              <a:t>Windows-on-ARM</a:t>
            </a:r>
            <a:r>
              <a:rPr lang="en-US" sz="1600" dirty="0"/>
              <a:t>) devices. </a:t>
            </a:r>
          </a:p>
        </p:txBody>
      </p:sp>
      <p:sp>
        <p:nvSpPr>
          <p:cNvPr id="8" name="TextBox 7"/>
          <p:cNvSpPr txBox="1"/>
          <p:nvPr/>
        </p:nvSpPr>
        <p:spPr>
          <a:xfrm>
            <a:off x="71438" y="476672"/>
            <a:ext cx="5474704" cy="369332"/>
          </a:xfrm>
          <a:prstGeom prst="rect">
            <a:avLst/>
          </a:prstGeom>
          <a:noFill/>
        </p:spPr>
        <p:txBody>
          <a:bodyPr wrap="none" rtlCol="0">
            <a:spAutoFit/>
          </a:bodyPr>
          <a:lstStyle/>
          <a:p>
            <a:r>
              <a:rPr lang="en-US" dirty="0">
                <a:solidFill>
                  <a:schemeClr val="accent6"/>
                </a:solidFill>
              </a:rPr>
              <a:t>Introducing Arm ISA-based Windows laptops </a:t>
            </a:r>
          </a:p>
        </p:txBody>
      </p:sp>
    </p:spTree>
    <p:extLst>
      <p:ext uri="{BB962C8B-B14F-4D97-AF65-F5344CB8AC3E}">
        <p14:creationId xmlns:p14="http://schemas.microsoft.com/office/powerpoint/2010/main" val="52785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(5)</a:t>
            </a:r>
            <a:endParaRPr lang="en-US" dirty="0"/>
          </a:p>
        </p:txBody>
      </p:sp>
      <p:sp>
        <p:nvSpPr>
          <p:cNvPr id="3" name="TextBox 2"/>
          <p:cNvSpPr txBox="1"/>
          <p:nvPr/>
        </p:nvSpPr>
        <p:spPr>
          <a:xfrm>
            <a:off x="-36512" y="476672"/>
            <a:ext cx="9312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Examples of first gen. Windows 10 laptops based on the Snapdragon 835 [</a:t>
            </a:r>
            <a:r>
              <a:rPr kumimoji="0" lang="hu-HU" sz="1800" b="0" i="0" u="none" strike="noStrike" kern="1200" cap="none" spc="0" normalizeH="0" baseline="0" noProof="0" dirty="0">
                <a:ln>
                  <a:noFill/>
                </a:ln>
                <a:solidFill>
                  <a:srgbClr val="2D2D8A"/>
                </a:solidFill>
                <a:effectLst/>
                <a:uLnTx/>
                <a:uFillTx/>
                <a:latin typeface="Verdana"/>
                <a:ea typeface="+mn-ea"/>
                <a:cs typeface="+mn-cs"/>
              </a:rPr>
              <a:t>72</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pic>
        <p:nvPicPr>
          <p:cNvPr id="5" name="Picture 4"/>
          <p:cNvPicPr>
            <a:picLocks noChangeAspect="1"/>
          </p:cNvPicPr>
          <p:nvPr/>
        </p:nvPicPr>
        <p:blipFill rotWithShape="1">
          <a:blip r:embed="rId2"/>
          <a:srcRect l="32103" t="19309" r="7117" b="25934"/>
          <a:stretch/>
        </p:blipFill>
        <p:spPr>
          <a:xfrm>
            <a:off x="335281" y="893090"/>
            <a:ext cx="8646160" cy="4381554"/>
          </a:xfrm>
          <a:prstGeom prst="rect">
            <a:avLst/>
          </a:prstGeom>
        </p:spPr>
      </p:pic>
      <p:sp>
        <p:nvSpPr>
          <p:cNvPr id="7" name="Rectangle 6">
            <a:extLst>
              <a:ext uri="{FF2B5EF4-FFF2-40B4-BE49-F238E27FC236}">
                <a16:creationId xmlns:a16="http://schemas.microsoft.com/office/drawing/2014/main" id="{42F9CABB-223E-4273-B72A-78231485C4AA}"/>
              </a:ext>
            </a:extLst>
          </p:cNvPr>
          <p:cNvSpPr/>
          <p:nvPr/>
        </p:nvSpPr>
        <p:spPr>
          <a:xfrm>
            <a:off x="1286635" y="3575730"/>
            <a:ext cx="6795755" cy="371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TextBox 7"/>
          <p:cNvSpPr txBox="1"/>
          <p:nvPr/>
        </p:nvSpPr>
        <p:spPr>
          <a:xfrm>
            <a:off x="135138" y="5014758"/>
            <a:ext cx="9070945" cy="584775"/>
          </a:xfrm>
          <a:prstGeom prst="rect">
            <a:avLst/>
          </a:prstGeom>
          <a:noFill/>
        </p:spPr>
        <p:txBody>
          <a:bodyPr wrap="none" rtlCol="0">
            <a:spAutoFit/>
          </a:bodyPr>
          <a:lstStyle/>
          <a:p>
            <a:pPr marL="285750" lvl="0" indent="-285750" defTabSz="914400">
              <a:buFont typeface="Arial" panose="020B0604020202020204" pitchFamily="34" charset="0"/>
              <a:buChar char="•"/>
              <a:defRPr/>
            </a:pPr>
            <a:r>
              <a:rPr lang="en-US" sz="1600" dirty="0">
                <a:solidFill>
                  <a:srgbClr val="000000"/>
                </a:solidFill>
              </a:rPr>
              <a:t>These devices have a </a:t>
            </a:r>
            <a:r>
              <a:rPr lang="en-US" sz="1600" dirty="0">
                <a:solidFill>
                  <a:srgbClr val="0070C0"/>
                </a:solidFill>
              </a:rPr>
              <a:t>very long battery life </a:t>
            </a:r>
            <a:r>
              <a:rPr lang="en-US" sz="1600" dirty="0">
                <a:solidFill>
                  <a:srgbClr val="000000"/>
                </a:solidFill>
              </a:rPr>
              <a:t>(e.g. 15 hours) but show a </a:t>
            </a:r>
            <a:r>
              <a:rPr lang="en-US" sz="1600" dirty="0">
                <a:solidFill>
                  <a:srgbClr val="0070C0"/>
                </a:solidFill>
              </a:rPr>
              <a:t>rather poor </a:t>
            </a:r>
          </a:p>
          <a:p>
            <a:pPr lvl="0" defTabSz="914400">
              <a:defRPr/>
            </a:pPr>
            <a:r>
              <a:rPr lang="en-US" sz="1600" dirty="0">
                <a:solidFill>
                  <a:srgbClr val="0070C0"/>
                </a:solidFill>
              </a:rPr>
              <a:t>        performance</a:t>
            </a:r>
            <a:r>
              <a:rPr lang="en-US" sz="1600" dirty="0">
                <a:solidFill>
                  <a:srgbClr val="000000"/>
                </a:solidFill>
              </a:rPr>
              <a:t>, as indicated in the next Figure.</a:t>
            </a:r>
          </a:p>
        </p:txBody>
      </p:sp>
    </p:spTree>
    <p:extLst>
      <p:ext uri="{BB962C8B-B14F-4D97-AF65-F5344CB8AC3E}">
        <p14:creationId xmlns:p14="http://schemas.microsoft.com/office/powerpoint/2010/main" val="34533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(6)</a:t>
            </a:r>
            <a:endParaRPr lang="en-US" dirty="0"/>
          </a:p>
        </p:txBody>
      </p:sp>
      <p:sp>
        <p:nvSpPr>
          <p:cNvPr id="4" name="Rounded Rectangle 3"/>
          <p:cNvSpPr/>
          <p:nvPr/>
        </p:nvSpPr>
        <p:spPr bwMode="auto">
          <a:xfrm>
            <a:off x="-508" y="837369"/>
            <a:ext cx="9144508" cy="1116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71438" y="476672"/>
            <a:ext cx="7715830" cy="369332"/>
          </a:xfrm>
          <a:prstGeom prst="rect">
            <a:avLst/>
          </a:prstGeom>
          <a:noFill/>
        </p:spPr>
        <p:txBody>
          <a:bodyPr wrap="none" rtlCol="0">
            <a:spAutoFit/>
          </a:bodyPr>
          <a:lstStyle/>
          <a:p>
            <a:r>
              <a:rPr lang="en-US" dirty="0">
                <a:solidFill>
                  <a:schemeClr val="accent6"/>
                </a:solidFill>
              </a:rPr>
              <a:t>Key deficiencies of 1. gen. Arm ISA-based Windows devices []</a:t>
            </a:r>
          </a:p>
        </p:txBody>
      </p:sp>
      <p:sp>
        <p:nvSpPr>
          <p:cNvPr id="8" name="TextBox 7"/>
          <p:cNvSpPr txBox="1"/>
          <p:nvPr/>
        </p:nvSpPr>
        <p:spPr>
          <a:xfrm>
            <a:off x="179512" y="1219108"/>
            <a:ext cx="8628910" cy="661720"/>
          </a:xfrm>
          <a:prstGeom prst="rect">
            <a:avLst/>
          </a:prstGeom>
          <a:noFill/>
        </p:spPr>
        <p:txBody>
          <a:bodyPr wrap="square" rtlCol="0">
            <a:spAutoFit/>
          </a:bodyPr>
          <a:lstStyle/>
          <a:p>
            <a:pPr>
              <a:spcAft>
                <a:spcPts val="600"/>
              </a:spcAft>
            </a:pPr>
            <a:r>
              <a:rPr lang="en-US" sz="1600" dirty="0">
                <a:solidFill>
                  <a:srgbClr val="0070C0"/>
                </a:solidFill>
                <a:latin typeface="+mn-lt"/>
              </a:rPr>
              <a:t>a) compatibility issues </a:t>
            </a:r>
            <a:r>
              <a:rPr lang="en-US" sz="1600" dirty="0">
                <a:latin typeface="+mn-lt"/>
              </a:rPr>
              <a:t>while running x86 applications</a:t>
            </a:r>
            <a:r>
              <a:rPr lang="en-US" sz="1600" dirty="0"/>
              <a:t> and</a:t>
            </a:r>
          </a:p>
          <a:p>
            <a:r>
              <a:rPr lang="en-US" sz="1600" dirty="0">
                <a:solidFill>
                  <a:srgbClr val="0070C0"/>
                </a:solidFill>
              </a:rPr>
              <a:t>b) </a:t>
            </a:r>
            <a:r>
              <a:rPr lang="en-US" sz="1600" dirty="0">
                <a:solidFill>
                  <a:srgbClr val="0070C0"/>
                </a:solidFill>
                <a:latin typeface="+mn-lt"/>
              </a:rPr>
              <a:t>performance deficits </a:t>
            </a:r>
            <a:r>
              <a:rPr lang="en-US" sz="1600" dirty="0">
                <a:latin typeface="+mn-lt"/>
              </a:rPr>
              <a:t>due to emulating 32-bit x86 apps.</a:t>
            </a:r>
          </a:p>
        </p:txBody>
      </p:sp>
      <p:sp>
        <p:nvSpPr>
          <p:cNvPr id="9" name="TextBox 8"/>
          <p:cNvSpPr txBox="1"/>
          <p:nvPr/>
        </p:nvSpPr>
        <p:spPr>
          <a:xfrm>
            <a:off x="71500" y="872716"/>
            <a:ext cx="9865096" cy="338554"/>
          </a:xfrm>
          <a:prstGeom prst="rect">
            <a:avLst/>
          </a:prstGeom>
          <a:noFill/>
        </p:spPr>
        <p:txBody>
          <a:bodyPr wrap="square" rtlCol="0">
            <a:spAutoFit/>
          </a:bodyPr>
          <a:lstStyle/>
          <a:p>
            <a:r>
              <a:rPr lang="en-US" sz="1600" dirty="0">
                <a:solidFill>
                  <a:srgbClr val="FF0000"/>
                </a:solidFill>
                <a:latin typeface="+mn-lt"/>
              </a:rPr>
              <a:t>Arm ISA-based devices had two </a:t>
            </a:r>
            <a:r>
              <a:rPr lang="en-US" sz="1600" dirty="0">
                <a:solidFill>
                  <a:srgbClr val="FF0000"/>
                </a:solidFill>
              </a:rPr>
              <a:t>main deficiencies </a:t>
            </a:r>
            <a:r>
              <a:rPr lang="en-US" sz="1600" dirty="0">
                <a:solidFill>
                  <a:srgbClr val="FF0000"/>
                </a:solidFill>
                <a:latin typeface="+mn-lt"/>
              </a:rPr>
              <a:t>vs. x86-based systems as follows:</a:t>
            </a:r>
          </a:p>
        </p:txBody>
      </p:sp>
    </p:spTree>
    <p:extLst>
      <p:ext uri="{BB962C8B-B14F-4D97-AF65-F5344CB8AC3E}">
        <p14:creationId xmlns:p14="http://schemas.microsoft.com/office/powerpoint/2010/main" val="165970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(7)</a:t>
            </a:r>
            <a:endParaRPr lang="en-US" dirty="0"/>
          </a:p>
        </p:txBody>
      </p:sp>
      <p:sp>
        <p:nvSpPr>
          <p:cNvPr id="6" name="Rounded Rectangle 5"/>
          <p:cNvSpPr/>
          <p:nvPr/>
        </p:nvSpPr>
        <p:spPr bwMode="auto">
          <a:xfrm>
            <a:off x="33446" y="836712"/>
            <a:ext cx="9072562" cy="118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flipH="1">
            <a:off x="307676" y="854822"/>
            <a:ext cx="8778575" cy="1154162"/>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FF0000"/>
                </a:solidFill>
              </a:rPr>
              <a:t>First gen. Windows laptops </a:t>
            </a:r>
            <a:r>
              <a:rPr lang="en-GB" sz="1600" dirty="0"/>
              <a:t>are built on the </a:t>
            </a:r>
            <a:r>
              <a:rPr lang="en-GB" sz="1600" dirty="0">
                <a:solidFill>
                  <a:srgbClr val="0070C0"/>
                </a:solidFill>
              </a:rPr>
              <a:t>Snapdragon 835 </a:t>
            </a:r>
            <a:r>
              <a:rPr lang="en-GB" sz="1600" dirty="0"/>
              <a:t>and </a:t>
            </a:r>
            <a:r>
              <a:rPr lang="en-GB" sz="1600" dirty="0">
                <a:solidFill>
                  <a:srgbClr val="0070C0"/>
                </a:solidFill>
              </a:rPr>
              <a:t>shipped with </a:t>
            </a:r>
          </a:p>
          <a:p>
            <a:pPr>
              <a:spcAft>
                <a:spcPts val="600"/>
              </a:spcAft>
            </a:pPr>
            <a:r>
              <a:rPr lang="en-GB" sz="1600" dirty="0">
                <a:solidFill>
                  <a:srgbClr val="0070C0"/>
                </a:solidFill>
              </a:rPr>
              <a:t>      Windows 10 S.</a:t>
            </a:r>
          </a:p>
          <a:p>
            <a:r>
              <a:rPr lang="en-US" sz="1600" dirty="0"/>
              <a:t>    Windows 10 S supported only the </a:t>
            </a:r>
            <a:r>
              <a:rPr lang="en-US" sz="1600" dirty="0">
                <a:solidFill>
                  <a:srgbClr val="0070C0"/>
                </a:solidFill>
              </a:rPr>
              <a:t>Edge browser </a:t>
            </a:r>
            <a:r>
              <a:rPr lang="en-US" sz="1600" dirty="0"/>
              <a:t>and </a:t>
            </a:r>
            <a:r>
              <a:rPr lang="en-US" sz="1600" dirty="0" smtClean="0"/>
              <a:t>let </a:t>
            </a:r>
            <a:r>
              <a:rPr lang="en-US" sz="1600" dirty="0">
                <a:solidFill>
                  <a:srgbClr val="0070C0"/>
                </a:solidFill>
              </a:rPr>
              <a:t>download applications</a:t>
            </a:r>
          </a:p>
          <a:p>
            <a:pPr>
              <a:spcAft>
                <a:spcPts val="600"/>
              </a:spcAft>
            </a:pPr>
            <a:r>
              <a:rPr lang="en-US" sz="1600" dirty="0"/>
              <a:t>       </a:t>
            </a:r>
            <a:r>
              <a:rPr lang="en-US" sz="1600" dirty="0">
                <a:solidFill>
                  <a:srgbClr val="0070C0"/>
                </a:solidFill>
              </a:rPr>
              <a:t>only from the Microsoft Store, </a:t>
            </a:r>
            <a:r>
              <a:rPr lang="en-US" sz="1600" dirty="0"/>
              <a:t>called</a:t>
            </a:r>
            <a:r>
              <a:rPr lang="en-US" sz="1600" dirty="0">
                <a:solidFill>
                  <a:srgbClr val="0070C0"/>
                </a:solidFill>
              </a:rPr>
              <a:t> </a:t>
            </a:r>
            <a:r>
              <a:rPr lang="en-US" sz="1600" dirty="0">
                <a:solidFill>
                  <a:srgbClr val="FF0000"/>
                </a:solidFill>
              </a:rPr>
              <a:t>UWP (Universal Windows Platform) apps</a:t>
            </a:r>
            <a:r>
              <a:rPr lang="en-US" sz="1600" dirty="0"/>
              <a:t>.    </a:t>
            </a:r>
          </a:p>
        </p:txBody>
      </p:sp>
      <p:sp>
        <p:nvSpPr>
          <p:cNvPr id="9" name="TextBox 8"/>
          <p:cNvSpPr txBox="1"/>
          <p:nvPr/>
        </p:nvSpPr>
        <p:spPr>
          <a:xfrm>
            <a:off x="71438" y="476672"/>
            <a:ext cx="9793150" cy="369332"/>
          </a:xfrm>
          <a:prstGeom prst="rect">
            <a:avLst/>
          </a:prstGeom>
          <a:noFill/>
        </p:spPr>
        <p:txBody>
          <a:bodyPr wrap="square" rtlCol="0">
            <a:spAutoFit/>
          </a:bodyPr>
          <a:lstStyle/>
          <a:p>
            <a:r>
              <a:rPr lang="en-US" spc="-40" dirty="0">
                <a:solidFill>
                  <a:schemeClr val="accent6"/>
                </a:solidFill>
              </a:rPr>
              <a:t>a) Compatibility issues of 1. gen Windows </a:t>
            </a:r>
            <a:r>
              <a:rPr lang="en-US" spc="-40" dirty="0" smtClean="0">
                <a:solidFill>
                  <a:schemeClr val="accent6"/>
                </a:solidFill>
              </a:rPr>
              <a:t>tablets while </a:t>
            </a:r>
            <a:r>
              <a:rPr lang="en-US" spc="-40" dirty="0">
                <a:solidFill>
                  <a:schemeClr val="accent6"/>
                </a:solidFill>
              </a:rPr>
              <a:t>running x86 applications</a:t>
            </a:r>
          </a:p>
        </p:txBody>
      </p:sp>
      <p:sp>
        <p:nvSpPr>
          <p:cNvPr id="3" name="Rounded Rectangle 2"/>
          <p:cNvSpPr/>
          <p:nvPr/>
        </p:nvSpPr>
        <p:spPr bwMode="auto">
          <a:xfrm>
            <a:off x="18742" y="2852936"/>
            <a:ext cx="9110554" cy="1692188"/>
          </a:xfrm>
          <a:prstGeom prst="roundRect">
            <a:avLst/>
          </a:prstGeom>
          <a:solidFill>
            <a:srgbClr val="DDF2FF"/>
          </a:solidFill>
          <a:ln w="19050" cap="flat" cmpd="sng" algn="ctr">
            <a:solidFill>
              <a:srgbClr val="86A4A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359532" y="2024844"/>
            <a:ext cx="9001000" cy="2616101"/>
          </a:xfrm>
          <a:prstGeom prst="rect">
            <a:avLst/>
          </a:prstGeom>
          <a:noFill/>
        </p:spPr>
        <p:txBody>
          <a:bodyPr wrap="square" rtlCol="0">
            <a:spAutoFit/>
          </a:bodyPr>
          <a:lstStyle/>
          <a:p>
            <a:pPr marL="285750" lvl="0" indent="-285750" defTabSz="914400">
              <a:buFont typeface="Arial" panose="020B0604020202020204" pitchFamily="34" charset="0"/>
              <a:buChar char="•"/>
              <a:defRPr/>
            </a:pPr>
            <a:r>
              <a:rPr lang="en-US" sz="1600" dirty="0" smtClean="0">
                <a:solidFill>
                  <a:srgbClr val="000000"/>
                </a:solidFill>
              </a:rPr>
              <a:t>We note that certain </a:t>
            </a:r>
            <a:r>
              <a:rPr lang="en-US" sz="1600" dirty="0">
                <a:solidFill>
                  <a:srgbClr val="FF0000"/>
                </a:solidFill>
              </a:rPr>
              <a:t>system </a:t>
            </a:r>
            <a:r>
              <a:rPr lang="en-US" sz="1600" dirty="0" smtClean="0">
                <a:solidFill>
                  <a:srgbClr val="FF0000"/>
                </a:solidFill>
              </a:rPr>
              <a:t>routines of Windows 10 S</a:t>
            </a:r>
            <a:r>
              <a:rPr lang="en-US" sz="1600" dirty="0" smtClean="0">
                <a:solidFill>
                  <a:srgbClr val="000000"/>
                </a:solidFill>
              </a:rPr>
              <a:t>, </a:t>
            </a:r>
            <a:r>
              <a:rPr lang="en-US" sz="1600" dirty="0">
                <a:solidFill>
                  <a:srgbClr val="000000"/>
                </a:solidFill>
              </a:rPr>
              <a:t>like the kernel or </a:t>
            </a:r>
            <a:r>
              <a:rPr lang="en-US" sz="1600" dirty="0" smtClean="0">
                <a:solidFill>
                  <a:srgbClr val="000000"/>
                </a:solidFill>
              </a:rPr>
              <a:t>device</a:t>
            </a:r>
          </a:p>
          <a:p>
            <a:pPr lvl="0" defTabSz="914400">
              <a:defRPr/>
            </a:pPr>
            <a:r>
              <a:rPr lang="en-US" sz="1600" dirty="0">
                <a:solidFill>
                  <a:srgbClr val="000000"/>
                </a:solidFill>
              </a:rPr>
              <a:t> </a:t>
            </a:r>
            <a:r>
              <a:rPr lang="en-US" sz="1600" dirty="0" smtClean="0">
                <a:solidFill>
                  <a:srgbClr val="000000"/>
                </a:solidFill>
              </a:rPr>
              <a:t>     drivers </a:t>
            </a:r>
            <a:r>
              <a:rPr lang="en-US" sz="1600" dirty="0" smtClean="0">
                <a:solidFill>
                  <a:srgbClr val="0070C0"/>
                </a:solidFill>
              </a:rPr>
              <a:t>were </a:t>
            </a:r>
            <a:r>
              <a:rPr lang="en-US" sz="1600" dirty="0">
                <a:solidFill>
                  <a:srgbClr val="0070C0"/>
                </a:solidFill>
              </a:rPr>
              <a:t>previously recompiled to the Arm ISA, so they </a:t>
            </a:r>
            <a:r>
              <a:rPr lang="en-US" sz="1600" dirty="0" smtClean="0">
                <a:solidFill>
                  <a:srgbClr val="0070C0"/>
                </a:solidFill>
              </a:rPr>
              <a:t>run </a:t>
            </a:r>
            <a:r>
              <a:rPr lang="en-US" sz="1600" dirty="0" smtClean="0">
                <a:solidFill>
                  <a:srgbClr val="FF0000"/>
                </a:solidFill>
              </a:rPr>
              <a:t>natively</a:t>
            </a:r>
            <a:r>
              <a:rPr lang="en-US" sz="1600" dirty="0" smtClean="0">
                <a:solidFill>
                  <a:srgbClr val="0070C0"/>
                </a:solidFill>
              </a:rPr>
              <a:t> </a:t>
            </a:r>
            <a:r>
              <a:rPr lang="en-US" sz="1600" dirty="0" smtClean="0">
                <a:solidFill>
                  <a:srgbClr val="000000"/>
                </a:solidFill>
              </a:rPr>
              <a:t>under</a:t>
            </a:r>
          </a:p>
          <a:p>
            <a:pPr lvl="0" defTabSz="914400">
              <a:spcAft>
                <a:spcPts val="600"/>
              </a:spcAft>
              <a:defRPr/>
            </a:pPr>
            <a:r>
              <a:rPr lang="en-US" sz="1600" dirty="0">
                <a:solidFill>
                  <a:srgbClr val="000000"/>
                </a:solidFill>
              </a:rPr>
              <a:t> </a:t>
            </a:r>
            <a:r>
              <a:rPr lang="en-US" sz="1600" dirty="0" smtClean="0">
                <a:solidFill>
                  <a:srgbClr val="000000"/>
                </a:solidFill>
              </a:rPr>
              <a:t>     </a:t>
            </a:r>
            <a:r>
              <a:rPr lang="en-US" sz="1600" dirty="0">
                <a:solidFill>
                  <a:srgbClr val="000000"/>
                </a:solidFill>
              </a:rPr>
              <a:t>Windows 10 S (without emulation</a:t>
            </a:r>
            <a:r>
              <a:rPr lang="en-US" sz="1600" dirty="0" smtClean="0">
                <a:solidFill>
                  <a:srgbClr val="000000"/>
                </a:solidFill>
              </a:rPr>
              <a:t>).</a:t>
            </a:r>
          </a:p>
          <a:p>
            <a:pPr marL="285750" lvl="0" indent="-285750" defTabSz="914400">
              <a:buFont typeface="Arial" panose="020B0604020202020204" pitchFamily="34" charset="0"/>
              <a:buChar char="•"/>
              <a:defRPr/>
            </a:pPr>
            <a:r>
              <a:rPr lang="en-US" sz="1600" dirty="0" smtClean="0">
                <a:solidFill>
                  <a:srgbClr val="0070C0"/>
                </a:solidFill>
              </a:rPr>
              <a:t>ARM32 </a:t>
            </a:r>
            <a:r>
              <a:rPr lang="en-US" sz="1600" dirty="0">
                <a:solidFill>
                  <a:srgbClr val="0070C0"/>
                </a:solidFill>
              </a:rPr>
              <a:t>or ARM64 </a:t>
            </a:r>
            <a:r>
              <a:rPr lang="en-US" sz="1600" dirty="0" smtClean="0">
                <a:solidFill>
                  <a:srgbClr val="0070C0"/>
                </a:solidFill>
              </a:rPr>
              <a:t>applications downloaded from the Microsoft Store, </a:t>
            </a:r>
            <a:r>
              <a:rPr lang="en-US" sz="1600" dirty="0" smtClean="0"/>
              <a:t>could run </a:t>
            </a:r>
          </a:p>
          <a:p>
            <a:pPr lvl="0" defTabSz="914400">
              <a:spcAft>
                <a:spcPts val="600"/>
              </a:spcAft>
              <a:defRPr/>
            </a:pPr>
            <a:r>
              <a:rPr lang="en-US" sz="1600" dirty="0"/>
              <a:t> </a:t>
            </a:r>
            <a:r>
              <a:rPr lang="en-US" sz="1600" dirty="0" smtClean="0"/>
              <a:t>     from the start </a:t>
            </a:r>
            <a:r>
              <a:rPr lang="en-US" sz="1600" dirty="0" smtClean="0">
                <a:solidFill>
                  <a:srgbClr val="FF0000"/>
                </a:solidFill>
              </a:rPr>
              <a:t>natively</a:t>
            </a:r>
            <a:r>
              <a:rPr lang="en-US" sz="1600" dirty="0" smtClean="0"/>
              <a:t> as well, whereas    </a:t>
            </a:r>
            <a:endParaRPr lang="en-US" sz="1600" dirty="0"/>
          </a:p>
          <a:p>
            <a:pPr marL="285750" lvl="0" indent="-285750" defTabSz="914400">
              <a:buFont typeface="Arial" panose="020B0604020202020204" pitchFamily="34" charset="0"/>
              <a:buChar char="•"/>
              <a:defRPr/>
            </a:pPr>
            <a:r>
              <a:rPr lang="en-US" sz="1600" spc="-70" dirty="0">
                <a:solidFill>
                  <a:srgbClr val="FF0000"/>
                </a:solidFill>
              </a:rPr>
              <a:t>32-bit x86 UPW apps </a:t>
            </a:r>
            <a:r>
              <a:rPr lang="en-US" sz="1600" spc="-70" dirty="0">
                <a:solidFill>
                  <a:srgbClr val="000000"/>
                </a:solidFill>
              </a:rPr>
              <a:t>(like Adobe reader) </a:t>
            </a:r>
            <a:r>
              <a:rPr lang="en-US" sz="1600" spc="-70" dirty="0" smtClean="0">
                <a:solidFill>
                  <a:srgbClr val="000000"/>
                </a:solidFill>
              </a:rPr>
              <a:t>downloaded </a:t>
            </a:r>
            <a:r>
              <a:rPr lang="en-US" sz="1600" spc="-70" dirty="0">
                <a:solidFill>
                  <a:srgbClr val="000000"/>
                </a:solidFill>
              </a:rPr>
              <a:t>from the Microsoft Store,</a:t>
            </a:r>
          </a:p>
          <a:p>
            <a:pPr lvl="0" defTabSz="914400">
              <a:spcAft>
                <a:spcPts val="600"/>
              </a:spcAft>
              <a:defRPr/>
            </a:pPr>
            <a:r>
              <a:rPr lang="en-US" sz="1600" dirty="0">
                <a:solidFill>
                  <a:srgbClr val="000000"/>
                </a:solidFill>
              </a:rPr>
              <a:t>       </a:t>
            </a:r>
            <a:r>
              <a:rPr lang="en-US" sz="1600" dirty="0" smtClean="0">
                <a:solidFill>
                  <a:srgbClr val="000000"/>
                </a:solidFill>
              </a:rPr>
              <a:t>did </a:t>
            </a:r>
            <a:r>
              <a:rPr lang="en-US" sz="1600" dirty="0">
                <a:solidFill>
                  <a:srgbClr val="000000"/>
                </a:solidFill>
              </a:rPr>
              <a:t>not need to be recompiled for ARM, but were </a:t>
            </a:r>
            <a:r>
              <a:rPr lang="en-US" sz="1600" dirty="0">
                <a:solidFill>
                  <a:srgbClr val="FF0000"/>
                </a:solidFill>
              </a:rPr>
              <a:t>emulated,</a:t>
            </a:r>
          </a:p>
          <a:p>
            <a:pPr marL="285750" lvl="0" indent="-285750" defTabSz="914400">
              <a:buFont typeface="Arial" panose="020B0604020202020204" pitchFamily="34" charset="0"/>
              <a:buChar char="•"/>
              <a:defRPr/>
            </a:pPr>
            <a:r>
              <a:rPr lang="en-US" sz="1600" dirty="0">
                <a:solidFill>
                  <a:srgbClr val="FF0000"/>
                </a:solidFill>
              </a:rPr>
              <a:t>no 64-bit x86 apps </a:t>
            </a:r>
            <a:r>
              <a:rPr lang="en-US" sz="1600" dirty="0">
                <a:solidFill>
                  <a:srgbClr val="0070C0"/>
                </a:solidFill>
              </a:rPr>
              <a:t>were available in the Microsoft Store </a:t>
            </a:r>
            <a:r>
              <a:rPr lang="en-US" sz="1600" dirty="0">
                <a:solidFill>
                  <a:srgbClr val="000000"/>
                </a:solidFill>
              </a:rPr>
              <a:t>as UWP apps, but many</a:t>
            </a:r>
          </a:p>
          <a:p>
            <a:pPr lvl="0" defTabSz="914400">
              <a:defRPr/>
            </a:pPr>
            <a:r>
              <a:rPr lang="en-US" sz="1600" dirty="0">
                <a:solidFill>
                  <a:srgbClr val="000000"/>
                </a:solidFill>
              </a:rPr>
              <a:t>      of them had 32-bit UWP versions.</a:t>
            </a:r>
            <a:endParaRPr lang="en-US" sz="1600" dirty="0"/>
          </a:p>
        </p:txBody>
      </p:sp>
    </p:spTree>
    <p:extLst>
      <p:ext uri="{BB962C8B-B14F-4D97-AF65-F5344CB8AC3E}">
        <p14:creationId xmlns:p14="http://schemas.microsoft.com/office/powerpoint/2010/main" val="22163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 calcmode="lin" valueType="num">
                                      <p:cBhvr additive="base">
                                        <p:cTn id="3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 calcmode="lin" valueType="num">
                                      <p:cBhvr additive="base">
                                        <p:cTn id="3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 calcmode="lin" valueType="num">
                                      <p:cBhvr additive="base">
                                        <p:cTn id="4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4" end="4"/>
                                            </p:txEl>
                                          </p:spTgt>
                                        </p:tgtEl>
                                        <p:attrNameLst>
                                          <p:attrName>style.visibility</p:attrName>
                                        </p:attrNameLst>
                                      </p:cBhvr>
                                      <p:to>
                                        <p:strVal val="visible"/>
                                      </p:to>
                                    </p:set>
                                    <p:anim calcmode="lin" valueType="num">
                                      <p:cBhvr additive="base">
                                        <p:cTn id="4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 calcmode="lin" valueType="num">
                                      <p:cBhvr additive="base">
                                        <p:cTn id="5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anim calcmode="lin" valueType="num">
                                      <p:cBhvr additive="base">
                                        <p:cTn id="5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 calcmode="lin" valueType="num">
                                      <p:cBhvr additive="base">
                                        <p:cTn id="6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xEl>
                                              <p:pRg st="8" end="8"/>
                                            </p:txEl>
                                          </p:spTgt>
                                        </p:tgtEl>
                                        <p:attrNameLst>
                                          <p:attrName>style.visibility</p:attrName>
                                        </p:attrNameLst>
                                      </p:cBhvr>
                                      <p:to>
                                        <p:strVal val="visible"/>
                                      </p:to>
                                    </p:set>
                                    <p:anim calcmode="lin" valueType="num">
                                      <p:cBhvr additive="base">
                                        <p:cTn id="6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500" fill="hold"/>
                                        <p:tgtEl>
                                          <p:spTgt spid="6"/>
                                        </p:tgtEl>
                                        <p:attrNameLst>
                                          <p:attrName>ppt_x</p:attrName>
                                        </p:attrNameLst>
                                      </p:cBhvr>
                                      <p:tavLst>
                                        <p:tav tm="0">
                                          <p:val>
                                            <p:strVal val="#ppt_x"/>
                                          </p:val>
                                        </p:tav>
                                        <p:tav tm="100000">
                                          <p:val>
                                            <p:strVal val="#ppt_x"/>
                                          </p:val>
                                        </p:tav>
                                      </p:tavLst>
                                    </p:anim>
                                    <p:anim calcmode="lin" valueType="num">
                                      <p:cBhvr additive="base">
                                        <p:cTn id="72" dur="500" fill="hold"/>
                                        <p:tgtEl>
                                          <p:spTgt spid="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(8)</a:t>
            </a:r>
            <a:endParaRPr lang="en-US" dirty="0"/>
          </a:p>
        </p:txBody>
      </p:sp>
      <p:sp>
        <p:nvSpPr>
          <p:cNvPr id="3" name="TextBox 2"/>
          <p:cNvSpPr txBox="1"/>
          <p:nvPr/>
        </p:nvSpPr>
        <p:spPr>
          <a:xfrm>
            <a:off x="107950" y="486832"/>
            <a:ext cx="9004388" cy="369332"/>
          </a:xfrm>
          <a:prstGeom prst="rect">
            <a:avLst/>
          </a:prstGeom>
          <a:noFill/>
        </p:spPr>
        <p:txBody>
          <a:bodyPr wrap="none" rtlCol="0">
            <a:spAutoFit/>
          </a:bodyPr>
          <a:lstStyle/>
          <a:p>
            <a:r>
              <a:rPr lang="en-US" spc="-50" dirty="0">
                <a:solidFill>
                  <a:schemeClr val="accent6"/>
                </a:solidFill>
                <a:latin typeface="+mn-lt"/>
              </a:rPr>
              <a:t>Summing up how Windows 10 and applications run on 1. gen. Windows devices</a:t>
            </a:r>
          </a:p>
        </p:txBody>
      </p:sp>
      <p:sp>
        <p:nvSpPr>
          <p:cNvPr id="5" name="TextBox 4"/>
          <p:cNvSpPr txBox="1"/>
          <p:nvPr/>
        </p:nvSpPr>
        <p:spPr>
          <a:xfrm>
            <a:off x="1212784" y="1124744"/>
            <a:ext cx="6419555" cy="307777"/>
          </a:xfrm>
          <a:prstGeom prst="rect">
            <a:avLst/>
          </a:prstGeom>
          <a:noFill/>
        </p:spPr>
        <p:txBody>
          <a:bodyPr wrap="square" rtlCol="0">
            <a:spAutoFit/>
          </a:bodyPr>
          <a:lstStyle/>
          <a:p>
            <a:r>
              <a:rPr lang="en-US" sz="1400" b="1" dirty="0">
                <a:latin typeface="+mn-lt"/>
              </a:rPr>
              <a:t>Running system routines and applications on ARM processors</a:t>
            </a:r>
          </a:p>
        </p:txBody>
      </p:sp>
      <p:sp>
        <p:nvSpPr>
          <p:cNvPr id="6" name="TextBox 5"/>
          <p:cNvSpPr txBox="1"/>
          <p:nvPr/>
        </p:nvSpPr>
        <p:spPr>
          <a:xfrm>
            <a:off x="154006" y="2000639"/>
            <a:ext cx="4552750" cy="1169551"/>
          </a:xfrm>
          <a:prstGeom prst="rect">
            <a:avLst/>
          </a:prstGeom>
          <a:noFill/>
        </p:spPr>
        <p:txBody>
          <a:bodyPr wrap="square" rtlCol="0">
            <a:spAutoFit/>
          </a:bodyPr>
          <a:lstStyle/>
          <a:p>
            <a:pPr algn="ctr"/>
            <a:r>
              <a:rPr lang="en-US" sz="1400" b="1" dirty="0"/>
              <a:t>Previously recompiled</a:t>
            </a:r>
          </a:p>
          <a:p>
            <a:pPr algn="ctr"/>
            <a:r>
              <a:rPr lang="en-US" sz="1400" b="1" dirty="0"/>
              <a:t>system routines and </a:t>
            </a:r>
          </a:p>
          <a:p>
            <a:pPr algn="ctr"/>
            <a:r>
              <a:rPr lang="en-US" sz="1400" b="1" dirty="0"/>
              <a:t>ARM64 or ARM32 UPW code</a:t>
            </a:r>
          </a:p>
          <a:p>
            <a:pPr algn="ctr"/>
            <a:r>
              <a:rPr lang="en-US" sz="1400" b="1" dirty="0"/>
              <a:t>downloaded from the Microsoft Store</a:t>
            </a:r>
          </a:p>
          <a:p>
            <a:pPr algn="ctr"/>
            <a:r>
              <a:rPr lang="en-US" sz="1400" b="1" dirty="0"/>
              <a:t>were executed natively</a:t>
            </a:r>
          </a:p>
        </p:txBody>
      </p:sp>
      <p:sp>
        <p:nvSpPr>
          <p:cNvPr id="7" name="TextBox 6"/>
          <p:cNvSpPr txBox="1"/>
          <p:nvPr/>
        </p:nvSpPr>
        <p:spPr>
          <a:xfrm>
            <a:off x="4692611" y="2000643"/>
            <a:ext cx="3802644" cy="1169551"/>
          </a:xfrm>
          <a:prstGeom prst="rect">
            <a:avLst/>
          </a:prstGeom>
          <a:noFill/>
        </p:spPr>
        <p:txBody>
          <a:bodyPr wrap="none" rtlCol="0">
            <a:spAutoFit/>
          </a:bodyPr>
          <a:lstStyle/>
          <a:p>
            <a:pPr algn="ctr"/>
            <a:r>
              <a:rPr lang="en-US" sz="1400" b="1" dirty="0"/>
              <a:t>32-bit x86 UPW apps</a:t>
            </a:r>
          </a:p>
          <a:p>
            <a:pPr algn="ctr"/>
            <a:r>
              <a:rPr lang="en-US" sz="1400" b="1" dirty="0"/>
              <a:t>downloaded</a:t>
            </a:r>
          </a:p>
          <a:p>
            <a:pPr algn="ctr"/>
            <a:r>
              <a:rPr lang="en-US" sz="1400" b="1" dirty="0"/>
              <a:t>from the Microsoft Store</a:t>
            </a:r>
          </a:p>
          <a:p>
            <a:pPr algn="ctr"/>
            <a:r>
              <a:rPr lang="en-US" sz="1400" b="1" dirty="0"/>
              <a:t> were emulated</a:t>
            </a:r>
          </a:p>
          <a:p>
            <a:pPr algn="ctr"/>
            <a:r>
              <a:rPr lang="en-US" sz="1400" b="1" dirty="0"/>
              <a:t>(converted on-the-fly to ARM code)</a:t>
            </a:r>
          </a:p>
        </p:txBody>
      </p:sp>
      <p:cxnSp>
        <p:nvCxnSpPr>
          <p:cNvPr id="9" name="Straight Arrow Connector 8"/>
          <p:cNvCxnSpPr/>
          <p:nvPr/>
        </p:nvCxnSpPr>
        <p:spPr bwMode="auto">
          <a:xfrm flipH="1">
            <a:off x="2430381" y="1508367"/>
            <a:ext cx="2178132" cy="424897"/>
          </a:xfrm>
          <a:prstGeom prst="straightConnector1">
            <a:avLst/>
          </a:prstGeom>
          <a:noFill/>
          <a:ln w="19050" cap="flat" cmpd="sng" algn="ctr">
            <a:solidFill>
              <a:schemeClr val="tx1"/>
            </a:solidFill>
            <a:prstDash val="sysDash"/>
            <a:round/>
            <a:headEnd type="none" w="med" len="med"/>
            <a:tailEnd type="triangle"/>
          </a:ln>
          <a:effectLst/>
        </p:spPr>
      </p:cxnSp>
      <p:cxnSp>
        <p:nvCxnSpPr>
          <p:cNvPr id="14" name="Straight Arrow Connector 13"/>
          <p:cNvCxnSpPr/>
          <p:nvPr/>
        </p:nvCxnSpPr>
        <p:spPr bwMode="auto">
          <a:xfrm>
            <a:off x="4608513" y="1532441"/>
            <a:ext cx="1985413" cy="410452"/>
          </a:xfrm>
          <a:prstGeom prst="straightConnector1">
            <a:avLst/>
          </a:prstGeom>
          <a:noFill/>
          <a:ln w="19050" cap="flat" cmpd="sng" algn="ctr">
            <a:solidFill>
              <a:schemeClr val="tx1"/>
            </a:solidFill>
            <a:prstDash val="sysDash"/>
            <a:round/>
            <a:headEnd type="none" w="med" len="med"/>
            <a:tailEnd type="triangle"/>
          </a:ln>
          <a:effectLst/>
        </p:spPr>
      </p:cxnSp>
      <p:sp>
        <p:nvSpPr>
          <p:cNvPr id="17" name="TextBox 16"/>
          <p:cNvSpPr txBox="1"/>
          <p:nvPr/>
        </p:nvSpPr>
        <p:spPr>
          <a:xfrm>
            <a:off x="650534" y="3544228"/>
            <a:ext cx="3619902" cy="523220"/>
          </a:xfrm>
          <a:prstGeom prst="rect">
            <a:avLst/>
          </a:prstGeom>
          <a:noFill/>
        </p:spPr>
        <p:txBody>
          <a:bodyPr wrap="none" rtlCol="0">
            <a:spAutoFit/>
          </a:bodyPr>
          <a:lstStyle/>
          <a:p>
            <a:pPr algn="ctr"/>
            <a:r>
              <a:rPr lang="en-US" sz="1400" i="1" dirty="0"/>
              <a:t>The kernel, device drivers and </a:t>
            </a:r>
          </a:p>
          <a:p>
            <a:pPr algn="ctr"/>
            <a:r>
              <a:rPr lang="en-US" sz="1400" i="1" dirty="0"/>
              <a:t>built in apps (like Edge, Explorer etc.)</a:t>
            </a:r>
          </a:p>
        </p:txBody>
      </p:sp>
      <p:sp>
        <p:nvSpPr>
          <p:cNvPr id="19" name="TextBox 18"/>
          <p:cNvSpPr txBox="1"/>
          <p:nvPr/>
        </p:nvSpPr>
        <p:spPr>
          <a:xfrm>
            <a:off x="4598731" y="3552249"/>
            <a:ext cx="3905236" cy="523220"/>
          </a:xfrm>
          <a:prstGeom prst="rect">
            <a:avLst/>
          </a:prstGeom>
          <a:noFill/>
        </p:spPr>
        <p:txBody>
          <a:bodyPr wrap="none" rtlCol="0">
            <a:spAutoFit/>
          </a:bodyPr>
          <a:lstStyle/>
          <a:p>
            <a:pPr algn="ctr"/>
            <a:r>
              <a:rPr lang="en-US" sz="1400" i="1" dirty="0"/>
              <a:t>32-bit x86 UPW apps (like Adobe reader)</a:t>
            </a:r>
          </a:p>
          <a:p>
            <a:pPr algn="ctr"/>
            <a:r>
              <a:rPr lang="en-US" sz="1400" i="1" dirty="0" smtClean="0"/>
              <a:t>But 64-bit </a:t>
            </a:r>
            <a:r>
              <a:rPr lang="en-US" sz="1400" i="1" dirty="0"/>
              <a:t>x86 apps are not supported</a:t>
            </a:r>
          </a:p>
        </p:txBody>
      </p:sp>
      <p:sp>
        <p:nvSpPr>
          <p:cNvPr id="20" name="TextBox 19"/>
          <p:cNvSpPr txBox="1"/>
          <p:nvPr/>
        </p:nvSpPr>
        <p:spPr>
          <a:xfrm>
            <a:off x="903155" y="4062394"/>
            <a:ext cx="2864887" cy="307777"/>
          </a:xfrm>
          <a:prstGeom prst="rect">
            <a:avLst/>
          </a:prstGeom>
          <a:noFill/>
        </p:spPr>
        <p:txBody>
          <a:bodyPr wrap="none" rtlCol="0">
            <a:spAutoFit/>
          </a:bodyPr>
          <a:lstStyle/>
          <a:p>
            <a:r>
              <a:rPr lang="en-US" sz="1400" i="1" dirty="0"/>
              <a:t>ARM32 and ARM64 UWP apps</a:t>
            </a:r>
          </a:p>
        </p:txBody>
      </p:sp>
      <p:sp>
        <p:nvSpPr>
          <p:cNvPr id="21" name="TextBox 20"/>
          <p:cNvSpPr txBox="1"/>
          <p:nvPr/>
        </p:nvSpPr>
        <p:spPr>
          <a:xfrm>
            <a:off x="221366" y="4838223"/>
            <a:ext cx="699230" cy="307777"/>
          </a:xfrm>
          <a:prstGeom prst="rect">
            <a:avLst/>
          </a:prstGeom>
          <a:noFill/>
        </p:spPr>
        <p:txBody>
          <a:bodyPr wrap="none" rtlCol="0">
            <a:spAutoFit/>
          </a:bodyPr>
          <a:lstStyle/>
          <a:p>
            <a:pPr lvl="0" defTabSz="914400">
              <a:defRPr/>
            </a:pPr>
            <a:r>
              <a:rPr lang="en-US" sz="1400" dirty="0">
                <a:solidFill>
                  <a:srgbClr val="FF0000"/>
                </a:solidFill>
              </a:rPr>
              <a:t>Notes</a:t>
            </a:r>
          </a:p>
        </p:txBody>
      </p:sp>
      <p:sp>
        <p:nvSpPr>
          <p:cNvPr id="4" name="TextBox 3"/>
          <p:cNvSpPr txBox="1"/>
          <p:nvPr/>
        </p:nvSpPr>
        <p:spPr>
          <a:xfrm>
            <a:off x="211755" y="5098097"/>
            <a:ext cx="8845617" cy="1246495"/>
          </a:xfrm>
          <a:prstGeom prst="rect">
            <a:avLst/>
          </a:prstGeom>
          <a:noFill/>
        </p:spPr>
        <p:txBody>
          <a:bodyPr wrap="square" rtlCol="0">
            <a:spAutoFit/>
          </a:bodyPr>
          <a:lstStyle/>
          <a:p>
            <a:r>
              <a:rPr lang="en-US" sz="1400" dirty="0"/>
              <a:t>All </a:t>
            </a:r>
            <a:r>
              <a:rPr lang="en-US" sz="1400" dirty="0">
                <a:solidFill>
                  <a:srgbClr val="0070C0"/>
                </a:solidFill>
              </a:rPr>
              <a:t>32-bit x86 apps </a:t>
            </a:r>
            <a:r>
              <a:rPr lang="en-US" sz="1400" dirty="0"/>
              <a:t>that were downloaded from the Microsoft Store (UWP apps) were expected</a:t>
            </a:r>
          </a:p>
          <a:p>
            <a:pPr>
              <a:spcAft>
                <a:spcPts val="600"/>
              </a:spcAft>
            </a:pPr>
            <a:r>
              <a:rPr lang="en-US" sz="1400" dirty="0"/>
              <a:t>  to run </a:t>
            </a:r>
            <a:r>
              <a:rPr lang="en-US" sz="1400" dirty="0">
                <a:solidFill>
                  <a:srgbClr val="0070C0"/>
                </a:solidFill>
              </a:rPr>
              <a:t>without any problems</a:t>
            </a:r>
            <a:r>
              <a:rPr lang="en-US" sz="1400" dirty="0"/>
              <a:t>.</a:t>
            </a:r>
          </a:p>
          <a:p>
            <a:r>
              <a:rPr lang="en-US" sz="1400" dirty="0"/>
              <a:t>After switching to </a:t>
            </a:r>
            <a:r>
              <a:rPr lang="en-US" sz="1400" dirty="0">
                <a:solidFill>
                  <a:srgbClr val="FF0000"/>
                </a:solidFill>
              </a:rPr>
              <a:t>Windows 10 Pro </a:t>
            </a:r>
            <a:r>
              <a:rPr lang="en-US" sz="1400" dirty="0" smtClean="0"/>
              <a:t>also </a:t>
            </a:r>
            <a:r>
              <a:rPr lang="en-US" sz="1400" dirty="0"/>
              <a:t>x86 apps could be downloaded and run but then </a:t>
            </a:r>
            <a:r>
              <a:rPr lang="en-US" sz="1400" dirty="0">
                <a:solidFill>
                  <a:srgbClr val="0070C0"/>
                </a:solidFill>
              </a:rPr>
              <a:t>errors</a:t>
            </a:r>
          </a:p>
          <a:p>
            <a:r>
              <a:rPr lang="en-US" sz="1400" dirty="0"/>
              <a:t>  might be encountered due to a number of reasons, e.g. as </a:t>
            </a:r>
            <a:r>
              <a:rPr lang="en-US" sz="1400" dirty="0">
                <a:solidFill>
                  <a:srgbClr val="0070C0"/>
                </a:solidFill>
              </a:rPr>
              <a:t>x86 drivers could not be used </a:t>
            </a:r>
            <a:r>
              <a:rPr lang="en-US" sz="1400" dirty="0"/>
              <a:t>or </a:t>
            </a:r>
          </a:p>
          <a:p>
            <a:r>
              <a:rPr lang="en-US" sz="1400" dirty="0"/>
              <a:t>  t</a:t>
            </a:r>
            <a:r>
              <a:rPr lang="en-US" sz="1400" dirty="0">
                <a:solidFill>
                  <a:srgbClr val="000000"/>
                </a:solidFill>
              </a:rPr>
              <a:t>he </a:t>
            </a:r>
            <a:r>
              <a:rPr lang="en-US" sz="1400" dirty="0">
                <a:solidFill>
                  <a:srgbClr val="0070C0"/>
                </a:solidFill>
              </a:rPr>
              <a:t>Windows Hypervisor Platform was not supported etc.</a:t>
            </a:r>
            <a:r>
              <a:rPr lang="en-US" sz="1400" dirty="0"/>
              <a:t> </a:t>
            </a:r>
          </a:p>
        </p:txBody>
      </p:sp>
      <p:sp>
        <p:nvSpPr>
          <p:cNvPr id="8" name="TextBox 7"/>
          <p:cNvSpPr txBox="1"/>
          <p:nvPr/>
        </p:nvSpPr>
        <p:spPr>
          <a:xfrm>
            <a:off x="115491" y="3306310"/>
            <a:ext cx="1048685" cy="307777"/>
          </a:xfrm>
          <a:prstGeom prst="rect">
            <a:avLst/>
          </a:prstGeom>
          <a:noFill/>
        </p:spPr>
        <p:txBody>
          <a:bodyPr wrap="none" rtlCol="0">
            <a:spAutoFit/>
          </a:bodyPr>
          <a:lstStyle/>
          <a:p>
            <a:r>
              <a:rPr lang="en-US" sz="1400" i="1" dirty="0">
                <a:latin typeface="+mn-lt"/>
              </a:rPr>
              <a:t>Examples</a:t>
            </a:r>
          </a:p>
        </p:txBody>
      </p:sp>
    </p:spTree>
    <p:extLst>
      <p:ext uri="{BB962C8B-B14F-4D97-AF65-F5344CB8AC3E}">
        <p14:creationId xmlns:p14="http://schemas.microsoft.com/office/powerpoint/2010/main" val="120279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additive="base">
                                        <p:cTn id="5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 calcmode="lin" valueType="num">
                                      <p:cBhvr additive="base">
                                        <p:cTn id="5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 calcmode="lin" valueType="num">
                                      <p:cBhvr additive="base">
                                        <p:cTn id="6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 calcmode="lin" valueType="num">
                                      <p:cBhvr additive="base">
                                        <p:cTn id="6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 calcmode="lin" valueType="num">
                                      <p:cBhvr additive="base">
                                        <p:cTn id="7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p:bldP spid="19" grpId="0"/>
      <p:bldP spid="20" grpId="0"/>
      <p:bldP spid="21"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1.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Overview of recent mobile devices</a:t>
            </a:r>
          </a:p>
        </p:txBody>
      </p:sp>
    </p:spTree>
    <p:extLst>
      <p:ext uri="{BB962C8B-B14F-4D97-AF65-F5344CB8AC3E}">
        <p14:creationId xmlns:p14="http://schemas.microsoft.com/office/powerpoint/2010/main" val="594336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(9)</a:t>
            </a:r>
            <a:endParaRPr lang="en-US" dirty="0"/>
          </a:p>
        </p:txBody>
      </p:sp>
      <p:pic>
        <p:nvPicPr>
          <p:cNvPr id="3" name="Picture 2"/>
          <p:cNvPicPr>
            <a:picLocks noChangeAspect="1"/>
          </p:cNvPicPr>
          <p:nvPr/>
        </p:nvPicPr>
        <p:blipFill rotWithShape="1">
          <a:blip r:embed="rId2"/>
          <a:srcRect r="5507" b="6020"/>
          <a:stretch/>
        </p:blipFill>
        <p:spPr>
          <a:xfrm>
            <a:off x="71500" y="1238087"/>
            <a:ext cx="8956612" cy="5539285"/>
          </a:xfrm>
          <a:prstGeom prst="rect">
            <a:avLst/>
          </a:prstGeom>
        </p:spPr>
      </p:pic>
      <p:sp>
        <p:nvSpPr>
          <p:cNvPr id="4" name="TextBox 3"/>
          <p:cNvSpPr txBox="1"/>
          <p:nvPr/>
        </p:nvSpPr>
        <p:spPr>
          <a:xfrm>
            <a:off x="115888" y="492728"/>
            <a:ext cx="88779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Performance deficit of 1. gen. Windows tablets, shown e.g. by PCMark8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 performance figures of comparable tablets and laptops -1 [</a:t>
            </a:r>
            <a:r>
              <a:rPr kumimoji="0" lang="hu-HU" sz="1800" b="0" i="0" u="none" strike="noStrike" kern="1200" cap="none" spc="0" normalizeH="0" baseline="0" noProof="0" dirty="0">
                <a:ln>
                  <a:noFill/>
                </a:ln>
                <a:solidFill>
                  <a:srgbClr val="2D2D8A"/>
                </a:solidFill>
                <a:effectLst/>
                <a:uLnTx/>
                <a:uFillTx/>
                <a:latin typeface="Verdana"/>
                <a:ea typeface="+mn-ea"/>
                <a:cs typeface="+mn-cs"/>
              </a:rPr>
              <a:t>73</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p:txBody>
      </p:sp>
    </p:spTree>
    <p:extLst>
      <p:ext uri="{BB962C8B-B14F-4D97-AF65-F5344CB8AC3E}">
        <p14:creationId xmlns:p14="http://schemas.microsoft.com/office/powerpoint/2010/main" val="1145536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(10)</a:t>
            </a:r>
            <a:endParaRPr lang="en-US" dirty="0"/>
          </a:p>
        </p:txBody>
      </p:sp>
      <p:sp>
        <p:nvSpPr>
          <p:cNvPr id="9" name="Rounded Rectangle 8"/>
          <p:cNvSpPr/>
          <p:nvPr/>
        </p:nvSpPr>
        <p:spPr bwMode="auto">
          <a:xfrm>
            <a:off x="42104" y="863167"/>
            <a:ext cx="9102404" cy="68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107504" y="488315"/>
            <a:ext cx="91726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Verdana"/>
                <a:ea typeface="+mn-ea"/>
                <a:cs typeface="+mn-cs"/>
              </a:rPr>
              <a:t>b) Performance deficit of 1. gen. Windows tablets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Verdana"/>
              </a:rPr>
              <a:t>PCMark8 performance figures of comparable tablets and laptops, shown</a:t>
            </a:r>
            <a:r>
              <a:rPr kumimoji="0" lang="en-US" sz="1600" b="0" i="0" u="none" strike="noStrike" kern="1200" cap="none" spc="0" normalizeH="0" noProof="0" dirty="0">
                <a:ln>
                  <a:noFill/>
                </a:ln>
                <a:effectLst/>
                <a:uLnTx/>
                <a:uFillTx/>
                <a:latin typeface="Verdana"/>
              </a:rPr>
              <a:t> before [</a:t>
            </a:r>
            <a:r>
              <a:rPr kumimoji="0" lang="hu-HU" sz="1600" b="0" i="0" u="none" strike="noStrike" kern="1200" cap="none" spc="0" normalizeH="0" noProof="0" dirty="0">
                <a:ln>
                  <a:noFill/>
                </a:ln>
                <a:effectLst/>
                <a:uLnTx/>
                <a:uFillTx/>
                <a:latin typeface="Verdana"/>
              </a:rPr>
              <a:t>73</a:t>
            </a:r>
            <a:r>
              <a:rPr kumimoji="0" lang="en-US" sz="1600" b="0" i="0" u="none" strike="noStrike" kern="1200" cap="none" spc="0" normalizeH="0" noProof="0" dirty="0">
                <a:ln>
                  <a:noFill/>
                </a:ln>
                <a:effectLst/>
                <a:uLnTx/>
                <a:uFillTx/>
                <a:latin typeface="Verdana"/>
              </a:rPr>
              <a:t>]</a:t>
            </a:r>
          </a:p>
          <a:p>
            <a:r>
              <a:rPr lang="en-US" sz="1600" dirty="0"/>
              <a:t>  indicate that the </a:t>
            </a:r>
            <a:r>
              <a:rPr lang="en-US" sz="1600" dirty="0">
                <a:solidFill>
                  <a:srgbClr val="0070C0"/>
                </a:solidFill>
              </a:rPr>
              <a:t>performance of 1. gen. Windows tablet leaves much to be desired.</a:t>
            </a:r>
            <a:endParaRPr kumimoji="0" lang="en-US" sz="1800" b="0" i="0" u="none" strike="noStrike" kern="1200" cap="none" spc="0" normalizeH="0" baseline="0" noProof="0" dirty="0">
              <a:ln>
                <a:noFill/>
              </a:ln>
              <a:solidFill>
                <a:srgbClr val="0070C0"/>
              </a:solidFill>
              <a:effectLst/>
              <a:uLnTx/>
              <a:uFillTx/>
              <a:latin typeface="Verdana"/>
            </a:endParaRPr>
          </a:p>
        </p:txBody>
      </p:sp>
    </p:spTree>
    <p:extLst>
      <p:ext uri="{BB962C8B-B14F-4D97-AF65-F5344CB8AC3E}">
        <p14:creationId xmlns:p14="http://schemas.microsoft.com/office/powerpoint/2010/main" val="58535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71438" y="478413"/>
            <a:ext cx="9397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20" normalizeH="0" baseline="0" noProof="0" dirty="0">
                <a:ln>
                  <a:noFill/>
                </a:ln>
                <a:solidFill>
                  <a:schemeClr val="accent6"/>
                </a:solidFill>
                <a:effectLst/>
                <a:uLnTx/>
                <a:uFillTx/>
                <a:latin typeface="Verdana"/>
                <a:ea typeface="+mn-ea"/>
                <a:cs typeface="+mn-cs"/>
              </a:rPr>
              <a:t>Qualcomm’s effort</a:t>
            </a:r>
            <a:r>
              <a:rPr kumimoji="0" lang="en-US" b="0" i="0" u="none" strike="noStrike" kern="1200" cap="none" spc="-20" normalizeH="0" noProof="0" dirty="0">
                <a:ln>
                  <a:noFill/>
                </a:ln>
                <a:solidFill>
                  <a:schemeClr val="accent6"/>
                </a:solidFill>
                <a:effectLst/>
                <a:uLnTx/>
                <a:uFillTx/>
                <a:latin typeface="Verdana"/>
                <a:ea typeface="+mn-ea"/>
                <a:cs typeface="+mn-cs"/>
              </a:rPr>
              <a:t> to raise the performance of their processors intended to b</a:t>
            </a:r>
            <a:r>
              <a:rPr kumimoji="0" lang="en-US" b="0" i="0" u="none" strike="noStrike" kern="1200" cap="none" spc="0" normalizeH="0" noProof="0" dirty="0">
                <a:ln>
                  <a:noFill/>
                </a:ln>
                <a:solidFill>
                  <a:schemeClr val="accent6"/>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noProof="0" dirty="0">
                <a:ln>
                  <a:noFill/>
                </a:ln>
                <a:solidFill>
                  <a:schemeClr val="accent6"/>
                </a:solidFill>
                <a:effectLst/>
                <a:uLnTx/>
                <a:uFillTx/>
                <a:latin typeface="Verdana"/>
                <a:ea typeface="+mn-ea"/>
                <a:cs typeface="+mn-cs"/>
              </a:rPr>
              <a:t>   used in Windows devices</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2" name="Title 64"/>
          <p:cNvSpPr>
            <a:spLocks noGrp="1"/>
          </p:cNvSpPr>
          <p:nvPr>
            <p:ph type="title"/>
          </p:nvPr>
        </p:nvSpPr>
        <p:spPr>
          <a:xfrm>
            <a:off x="0" y="0"/>
            <a:ext cx="9144000" cy="393700"/>
          </a:xfrm>
        </p:spPr>
        <p:txBody>
          <a:bodyPr/>
          <a:lstStyle/>
          <a:p>
            <a:r>
              <a:rPr lang="en-US" dirty="0" smtClean="0">
                <a:solidFill>
                  <a:srgbClr val="FFFFFF"/>
                </a:solidFill>
              </a:rPr>
              <a:t>2.4 </a:t>
            </a:r>
            <a:r>
              <a:rPr lang="en-US" dirty="0">
                <a:solidFill>
                  <a:srgbClr val="FFFFFF"/>
                </a:solidFill>
              </a:rPr>
              <a:t>Arm-based mobile Windows devices (11)</a:t>
            </a:r>
            <a:endParaRPr lang="en-US" dirty="0"/>
          </a:p>
        </p:txBody>
      </p:sp>
      <p:sp>
        <p:nvSpPr>
          <p:cNvPr id="2" name="TextBox 1"/>
          <p:cNvSpPr txBox="1"/>
          <p:nvPr/>
        </p:nvSpPr>
        <p:spPr>
          <a:xfrm>
            <a:off x="209781" y="3549101"/>
            <a:ext cx="861069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Qualcomm’s Snapdragon processors designed to run under Windows 10</a:t>
            </a:r>
          </a:p>
        </p:txBody>
      </p:sp>
      <p:sp>
        <p:nvSpPr>
          <p:cNvPr id="5" name="TextBox 4"/>
          <p:cNvSpPr txBox="1"/>
          <p:nvPr/>
        </p:nvSpPr>
        <p:spPr>
          <a:xfrm flipH="1">
            <a:off x="143508" y="1745523"/>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0" name="TextBox 9"/>
          <p:cNvSpPr txBox="1"/>
          <p:nvPr/>
        </p:nvSpPr>
        <p:spPr>
          <a:xfrm>
            <a:off x="2606631" y="3166327"/>
            <a:ext cx="80232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11" name="TextBox 10"/>
          <p:cNvSpPr txBox="1"/>
          <p:nvPr/>
        </p:nvSpPr>
        <p:spPr>
          <a:xfrm>
            <a:off x="4174575" y="3163608"/>
            <a:ext cx="748657" cy="29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2019</a:t>
            </a:r>
          </a:p>
        </p:txBody>
      </p:sp>
      <p:sp>
        <p:nvSpPr>
          <p:cNvPr id="12" name="TextBox 11"/>
          <p:cNvSpPr txBox="1"/>
          <p:nvPr/>
        </p:nvSpPr>
        <p:spPr>
          <a:xfrm>
            <a:off x="5868966" y="3163607"/>
            <a:ext cx="66914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16" name="TextBox 15"/>
          <p:cNvSpPr txBox="1"/>
          <p:nvPr/>
        </p:nvSpPr>
        <p:spPr>
          <a:xfrm>
            <a:off x="493700" y="2495582"/>
            <a:ext cx="56137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835</a:t>
            </a:r>
          </a:p>
        </p:txBody>
      </p:sp>
      <p:cxnSp>
        <p:nvCxnSpPr>
          <p:cNvPr id="21" name="Straight Connector 20"/>
          <p:cNvCxnSpPr/>
          <p:nvPr/>
        </p:nvCxnSpPr>
        <p:spPr bwMode="auto">
          <a:xfrm>
            <a:off x="180488" y="3094728"/>
            <a:ext cx="8784000" cy="0"/>
          </a:xfrm>
          <a:prstGeom prst="line">
            <a:avLst/>
          </a:prstGeom>
          <a:noFill/>
          <a:ln w="19050" cap="flat" cmpd="sng" algn="ctr">
            <a:solidFill>
              <a:schemeClr val="tx1"/>
            </a:solidFill>
            <a:prstDash val="solid"/>
            <a:round/>
            <a:headEnd type="none" w="med" len="med"/>
            <a:tailEnd type="arrow" w="med" len="med"/>
          </a:ln>
          <a:effectLst/>
        </p:spPr>
      </p:cxnSp>
      <p:sp>
        <p:nvSpPr>
          <p:cNvPr id="22" name="Line 22"/>
          <p:cNvSpPr>
            <a:spLocks noChangeShapeType="1"/>
          </p:cNvSpPr>
          <p:nvPr/>
        </p:nvSpPr>
        <p:spPr bwMode="auto">
          <a:xfrm>
            <a:off x="2084977" y="3020233"/>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Line 22"/>
          <p:cNvSpPr>
            <a:spLocks noChangeShapeType="1"/>
          </p:cNvSpPr>
          <p:nvPr/>
        </p:nvSpPr>
        <p:spPr bwMode="auto">
          <a:xfrm>
            <a:off x="3700459" y="3018615"/>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Line 22"/>
          <p:cNvSpPr>
            <a:spLocks noChangeShapeType="1"/>
          </p:cNvSpPr>
          <p:nvPr/>
        </p:nvSpPr>
        <p:spPr bwMode="auto">
          <a:xfrm>
            <a:off x="6971713" y="3020233"/>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Line 22"/>
          <p:cNvSpPr>
            <a:spLocks noChangeShapeType="1"/>
          </p:cNvSpPr>
          <p:nvPr/>
        </p:nvSpPr>
        <p:spPr bwMode="auto">
          <a:xfrm>
            <a:off x="5351734" y="3020253"/>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35" name="Rectangle 34"/>
          <p:cNvSpPr>
            <a:spLocks noChangeArrowheads="1"/>
          </p:cNvSpPr>
          <p:nvPr/>
        </p:nvSpPr>
        <p:spPr bwMode="auto">
          <a:xfrm>
            <a:off x="737609" y="2324581"/>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Line 22"/>
          <p:cNvSpPr>
            <a:spLocks noChangeShapeType="1"/>
          </p:cNvSpPr>
          <p:nvPr/>
        </p:nvSpPr>
        <p:spPr bwMode="auto">
          <a:xfrm>
            <a:off x="459196" y="3005663"/>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45" name="TextBox 44"/>
          <p:cNvSpPr txBox="1"/>
          <p:nvPr/>
        </p:nvSpPr>
        <p:spPr>
          <a:xfrm>
            <a:off x="897896" y="3171702"/>
            <a:ext cx="707121"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2017</a:t>
            </a:r>
          </a:p>
        </p:txBody>
      </p:sp>
      <p:sp>
        <p:nvSpPr>
          <p:cNvPr id="47" name="TextBox 46"/>
          <p:cNvSpPr txBox="1"/>
          <p:nvPr/>
        </p:nvSpPr>
        <p:spPr>
          <a:xfrm>
            <a:off x="2050024" y="2492588"/>
            <a:ext cx="5613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845</a:t>
            </a:r>
          </a:p>
        </p:txBody>
      </p:sp>
      <p:sp>
        <p:nvSpPr>
          <p:cNvPr id="48" name="Rectangle 47"/>
          <p:cNvSpPr>
            <a:spLocks noChangeArrowheads="1"/>
          </p:cNvSpPr>
          <p:nvPr/>
        </p:nvSpPr>
        <p:spPr bwMode="auto">
          <a:xfrm>
            <a:off x="2293933" y="2321587"/>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p:cNvSpPr txBox="1"/>
          <p:nvPr/>
        </p:nvSpPr>
        <p:spPr>
          <a:xfrm>
            <a:off x="3034329" y="2495084"/>
            <a:ext cx="5613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850</a:t>
            </a:r>
          </a:p>
        </p:txBody>
      </p:sp>
      <p:sp>
        <p:nvSpPr>
          <p:cNvPr id="50" name="Rectangle 49"/>
          <p:cNvSpPr>
            <a:spLocks noChangeArrowheads="1"/>
          </p:cNvSpPr>
          <p:nvPr/>
        </p:nvSpPr>
        <p:spPr bwMode="auto">
          <a:xfrm>
            <a:off x="3278238" y="2314458"/>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p:cNvSpPr txBox="1"/>
          <p:nvPr/>
        </p:nvSpPr>
        <p:spPr>
          <a:xfrm>
            <a:off x="3394995" y="2495084"/>
            <a:ext cx="535724"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8cx</a:t>
            </a:r>
          </a:p>
        </p:txBody>
      </p:sp>
      <p:sp>
        <p:nvSpPr>
          <p:cNvPr id="52" name="Rectangle 51"/>
          <p:cNvSpPr>
            <a:spLocks noChangeArrowheads="1"/>
          </p:cNvSpPr>
          <p:nvPr/>
        </p:nvSpPr>
        <p:spPr bwMode="auto">
          <a:xfrm>
            <a:off x="3626081" y="2314458"/>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p:cNvSpPr txBox="1"/>
          <p:nvPr/>
        </p:nvSpPr>
        <p:spPr>
          <a:xfrm>
            <a:off x="4886527" y="2492588"/>
            <a:ext cx="704039"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8c/7c</a:t>
            </a:r>
          </a:p>
        </p:txBody>
      </p:sp>
      <p:sp>
        <p:nvSpPr>
          <p:cNvPr id="54" name="Rectangle 53"/>
          <p:cNvSpPr>
            <a:spLocks noChangeArrowheads="1"/>
          </p:cNvSpPr>
          <p:nvPr/>
        </p:nvSpPr>
        <p:spPr bwMode="auto">
          <a:xfrm>
            <a:off x="5213636" y="2319500"/>
            <a:ext cx="102791" cy="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p:cNvSpPr>
            <a:spLocks noChangeArrowheads="1"/>
          </p:cNvSpPr>
          <p:nvPr/>
        </p:nvSpPr>
        <p:spPr bwMode="auto">
          <a:xfrm>
            <a:off x="6542475" y="2321587"/>
            <a:ext cx="102791" cy="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TextBox 27"/>
          <p:cNvSpPr txBox="1"/>
          <p:nvPr/>
        </p:nvSpPr>
        <p:spPr>
          <a:xfrm>
            <a:off x="6074423" y="2501607"/>
            <a:ext cx="103586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8cx Gen2</a:t>
            </a:r>
          </a:p>
        </p:txBody>
      </p:sp>
      <p:sp>
        <p:nvSpPr>
          <p:cNvPr id="33" name="TextBox 32"/>
          <p:cNvSpPr txBox="1"/>
          <p:nvPr/>
        </p:nvSpPr>
        <p:spPr>
          <a:xfrm>
            <a:off x="7503658" y="3162077"/>
            <a:ext cx="66914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34" name="Line 22"/>
          <p:cNvSpPr>
            <a:spLocks noChangeShapeType="1"/>
          </p:cNvSpPr>
          <p:nvPr/>
        </p:nvSpPr>
        <p:spPr bwMode="auto">
          <a:xfrm>
            <a:off x="8606405" y="3018703"/>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37" name="Rectangle 36"/>
          <p:cNvSpPr>
            <a:spLocks noChangeArrowheads="1"/>
          </p:cNvSpPr>
          <p:nvPr/>
        </p:nvSpPr>
        <p:spPr bwMode="auto">
          <a:xfrm>
            <a:off x="8460432" y="2321587"/>
            <a:ext cx="102791" cy="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8" name="TextBox 37"/>
          <p:cNvSpPr txBox="1"/>
          <p:nvPr/>
        </p:nvSpPr>
        <p:spPr>
          <a:xfrm>
            <a:off x="8000635" y="2501607"/>
            <a:ext cx="103586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8cx Gen3</a:t>
            </a:r>
          </a:p>
        </p:txBody>
      </p:sp>
      <p:sp>
        <p:nvSpPr>
          <p:cNvPr id="4" name="TextBox 3"/>
          <p:cNvSpPr txBox="1"/>
          <p:nvPr/>
        </p:nvSpPr>
        <p:spPr>
          <a:xfrm>
            <a:off x="180487" y="1088740"/>
            <a:ext cx="8784125" cy="584775"/>
          </a:xfrm>
          <a:prstGeom prst="rect">
            <a:avLst/>
          </a:prstGeom>
          <a:noFill/>
        </p:spPr>
        <p:txBody>
          <a:bodyPr wrap="square" rtlCol="0">
            <a:spAutoFit/>
          </a:bodyPr>
          <a:lstStyle/>
          <a:p>
            <a:r>
              <a:rPr lang="en-US" sz="1600" dirty="0"/>
              <a:t>Following the Snapdragon 835 Qualcomm designed a </a:t>
            </a:r>
            <a:r>
              <a:rPr lang="en-US" sz="1600" dirty="0">
                <a:solidFill>
                  <a:srgbClr val="0070C0"/>
                </a:solidFill>
              </a:rPr>
              <a:t>number of processors</a:t>
            </a:r>
            <a:r>
              <a:rPr lang="en-US" sz="1600" dirty="0"/>
              <a:t> for</a:t>
            </a:r>
          </a:p>
          <a:p>
            <a:r>
              <a:rPr lang="en-US" sz="1600" dirty="0"/>
              <a:t>  Arm-based Windows devices, as indicated below.   </a:t>
            </a:r>
          </a:p>
        </p:txBody>
      </p:sp>
      <p:sp>
        <p:nvSpPr>
          <p:cNvPr id="6" name="TextBox 5"/>
          <p:cNvSpPr txBox="1"/>
          <p:nvPr/>
        </p:nvSpPr>
        <p:spPr>
          <a:xfrm>
            <a:off x="143508" y="4121787"/>
            <a:ext cx="8892988" cy="830997"/>
          </a:xfrm>
          <a:prstGeom prst="rect">
            <a:avLst/>
          </a:prstGeom>
          <a:noFill/>
        </p:spPr>
        <p:txBody>
          <a:bodyPr wrap="square" rtlCol="0">
            <a:spAutoFit/>
          </a:bodyPr>
          <a:lstStyle/>
          <a:p>
            <a:r>
              <a:rPr lang="en-US" sz="1600" dirty="0"/>
              <a:t>Both the SC (</a:t>
            </a:r>
            <a:r>
              <a:rPr lang="en-US" sz="1600" dirty="0">
                <a:solidFill>
                  <a:srgbClr val="0070C0"/>
                </a:solidFill>
              </a:rPr>
              <a:t>Single Core) </a:t>
            </a:r>
            <a:r>
              <a:rPr lang="en-US" sz="1600" dirty="0"/>
              <a:t>and </a:t>
            </a:r>
            <a:r>
              <a:rPr lang="en-US" sz="1600" dirty="0">
                <a:solidFill>
                  <a:srgbClr val="0070C0"/>
                </a:solidFill>
              </a:rPr>
              <a:t>MC (Multi Core) performance </a:t>
            </a:r>
            <a:r>
              <a:rPr lang="en-US" sz="1600" dirty="0"/>
              <a:t>of the developed</a:t>
            </a:r>
          </a:p>
          <a:p>
            <a:r>
              <a:rPr lang="en-US" sz="1600" dirty="0"/>
              <a:t>  processors intended for Windows devices, rose dynamically, as shown in the next </a:t>
            </a:r>
          </a:p>
          <a:p>
            <a:r>
              <a:rPr lang="en-US" sz="1600" dirty="0"/>
              <a:t>  two Figures. </a:t>
            </a:r>
          </a:p>
        </p:txBody>
      </p:sp>
    </p:spTree>
    <p:extLst>
      <p:ext uri="{BB962C8B-B14F-4D97-AF65-F5344CB8AC3E}">
        <p14:creationId xmlns:p14="http://schemas.microsoft.com/office/powerpoint/2010/main" val="39398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ím 1"/>
          <p:cNvSpPr>
            <a:spLocks noGrp="1"/>
          </p:cNvSpPr>
          <p:nvPr>
            <p:ph type="title"/>
          </p:nvPr>
        </p:nvSpPr>
        <p:spPr/>
        <p:txBody>
          <a:bodyPr>
            <a:noAutofit/>
          </a:bodyPr>
          <a:lstStyle/>
          <a:p>
            <a:r>
              <a:rPr lang="en-US" dirty="0" smtClean="0">
                <a:solidFill>
                  <a:srgbClr val="FFFFFF"/>
                </a:solidFill>
              </a:rPr>
              <a:t>2.4 </a:t>
            </a:r>
            <a:r>
              <a:rPr lang="en-US" dirty="0">
                <a:solidFill>
                  <a:srgbClr val="FFFFFF"/>
                </a:solidFill>
              </a:rPr>
              <a:t>Arm-based mobile Windows devices (12)</a:t>
            </a:r>
            <a:endParaRPr lang="hu-HU" spc="-40" dirty="0"/>
          </a:p>
        </p:txBody>
      </p:sp>
      <p:sp>
        <p:nvSpPr>
          <p:cNvPr id="120" name="TextBox 119"/>
          <p:cNvSpPr txBox="1"/>
          <p:nvPr/>
        </p:nvSpPr>
        <p:spPr>
          <a:xfrm>
            <a:off x="21259" y="481678"/>
            <a:ext cx="9204571" cy="6719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rPr>
              <a:t>Raising SC </a:t>
            </a:r>
            <a:r>
              <a:rPr lang="en-US" spc="-60" dirty="0">
                <a:solidFill>
                  <a:srgbClr val="2D2D8A"/>
                </a:solidFill>
                <a:latin typeface="Verdana"/>
              </a:rPr>
              <a:t>performance in Qualcomm’s processors to be used in Windows devices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noProof="0" dirty="0" smtClean="0">
                <a:ln>
                  <a:noFill/>
                </a:ln>
                <a:solidFill>
                  <a:srgbClr val="2D2D8A"/>
                </a:solidFill>
                <a:effectLst/>
                <a:uLnTx/>
                <a:uFillTx/>
                <a:latin typeface="Verdana"/>
              </a:rPr>
              <a:t> (</a:t>
            </a:r>
            <a:r>
              <a:rPr kumimoji="0" lang="en-US" sz="1800" b="0" i="0" u="none" strike="noStrike" kern="1200" cap="none" spc="-60" normalizeH="0" noProof="0" dirty="0" err="1" smtClean="0">
                <a:ln>
                  <a:noFill/>
                </a:ln>
                <a:solidFill>
                  <a:srgbClr val="2D2D8A"/>
                </a:solidFill>
                <a:effectLst/>
                <a:uLnTx/>
                <a:uFillTx/>
                <a:latin typeface="Verdana"/>
              </a:rPr>
              <a:t>Geekbench</a:t>
            </a:r>
            <a:r>
              <a:rPr kumimoji="0" lang="en-US" sz="1800" b="0" i="0" u="none" strike="noStrike" kern="1200" cap="none" spc="-60" normalizeH="0" noProof="0" dirty="0" smtClean="0">
                <a:ln>
                  <a:noFill/>
                </a:ln>
                <a:solidFill>
                  <a:srgbClr val="2D2D8A"/>
                </a:solidFill>
                <a:effectLst/>
                <a:uLnTx/>
                <a:uFillTx/>
                <a:latin typeface="Verdana"/>
              </a:rPr>
              <a:t> </a:t>
            </a:r>
            <a:r>
              <a:rPr kumimoji="0" lang="en-US" sz="1800" b="0" i="0" u="none" strike="noStrike" kern="1200" cap="none" spc="-60" normalizeH="0" noProof="0" dirty="0">
                <a:ln>
                  <a:noFill/>
                </a:ln>
                <a:solidFill>
                  <a:srgbClr val="2D2D8A"/>
                </a:solidFill>
                <a:effectLst/>
                <a:uLnTx/>
                <a:uFillTx/>
                <a:latin typeface="Verdana"/>
              </a:rPr>
              <a:t>5 SC scores vs. Intel’s</a:t>
            </a:r>
            <a:r>
              <a:rPr kumimoji="0" lang="hu-HU" sz="1800" b="0" i="0" u="none" strike="noStrike" kern="1200" cap="none" spc="-60" normalizeH="0" noProof="0" dirty="0">
                <a:ln>
                  <a:noFill/>
                </a:ln>
                <a:solidFill>
                  <a:srgbClr val="2D2D8A"/>
                </a:solidFill>
                <a:effectLst/>
                <a:uLnTx/>
                <a:uFillTx/>
                <a:latin typeface="Verdana"/>
              </a:rPr>
              <a:t> i5/i7 (15 W)</a:t>
            </a:r>
            <a:r>
              <a:rPr kumimoji="0" lang="en-US" sz="1800" b="0" i="0" u="none" strike="noStrike" kern="1200" cap="none" spc="-60" normalizeH="0" noProof="0" dirty="0">
                <a:ln>
                  <a:noFill/>
                </a:ln>
                <a:solidFill>
                  <a:srgbClr val="2D2D8A"/>
                </a:solidFill>
                <a:effectLst/>
                <a:uLnTx/>
                <a:uFillTx/>
                <a:latin typeface="Verdana"/>
              </a:rPr>
              <a:t> </a:t>
            </a:r>
            <a:r>
              <a:rPr kumimoji="0" lang="en-US" sz="1800" b="0" i="0" u="none" strike="noStrike" kern="1200" cap="none" spc="-60" normalizeH="0" noProof="0" dirty="0" smtClean="0">
                <a:ln>
                  <a:noFill/>
                </a:ln>
                <a:solidFill>
                  <a:srgbClr val="2D2D8A"/>
                </a:solidFill>
                <a:effectLst/>
                <a:uLnTx/>
                <a:uFillTx/>
                <a:latin typeface="Verdana"/>
              </a:rPr>
              <a:t>processors, under Windows) </a:t>
            </a:r>
            <a:r>
              <a:rPr kumimoji="0" lang="en-US" sz="1800" b="0" i="0" u="none" strike="noStrike" kern="1200" cap="none" spc="-60" normalizeH="0" noProof="0" dirty="0">
                <a:ln>
                  <a:noFill/>
                </a:ln>
                <a:solidFill>
                  <a:srgbClr val="2D2D8A"/>
                </a:solidFill>
                <a:effectLst/>
                <a:uLnTx/>
                <a:uFillTx/>
                <a:latin typeface="Verdana"/>
              </a:rPr>
              <a:t>[</a:t>
            </a:r>
            <a:r>
              <a:rPr kumimoji="0" lang="hu-HU" sz="1800" b="0" i="0" u="none" strike="noStrike" kern="1200" cap="none" spc="-60" normalizeH="0" noProof="0" dirty="0">
                <a:ln>
                  <a:noFill/>
                </a:ln>
                <a:solidFill>
                  <a:srgbClr val="2D2D8A"/>
                </a:solidFill>
                <a:effectLst/>
                <a:uLnTx/>
                <a:uFillTx/>
                <a:latin typeface="Verdana"/>
              </a:rPr>
              <a:t>74</a:t>
            </a:r>
            <a:r>
              <a:rPr kumimoji="0" lang="en-US" sz="1800" b="0" i="0" u="none" strike="noStrike" kern="1200" cap="none" spc="-60" normalizeH="0" noProof="0" dirty="0">
                <a:ln>
                  <a:noFill/>
                </a:ln>
                <a:solidFill>
                  <a:srgbClr val="2D2D8A"/>
                </a:solidFill>
                <a:effectLst/>
                <a:uLnTx/>
                <a:uFillTx/>
                <a:latin typeface="Verdana"/>
              </a:rPr>
              <a:t>] </a:t>
            </a:r>
            <a:endParaRPr kumimoji="0" lang="en-US" sz="1800" b="0" i="0" u="none" strike="noStrike" kern="1200" cap="none" spc="-60" normalizeH="0" noProof="0" dirty="0">
              <a:ln>
                <a:noFill/>
              </a:ln>
              <a:solidFill>
                <a:srgbClr val="000000"/>
              </a:solidFill>
              <a:effectLst/>
              <a:uLnTx/>
              <a:uFillTx/>
              <a:latin typeface="Verdana"/>
            </a:endParaRPr>
          </a:p>
        </p:txBody>
      </p:sp>
      <p:grpSp>
        <p:nvGrpSpPr>
          <p:cNvPr id="71" name="Group 70"/>
          <p:cNvGrpSpPr/>
          <p:nvPr/>
        </p:nvGrpSpPr>
        <p:grpSpPr>
          <a:xfrm>
            <a:off x="35497" y="1268760"/>
            <a:ext cx="9000999" cy="5508612"/>
            <a:chOff x="35497" y="1268760"/>
            <a:chExt cx="9000999" cy="5508612"/>
          </a:xfrm>
        </p:grpSpPr>
        <p:sp>
          <p:nvSpPr>
            <p:cNvPr id="121" name="TextBox 120"/>
            <p:cNvSpPr txBox="1"/>
            <p:nvPr/>
          </p:nvSpPr>
          <p:spPr>
            <a:xfrm>
              <a:off x="71153" y="1268760"/>
              <a:ext cx="2930432" cy="2821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Verdana"/>
                  <a:ea typeface="+mn-ea"/>
                  <a:cs typeface="+mn-cs"/>
                </a:rPr>
                <a:t>SC: Single core scores (up to)</a:t>
              </a:r>
            </a:p>
          </p:txBody>
        </p:sp>
        <p:sp>
          <p:nvSpPr>
            <p:cNvPr id="25" name="Szövegdoboz 34"/>
            <p:cNvSpPr txBox="1"/>
            <p:nvPr/>
          </p:nvSpPr>
          <p:spPr>
            <a:xfrm>
              <a:off x="8521933" y="6513303"/>
              <a:ext cx="514563"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a:t>
              </a:r>
            </a:p>
          </p:txBody>
        </p:sp>
        <p:cxnSp>
          <p:nvCxnSpPr>
            <p:cNvPr id="5" name="Egyenes összekötő nyíllal 6"/>
            <p:cNvCxnSpPr/>
            <p:nvPr/>
          </p:nvCxnSpPr>
          <p:spPr>
            <a:xfrm flipV="1">
              <a:off x="617183" y="6474302"/>
              <a:ext cx="8296980" cy="234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75880" y="3673080"/>
              <a:ext cx="51309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Intel</a:t>
              </a:r>
            </a:p>
          </p:txBody>
        </p:sp>
        <p:cxnSp>
          <p:nvCxnSpPr>
            <p:cNvPr id="28" name="Straight Connector 27"/>
            <p:cNvCxnSpPr>
              <a:stCxn id="197" idx="3"/>
            </p:cNvCxnSpPr>
            <p:nvPr/>
          </p:nvCxnSpPr>
          <p:spPr>
            <a:xfrm flipH="1">
              <a:off x="1063753" y="3108576"/>
              <a:ext cx="5098427" cy="1487955"/>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7" name="Egyenes összekötő 12"/>
            <p:cNvCxnSpPr/>
            <p:nvPr/>
          </p:nvCxnSpPr>
          <p:spPr>
            <a:xfrm>
              <a:off x="756108" y="6425397"/>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Egyenes összekötő 13"/>
            <p:cNvCxnSpPr/>
            <p:nvPr/>
          </p:nvCxnSpPr>
          <p:spPr>
            <a:xfrm>
              <a:off x="1178101" y="6424970"/>
              <a:ext cx="0" cy="12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14"/>
            <p:cNvCxnSpPr/>
            <p:nvPr/>
          </p:nvCxnSpPr>
          <p:spPr>
            <a:xfrm>
              <a:off x="1581678" y="6431182"/>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15"/>
            <p:cNvCxnSpPr/>
            <p:nvPr/>
          </p:nvCxnSpPr>
          <p:spPr>
            <a:xfrm>
              <a:off x="1989710" y="6436508"/>
              <a:ext cx="0" cy="12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gyenes összekötő 16"/>
            <p:cNvCxnSpPr/>
            <p:nvPr/>
          </p:nvCxnSpPr>
          <p:spPr>
            <a:xfrm>
              <a:off x="2393287" y="6435608"/>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7"/>
            <p:cNvCxnSpPr/>
            <p:nvPr/>
          </p:nvCxnSpPr>
          <p:spPr>
            <a:xfrm>
              <a:off x="2797753" y="6435181"/>
              <a:ext cx="0" cy="12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gyenes összekötő 18"/>
            <p:cNvCxnSpPr/>
            <p:nvPr/>
          </p:nvCxnSpPr>
          <p:spPr>
            <a:xfrm>
              <a:off x="3201329" y="6434280"/>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9"/>
            <p:cNvCxnSpPr/>
            <p:nvPr/>
          </p:nvCxnSpPr>
          <p:spPr>
            <a:xfrm>
              <a:off x="3606509" y="6436508"/>
              <a:ext cx="0" cy="12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gyenes összekötő 20"/>
            <p:cNvCxnSpPr/>
            <p:nvPr/>
          </p:nvCxnSpPr>
          <p:spPr>
            <a:xfrm>
              <a:off x="4010086" y="6435608"/>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21"/>
            <p:cNvCxnSpPr/>
            <p:nvPr/>
          </p:nvCxnSpPr>
          <p:spPr>
            <a:xfrm>
              <a:off x="4414551" y="6435181"/>
              <a:ext cx="0" cy="12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gyenes összekötő 22"/>
            <p:cNvCxnSpPr/>
            <p:nvPr/>
          </p:nvCxnSpPr>
          <p:spPr>
            <a:xfrm>
              <a:off x="4818126" y="6434280"/>
              <a:ext cx="0" cy="12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zövegdoboz 29"/>
            <p:cNvSpPr txBox="1"/>
            <p:nvPr/>
          </p:nvSpPr>
          <p:spPr>
            <a:xfrm>
              <a:off x="965922" y="650994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13</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Szövegdoboz 30"/>
            <p:cNvSpPr txBox="1"/>
            <p:nvPr/>
          </p:nvSpPr>
          <p:spPr>
            <a:xfrm>
              <a:off x="1798203" y="650994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4</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Szövegdoboz 31"/>
            <p:cNvSpPr txBox="1"/>
            <p:nvPr/>
          </p:nvSpPr>
          <p:spPr>
            <a:xfrm>
              <a:off x="2573065" y="650994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Szövegdoboz 32"/>
            <p:cNvSpPr txBox="1"/>
            <p:nvPr/>
          </p:nvSpPr>
          <p:spPr>
            <a:xfrm>
              <a:off x="3387365" y="650994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Szövegdoboz 33"/>
            <p:cNvSpPr txBox="1"/>
            <p:nvPr/>
          </p:nvSpPr>
          <p:spPr>
            <a:xfrm>
              <a:off x="4162226" y="651357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5" name="Egyenes összekötő 21"/>
            <p:cNvCxnSpPr/>
            <p:nvPr/>
          </p:nvCxnSpPr>
          <p:spPr>
            <a:xfrm>
              <a:off x="4816665" y="6439252"/>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Egyenes összekötő 22"/>
            <p:cNvCxnSpPr/>
            <p:nvPr/>
          </p:nvCxnSpPr>
          <p:spPr>
            <a:xfrm>
              <a:off x="5624348" y="6423962"/>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Szövegdoboz 33"/>
            <p:cNvSpPr txBox="1"/>
            <p:nvPr/>
          </p:nvSpPr>
          <p:spPr>
            <a:xfrm>
              <a:off x="5001660" y="651037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8</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0" name="Egyenes összekötő 21"/>
            <p:cNvCxnSpPr/>
            <p:nvPr/>
          </p:nvCxnSpPr>
          <p:spPr>
            <a:xfrm>
              <a:off x="5210452" y="6423962"/>
              <a:ext cx="0" cy="1204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45717" y="4341382"/>
              <a:ext cx="206716" cy="253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5" name="TextBox 104"/>
            <p:cNvSpPr txBox="1"/>
            <p:nvPr/>
          </p:nvSpPr>
          <p:spPr>
            <a:xfrm>
              <a:off x="1247916" y="4169932"/>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6" name="TextBox 105"/>
            <p:cNvSpPr txBox="1"/>
            <p:nvPr/>
          </p:nvSpPr>
          <p:spPr>
            <a:xfrm>
              <a:off x="2339556" y="4119795"/>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7" name="TextBox 106"/>
            <p:cNvSpPr txBox="1"/>
            <p:nvPr/>
          </p:nvSpPr>
          <p:spPr>
            <a:xfrm>
              <a:off x="2856129" y="4019840"/>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8" name="TextBox 107"/>
            <p:cNvSpPr txBox="1"/>
            <p:nvPr/>
          </p:nvSpPr>
          <p:spPr>
            <a:xfrm>
              <a:off x="3630990" y="3673829"/>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9" name="TextBox 108"/>
            <p:cNvSpPr txBox="1"/>
            <p:nvPr/>
          </p:nvSpPr>
          <p:spPr>
            <a:xfrm>
              <a:off x="3953851" y="3666068"/>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0" name="TextBox 109"/>
            <p:cNvSpPr txBox="1"/>
            <p:nvPr/>
          </p:nvSpPr>
          <p:spPr>
            <a:xfrm>
              <a:off x="5245284" y="3131027"/>
              <a:ext cx="233015" cy="2539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5" name="TextBox 114"/>
            <p:cNvSpPr txBox="1"/>
            <p:nvPr/>
          </p:nvSpPr>
          <p:spPr>
            <a:xfrm>
              <a:off x="3939734" y="5463643"/>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74" name="TextBox 73"/>
            <p:cNvSpPr txBox="1"/>
            <p:nvPr/>
          </p:nvSpPr>
          <p:spPr>
            <a:xfrm>
              <a:off x="6049646" y="3303096"/>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75" name="TextBox 74"/>
            <p:cNvSpPr txBox="1"/>
            <p:nvPr/>
          </p:nvSpPr>
          <p:spPr>
            <a:xfrm>
              <a:off x="2320310" y="4571651"/>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cxnSp>
          <p:nvCxnSpPr>
            <p:cNvPr id="18" name="Straight Connector 17"/>
            <p:cNvCxnSpPr>
              <a:cxnSpLocks/>
            </p:cNvCxnSpPr>
            <p:nvPr/>
          </p:nvCxnSpPr>
          <p:spPr>
            <a:xfrm flipH="1">
              <a:off x="2240126" y="3455717"/>
              <a:ext cx="3957520" cy="1403299"/>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834753" y="5699519"/>
              <a:ext cx="583093" cy="366822"/>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835</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47" name="Rectangle 46"/>
            <p:cNvSpPr/>
            <p:nvPr/>
          </p:nvSpPr>
          <p:spPr>
            <a:xfrm>
              <a:off x="951001" y="3888900"/>
              <a:ext cx="873728" cy="406796"/>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I7-4600U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98" name="Rectangle 97"/>
            <p:cNvSpPr/>
            <p:nvPr/>
          </p:nvSpPr>
          <p:spPr>
            <a:xfrm>
              <a:off x="798594" y="4621661"/>
              <a:ext cx="873728" cy="343307"/>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I7-4500U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55" name="Rectangle 54"/>
            <p:cNvSpPr/>
            <p:nvPr/>
          </p:nvSpPr>
          <p:spPr>
            <a:xfrm>
              <a:off x="2013365" y="3813160"/>
              <a:ext cx="873728" cy="366822"/>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I7-5600U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57" name="Rectangle 56"/>
            <p:cNvSpPr/>
            <p:nvPr/>
          </p:nvSpPr>
          <p:spPr>
            <a:xfrm>
              <a:off x="2552074" y="3615796"/>
              <a:ext cx="873728" cy="366822"/>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I7-6600U</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3" name="TextBox 102"/>
            <p:cNvSpPr txBox="1"/>
            <p:nvPr/>
          </p:nvSpPr>
          <p:spPr>
            <a:xfrm>
              <a:off x="3158656" y="3391728"/>
              <a:ext cx="1030971" cy="366822"/>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I7-7560U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4" name="TextBox 103"/>
            <p:cNvSpPr txBox="1"/>
            <p:nvPr/>
          </p:nvSpPr>
          <p:spPr>
            <a:xfrm>
              <a:off x="3742620" y="3171727"/>
              <a:ext cx="873728" cy="40679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I7-7660U</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11" name="TextBox 110"/>
            <p:cNvSpPr txBox="1"/>
            <p:nvPr/>
          </p:nvSpPr>
          <p:spPr>
            <a:xfrm>
              <a:off x="4720871" y="2891704"/>
              <a:ext cx="1237813" cy="366822"/>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I7-8565U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4C</a:t>
              </a:r>
            </a:p>
          </p:txBody>
        </p:sp>
        <p:sp>
          <p:nvSpPr>
            <p:cNvPr id="32" name="TextBox 31"/>
            <p:cNvSpPr txBox="1"/>
            <p:nvPr/>
          </p:nvSpPr>
          <p:spPr>
            <a:xfrm>
              <a:off x="2803315" y="5771178"/>
              <a:ext cx="958940"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Qualcomm</a:t>
              </a:r>
            </a:p>
          </p:txBody>
        </p:sp>
        <p:cxnSp>
          <p:nvCxnSpPr>
            <p:cNvPr id="97" name="Egyenes összekötő 22"/>
            <p:cNvCxnSpPr/>
            <p:nvPr/>
          </p:nvCxnSpPr>
          <p:spPr>
            <a:xfrm>
              <a:off x="6424618" y="6420489"/>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Egyenes összekötő 21"/>
            <p:cNvCxnSpPr/>
            <p:nvPr/>
          </p:nvCxnSpPr>
          <p:spPr>
            <a:xfrm>
              <a:off x="6017194" y="6429897"/>
              <a:ext cx="0" cy="1204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Szövegdoboz 33"/>
            <p:cNvSpPr txBox="1"/>
            <p:nvPr/>
          </p:nvSpPr>
          <p:spPr>
            <a:xfrm>
              <a:off x="5780000" y="6523418"/>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9" name="Egyenes összekötő 21"/>
            <p:cNvCxnSpPr/>
            <p:nvPr/>
          </p:nvCxnSpPr>
          <p:spPr>
            <a:xfrm>
              <a:off x="6813800" y="6414518"/>
              <a:ext cx="0" cy="1204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Egyenes összekötő nyíllal 4"/>
            <p:cNvCxnSpPr/>
            <p:nvPr/>
          </p:nvCxnSpPr>
          <p:spPr>
            <a:xfrm flipH="1" flipV="1">
              <a:off x="643971" y="1656438"/>
              <a:ext cx="61" cy="4968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5" name="Szövegdoboz 35"/>
            <p:cNvSpPr txBox="1"/>
            <p:nvPr/>
          </p:nvSpPr>
          <p:spPr>
            <a:xfrm>
              <a:off x="114147" y="5877386"/>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66" name="Egyenes összekötő 40"/>
            <p:cNvCxnSpPr/>
            <p:nvPr/>
          </p:nvCxnSpPr>
          <p:spPr>
            <a:xfrm rot="5400000">
              <a:off x="648564" y="5435611"/>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Egyenes összekötő 53"/>
            <p:cNvCxnSpPr/>
            <p:nvPr/>
          </p:nvCxnSpPr>
          <p:spPr>
            <a:xfrm rot="5400000">
              <a:off x="649054" y="4917715"/>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Egyenes összekötő 54"/>
            <p:cNvCxnSpPr/>
            <p:nvPr/>
          </p:nvCxnSpPr>
          <p:spPr>
            <a:xfrm rot="5400000">
              <a:off x="649610" y="4397313"/>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Egyenes összekötő 55"/>
            <p:cNvCxnSpPr/>
            <p:nvPr/>
          </p:nvCxnSpPr>
          <p:spPr>
            <a:xfrm rot="5400000">
              <a:off x="646964" y="5695662"/>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Egyenes összekötő 74"/>
            <p:cNvCxnSpPr/>
            <p:nvPr/>
          </p:nvCxnSpPr>
          <p:spPr>
            <a:xfrm rot="5400000">
              <a:off x="646991" y="5177504"/>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Egyenes összekötő 76"/>
            <p:cNvCxnSpPr/>
            <p:nvPr/>
          </p:nvCxnSpPr>
          <p:spPr>
            <a:xfrm rot="5400000">
              <a:off x="653003" y="4655981"/>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Szövegdoboz 35"/>
            <p:cNvSpPr txBox="1"/>
            <p:nvPr/>
          </p:nvSpPr>
          <p:spPr>
            <a:xfrm>
              <a:off x="98220" y="5634440"/>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3" name="Szövegdoboz 35"/>
            <p:cNvSpPr txBox="1"/>
            <p:nvPr/>
          </p:nvSpPr>
          <p:spPr>
            <a:xfrm>
              <a:off x="98220" y="5375842"/>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400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4" name="Szövegdoboz 35"/>
            <p:cNvSpPr txBox="1"/>
            <p:nvPr/>
          </p:nvSpPr>
          <p:spPr>
            <a:xfrm>
              <a:off x="98220" y="5117214"/>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5" name="Szövegdoboz 35"/>
            <p:cNvSpPr txBox="1"/>
            <p:nvPr/>
          </p:nvSpPr>
          <p:spPr>
            <a:xfrm>
              <a:off x="98220" y="4856634"/>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600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6" name="Szövegdoboz 35"/>
            <p:cNvSpPr txBox="1"/>
            <p:nvPr/>
          </p:nvSpPr>
          <p:spPr>
            <a:xfrm>
              <a:off x="98220" y="4595282"/>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700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7" name="Szövegdoboz 35"/>
            <p:cNvSpPr txBox="1"/>
            <p:nvPr/>
          </p:nvSpPr>
          <p:spPr>
            <a:xfrm>
              <a:off x="100218" y="4335668"/>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800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8" name="Egyenes összekötő 55"/>
            <p:cNvCxnSpPr/>
            <p:nvPr/>
          </p:nvCxnSpPr>
          <p:spPr>
            <a:xfrm rot="5400000">
              <a:off x="643472" y="5942915"/>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Egyenes összekötő 55"/>
            <p:cNvCxnSpPr/>
            <p:nvPr/>
          </p:nvCxnSpPr>
          <p:spPr>
            <a:xfrm rot="5400000">
              <a:off x="646340" y="6199316"/>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Szövegdoboz 35"/>
            <p:cNvSpPr txBox="1"/>
            <p:nvPr/>
          </p:nvSpPr>
          <p:spPr>
            <a:xfrm>
              <a:off x="106465" y="6135362"/>
              <a:ext cx="499147" cy="4628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r>
                <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1" name="Egyenes összekötő 54"/>
            <p:cNvCxnSpPr/>
            <p:nvPr/>
          </p:nvCxnSpPr>
          <p:spPr>
            <a:xfrm rot="5400000">
              <a:off x="640007" y="3878555"/>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Egyenes összekötő 76"/>
            <p:cNvCxnSpPr/>
            <p:nvPr/>
          </p:nvCxnSpPr>
          <p:spPr>
            <a:xfrm rot="5400000">
              <a:off x="643401" y="4137223"/>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Szövegdoboz 35"/>
            <p:cNvSpPr txBox="1"/>
            <p:nvPr/>
          </p:nvSpPr>
          <p:spPr>
            <a:xfrm>
              <a:off x="88617" y="4076525"/>
              <a:ext cx="453754"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900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4" name="Szövegdoboz 35"/>
            <p:cNvSpPr txBox="1"/>
            <p:nvPr/>
          </p:nvSpPr>
          <p:spPr>
            <a:xfrm>
              <a:off x="45850" y="381691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5" name="Egyenes összekötő 54"/>
            <p:cNvCxnSpPr/>
            <p:nvPr/>
          </p:nvCxnSpPr>
          <p:spPr>
            <a:xfrm rot="5400000">
              <a:off x="645983" y="3620278"/>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Egyenes összekötő 76"/>
            <p:cNvCxnSpPr/>
            <p:nvPr/>
          </p:nvCxnSpPr>
          <p:spPr>
            <a:xfrm rot="5400000">
              <a:off x="649375" y="3878946"/>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Szövegdoboz 35"/>
            <p:cNvSpPr txBox="1"/>
            <p:nvPr/>
          </p:nvSpPr>
          <p:spPr>
            <a:xfrm>
              <a:off x="51824" y="3558633"/>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1100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8" name="Egyenes összekötő 54"/>
            <p:cNvCxnSpPr/>
            <p:nvPr/>
          </p:nvCxnSpPr>
          <p:spPr>
            <a:xfrm rot="5400000">
              <a:off x="645822" y="3393174"/>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Szövegdoboz 35"/>
            <p:cNvSpPr txBox="1"/>
            <p:nvPr/>
          </p:nvSpPr>
          <p:spPr>
            <a:xfrm>
              <a:off x="43853" y="3315117"/>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1200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0" name="Egyenes összekötő 54"/>
            <p:cNvCxnSpPr/>
            <p:nvPr/>
          </p:nvCxnSpPr>
          <p:spPr>
            <a:xfrm rot="5400000">
              <a:off x="635513" y="3130224"/>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Szövegdoboz 35"/>
            <p:cNvSpPr txBox="1"/>
            <p:nvPr/>
          </p:nvSpPr>
          <p:spPr>
            <a:xfrm>
              <a:off x="39775" y="3068580"/>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1300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2" name="Egyenes összekötő 54"/>
            <p:cNvCxnSpPr/>
            <p:nvPr/>
          </p:nvCxnSpPr>
          <p:spPr>
            <a:xfrm rot="5400000">
              <a:off x="629816" y="2871947"/>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Szövegdoboz 35"/>
            <p:cNvSpPr txBox="1"/>
            <p:nvPr/>
          </p:nvSpPr>
          <p:spPr>
            <a:xfrm>
              <a:off x="35497" y="2825746"/>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1400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7" name="TextBox 196"/>
            <p:cNvSpPr txBox="1"/>
            <p:nvPr/>
          </p:nvSpPr>
          <p:spPr>
            <a:xfrm>
              <a:off x="6026737" y="2981598"/>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99" name="TextBox 198"/>
            <p:cNvSpPr txBox="1"/>
            <p:nvPr/>
          </p:nvSpPr>
          <p:spPr>
            <a:xfrm>
              <a:off x="5488115" y="2712580"/>
              <a:ext cx="1275103" cy="366822"/>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I7-1065G7</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4C</a:t>
              </a:r>
            </a:p>
          </p:txBody>
        </p:sp>
        <p:sp>
          <p:nvSpPr>
            <p:cNvPr id="203" name="TextBox 202"/>
            <p:cNvSpPr txBox="1"/>
            <p:nvPr/>
          </p:nvSpPr>
          <p:spPr>
            <a:xfrm>
              <a:off x="6891369" y="2701963"/>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208" name="TextBox 207"/>
            <p:cNvSpPr txBox="1"/>
            <p:nvPr/>
          </p:nvSpPr>
          <p:spPr>
            <a:xfrm>
              <a:off x="3934517" y="4100330"/>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33" name="TextBox 32"/>
            <p:cNvSpPr txBox="1"/>
            <p:nvPr/>
          </p:nvSpPr>
          <p:spPr>
            <a:xfrm>
              <a:off x="3821456" y="5967629"/>
              <a:ext cx="54961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A73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31" name="Egyenes összekötő 22"/>
            <p:cNvCxnSpPr/>
            <p:nvPr/>
          </p:nvCxnSpPr>
          <p:spPr>
            <a:xfrm>
              <a:off x="7210892" y="6425754"/>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Egyenes összekötő 22"/>
            <p:cNvCxnSpPr/>
            <p:nvPr/>
          </p:nvCxnSpPr>
          <p:spPr>
            <a:xfrm>
              <a:off x="7978577" y="6426733"/>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Egyenes összekötő 21"/>
            <p:cNvCxnSpPr/>
            <p:nvPr/>
          </p:nvCxnSpPr>
          <p:spPr>
            <a:xfrm>
              <a:off x="7592237" y="6415497"/>
              <a:ext cx="0" cy="1204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Szövegdoboz 33"/>
            <p:cNvSpPr txBox="1"/>
            <p:nvPr/>
          </p:nvSpPr>
          <p:spPr>
            <a:xfrm>
              <a:off x="6594248" y="6518518"/>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GB"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6" name="Szövegdoboz 33"/>
            <p:cNvSpPr txBox="1"/>
            <p:nvPr/>
          </p:nvSpPr>
          <p:spPr>
            <a:xfrm>
              <a:off x="7343646" y="6519497"/>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GB"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21</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8" name="TextBox 137"/>
            <p:cNvSpPr txBox="1"/>
            <p:nvPr/>
          </p:nvSpPr>
          <p:spPr>
            <a:xfrm>
              <a:off x="7725917" y="3809693"/>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1" name="TextBox 140"/>
            <p:cNvSpPr txBox="1"/>
            <p:nvPr/>
          </p:nvSpPr>
          <p:spPr>
            <a:xfrm>
              <a:off x="6876875" y="4344982"/>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2" name="TextBox 141"/>
            <p:cNvSpPr txBox="1"/>
            <p:nvPr/>
          </p:nvSpPr>
          <p:spPr>
            <a:xfrm>
              <a:off x="5442844" y="4502425"/>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3" name="TextBox 142"/>
            <p:cNvSpPr txBox="1"/>
            <p:nvPr/>
          </p:nvSpPr>
          <p:spPr>
            <a:xfrm>
              <a:off x="5099562" y="5112296"/>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4" name="TextBox 143"/>
            <p:cNvSpPr txBox="1"/>
            <p:nvPr/>
          </p:nvSpPr>
          <p:spPr>
            <a:xfrm>
              <a:off x="4941783" y="5295149"/>
              <a:ext cx="595266" cy="519665"/>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850</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(A75)</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5" name="TextBox 144"/>
            <p:cNvSpPr txBox="1"/>
            <p:nvPr/>
          </p:nvSpPr>
          <p:spPr>
            <a:xfrm>
              <a:off x="5354347" y="4676991"/>
              <a:ext cx="595266" cy="531422"/>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8cx</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(A76)</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6" name="TextBox 145"/>
            <p:cNvSpPr txBox="1"/>
            <p:nvPr/>
          </p:nvSpPr>
          <p:spPr>
            <a:xfrm>
              <a:off x="6577884" y="4531230"/>
              <a:ext cx="920898" cy="519665"/>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8cx Gen.2</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(A76)</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7" name="TextBox 146"/>
            <p:cNvSpPr txBox="1"/>
            <p:nvPr/>
          </p:nvSpPr>
          <p:spPr>
            <a:xfrm>
              <a:off x="7465977" y="4112148"/>
              <a:ext cx="920898" cy="519665"/>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8cx Gen.3</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(X1)</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4" name="Rectangle 97">
              <a:extLst>
                <a:ext uri="{FF2B5EF4-FFF2-40B4-BE49-F238E27FC236}">
                  <a16:creationId xmlns:a16="http://schemas.microsoft.com/office/drawing/2014/main" id="{E85B8667-3B5B-4113-8F8C-6ED85039AF6A}"/>
                </a:ext>
              </a:extLst>
            </p:cNvPr>
            <p:cNvSpPr/>
            <p:nvPr/>
          </p:nvSpPr>
          <p:spPr>
            <a:xfrm>
              <a:off x="1820760" y="4793128"/>
              <a:ext cx="873728" cy="366822"/>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a:t>
              </a:r>
              <a:r>
                <a:rPr kumimoji="0" lang="hu-HU" sz="1200" b="0" i="0" u="none" strike="noStrike" kern="1200" cap="none" spc="0" normalizeH="0" baseline="0" noProof="0" dirty="0">
                  <a:ln>
                    <a:noFill/>
                  </a:ln>
                  <a:solidFill>
                    <a:srgbClr val="0070C0"/>
                  </a:solidFill>
                  <a:effectLst/>
                  <a:uLnTx/>
                  <a:uFillTx/>
                  <a:latin typeface="Verdana"/>
                  <a:ea typeface="+mn-ea"/>
                  <a:cs typeface="+mn-cs"/>
                </a:rPr>
                <a:t>5</a:t>
              </a:r>
              <a:r>
                <a:rPr kumimoji="0" lang="en-US" sz="1200" b="0" i="0" u="none" strike="noStrike" kern="1200" cap="none" spc="0" normalizeH="0" baseline="0" noProof="0" dirty="0">
                  <a:ln>
                    <a:noFill/>
                  </a:ln>
                  <a:solidFill>
                    <a:srgbClr val="0070C0"/>
                  </a:solidFill>
                  <a:effectLst/>
                  <a:uLnTx/>
                  <a:uFillTx/>
                  <a:latin typeface="Verdana"/>
                  <a:ea typeface="+mn-ea"/>
                  <a:cs typeface="+mn-cs"/>
                </a:rPr>
                <a:t>-</a:t>
              </a:r>
              <a:r>
                <a:rPr kumimoji="0" lang="hu-HU" sz="1200" b="0" i="0" u="none" strike="noStrike" kern="1200" cap="none" spc="0" normalizeH="0" baseline="0" noProof="0" dirty="0">
                  <a:ln>
                    <a:noFill/>
                  </a:ln>
                  <a:solidFill>
                    <a:srgbClr val="0070C0"/>
                  </a:solidFill>
                  <a:effectLst/>
                  <a:uLnTx/>
                  <a:uFillTx/>
                  <a:latin typeface="Verdana"/>
                  <a:ea typeface="+mn-ea"/>
                  <a:cs typeface="+mn-cs"/>
                </a:rPr>
                <a:t>53</a:t>
              </a:r>
              <a:r>
                <a:rPr kumimoji="0" lang="en-US" sz="1200" b="0" i="0" u="none" strike="noStrike" kern="1200" cap="none" spc="0" normalizeH="0" baseline="0" noProof="0" dirty="0">
                  <a:ln>
                    <a:noFill/>
                  </a:ln>
                  <a:solidFill>
                    <a:srgbClr val="0070C0"/>
                  </a:solidFill>
                  <a:effectLst/>
                  <a:uLnTx/>
                  <a:uFillTx/>
                  <a:latin typeface="Verdana"/>
                  <a:ea typeface="+mn-ea"/>
                  <a:cs typeface="+mn-cs"/>
                </a:rPr>
                <a:t>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25" name="Rectangle 97">
              <a:extLst>
                <a:ext uri="{FF2B5EF4-FFF2-40B4-BE49-F238E27FC236}">
                  <a16:creationId xmlns:a16="http://schemas.microsoft.com/office/drawing/2014/main" id="{44528F8E-2329-4301-A7ED-F8A41F7437AD}"/>
                </a:ext>
              </a:extLst>
            </p:cNvPr>
            <p:cNvSpPr/>
            <p:nvPr/>
          </p:nvSpPr>
          <p:spPr>
            <a:xfrm>
              <a:off x="3690245" y="4364016"/>
              <a:ext cx="873728" cy="366822"/>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a:t>
              </a:r>
              <a:r>
                <a:rPr kumimoji="0" lang="hu-HU" sz="1200" b="0" i="0" u="none" strike="noStrike" kern="1200" cap="none" spc="0" normalizeH="0" baseline="0" noProof="0" dirty="0">
                  <a:ln>
                    <a:noFill/>
                  </a:ln>
                  <a:solidFill>
                    <a:srgbClr val="0070C0"/>
                  </a:solidFill>
                  <a:effectLst/>
                  <a:uLnTx/>
                  <a:uFillTx/>
                  <a:latin typeface="Verdana"/>
                  <a:ea typeface="+mn-ea"/>
                  <a:cs typeface="+mn-cs"/>
                </a:rPr>
                <a:t>5</a:t>
              </a:r>
              <a:r>
                <a:rPr kumimoji="0" lang="en-US" sz="1200" b="0" i="0" u="none" strike="noStrike" kern="1200" cap="none" spc="0" normalizeH="0" baseline="0" noProof="0" dirty="0">
                  <a:ln>
                    <a:noFill/>
                  </a:ln>
                  <a:solidFill>
                    <a:srgbClr val="0070C0"/>
                  </a:solidFill>
                  <a:effectLst/>
                  <a:uLnTx/>
                  <a:uFillTx/>
                  <a:latin typeface="Verdana"/>
                  <a:ea typeface="+mn-ea"/>
                  <a:cs typeface="+mn-cs"/>
                </a:rPr>
                <a:t>-</a:t>
              </a:r>
              <a:r>
                <a:rPr kumimoji="0" lang="hu-HU" sz="1200" b="0" i="0" u="none" strike="noStrike" kern="1200" cap="none" spc="0" normalizeH="0" baseline="0" noProof="0" dirty="0">
                  <a:ln>
                    <a:noFill/>
                  </a:ln>
                  <a:solidFill>
                    <a:srgbClr val="0070C0"/>
                  </a:solidFill>
                  <a:effectLst/>
                  <a:uLnTx/>
                  <a:uFillTx/>
                  <a:latin typeface="Verdana"/>
                  <a:ea typeface="+mn-ea"/>
                  <a:cs typeface="+mn-cs"/>
                </a:rPr>
                <a:t>73</a:t>
              </a:r>
              <a:r>
                <a:rPr kumimoji="0" lang="en-US" sz="1200" b="0" i="0" u="none" strike="noStrike" kern="1200" cap="none" spc="0" normalizeH="0" baseline="0" noProof="0" dirty="0">
                  <a:ln>
                    <a:noFill/>
                  </a:ln>
                  <a:solidFill>
                    <a:srgbClr val="0070C0"/>
                  </a:solidFill>
                  <a:effectLst/>
                  <a:uLnTx/>
                  <a:uFillTx/>
                  <a:latin typeface="Verdana"/>
                  <a:ea typeface="+mn-ea"/>
                  <a:cs typeface="+mn-cs"/>
                </a:rPr>
                <a:t>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28" name="Rectangle 97">
              <a:extLst>
                <a:ext uri="{FF2B5EF4-FFF2-40B4-BE49-F238E27FC236}">
                  <a16:creationId xmlns:a16="http://schemas.microsoft.com/office/drawing/2014/main" id="{6C1797B1-2D4A-4DFA-8450-4669AE798470}"/>
                </a:ext>
              </a:extLst>
            </p:cNvPr>
            <p:cNvSpPr/>
            <p:nvPr/>
          </p:nvSpPr>
          <p:spPr>
            <a:xfrm>
              <a:off x="5802093" y="3638242"/>
              <a:ext cx="972633" cy="366822"/>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a:t>
              </a:r>
              <a:r>
                <a:rPr kumimoji="0" lang="hu-HU" sz="1200" b="0" i="0" u="none" strike="noStrike" kern="1200" cap="none" spc="0" normalizeH="0" baseline="0" noProof="0" dirty="0">
                  <a:ln>
                    <a:noFill/>
                  </a:ln>
                  <a:solidFill>
                    <a:srgbClr val="0070C0"/>
                  </a:solidFill>
                  <a:effectLst/>
                  <a:uLnTx/>
                  <a:uFillTx/>
                  <a:latin typeface="Verdana"/>
                  <a:ea typeface="+mn-ea"/>
                  <a:cs typeface="+mn-cs"/>
                </a:rPr>
                <a:t>5</a:t>
              </a:r>
              <a:r>
                <a:rPr kumimoji="0" lang="en-US" sz="1200" b="0" i="0" u="none" strike="noStrike" kern="1200" cap="none" spc="0" normalizeH="0" baseline="0" noProof="0" dirty="0">
                  <a:ln>
                    <a:noFill/>
                  </a:ln>
                  <a:solidFill>
                    <a:srgbClr val="0070C0"/>
                  </a:solidFill>
                  <a:effectLst/>
                  <a:uLnTx/>
                  <a:uFillTx/>
                  <a:latin typeface="Verdana"/>
                  <a:ea typeface="+mn-ea"/>
                  <a:cs typeface="+mn-cs"/>
                </a:rPr>
                <a:t>-</a:t>
              </a:r>
              <a:r>
                <a:rPr kumimoji="0" lang="hu-HU" sz="1200" b="0" i="0" u="none" strike="noStrike" kern="1200" cap="none" spc="0" normalizeH="0" baseline="0" noProof="0" dirty="0">
                  <a:ln>
                    <a:noFill/>
                  </a:ln>
                  <a:solidFill>
                    <a:srgbClr val="0070C0"/>
                  </a:solidFill>
                  <a:effectLst/>
                  <a:uLnTx/>
                  <a:uFillTx/>
                  <a:latin typeface="Verdana"/>
                  <a:ea typeface="+mn-ea"/>
                  <a:cs typeface="+mn-cs"/>
                </a:rPr>
                <a:t>1035G7</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30" name="Rectangle 97">
              <a:extLst>
                <a:ext uri="{FF2B5EF4-FFF2-40B4-BE49-F238E27FC236}">
                  <a16:creationId xmlns:a16="http://schemas.microsoft.com/office/drawing/2014/main" id="{46132B45-A3FA-4BE8-9D53-CF249E10317D}"/>
                </a:ext>
              </a:extLst>
            </p:cNvPr>
            <p:cNvSpPr/>
            <p:nvPr/>
          </p:nvSpPr>
          <p:spPr>
            <a:xfrm>
              <a:off x="6761584" y="3097593"/>
              <a:ext cx="1014772" cy="367411"/>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a:t>
              </a:r>
              <a:r>
                <a:rPr kumimoji="0" lang="hu-HU" sz="1200" b="0" i="0" u="none" strike="noStrike" kern="1200" cap="none" spc="0" normalizeH="0" baseline="0" noProof="0" dirty="0">
                  <a:ln>
                    <a:noFill/>
                  </a:ln>
                  <a:solidFill>
                    <a:srgbClr val="0070C0"/>
                  </a:solidFill>
                  <a:effectLst/>
                  <a:uLnTx/>
                  <a:uFillTx/>
                  <a:latin typeface="Verdana"/>
                  <a:ea typeface="+mn-ea"/>
                  <a:cs typeface="+mn-cs"/>
                </a:rPr>
                <a:t>5</a:t>
              </a:r>
              <a:r>
                <a:rPr kumimoji="0" lang="en-US" sz="1200" b="0" i="0" u="none" strike="noStrike" kern="1200" cap="none" spc="0" normalizeH="0" baseline="0" noProof="0" dirty="0">
                  <a:ln>
                    <a:noFill/>
                  </a:ln>
                  <a:solidFill>
                    <a:srgbClr val="0070C0"/>
                  </a:solidFill>
                  <a:effectLst/>
                  <a:uLnTx/>
                  <a:uFillTx/>
                  <a:latin typeface="Verdana"/>
                  <a:ea typeface="+mn-ea"/>
                  <a:cs typeface="+mn-cs"/>
                </a:rPr>
                <a:t>-</a:t>
              </a:r>
              <a:r>
                <a:rPr kumimoji="0" lang="hu-HU" sz="1200" b="0" i="0" u="none" strike="noStrike" kern="1200" cap="none" spc="0" normalizeH="0" baseline="0" noProof="0" dirty="0" smtClean="0">
                  <a:ln>
                    <a:noFill/>
                  </a:ln>
                  <a:solidFill>
                    <a:srgbClr val="0070C0"/>
                  </a:solidFill>
                  <a:effectLst/>
                  <a:uLnTx/>
                  <a:uFillTx/>
                  <a:latin typeface="Verdana"/>
                  <a:ea typeface="+mn-ea"/>
                  <a:cs typeface="+mn-cs"/>
                </a:rPr>
                <a:t>1</a:t>
              </a: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1</a:t>
              </a:r>
              <a:r>
                <a:rPr kumimoji="0" lang="hu-HU" sz="1200" b="0" i="0" u="none" strike="noStrike" kern="1200" cap="none" spc="0" normalizeH="0" baseline="0" noProof="0" dirty="0" smtClean="0">
                  <a:ln>
                    <a:noFill/>
                  </a:ln>
                  <a:solidFill>
                    <a:srgbClr val="0070C0"/>
                  </a:solidFill>
                  <a:effectLst/>
                  <a:uLnTx/>
                  <a:uFillTx/>
                  <a:latin typeface="Verdana"/>
                  <a:ea typeface="+mn-ea"/>
                  <a:cs typeface="+mn-cs"/>
                </a:rPr>
                <a:t>35G7</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a:t>
              </a: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4C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48" name="Rectangle 97">
              <a:extLst>
                <a:ext uri="{FF2B5EF4-FFF2-40B4-BE49-F238E27FC236}">
                  <a16:creationId xmlns:a16="http://schemas.microsoft.com/office/drawing/2014/main" id="{5AC8DFC9-0AB3-4BC9-901D-58DBBEBE1689}"/>
                </a:ext>
              </a:extLst>
            </p:cNvPr>
            <p:cNvSpPr/>
            <p:nvPr/>
          </p:nvSpPr>
          <p:spPr>
            <a:xfrm rot="20577372">
              <a:off x="4365632" y="3278987"/>
              <a:ext cx="899596" cy="213979"/>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70C0"/>
                  </a:solidFill>
                  <a:effectLst/>
                  <a:uLnTx/>
                  <a:uFillTx/>
                  <a:latin typeface="Verdana"/>
                  <a:ea typeface="+mn-ea"/>
                  <a:cs typeface="+mn-cs"/>
                </a:rPr>
                <a:t>15 W TDP</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49" name="Rectangle 97">
              <a:extLst>
                <a:ext uri="{FF2B5EF4-FFF2-40B4-BE49-F238E27FC236}">
                  <a16:creationId xmlns:a16="http://schemas.microsoft.com/office/drawing/2014/main" id="{9FE8802B-E7BE-4BC3-AC6A-B22E71B5BB72}"/>
                </a:ext>
              </a:extLst>
            </p:cNvPr>
            <p:cNvSpPr/>
            <p:nvPr/>
          </p:nvSpPr>
          <p:spPr>
            <a:xfrm rot="20417407">
              <a:off x="4641667" y="3539086"/>
              <a:ext cx="899596" cy="213979"/>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70C0"/>
                  </a:solidFill>
                  <a:effectLst/>
                  <a:uLnTx/>
                  <a:uFillTx/>
                  <a:latin typeface="Verdana"/>
                  <a:ea typeface="+mn-ea"/>
                  <a:cs typeface="+mn-cs"/>
                </a:rPr>
                <a:t>15 W TDP</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150" name="Straight Connector 17">
              <a:extLst>
                <a:ext uri="{FF2B5EF4-FFF2-40B4-BE49-F238E27FC236}">
                  <a16:creationId xmlns:a16="http://schemas.microsoft.com/office/drawing/2014/main" id="{E78D31E3-67D0-46F2-A000-444C6369BF97}"/>
                </a:ext>
              </a:extLst>
            </p:cNvPr>
            <p:cNvCxnSpPr>
              <a:cxnSpLocks/>
            </p:cNvCxnSpPr>
            <p:nvPr/>
          </p:nvCxnSpPr>
          <p:spPr>
            <a:xfrm flipH="1">
              <a:off x="4071361" y="3918495"/>
              <a:ext cx="3831229" cy="16821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1" name="Rectangle 97">
              <a:extLst>
                <a:ext uri="{FF2B5EF4-FFF2-40B4-BE49-F238E27FC236}">
                  <a16:creationId xmlns:a16="http://schemas.microsoft.com/office/drawing/2014/main" id="{903E342B-C8F7-4E1B-9A13-6CFF26031FBE}"/>
                </a:ext>
              </a:extLst>
            </p:cNvPr>
            <p:cNvSpPr/>
            <p:nvPr/>
          </p:nvSpPr>
          <p:spPr>
            <a:xfrm rot="19997560">
              <a:off x="5977172" y="4353133"/>
              <a:ext cx="806776" cy="213979"/>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mn-ea"/>
                  <a:cs typeface="+mn-cs"/>
                </a:rPr>
                <a:t>7 W TDP</a:t>
              </a: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122" name="TextBox 121"/>
            <p:cNvSpPr txBox="1"/>
            <p:nvPr/>
          </p:nvSpPr>
          <p:spPr>
            <a:xfrm>
              <a:off x="6236218" y="4792162"/>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23" name="TextBox 212">
              <a:extLst>
                <a:ext uri="{FF2B5EF4-FFF2-40B4-BE49-F238E27FC236}">
                  <a16:creationId xmlns:a16="http://schemas.microsoft.com/office/drawing/2014/main" id="{063351D0-63B0-4651-A333-0482E2EDFD97}"/>
                </a:ext>
              </a:extLst>
            </p:cNvPr>
            <p:cNvSpPr txBox="1"/>
            <p:nvPr/>
          </p:nvSpPr>
          <p:spPr>
            <a:xfrm>
              <a:off x="6089984" y="4942297"/>
              <a:ext cx="595266" cy="59255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8c</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(A76)</a:t>
              </a:r>
            </a:p>
          </p:txBody>
        </p:sp>
        <p:cxnSp>
          <p:nvCxnSpPr>
            <p:cNvPr id="113" name="Egyenes összekötő 54"/>
            <p:cNvCxnSpPr/>
            <p:nvPr/>
          </p:nvCxnSpPr>
          <p:spPr>
            <a:xfrm rot="5400000">
              <a:off x="637953" y="2617411"/>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Szövegdoboz 35"/>
            <p:cNvSpPr txBox="1"/>
            <p:nvPr/>
          </p:nvSpPr>
          <p:spPr>
            <a:xfrm>
              <a:off x="42216" y="2555766"/>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16" name="Egyenes összekötő 54"/>
            <p:cNvCxnSpPr/>
            <p:nvPr/>
          </p:nvCxnSpPr>
          <p:spPr>
            <a:xfrm rot="5400000">
              <a:off x="632257" y="2359133"/>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Szövegdoboz 35"/>
            <p:cNvSpPr txBox="1"/>
            <p:nvPr/>
          </p:nvSpPr>
          <p:spPr>
            <a:xfrm>
              <a:off x="37937" y="2312932"/>
              <a:ext cx="546575"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1600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8" name="TextBox 117"/>
            <p:cNvSpPr txBox="1"/>
            <p:nvPr/>
          </p:nvSpPr>
          <p:spPr>
            <a:xfrm>
              <a:off x="7967736" y="2165684"/>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26" name="TextBox 125"/>
            <p:cNvSpPr txBox="1"/>
            <p:nvPr/>
          </p:nvSpPr>
          <p:spPr>
            <a:xfrm>
              <a:off x="7452320" y="1448780"/>
              <a:ext cx="1275103" cy="366822"/>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I7-1265U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2+10C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152" name="Egyenes összekötő 22"/>
            <p:cNvCxnSpPr/>
            <p:nvPr/>
          </p:nvCxnSpPr>
          <p:spPr>
            <a:xfrm>
              <a:off x="8729842" y="6425514"/>
              <a:ext cx="0" cy="12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Egyenes összekötő 21"/>
            <p:cNvCxnSpPr/>
            <p:nvPr/>
          </p:nvCxnSpPr>
          <p:spPr>
            <a:xfrm>
              <a:off x="8343501" y="6414277"/>
              <a:ext cx="0" cy="1204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Szövegdoboz 33"/>
            <p:cNvSpPr txBox="1"/>
            <p:nvPr/>
          </p:nvSpPr>
          <p:spPr>
            <a:xfrm>
              <a:off x="8094910" y="6513303"/>
              <a:ext cx="559939" cy="2539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GB"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22</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5" name="TextBox 154"/>
            <p:cNvSpPr txBox="1"/>
            <p:nvPr/>
          </p:nvSpPr>
          <p:spPr>
            <a:xfrm>
              <a:off x="7956376" y="1770890"/>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cxnSp>
          <p:nvCxnSpPr>
            <p:cNvPr id="35" name="Straight Connector 34"/>
            <p:cNvCxnSpPr/>
            <p:nvPr/>
          </p:nvCxnSpPr>
          <p:spPr bwMode="auto">
            <a:xfrm flipH="1">
              <a:off x="6168552" y="1906170"/>
              <a:ext cx="1926358" cy="1207245"/>
            </a:xfrm>
            <a:prstGeom prst="line">
              <a:avLst/>
            </a:prstGeom>
            <a:noFill/>
            <a:ln w="28575" cap="flat" cmpd="sng" algn="ctr">
              <a:solidFill>
                <a:srgbClr val="0070C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TextBox 155"/>
            <p:cNvSpPr txBox="1"/>
            <p:nvPr/>
          </p:nvSpPr>
          <p:spPr>
            <a:xfrm>
              <a:off x="7509365" y="2594126"/>
              <a:ext cx="1275103" cy="366822"/>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I5-1245U</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2+10C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57" name="Szövegdoboz 35"/>
            <p:cNvSpPr txBox="1"/>
            <p:nvPr/>
          </p:nvSpPr>
          <p:spPr>
            <a:xfrm>
              <a:off x="40001" y="2028266"/>
              <a:ext cx="570254" cy="253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1700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58" name="Egyenes összekötő 54"/>
            <p:cNvCxnSpPr/>
            <p:nvPr/>
          </p:nvCxnSpPr>
          <p:spPr>
            <a:xfrm rot="5400000">
              <a:off x="636410" y="2105492"/>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6881697" y="2392824"/>
              <a:ext cx="262028" cy="24821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62" name="TextBox 161"/>
            <p:cNvSpPr txBox="1"/>
            <p:nvPr/>
          </p:nvSpPr>
          <p:spPr>
            <a:xfrm>
              <a:off x="6382495" y="2124002"/>
              <a:ext cx="1275103" cy="358540"/>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I7-1165G7</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4C</a:t>
              </a:r>
            </a:p>
          </p:txBody>
        </p:sp>
        <p:cxnSp>
          <p:nvCxnSpPr>
            <p:cNvPr id="63" name="Straight Connector 62"/>
            <p:cNvCxnSpPr/>
            <p:nvPr/>
          </p:nvCxnSpPr>
          <p:spPr bwMode="auto">
            <a:xfrm flipH="1">
              <a:off x="6171808" y="2358505"/>
              <a:ext cx="1926942" cy="1089639"/>
            </a:xfrm>
            <a:prstGeom prst="line">
              <a:avLst/>
            </a:prstGeom>
            <a:noFill/>
            <a:ln w="28575" cap="flat" cmpd="sng" algn="ctr">
              <a:solidFill>
                <a:srgbClr val="0070C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Szövegdoboz 35"/>
            <p:cNvSpPr txBox="1"/>
            <p:nvPr/>
          </p:nvSpPr>
          <p:spPr>
            <a:xfrm>
              <a:off x="41804" y="2028189"/>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6" name="Szövegdoboz 35"/>
            <p:cNvSpPr txBox="1"/>
            <p:nvPr/>
          </p:nvSpPr>
          <p:spPr>
            <a:xfrm>
              <a:off x="43868" y="1743523"/>
              <a:ext cx="57025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1800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8" name="Egyenes összekötő 54"/>
            <p:cNvCxnSpPr/>
            <p:nvPr/>
          </p:nvCxnSpPr>
          <p:spPr>
            <a:xfrm rot="5400000">
              <a:off x="640277" y="1820749"/>
              <a:ext cx="0" cy="132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6003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ím 1"/>
          <p:cNvSpPr>
            <a:spLocks noGrp="1"/>
          </p:cNvSpPr>
          <p:nvPr>
            <p:ph type="title"/>
          </p:nvPr>
        </p:nvSpPr>
        <p:spPr>
          <a:solidFill>
            <a:srgbClr val="0000FF"/>
          </a:solidFill>
        </p:spPr>
        <p:txBody>
          <a:bodyPr>
            <a:noAutofit/>
          </a:bodyPr>
          <a:lstStyle/>
          <a:p>
            <a:r>
              <a:rPr lang="en-US" dirty="0" smtClean="0">
                <a:solidFill>
                  <a:srgbClr val="FFFFFF"/>
                </a:solidFill>
              </a:rPr>
              <a:t>2.4 </a:t>
            </a:r>
            <a:r>
              <a:rPr lang="en-US" dirty="0">
                <a:solidFill>
                  <a:srgbClr val="FFFFFF"/>
                </a:solidFill>
              </a:rPr>
              <a:t>Arm-based mobile Windows devices (13)</a:t>
            </a:r>
            <a:endParaRPr lang="hu-HU" spc="-40" dirty="0"/>
          </a:p>
        </p:txBody>
      </p:sp>
      <p:cxnSp>
        <p:nvCxnSpPr>
          <p:cNvPr id="6" name="Straight Connector 5"/>
          <p:cNvCxnSpPr/>
          <p:nvPr/>
        </p:nvCxnSpPr>
        <p:spPr bwMode="auto">
          <a:xfrm flipH="1">
            <a:off x="-1118937" y="2493799"/>
            <a:ext cx="1412" cy="2153"/>
          </a:xfrm>
          <a:prstGeom prst="line">
            <a:avLst/>
          </a:prstGeom>
          <a:noFill/>
          <a:ln w="19050" cap="flat" cmpd="sng" algn="ctr">
            <a:solidFill>
              <a:srgbClr val="FF0000"/>
            </a:solidFill>
            <a:prstDash val="solid"/>
            <a:round/>
            <a:headEnd type="none" w="med" len="med"/>
            <a:tailEnd type="none" w="med" len="med"/>
          </a:ln>
          <a:effectLst/>
        </p:spPr>
      </p:cxnSp>
      <p:cxnSp>
        <p:nvCxnSpPr>
          <p:cNvPr id="164" name="Egyenes összekötő nyíllal 4"/>
          <p:cNvCxnSpPr/>
          <p:nvPr/>
        </p:nvCxnSpPr>
        <p:spPr>
          <a:xfrm flipH="1" flipV="1">
            <a:off x="644459" y="1700808"/>
            <a:ext cx="59" cy="4896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5" name="Szövegdoboz 35"/>
          <p:cNvSpPr txBox="1"/>
          <p:nvPr/>
        </p:nvSpPr>
        <p:spPr>
          <a:xfrm>
            <a:off x="76467" y="5811376"/>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66" name="Egyenes összekötő 40"/>
          <p:cNvCxnSpPr/>
          <p:nvPr/>
        </p:nvCxnSpPr>
        <p:spPr>
          <a:xfrm rot="5400000">
            <a:off x="648933" y="5319536"/>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Egyenes összekötő 53"/>
          <p:cNvCxnSpPr/>
          <p:nvPr/>
        </p:nvCxnSpPr>
        <p:spPr>
          <a:xfrm rot="5400000">
            <a:off x="649412" y="473537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Egyenes összekötő 54"/>
          <p:cNvCxnSpPr/>
          <p:nvPr/>
        </p:nvCxnSpPr>
        <p:spPr>
          <a:xfrm rot="5400000">
            <a:off x="649952" y="414838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Egyenes összekötő 55"/>
          <p:cNvCxnSpPr/>
          <p:nvPr/>
        </p:nvCxnSpPr>
        <p:spPr>
          <a:xfrm rot="5400000">
            <a:off x="647375" y="5612862"/>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Egyenes összekötő 74"/>
          <p:cNvCxnSpPr/>
          <p:nvPr/>
        </p:nvCxnSpPr>
        <p:spPr>
          <a:xfrm rot="5400000">
            <a:off x="647402" y="502840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Egyenes összekötő 76"/>
          <p:cNvCxnSpPr/>
          <p:nvPr/>
        </p:nvCxnSpPr>
        <p:spPr>
          <a:xfrm rot="5400000">
            <a:off x="653257" y="4440149"/>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Szövegdoboz 35"/>
          <p:cNvSpPr txBox="1"/>
          <p:nvPr/>
        </p:nvSpPr>
        <p:spPr>
          <a:xfrm>
            <a:off x="88692" y="5537345"/>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1500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3" name="Szövegdoboz 35"/>
          <p:cNvSpPr txBox="1"/>
          <p:nvPr/>
        </p:nvSpPr>
        <p:spPr>
          <a:xfrm>
            <a:off x="88692" y="5245658"/>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4" name="Szövegdoboz 35"/>
          <p:cNvSpPr txBox="1"/>
          <p:nvPr/>
        </p:nvSpPr>
        <p:spPr>
          <a:xfrm>
            <a:off x="88692" y="4953937"/>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2500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5" name="Szövegdoboz 35"/>
          <p:cNvSpPr txBox="1"/>
          <p:nvPr/>
        </p:nvSpPr>
        <p:spPr>
          <a:xfrm>
            <a:off x="88692" y="4660014"/>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6" name="Szövegdoboz 35"/>
          <p:cNvSpPr txBox="1"/>
          <p:nvPr/>
        </p:nvSpPr>
        <p:spPr>
          <a:xfrm>
            <a:off x="88692" y="4365220"/>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3500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7" name="Szövegdoboz 35"/>
          <p:cNvSpPr txBox="1"/>
          <p:nvPr/>
        </p:nvSpPr>
        <p:spPr>
          <a:xfrm>
            <a:off x="90639" y="4072388"/>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4000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8" name="Egyenes összekötő 55"/>
          <p:cNvCxnSpPr/>
          <p:nvPr/>
        </p:nvCxnSpPr>
        <p:spPr>
          <a:xfrm rot="5400000">
            <a:off x="643972" y="589175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Egyenes összekötő 55"/>
          <p:cNvCxnSpPr/>
          <p:nvPr/>
        </p:nvCxnSpPr>
        <p:spPr>
          <a:xfrm rot="5400000">
            <a:off x="646766" y="6180962"/>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Szövegdoboz 35"/>
          <p:cNvSpPr txBox="1"/>
          <p:nvPr/>
        </p:nvSpPr>
        <p:spPr>
          <a:xfrm>
            <a:off x="152209" y="6121025"/>
            <a:ext cx="45052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5</a:t>
            </a:r>
            <a:r>
              <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2" name="Egyenes összekötő 76"/>
          <p:cNvCxnSpPr/>
          <p:nvPr/>
        </p:nvCxnSpPr>
        <p:spPr>
          <a:xfrm rot="5400000">
            <a:off x="643903" y="385501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Szövegdoboz 35"/>
          <p:cNvSpPr txBox="1"/>
          <p:nvPr/>
        </p:nvSpPr>
        <p:spPr>
          <a:xfrm>
            <a:off x="79337" y="3780085"/>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4500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4" name="Szövegdoboz 35"/>
          <p:cNvSpPr txBox="1"/>
          <p:nvPr/>
        </p:nvSpPr>
        <p:spPr>
          <a:xfrm>
            <a:off x="71500" y="3487252"/>
            <a:ext cx="5760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5000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5" name="Egyenes összekötő 54"/>
          <p:cNvCxnSpPr/>
          <p:nvPr/>
        </p:nvCxnSpPr>
        <p:spPr>
          <a:xfrm rot="5400000">
            <a:off x="646419" y="3271921"/>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Egyenes összekötő 76"/>
          <p:cNvCxnSpPr/>
          <p:nvPr/>
        </p:nvCxnSpPr>
        <p:spPr>
          <a:xfrm rot="5400000">
            <a:off x="649725" y="3563687"/>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Szövegdoboz 35"/>
          <p:cNvSpPr txBox="1"/>
          <p:nvPr/>
        </p:nvSpPr>
        <p:spPr>
          <a:xfrm>
            <a:off x="74320" y="3195926"/>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5500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8" name="Egyenes összekötő 54"/>
          <p:cNvCxnSpPr/>
          <p:nvPr/>
        </p:nvCxnSpPr>
        <p:spPr>
          <a:xfrm rot="5400000">
            <a:off x="646261" y="3015759"/>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Szövegdoboz 35"/>
          <p:cNvSpPr txBox="1"/>
          <p:nvPr/>
        </p:nvSpPr>
        <p:spPr>
          <a:xfrm>
            <a:off x="78884" y="2930877"/>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6000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0" name="Egyenes összekötő 54"/>
          <p:cNvCxnSpPr/>
          <p:nvPr/>
        </p:nvCxnSpPr>
        <p:spPr>
          <a:xfrm rot="5400000">
            <a:off x="642352" y="271916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Szövegdoboz 35"/>
          <p:cNvSpPr txBox="1"/>
          <p:nvPr/>
        </p:nvSpPr>
        <p:spPr>
          <a:xfrm>
            <a:off x="77449" y="2643168"/>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6500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p:cNvSpPr txBox="1"/>
          <p:nvPr/>
        </p:nvSpPr>
        <p:spPr>
          <a:xfrm>
            <a:off x="796206" y="4739096"/>
            <a:ext cx="509447"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Intel</a:t>
            </a:r>
          </a:p>
        </p:txBody>
      </p:sp>
      <p:cxnSp>
        <p:nvCxnSpPr>
          <p:cNvPr id="28" name="Straight Connector 27"/>
          <p:cNvCxnSpPr/>
          <p:nvPr/>
        </p:nvCxnSpPr>
        <p:spPr>
          <a:xfrm flipH="1">
            <a:off x="1345377" y="5135062"/>
            <a:ext cx="2688443" cy="484019"/>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59373" y="5431916"/>
            <a:ext cx="20138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5" name="TextBox 104"/>
          <p:cNvSpPr txBox="1"/>
          <p:nvPr/>
        </p:nvSpPr>
        <p:spPr>
          <a:xfrm>
            <a:off x="1258935" y="5342892"/>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6" name="TextBox 105"/>
          <p:cNvSpPr txBox="1"/>
          <p:nvPr/>
        </p:nvSpPr>
        <p:spPr>
          <a:xfrm>
            <a:off x="2322404" y="5278318"/>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7" name="TextBox 106"/>
          <p:cNvSpPr txBox="1"/>
          <p:nvPr/>
        </p:nvSpPr>
        <p:spPr>
          <a:xfrm>
            <a:off x="2825647" y="5221774"/>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8" name="TextBox 107"/>
          <p:cNvSpPr txBox="1"/>
          <p:nvPr/>
        </p:nvSpPr>
        <p:spPr>
          <a:xfrm>
            <a:off x="3580513" y="5104441"/>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09" name="TextBox 108"/>
          <p:cNvSpPr txBox="1"/>
          <p:nvPr/>
        </p:nvSpPr>
        <p:spPr>
          <a:xfrm>
            <a:off x="3895041" y="5015403"/>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4" name="TextBox 113"/>
          <p:cNvSpPr txBox="1"/>
          <p:nvPr/>
        </p:nvSpPr>
        <p:spPr>
          <a:xfrm>
            <a:off x="5103284" y="3867696"/>
            <a:ext cx="14652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15" name="TextBox 114"/>
          <p:cNvSpPr txBox="1"/>
          <p:nvPr/>
        </p:nvSpPr>
        <p:spPr>
          <a:xfrm>
            <a:off x="3913426" y="5451724"/>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93" name="TextBox 92"/>
          <p:cNvSpPr txBox="1"/>
          <p:nvPr/>
        </p:nvSpPr>
        <p:spPr>
          <a:xfrm>
            <a:off x="3764422" y="5706494"/>
            <a:ext cx="578944" cy="566822"/>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835</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A73</a:t>
            </a:r>
          </a:p>
        </p:txBody>
      </p:sp>
      <p:sp>
        <p:nvSpPr>
          <p:cNvPr id="94" name="TextBox 93"/>
          <p:cNvSpPr txBox="1"/>
          <p:nvPr/>
        </p:nvSpPr>
        <p:spPr>
          <a:xfrm>
            <a:off x="4860032" y="5484333"/>
            <a:ext cx="591030" cy="566822"/>
          </a:xfrm>
          <a:prstGeom prst="rect">
            <a:avLst/>
          </a:prstGeom>
          <a:noFill/>
        </p:spPr>
        <p:txBody>
          <a:bodyPr wrap="non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85</a:t>
            </a:r>
            <a:r>
              <a:rPr kumimoji="0" lang="hu-HU" sz="1200" b="0" i="0" u="none" strike="noStrike" kern="1200" cap="none" spc="0" normalizeH="0" baseline="0" noProof="0" dirty="0">
                <a:ln>
                  <a:noFill/>
                </a:ln>
                <a:solidFill>
                  <a:srgbClr val="000000"/>
                </a:solidFill>
                <a:effectLst/>
                <a:uLnTx/>
                <a:uFillTx/>
                <a:latin typeface="Verdana"/>
                <a:ea typeface="+mn-ea"/>
                <a:cs typeface="+mn-cs"/>
              </a:rPr>
              <a:t>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(A75)</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Rectangle 46"/>
          <p:cNvSpPr/>
          <p:nvPr/>
        </p:nvSpPr>
        <p:spPr>
          <a:xfrm>
            <a:off x="1173193" y="4969696"/>
            <a:ext cx="867510" cy="44371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I7-4600U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98" name="Rectangle 97"/>
          <p:cNvSpPr/>
          <p:nvPr/>
        </p:nvSpPr>
        <p:spPr>
          <a:xfrm>
            <a:off x="689484" y="5178043"/>
            <a:ext cx="867510" cy="400110"/>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I7-4500U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55" name="Rectangle 54"/>
          <p:cNvSpPr/>
          <p:nvPr/>
        </p:nvSpPr>
        <p:spPr>
          <a:xfrm>
            <a:off x="1960125" y="5034759"/>
            <a:ext cx="867510" cy="374461"/>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I7-5600U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57" name="Rectangle 56"/>
          <p:cNvSpPr/>
          <p:nvPr/>
        </p:nvSpPr>
        <p:spPr>
          <a:xfrm>
            <a:off x="2375756" y="4689140"/>
            <a:ext cx="867510" cy="400110"/>
          </a:xfrm>
          <a:prstGeom prst="rect">
            <a:avLst/>
          </a:prstGeom>
        </p:spPr>
        <p:txBody>
          <a:bodyPr wrap="none">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I7-6600U</a:t>
            </a: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3" name="TextBox 102"/>
          <p:cNvSpPr txBox="1"/>
          <p:nvPr/>
        </p:nvSpPr>
        <p:spPr>
          <a:xfrm>
            <a:off x="3098561" y="4733243"/>
            <a:ext cx="1004365" cy="400110"/>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I7-7560U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2C</a:t>
            </a:r>
          </a:p>
        </p:txBody>
      </p:sp>
      <p:sp>
        <p:nvSpPr>
          <p:cNvPr id="104" name="TextBox 103"/>
          <p:cNvSpPr txBox="1"/>
          <p:nvPr/>
        </p:nvSpPr>
        <p:spPr>
          <a:xfrm>
            <a:off x="3535735" y="4322910"/>
            <a:ext cx="867510" cy="44371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I7-7660U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2C</a:t>
            </a:r>
          </a:p>
        </p:txBody>
      </p:sp>
      <p:sp>
        <p:nvSpPr>
          <p:cNvPr id="111" name="TextBox 110"/>
          <p:cNvSpPr txBox="1"/>
          <p:nvPr/>
        </p:nvSpPr>
        <p:spPr>
          <a:xfrm>
            <a:off x="4122212" y="3892986"/>
            <a:ext cx="1205872" cy="400110"/>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I7-8565U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 4C</a:t>
            </a:r>
          </a:p>
        </p:txBody>
      </p:sp>
      <p:sp>
        <p:nvSpPr>
          <p:cNvPr id="32" name="TextBox 31"/>
          <p:cNvSpPr txBox="1"/>
          <p:nvPr/>
        </p:nvSpPr>
        <p:spPr>
          <a:xfrm>
            <a:off x="2843808" y="5625085"/>
            <a:ext cx="95211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Qualcomm</a:t>
            </a:r>
          </a:p>
        </p:txBody>
      </p:sp>
      <p:sp>
        <p:nvSpPr>
          <p:cNvPr id="197" name="TextBox 196"/>
          <p:cNvSpPr txBox="1"/>
          <p:nvPr/>
        </p:nvSpPr>
        <p:spPr>
          <a:xfrm>
            <a:off x="5868144" y="3578008"/>
            <a:ext cx="266628" cy="2823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cxnSp>
        <p:nvCxnSpPr>
          <p:cNvPr id="33" name="Straight Connector 32"/>
          <p:cNvCxnSpPr>
            <a:cxnSpLocks/>
          </p:cNvCxnSpPr>
          <p:nvPr/>
        </p:nvCxnSpPr>
        <p:spPr bwMode="auto">
          <a:xfrm flipH="1">
            <a:off x="4042664" y="3727862"/>
            <a:ext cx="1965125" cy="1423713"/>
          </a:xfrm>
          <a:prstGeom prst="line">
            <a:avLst/>
          </a:prstGeom>
          <a:noFill/>
          <a:ln w="19050" cap="flat" cmpd="sng" algn="ctr">
            <a:solidFill>
              <a:srgbClr val="0070C0"/>
            </a:solidFill>
            <a:prstDash val="sysDash"/>
            <a:round/>
            <a:headEnd type="none" w="med" len="med"/>
            <a:tailEnd type="none" w="med" len="med"/>
          </a:ln>
          <a:effectLst/>
        </p:spPr>
      </p:cxnSp>
      <p:sp>
        <p:nvSpPr>
          <p:cNvPr id="130" name="TextBox 129"/>
          <p:cNvSpPr txBox="1"/>
          <p:nvPr/>
        </p:nvSpPr>
        <p:spPr>
          <a:xfrm>
            <a:off x="5104948" y="5185548"/>
            <a:ext cx="22700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34" name="TextBox 133"/>
          <p:cNvSpPr txBox="1"/>
          <p:nvPr/>
        </p:nvSpPr>
        <p:spPr>
          <a:xfrm>
            <a:off x="5314541" y="3652876"/>
            <a:ext cx="201018"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36" name="TextBox 135"/>
          <p:cNvSpPr txBox="1"/>
          <p:nvPr/>
        </p:nvSpPr>
        <p:spPr>
          <a:xfrm>
            <a:off x="6758306" y="3445355"/>
            <a:ext cx="14652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41" name="TextBox 140"/>
          <p:cNvSpPr txBox="1"/>
          <p:nvPr/>
        </p:nvSpPr>
        <p:spPr>
          <a:xfrm>
            <a:off x="6120172" y="2920878"/>
            <a:ext cx="1205872" cy="400110"/>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I7-1165G7</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4C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4" name="Straight Connector 3"/>
          <p:cNvCxnSpPr>
            <a:cxnSpLocks/>
          </p:cNvCxnSpPr>
          <p:nvPr/>
        </p:nvCxnSpPr>
        <p:spPr bwMode="auto">
          <a:xfrm flipH="1">
            <a:off x="6961963" y="3430988"/>
            <a:ext cx="883175" cy="1256532"/>
          </a:xfrm>
          <a:prstGeom prst="line">
            <a:avLst/>
          </a:prstGeom>
          <a:noFill/>
          <a:ln w="19050" cap="flat" cmpd="sng" algn="ctr">
            <a:solidFill>
              <a:schemeClr val="tx1"/>
            </a:solidFill>
            <a:prstDash val="sysDash"/>
            <a:round/>
            <a:headEnd type="none" w="med" len="med"/>
            <a:tailEnd type="none" w="med" len="med"/>
          </a:ln>
          <a:effectLst/>
        </p:spPr>
      </p:cxnSp>
      <p:cxnSp>
        <p:nvCxnSpPr>
          <p:cNvPr id="5" name="Egyenes összekötő nyíllal 6"/>
          <p:cNvCxnSpPr>
            <a:cxnSpLocks/>
          </p:cNvCxnSpPr>
          <p:nvPr/>
        </p:nvCxnSpPr>
        <p:spPr>
          <a:xfrm>
            <a:off x="644477" y="6497605"/>
            <a:ext cx="8352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Egyenes összekötő 12"/>
          <p:cNvCxnSpPr/>
          <p:nvPr/>
        </p:nvCxnSpPr>
        <p:spPr>
          <a:xfrm>
            <a:off x="779817" y="6425813"/>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Egyenes összekötő 13"/>
          <p:cNvCxnSpPr/>
          <p:nvPr/>
        </p:nvCxnSpPr>
        <p:spPr>
          <a:xfrm>
            <a:off x="1190921" y="6425331"/>
            <a:ext cx="0" cy="13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14"/>
          <p:cNvCxnSpPr/>
          <p:nvPr/>
        </p:nvCxnSpPr>
        <p:spPr>
          <a:xfrm>
            <a:off x="1584083" y="6432337"/>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gyenes összekötő 15"/>
          <p:cNvCxnSpPr/>
          <p:nvPr/>
        </p:nvCxnSpPr>
        <p:spPr>
          <a:xfrm>
            <a:off x="1981586" y="6438345"/>
            <a:ext cx="0" cy="13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gyenes összekötő 16"/>
          <p:cNvCxnSpPr/>
          <p:nvPr/>
        </p:nvCxnSpPr>
        <p:spPr>
          <a:xfrm>
            <a:off x="2374748" y="6437329"/>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7"/>
          <p:cNvCxnSpPr/>
          <p:nvPr/>
        </p:nvCxnSpPr>
        <p:spPr>
          <a:xfrm>
            <a:off x="2768777" y="6436848"/>
            <a:ext cx="0" cy="13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gyenes összekötő 18"/>
          <p:cNvCxnSpPr/>
          <p:nvPr/>
        </p:nvCxnSpPr>
        <p:spPr>
          <a:xfrm>
            <a:off x="3161938" y="6435832"/>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9"/>
          <p:cNvCxnSpPr/>
          <p:nvPr/>
        </p:nvCxnSpPr>
        <p:spPr>
          <a:xfrm>
            <a:off x="3556662" y="6438345"/>
            <a:ext cx="0" cy="13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gyenes összekötő 20"/>
          <p:cNvCxnSpPr/>
          <p:nvPr/>
        </p:nvCxnSpPr>
        <p:spPr>
          <a:xfrm>
            <a:off x="3949824" y="6437329"/>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21"/>
          <p:cNvCxnSpPr/>
          <p:nvPr/>
        </p:nvCxnSpPr>
        <p:spPr>
          <a:xfrm>
            <a:off x="4343854" y="6436848"/>
            <a:ext cx="0" cy="13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gyenes összekötő 22"/>
          <p:cNvCxnSpPr/>
          <p:nvPr/>
        </p:nvCxnSpPr>
        <p:spPr>
          <a:xfrm>
            <a:off x="4737015" y="6435832"/>
            <a:ext cx="0" cy="135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zövegdoboz 29"/>
          <p:cNvSpPr txBox="1"/>
          <p:nvPr/>
        </p:nvSpPr>
        <p:spPr>
          <a:xfrm>
            <a:off x="984215" y="6521174"/>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13</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Szövegdoboz 30"/>
          <p:cNvSpPr txBox="1"/>
          <p:nvPr/>
        </p:nvSpPr>
        <p:spPr>
          <a:xfrm>
            <a:off x="1795020" y="6521174"/>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4</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2" name="Szövegdoboz 31"/>
          <p:cNvSpPr txBox="1"/>
          <p:nvPr/>
        </p:nvSpPr>
        <p:spPr>
          <a:xfrm>
            <a:off x="2549886" y="6521174"/>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Szövegdoboz 32"/>
          <p:cNvSpPr txBox="1"/>
          <p:nvPr/>
        </p:nvSpPr>
        <p:spPr>
          <a:xfrm>
            <a:off x="3343171" y="6521174"/>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Szövegdoboz 33"/>
          <p:cNvSpPr txBox="1"/>
          <p:nvPr/>
        </p:nvSpPr>
        <p:spPr>
          <a:xfrm>
            <a:off x="4126808" y="6525267"/>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7</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Szövegdoboz 34"/>
          <p:cNvSpPr txBox="1"/>
          <p:nvPr/>
        </p:nvSpPr>
        <p:spPr>
          <a:xfrm>
            <a:off x="8597291" y="6534704"/>
            <a:ext cx="51956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a:t>
            </a:r>
          </a:p>
        </p:txBody>
      </p:sp>
      <p:cxnSp>
        <p:nvCxnSpPr>
          <p:cNvPr id="135" name="Egyenes összekötő 21"/>
          <p:cNvCxnSpPr/>
          <p:nvPr/>
        </p:nvCxnSpPr>
        <p:spPr>
          <a:xfrm>
            <a:off x="4735591" y="6441440"/>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Egyenes összekötő 22"/>
          <p:cNvCxnSpPr/>
          <p:nvPr/>
        </p:nvCxnSpPr>
        <p:spPr>
          <a:xfrm>
            <a:off x="5522431" y="6424195"/>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Szövegdoboz 33"/>
          <p:cNvSpPr txBox="1"/>
          <p:nvPr/>
        </p:nvSpPr>
        <p:spPr>
          <a:xfrm>
            <a:off x="4915811" y="6521658"/>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8</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0" name="Egyenes összekötő 21"/>
          <p:cNvCxnSpPr/>
          <p:nvPr/>
        </p:nvCxnSpPr>
        <p:spPr>
          <a:xfrm>
            <a:off x="5119216" y="6424195"/>
            <a:ext cx="0" cy="1358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Egyenes összekötő 21"/>
          <p:cNvCxnSpPr/>
          <p:nvPr/>
        </p:nvCxnSpPr>
        <p:spPr>
          <a:xfrm>
            <a:off x="5905140" y="6430888"/>
            <a:ext cx="0" cy="1358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Szövegdoboz 33"/>
          <p:cNvSpPr txBox="1"/>
          <p:nvPr/>
        </p:nvSpPr>
        <p:spPr>
          <a:xfrm>
            <a:off x="5695002" y="6536377"/>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201</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9</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9" name="Egyenes összekötő 21"/>
          <p:cNvCxnSpPr/>
          <p:nvPr/>
        </p:nvCxnSpPr>
        <p:spPr>
          <a:xfrm>
            <a:off x="6715952" y="6424194"/>
            <a:ext cx="0" cy="1358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Egyenes összekötő 22">
            <a:extLst>
              <a:ext uri="{FF2B5EF4-FFF2-40B4-BE49-F238E27FC236}">
                <a16:creationId xmlns:a16="http://schemas.microsoft.com/office/drawing/2014/main" id="{7EC20FCD-40BD-4931-9746-F7B0443A765B}"/>
              </a:ext>
            </a:extLst>
          </p:cNvPr>
          <p:cNvCxnSpPr/>
          <p:nvPr/>
        </p:nvCxnSpPr>
        <p:spPr>
          <a:xfrm>
            <a:off x="6304067" y="6434710"/>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Egyenes összekötő 22">
            <a:extLst>
              <a:ext uri="{FF2B5EF4-FFF2-40B4-BE49-F238E27FC236}">
                <a16:creationId xmlns:a16="http://schemas.microsoft.com/office/drawing/2014/main" id="{2A52E214-B56B-4A10-B55E-3587216C754C}"/>
              </a:ext>
            </a:extLst>
          </p:cNvPr>
          <p:cNvCxnSpPr/>
          <p:nvPr/>
        </p:nvCxnSpPr>
        <p:spPr>
          <a:xfrm>
            <a:off x="7125476" y="6430888"/>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Egyenes összekötő 22">
            <a:extLst>
              <a:ext uri="{FF2B5EF4-FFF2-40B4-BE49-F238E27FC236}">
                <a16:creationId xmlns:a16="http://schemas.microsoft.com/office/drawing/2014/main" id="{B8518DF5-B1E3-48C0-8DE5-890A48BBEC76}"/>
              </a:ext>
            </a:extLst>
          </p:cNvPr>
          <p:cNvCxnSpPr/>
          <p:nvPr/>
        </p:nvCxnSpPr>
        <p:spPr>
          <a:xfrm>
            <a:off x="7940457" y="6424194"/>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Egyenes összekötő 21">
            <a:extLst>
              <a:ext uri="{FF2B5EF4-FFF2-40B4-BE49-F238E27FC236}">
                <a16:creationId xmlns:a16="http://schemas.microsoft.com/office/drawing/2014/main" id="{9DC5EE5D-30EA-4C42-8C16-05298C84E9E3}"/>
              </a:ext>
            </a:extLst>
          </p:cNvPr>
          <p:cNvCxnSpPr/>
          <p:nvPr/>
        </p:nvCxnSpPr>
        <p:spPr>
          <a:xfrm>
            <a:off x="7533060" y="6430888"/>
            <a:ext cx="0" cy="1358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Szövegdoboz 33">
            <a:extLst>
              <a:ext uri="{FF2B5EF4-FFF2-40B4-BE49-F238E27FC236}">
                <a16:creationId xmlns:a16="http://schemas.microsoft.com/office/drawing/2014/main" id="{311A127B-9E90-44A7-861D-F1AFBC97E62B}"/>
              </a:ext>
            </a:extLst>
          </p:cNvPr>
          <p:cNvSpPr txBox="1"/>
          <p:nvPr/>
        </p:nvSpPr>
        <p:spPr>
          <a:xfrm>
            <a:off x="6493322" y="6535548"/>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GB"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4" name="Szövegdoboz 33">
            <a:extLst>
              <a:ext uri="{FF2B5EF4-FFF2-40B4-BE49-F238E27FC236}">
                <a16:creationId xmlns:a16="http://schemas.microsoft.com/office/drawing/2014/main" id="{832D33E5-8AE0-42AF-9B76-5BA9B0A9441A}"/>
              </a:ext>
            </a:extLst>
          </p:cNvPr>
          <p:cNvSpPr txBox="1"/>
          <p:nvPr/>
        </p:nvSpPr>
        <p:spPr>
          <a:xfrm>
            <a:off x="7308394" y="6532963"/>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GB"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21</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6" name="TextBox 109">
            <a:extLst>
              <a:ext uri="{FF2B5EF4-FFF2-40B4-BE49-F238E27FC236}">
                <a16:creationId xmlns:a16="http://schemas.microsoft.com/office/drawing/2014/main" id="{C163C40C-5712-4698-863C-FA61E1FF7F8C}"/>
              </a:ext>
            </a:extLst>
          </p:cNvPr>
          <p:cNvSpPr txBox="1"/>
          <p:nvPr/>
        </p:nvSpPr>
        <p:spPr>
          <a:xfrm>
            <a:off x="6154549" y="4906395"/>
            <a:ext cx="22700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7" name="TextBox 212">
            <a:extLst>
              <a:ext uri="{FF2B5EF4-FFF2-40B4-BE49-F238E27FC236}">
                <a16:creationId xmlns:a16="http://schemas.microsoft.com/office/drawing/2014/main" id="{063351D0-63B0-4651-A333-0482E2EDFD97}"/>
              </a:ext>
            </a:extLst>
          </p:cNvPr>
          <p:cNvSpPr txBox="1"/>
          <p:nvPr/>
        </p:nvSpPr>
        <p:spPr>
          <a:xfrm>
            <a:off x="5904148" y="5097351"/>
            <a:ext cx="74021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8c</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(A76)</a:t>
            </a:r>
          </a:p>
        </p:txBody>
      </p:sp>
      <p:sp>
        <p:nvSpPr>
          <p:cNvPr id="148" name="TextBox 109">
            <a:extLst>
              <a:ext uri="{FF2B5EF4-FFF2-40B4-BE49-F238E27FC236}">
                <a16:creationId xmlns:a16="http://schemas.microsoft.com/office/drawing/2014/main" id="{B7535D13-0B12-45EB-A48F-E41928435717}"/>
              </a:ext>
            </a:extLst>
          </p:cNvPr>
          <p:cNvSpPr txBox="1"/>
          <p:nvPr/>
        </p:nvSpPr>
        <p:spPr>
          <a:xfrm>
            <a:off x="5380973" y="4766094"/>
            <a:ext cx="22700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49" name="TextBox 212">
            <a:extLst>
              <a:ext uri="{FF2B5EF4-FFF2-40B4-BE49-F238E27FC236}">
                <a16:creationId xmlns:a16="http://schemas.microsoft.com/office/drawing/2014/main" id="{EE287EB5-962D-4D44-A963-7216924A5975}"/>
              </a:ext>
            </a:extLst>
          </p:cNvPr>
          <p:cNvSpPr txBox="1"/>
          <p:nvPr/>
        </p:nvSpPr>
        <p:spPr>
          <a:xfrm>
            <a:off x="5385064" y="5182016"/>
            <a:ext cx="627096" cy="62324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8cx</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(A76)</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0" name="TextBox 211">
            <a:extLst>
              <a:ext uri="{FF2B5EF4-FFF2-40B4-BE49-F238E27FC236}">
                <a16:creationId xmlns:a16="http://schemas.microsoft.com/office/drawing/2014/main" id="{3600745E-8AC0-4101-92E2-8EF95261364F}"/>
              </a:ext>
            </a:extLst>
          </p:cNvPr>
          <p:cNvSpPr txBox="1"/>
          <p:nvPr/>
        </p:nvSpPr>
        <p:spPr>
          <a:xfrm>
            <a:off x="6838457" y="4559163"/>
            <a:ext cx="14652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51" name="TextBox 212">
            <a:extLst>
              <a:ext uri="{FF2B5EF4-FFF2-40B4-BE49-F238E27FC236}">
                <a16:creationId xmlns:a16="http://schemas.microsoft.com/office/drawing/2014/main" id="{4944CC5E-A654-4DD2-9382-C64360D5BE58}"/>
              </a:ext>
            </a:extLst>
          </p:cNvPr>
          <p:cNvSpPr txBox="1"/>
          <p:nvPr/>
        </p:nvSpPr>
        <p:spPr>
          <a:xfrm>
            <a:off x="6647945" y="4751492"/>
            <a:ext cx="609160" cy="97975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8cx</a:t>
            </a:r>
          </a:p>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Gen.2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(A76)</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3" name="TextBox 211">
            <a:extLst>
              <a:ext uri="{FF2B5EF4-FFF2-40B4-BE49-F238E27FC236}">
                <a16:creationId xmlns:a16="http://schemas.microsoft.com/office/drawing/2014/main" id="{D3A726C2-D8F0-4931-BDC3-B01C0DBD5F23}"/>
              </a:ext>
            </a:extLst>
          </p:cNvPr>
          <p:cNvSpPr txBox="1"/>
          <p:nvPr/>
        </p:nvSpPr>
        <p:spPr>
          <a:xfrm>
            <a:off x="7721633" y="3302632"/>
            <a:ext cx="14652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x</a:t>
            </a:r>
          </a:p>
        </p:txBody>
      </p:sp>
      <p:sp>
        <p:nvSpPr>
          <p:cNvPr id="154" name="TextBox 212">
            <a:extLst>
              <a:ext uri="{FF2B5EF4-FFF2-40B4-BE49-F238E27FC236}">
                <a16:creationId xmlns:a16="http://schemas.microsoft.com/office/drawing/2014/main" id="{364109EC-4347-42FC-816B-534D69A239F3}"/>
              </a:ext>
            </a:extLst>
          </p:cNvPr>
          <p:cNvSpPr txBox="1"/>
          <p:nvPr/>
        </p:nvSpPr>
        <p:spPr>
          <a:xfrm>
            <a:off x="7600760" y="3494961"/>
            <a:ext cx="609160" cy="79508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8cx</a:t>
            </a:r>
          </a:p>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Gen.3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4+4C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(X1)</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55" name="Straight Connector 3">
            <a:extLst>
              <a:ext uri="{FF2B5EF4-FFF2-40B4-BE49-F238E27FC236}">
                <a16:creationId xmlns:a16="http://schemas.microsoft.com/office/drawing/2014/main" id="{18981791-4EA6-4DF0-BA6E-AA30AA381D9C}"/>
              </a:ext>
            </a:extLst>
          </p:cNvPr>
          <p:cNvCxnSpPr>
            <a:cxnSpLocks/>
            <a:stCxn id="150" idx="3"/>
          </p:cNvCxnSpPr>
          <p:nvPr/>
        </p:nvCxnSpPr>
        <p:spPr bwMode="auto">
          <a:xfrm flipH="1">
            <a:off x="4010711" y="4687519"/>
            <a:ext cx="2974268" cy="915818"/>
          </a:xfrm>
          <a:prstGeom prst="line">
            <a:avLst/>
          </a:prstGeom>
          <a:noFill/>
          <a:ln w="19050" cap="flat" cmpd="sng" algn="ctr">
            <a:solidFill>
              <a:schemeClr val="tx1"/>
            </a:solidFill>
            <a:prstDash val="sysDash"/>
            <a:round/>
            <a:headEnd type="none" w="med" len="med"/>
            <a:tailEnd type="none" w="med" len="med"/>
          </a:ln>
          <a:effectLst/>
        </p:spPr>
      </p:cxnSp>
      <p:sp>
        <p:nvSpPr>
          <p:cNvPr id="157" name="TextBox 109">
            <a:extLst>
              <a:ext uri="{FF2B5EF4-FFF2-40B4-BE49-F238E27FC236}">
                <a16:creationId xmlns:a16="http://schemas.microsoft.com/office/drawing/2014/main" id="{CE044779-61B6-49AA-8A76-D1B81B8659D9}"/>
              </a:ext>
            </a:extLst>
          </p:cNvPr>
          <p:cNvSpPr txBox="1"/>
          <p:nvPr/>
        </p:nvSpPr>
        <p:spPr>
          <a:xfrm>
            <a:off x="2313745" y="5633612"/>
            <a:ext cx="227002" cy="282381"/>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58" name="TextBox 212">
            <a:extLst>
              <a:ext uri="{FF2B5EF4-FFF2-40B4-BE49-F238E27FC236}">
                <a16:creationId xmlns:a16="http://schemas.microsoft.com/office/drawing/2014/main" id="{2B64E908-3C70-41D1-9230-203EF6C12927}"/>
              </a:ext>
            </a:extLst>
          </p:cNvPr>
          <p:cNvSpPr txBox="1"/>
          <p:nvPr/>
        </p:nvSpPr>
        <p:spPr>
          <a:xfrm>
            <a:off x="1992006" y="5786069"/>
            <a:ext cx="867510" cy="276999"/>
          </a:xfrm>
          <a:prstGeom prst="rect">
            <a:avLst/>
          </a:prstGeom>
          <a:noFill/>
          <a:ln>
            <a:no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70C0"/>
                </a:solidFill>
                <a:effectLst/>
                <a:uLnTx/>
                <a:uFillTx/>
                <a:latin typeface="Verdana"/>
                <a:ea typeface="+mn-ea"/>
                <a:cs typeface="+mn-cs"/>
              </a:rPr>
              <a:t>I5-5300U</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60" name="TextBox 109">
            <a:extLst>
              <a:ext uri="{FF2B5EF4-FFF2-40B4-BE49-F238E27FC236}">
                <a16:creationId xmlns:a16="http://schemas.microsoft.com/office/drawing/2014/main" id="{CF68E4B4-1161-48FD-BC2B-694F9740188B}"/>
              </a:ext>
            </a:extLst>
          </p:cNvPr>
          <p:cNvSpPr txBox="1"/>
          <p:nvPr/>
        </p:nvSpPr>
        <p:spPr>
          <a:xfrm>
            <a:off x="3899807" y="5190367"/>
            <a:ext cx="22700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61" name="TextBox 212">
            <a:extLst>
              <a:ext uri="{FF2B5EF4-FFF2-40B4-BE49-F238E27FC236}">
                <a16:creationId xmlns:a16="http://schemas.microsoft.com/office/drawing/2014/main" id="{D4EC8C16-30D7-4966-B165-F21900A62F8D}"/>
              </a:ext>
            </a:extLst>
          </p:cNvPr>
          <p:cNvSpPr txBox="1"/>
          <p:nvPr/>
        </p:nvSpPr>
        <p:spPr>
          <a:xfrm>
            <a:off x="3578068" y="5342823"/>
            <a:ext cx="867510" cy="276999"/>
          </a:xfrm>
          <a:prstGeom prst="rect">
            <a:avLst/>
          </a:prstGeom>
          <a:noFill/>
          <a:ln>
            <a:no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70C0"/>
                </a:solidFill>
                <a:effectLst/>
                <a:uLnTx/>
                <a:uFillTx/>
                <a:latin typeface="Verdana"/>
                <a:ea typeface="+mn-ea"/>
                <a:cs typeface="+mn-cs"/>
              </a:rPr>
              <a:t>I5-5700U</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62" name="TextBox 109">
            <a:extLst>
              <a:ext uri="{FF2B5EF4-FFF2-40B4-BE49-F238E27FC236}">
                <a16:creationId xmlns:a16="http://schemas.microsoft.com/office/drawing/2014/main" id="{ADF11EF0-BEF4-46E3-BC64-3110CE724C80}"/>
              </a:ext>
            </a:extLst>
          </p:cNvPr>
          <p:cNvSpPr txBox="1"/>
          <p:nvPr/>
        </p:nvSpPr>
        <p:spPr>
          <a:xfrm>
            <a:off x="5883545" y="3879939"/>
            <a:ext cx="227002" cy="282381"/>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94" name="TextBox 109">
            <a:extLst>
              <a:ext uri="{FF2B5EF4-FFF2-40B4-BE49-F238E27FC236}">
                <a16:creationId xmlns:a16="http://schemas.microsoft.com/office/drawing/2014/main" id="{1794E110-6A98-420E-BF5E-201F6B028322}"/>
              </a:ext>
            </a:extLst>
          </p:cNvPr>
          <p:cNvSpPr txBox="1"/>
          <p:nvPr/>
        </p:nvSpPr>
        <p:spPr>
          <a:xfrm>
            <a:off x="6732240" y="3248980"/>
            <a:ext cx="263006" cy="282381"/>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sp>
        <p:nvSpPr>
          <p:cNvPr id="195" name="TextBox 212">
            <a:extLst>
              <a:ext uri="{FF2B5EF4-FFF2-40B4-BE49-F238E27FC236}">
                <a16:creationId xmlns:a16="http://schemas.microsoft.com/office/drawing/2014/main" id="{21D28F41-8834-4EB0-8DF9-05069483ECB1}"/>
              </a:ext>
            </a:extLst>
          </p:cNvPr>
          <p:cNvSpPr txBox="1"/>
          <p:nvPr/>
        </p:nvSpPr>
        <p:spPr>
          <a:xfrm>
            <a:off x="6480212" y="3723419"/>
            <a:ext cx="920445" cy="461665"/>
          </a:xfrm>
          <a:prstGeom prst="rect">
            <a:avLst/>
          </a:prstGeom>
          <a:noFill/>
          <a:ln>
            <a:no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70C0"/>
                </a:solidFill>
                <a:effectLst/>
                <a:uLnTx/>
                <a:uFillTx/>
                <a:latin typeface="Verdana"/>
                <a:ea typeface="+mn-ea"/>
                <a:cs typeface="+mn-cs"/>
              </a:rPr>
              <a:t>I5-1140U</a:t>
            </a:r>
            <a:endParaRPr kumimoji="0" lang="en-US" sz="1200" b="0" i="0" u="none" strike="noStrike" kern="1200" cap="none" spc="0" normalizeH="0" baseline="0" noProof="0" dirty="0" smtClean="0">
              <a:ln>
                <a:noFill/>
              </a:ln>
              <a:solidFill>
                <a:srgbClr val="0070C0"/>
              </a:solidFill>
              <a:effectLst/>
              <a:uLnTx/>
              <a:uFillTx/>
              <a:latin typeface="Verdana"/>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latin typeface="Verdana"/>
              </a:rPr>
              <a:t>4C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196" name="Straight Connector 3">
            <a:extLst>
              <a:ext uri="{FF2B5EF4-FFF2-40B4-BE49-F238E27FC236}">
                <a16:creationId xmlns:a16="http://schemas.microsoft.com/office/drawing/2014/main" id="{FFB28723-4282-4803-BF4C-AD948DC4D024}"/>
              </a:ext>
            </a:extLst>
          </p:cNvPr>
          <p:cNvCxnSpPr>
            <a:cxnSpLocks/>
            <a:stCxn id="162" idx="3"/>
          </p:cNvCxnSpPr>
          <p:nvPr/>
        </p:nvCxnSpPr>
        <p:spPr bwMode="auto">
          <a:xfrm flipH="1">
            <a:off x="4031940" y="4021130"/>
            <a:ext cx="1980000" cy="1316082"/>
          </a:xfrm>
          <a:prstGeom prst="line">
            <a:avLst/>
          </a:prstGeom>
          <a:noFill/>
          <a:ln w="19050" cap="flat" cmpd="sng" algn="ctr">
            <a:solidFill>
              <a:srgbClr val="0070C0"/>
            </a:solidFill>
            <a:prstDash val="sysDash"/>
            <a:round/>
            <a:headEnd type="none" w="med" len="med"/>
            <a:tailEnd type="none" w="med" len="med"/>
          </a:ln>
          <a:effectLst/>
        </p:spPr>
      </p:cxnSp>
      <p:cxnSp>
        <p:nvCxnSpPr>
          <p:cNvPr id="198" name="Straight Connector 3">
            <a:extLst>
              <a:ext uri="{FF2B5EF4-FFF2-40B4-BE49-F238E27FC236}">
                <a16:creationId xmlns:a16="http://schemas.microsoft.com/office/drawing/2014/main" id="{01350ACC-F070-4ED3-8706-07A6734914EA}"/>
              </a:ext>
            </a:extLst>
          </p:cNvPr>
          <p:cNvCxnSpPr>
            <a:cxnSpLocks/>
            <a:stCxn id="161" idx="0"/>
          </p:cNvCxnSpPr>
          <p:nvPr/>
        </p:nvCxnSpPr>
        <p:spPr bwMode="auto">
          <a:xfrm flipH="1">
            <a:off x="2427586" y="5342823"/>
            <a:ext cx="1584237" cy="426967"/>
          </a:xfrm>
          <a:prstGeom prst="line">
            <a:avLst/>
          </a:prstGeom>
          <a:noFill/>
          <a:ln w="19050" cap="flat" cmpd="sng" algn="ctr">
            <a:solidFill>
              <a:srgbClr val="0070C0"/>
            </a:solidFill>
            <a:prstDash val="sysDash"/>
            <a:round/>
            <a:headEnd type="none" w="med" len="med"/>
            <a:tailEnd type="none" w="med" len="med"/>
          </a:ln>
          <a:effectLst/>
        </p:spPr>
      </p:cxnSp>
      <p:cxnSp>
        <p:nvCxnSpPr>
          <p:cNvPr id="113" name="Egyenes összekötő 54"/>
          <p:cNvCxnSpPr/>
          <p:nvPr/>
        </p:nvCxnSpPr>
        <p:spPr>
          <a:xfrm rot="5400000">
            <a:off x="650613" y="2428547"/>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Szövegdoboz 35"/>
          <p:cNvSpPr txBox="1"/>
          <p:nvPr/>
        </p:nvSpPr>
        <p:spPr>
          <a:xfrm>
            <a:off x="79614" y="2358505"/>
            <a:ext cx="54268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7000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18" name="Egyenes összekötő 22">
            <a:extLst>
              <a:ext uri="{FF2B5EF4-FFF2-40B4-BE49-F238E27FC236}">
                <a16:creationId xmlns:a16="http://schemas.microsoft.com/office/drawing/2014/main" id="{B8518DF5-B1E3-48C0-8DE5-890A48BBEC76}"/>
              </a:ext>
            </a:extLst>
          </p:cNvPr>
          <p:cNvCxnSpPr/>
          <p:nvPr/>
        </p:nvCxnSpPr>
        <p:spPr>
          <a:xfrm>
            <a:off x="8734407" y="6426957"/>
            <a:ext cx="0" cy="135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Egyenes összekötő 21">
            <a:extLst>
              <a:ext uri="{FF2B5EF4-FFF2-40B4-BE49-F238E27FC236}">
                <a16:creationId xmlns:a16="http://schemas.microsoft.com/office/drawing/2014/main" id="{9DC5EE5D-30EA-4C42-8C16-05298C84E9E3}"/>
              </a:ext>
            </a:extLst>
          </p:cNvPr>
          <p:cNvCxnSpPr/>
          <p:nvPr/>
        </p:nvCxnSpPr>
        <p:spPr>
          <a:xfrm>
            <a:off x="8327009" y="6433651"/>
            <a:ext cx="0" cy="1358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Szövegdoboz 33">
            <a:extLst>
              <a:ext uri="{FF2B5EF4-FFF2-40B4-BE49-F238E27FC236}">
                <a16:creationId xmlns:a16="http://schemas.microsoft.com/office/drawing/2014/main" id="{832D33E5-8AE0-42AF-9B76-5BA9B0A9441A}"/>
              </a:ext>
            </a:extLst>
          </p:cNvPr>
          <p:cNvSpPr txBox="1"/>
          <p:nvPr/>
        </p:nvSpPr>
        <p:spPr>
          <a:xfrm>
            <a:off x="8102344" y="6535726"/>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20</a:t>
            </a:r>
            <a:r>
              <a:rPr kumimoji="0" lang="en-GB"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22</a:t>
            </a:r>
            <a:endParaRPr kumimoji="0" lang="hu-HU"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4" name="TextBox 123"/>
          <p:cNvSpPr txBox="1"/>
          <p:nvPr/>
        </p:nvSpPr>
        <p:spPr>
          <a:xfrm>
            <a:off x="7971610" y="1736812"/>
            <a:ext cx="146522" cy="2823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cxnSp>
        <p:nvCxnSpPr>
          <p:cNvPr id="19" name="Straight Connector 18"/>
          <p:cNvCxnSpPr/>
          <p:nvPr/>
        </p:nvCxnSpPr>
        <p:spPr>
          <a:xfrm flipV="1">
            <a:off x="5187153" y="2065483"/>
            <a:ext cx="864" cy="30898"/>
          </a:xfrm>
          <a:prstGeom prst="line">
            <a:avLst/>
          </a:prstGeom>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488324" y="1516722"/>
            <a:ext cx="1205872" cy="400110"/>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I7-1265U</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2+8C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30" name="Straight Connector 29"/>
          <p:cNvCxnSpPr>
            <a:endCxn id="124" idx="3"/>
          </p:cNvCxnSpPr>
          <p:nvPr/>
        </p:nvCxnSpPr>
        <p:spPr>
          <a:xfrm flipV="1">
            <a:off x="6877315" y="1878003"/>
            <a:ext cx="1240817" cy="1536365"/>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1500" y="481678"/>
            <a:ext cx="9241441" cy="6719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rPr>
              <a:t>Raising MC </a:t>
            </a:r>
            <a:r>
              <a:rPr lang="en-US" spc="-60" dirty="0">
                <a:solidFill>
                  <a:srgbClr val="2D2D8A"/>
                </a:solidFill>
                <a:latin typeface="Verdana"/>
              </a:rPr>
              <a:t>performance in Qualcomm’s processors to be used in Windows devices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noProof="0" dirty="0" smtClean="0">
                <a:ln>
                  <a:noFill/>
                </a:ln>
                <a:solidFill>
                  <a:srgbClr val="2D2D8A"/>
                </a:solidFill>
                <a:effectLst/>
                <a:uLnTx/>
                <a:uFillTx/>
                <a:latin typeface="Verdana"/>
              </a:rPr>
              <a:t> (</a:t>
            </a:r>
            <a:r>
              <a:rPr kumimoji="0" lang="en-US" sz="1800" b="0" i="0" u="none" strike="noStrike" kern="1200" cap="none" spc="-60" normalizeH="0" noProof="0" dirty="0" err="1" smtClean="0">
                <a:ln>
                  <a:noFill/>
                </a:ln>
                <a:solidFill>
                  <a:srgbClr val="2D2D8A"/>
                </a:solidFill>
                <a:effectLst/>
                <a:uLnTx/>
                <a:uFillTx/>
                <a:latin typeface="Verdana"/>
              </a:rPr>
              <a:t>Geekbench</a:t>
            </a:r>
            <a:r>
              <a:rPr kumimoji="0" lang="en-US" sz="1800" b="0" i="0" u="none" strike="noStrike" kern="1200" cap="none" spc="-60" normalizeH="0" noProof="0" dirty="0" smtClean="0">
                <a:ln>
                  <a:noFill/>
                </a:ln>
                <a:solidFill>
                  <a:srgbClr val="2D2D8A"/>
                </a:solidFill>
                <a:effectLst/>
                <a:uLnTx/>
                <a:uFillTx/>
                <a:latin typeface="Verdana"/>
              </a:rPr>
              <a:t> </a:t>
            </a:r>
            <a:r>
              <a:rPr kumimoji="0" lang="en-US" sz="1800" b="0" i="0" u="none" strike="noStrike" kern="1200" cap="none" spc="-60" normalizeH="0" noProof="0" dirty="0">
                <a:ln>
                  <a:noFill/>
                </a:ln>
                <a:solidFill>
                  <a:srgbClr val="2D2D8A"/>
                </a:solidFill>
                <a:effectLst/>
                <a:uLnTx/>
                <a:uFillTx/>
                <a:latin typeface="Verdana"/>
              </a:rPr>
              <a:t>5 MC scores vs. Intel’s</a:t>
            </a:r>
            <a:r>
              <a:rPr kumimoji="0" lang="hu-HU" sz="1800" b="0" i="0" u="none" strike="noStrike" kern="1200" cap="none" spc="-60" normalizeH="0" noProof="0" dirty="0">
                <a:ln>
                  <a:noFill/>
                </a:ln>
                <a:solidFill>
                  <a:srgbClr val="2D2D8A"/>
                </a:solidFill>
                <a:effectLst/>
                <a:uLnTx/>
                <a:uFillTx/>
                <a:latin typeface="Verdana"/>
              </a:rPr>
              <a:t> i5/i7 (15 W)</a:t>
            </a:r>
            <a:r>
              <a:rPr kumimoji="0" lang="en-US" sz="1800" b="0" i="0" u="none" strike="noStrike" kern="1200" cap="none" spc="-60" normalizeH="0" noProof="0" dirty="0">
                <a:ln>
                  <a:noFill/>
                </a:ln>
                <a:solidFill>
                  <a:srgbClr val="2D2D8A"/>
                </a:solidFill>
                <a:effectLst/>
                <a:uLnTx/>
                <a:uFillTx/>
                <a:latin typeface="Verdana"/>
              </a:rPr>
              <a:t> </a:t>
            </a:r>
            <a:r>
              <a:rPr kumimoji="0" lang="en-US" sz="1800" b="0" i="0" u="none" strike="noStrike" kern="1200" cap="none" spc="-60" normalizeH="0" noProof="0" dirty="0" smtClean="0">
                <a:ln>
                  <a:noFill/>
                </a:ln>
                <a:solidFill>
                  <a:srgbClr val="2D2D8A"/>
                </a:solidFill>
                <a:effectLst/>
                <a:uLnTx/>
                <a:uFillTx/>
                <a:latin typeface="Verdana"/>
              </a:rPr>
              <a:t>processors, under Windows) </a:t>
            </a:r>
            <a:r>
              <a:rPr kumimoji="0" lang="en-US" sz="1800" b="0" i="0" u="none" strike="noStrike" kern="1200" cap="none" spc="-60" normalizeH="0" noProof="0" dirty="0">
                <a:ln>
                  <a:noFill/>
                </a:ln>
                <a:solidFill>
                  <a:srgbClr val="2D2D8A"/>
                </a:solidFill>
                <a:effectLst/>
                <a:uLnTx/>
                <a:uFillTx/>
                <a:latin typeface="Verdana"/>
              </a:rPr>
              <a:t>[</a:t>
            </a:r>
            <a:r>
              <a:rPr kumimoji="0" lang="hu-HU" sz="1800" b="0" i="0" u="none" strike="noStrike" kern="1200" cap="none" spc="-60" normalizeH="0" noProof="0" dirty="0">
                <a:ln>
                  <a:noFill/>
                </a:ln>
                <a:solidFill>
                  <a:srgbClr val="2D2D8A"/>
                </a:solidFill>
                <a:effectLst/>
                <a:uLnTx/>
                <a:uFillTx/>
                <a:latin typeface="Verdana"/>
              </a:rPr>
              <a:t>74</a:t>
            </a:r>
            <a:r>
              <a:rPr kumimoji="0" lang="en-US" sz="1800" b="0" i="0" u="none" strike="noStrike" kern="1200" cap="none" spc="-60" normalizeH="0" noProof="0" dirty="0">
                <a:ln>
                  <a:noFill/>
                </a:ln>
                <a:solidFill>
                  <a:srgbClr val="2D2D8A"/>
                </a:solidFill>
                <a:effectLst/>
                <a:uLnTx/>
                <a:uFillTx/>
                <a:latin typeface="Verdana"/>
              </a:rPr>
              <a:t>] </a:t>
            </a:r>
            <a:endParaRPr kumimoji="0" lang="en-US" sz="1800" b="0" i="0" u="none" strike="noStrike" kern="1200" cap="none" spc="-60" normalizeH="0" noProof="0" dirty="0">
              <a:ln>
                <a:noFill/>
              </a:ln>
              <a:solidFill>
                <a:srgbClr val="000000"/>
              </a:solidFill>
              <a:effectLst/>
              <a:uLnTx/>
              <a:uFillTx/>
              <a:latin typeface="Verdana"/>
            </a:endParaRPr>
          </a:p>
        </p:txBody>
      </p:sp>
      <p:cxnSp>
        <p:nvCxnSpPr>
          <p:cNvPr id="126" name="Egyenes összekötő 54"/>
          <p:cNvCxnSpPr/>
          <p:nvPr/>
        </p:nvCxnSpPr>
        <p:spPr>
          <a:xfrm rot="5400000">
            <a:off x="650869" y="2428545"/>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Egyenes összekötő 54"/>
          <p:cNvCxnSpPr/>
          <p:nvPr/>
        </p:nvCxnSpPr>
        <p:spPr>
          <a:xfrm rot="5400000">
            <a:off x="646960" y="2131949"/>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Szövegdoboz 35"/>
          <p:cNvSpPr txBox="1"/>
          <p:nvPr/>
        </p:nvSpPr>
        <p:spPr>
          <a:xfrm>
            <a:off x="82057" y="2055954"/>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7500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45" name="Egyenes összekötő 54"/>
          <p:cNvCxnSpPr/>
          <p:nvPr/>
        </p:nvCxnSpPr>
        <p:spPr>
          <a:xfrm rot="5400000">
            <a:off x="655221" y="1841333"/>
            <a:ext cx="0" cy="12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Szövegdoboz 35"/>
          <p:cNvSpPr txBox="1"/>
          <p:nvPr/>
        </p:nvSpPr>
        <p:spPr>
          <a:xfrm>
            <a:off x="84222" y="1771291"/>
            <a:ext cx="57579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8000</a:t>
            </a:r>
            <a:endParaRPr kumimoji="0" lang="hu-HU" sz="12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9" name="TextBox 158"/>
          <p:cNvSpPr txBox="1"/>
          <p:nvPr/>
        </p:nvSpPr>
        <p:spPr>
          <a:xfrm>
            <a:off x="5004048" y="3352926"/>
            <a:ext cx="1205872" cy="400110"/>
          </a:xfrm>
          <a:prstGeom prst="rect">
            <a:avLst/>
          </a:prstGeom>
          <a:noFill/>
          <a:ln>
            <a:noFill/>
          </a:ln>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I7-1065G7</a:t>
            </a: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4C</a:t>
            </a:r>
          </a:p>
        </p:txBody>
      </p:sp>
      <p:sp>
        <p:nvSpPr>
          <p:cNvPr id="163" name="TextBox 212">
            <a:extLst>
              <a:ext uri="{FF2B5EF4-FFF2-40B4-BE49-F238E27FC236}">
                <a16:creationId xmlns:a16="http://schemas.microsoft.com/office/drawing/2014/main" id="{3CA82BF4-A0D0-4038-BCE0-F8C175294090}"/>
              </a:ext>
            </a:extLst>
          </p:cNvPr>
          <p:cNvSpPr txBox="1"/>
          <p:nvPr/>
        </p:nvSpPr>
        <p:spPr>
          <a:xfrm>
            <a:off x="5608633" y="4196117"/>
            <a:ext cx="1024639" cy="276999"/>
          </a:xfrm>
          <a:prstGeom prst="rect">
            <a:avLst/>
          </a:prstGeom>
          <a:noFill/>
          <a:ln>
            <a:noFill/>
          </a:ln>
        </p:spPr>
        <p:txBody>
          <a:bodyPr wrap="none" rtlCol="0">
            <a:spAutoFit/>
          </a:bodyPr>
          <a:lstStyle/>
          <a:p>
            <a:pPr marL="0" marR="0" lvl="0" indent="0" algn="ctr" defTabSz="685800" rtl="0" eaLnBrk="1" fontAlgn="auto" latinLnBrk="0" hangingPunct="1">
              <a:lnSpc>
                <a:spcPct val="100000"/>
              </a:lnSpc>
              <a:spcBef>
                <a:spcPts val="0"/>
              </a:spcBef>
              <a:spcAft>
                <a:spcPts val="200"/>
              </a:spcAft>
              <a:buClrTx/>
              <a:buSzTx/>
              <a:buFontTx/>
              <a:buNone/>
              <a:tabLst/>
              <a:defRPr/>
            </a:pPr>
            <a:r>
              <a:rPr kumimoji="0" lang="hu-HU" sz="1200" b="0" i="0" u="none" strike="noStrike" kern="1200" cap="none" spc="0" normalizeH="0" baseline="0" noProof="0" dirty="0" smtClean="0">
                <a:ln>
                  <a:noFill/>
                </a:ln>
                <a:solidFill>
                  <a:srgbClr val="0070C0"/>
                </a:solidFill>
                <a:effectLst/>
                <a:uLnTx/>
                <a:uFillTx/>
                <a:latin typeface="Verdana"/>
                <a:ea typeface="+mn-ea"/>
                <a:cs typeface="+mn-cs"/>
              </a:rPr>
              <a:t>I5-1035</a:t>
            </a: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G7</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cxnSp>
        <p:nvCxnSpPr>
          <p:cNvPr id="50" name="Straight Connector 49"/>
          <p:cNvCxnSpPr>
            <a:stCxn id="194" idx="1"/>
          </p:cNvCxnSpPr>
          <p:nvPr/>
        </p:nvCxnSpPr>
        <p:spPr bwMode="auto">
          <a:xfrm flipH="1">
            <a:off x="5995036" y="3390171"/>
            <a:ext cx="864000" cy="334916"/>
          </a:xfrm>
          <a:prstGeom prst="line">
            <a:avLst/>
          </a:prstGeom>
          <a:noFill/>
          <a:ln w="19050" cap="flat" cmpd="sng" algn="ctr">
            <a:solidFill>
              <a:srgbClr val="0070C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a:stCxn id="136" idx="3"/>
            <a:endCxn id="162" idx="3"/>
          </p:cNvCxnSpPr>
          <p:nvPr/>
        </p:nvCxnSpPr>
        <p:spPr bwMode="auto">
          <a:xfrm flipH="1">
            <a:off x="6110547" y="3586546"/>
            <a:ext cx="794281" cy="434584"/>
          </a:xfrm>
          <a:prstGeom prst="line">
            <a:avLst/>
          </a:prstGeom>
          <a:noFill/>
          <a:ln w="19050" cap="flat" cmpd="sng" algn="ctr">
            <a:solidFill>
              <a:srgbClr val="0070C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1" name="TextBox 180"/>
          <p:cNvSpPr txBox="1"/>
          <p:nvPr/>
        </p:nvSpPr>
        <p:spPr>
          <a:xfrm>
            <a:off x="7866628" y="2060848"/>
            <a:ext cx="1205872" cy="400110"/>
          </a:xfrm>
          <a:prstGeom prst="rect">
            <a:avLst/>
          </a:prstGeom>
          <a:noFill/>
        </p:spPr>
        <p:txBody>
          <a:bodyPr wrap="square" rtlCol="0">
            <a:spAutoFit/>
          </a:bodyPr>
          <a:lstStyle/>
          <a:p>
            <a:pPr marL="0" marR="0" lvl="0" indent="0" algn="ctr" defTabSz="685800" rtl="0" eaLnBrk="1" fontAlgn="auto" latinLnBrk="0" hangingPunct="1">
              <a:lnSpc>
                <a:spcPts val="1050"/>
              </a:lnSpc>
              <a:spcBef>
                <a:spcPts val="0"/>
              </a:spcBef>
              <a:spcAft>
                <a:spcPts val="20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I5-1235U</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685800" rtl="0" eaLnBrk="1" fontAlgn="auto" latinLnBrk="0" hangingPunct="1">
              <a:lnSpc>
                <a:spcPts val="105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Verdana"/>
                <a:ea typeface="+mn-ea"/>
                <a:cs typeface="+mn-cs"/>
              </a:rPr>
              <a:t>2+8C</a:t>
            </a:r>
            <a:endParaRPr kumimoji="0" lang="en-US" sz="12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93" name="TextBox 192"/>
          <p:cNvSpPr txBox="1"/>
          <p:nvPr/>
        </p:nvSpPr>
        <p:spPr>
          <a:xfrm>
            <a:off x="7964116" y="1844824"/>
            <a:ext cx="262028" cy="2539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x</a:t>
            </a:r>
          </a:p>
        </p:txBody>
      </p:sp>
      <p:cxnSp>
        <p:nvCxnSpPr>
          <p:cNvPr id="63" name="Straight Connector 62"/>
          <p:cNvCxnSpPr>
            <a:endCxn id="136" idx="3"/>
          </p:cNvCxnSpPr>
          <p:nvPr/>
        </p:nvCxnSpPr>
        <p:spPr bwMode="auto">
          <a:xfrm flipH="1">
            <a:off x="6904828" y="1974049"/>
            <a:ext cx="1197516" cy="1612497"/>
          </a:xfrm>
          <a:prstGeom prst="line">
            <a:avLst/>
          </a:prstGeom>
          <a:noFill/>
          <a:ln w="28575" cap="flat" cmpd="sng" algn="ctr">
            <a:solidFill>
              <a:srgbClr val="0070C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p:nvPr/>
        </p:nvSpPr>
        <p:spPr>
          <a:xfrm>
            <a:off x="107504" y="1304764"/>
            <a:ext cx="3455288" cy="292388"/>
          </a:xfrm>
          <a:prstGeom prst="rect">
            <a:avLst/>
          </a:prstGeom>
          <a:noFill/>
        </p:spPr>
        <p:txBody>
          <a:bodyPr wrap="square" rtlCol="0">
            <a:spAutoFit/>
          </a:bodyPr>
          <a:lstStyle/>
          <a:p>
            <a:pPr lvl="0">
              <a:defRPr/>
            </a:pPr>
            <a:r>
              <a:rPr lang="en-US" sz="1300"/>
              <a:t>MC: Multi core scores (up to)</a:t>
            </a:r>
            <a:endParaRPr lang="en-US" sz="1300" dirty="0"/>
          </a:p>
        </p:txBody>
      </p:sp>
    </p:spTree>
    <p:extLst>
      <p:ext uri="{BB962C8B-B14F-4D97-AF65-F5344CB8AC3E}">
        <p14:creationId xmlns:p14="http://schemas.microsoft.com/office/powerpoint/2010/main" val="16663613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(14)</a:t>
            </a:r>
            <a:endParaRPr lang="hu-HU" spc="-30" dirty="0">
              <a:latin typeface="+mj-lt"/>
            </a:endParaRPr>
          </a:p>
        </p:txBody>
      </p:sp>
      <p:sp>
        <p:nvSpPr>
          <p:cNvPr id="5" name="Rounded Rectangle 4"/>
          <p:cNvSpPr/>
          <p:nvPr/>
        </p:nvSpPr>
        <p:spPr bwMode="auto">
          <a:xfrm>
            <a:off x="508" y="904182"/>
            <a:ext cx="9144000" cy="133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6" name="Szövegdoboz 2"/>
          <p:cNvSpPr txBox="1"/>
          <p:nvPr/>
        </p:nvSpPr>
        <p:spPr>
          <a:xfrm>
            <a:off x="92366" y="480401"/>
            <a:ext cx="94026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40" normalizeH="0" baseline="0" noProof="0" dirty="0">
                <a:ln>
                  <a:noFill/>
                </a:ln>
                <a:solidFill>
                  <a:srgbClr val="2D2D8A"/>
                </a:solidFill>
                <a:effectLst/>
                <a:uLnTx/>
                <a:uFillTx/>
                <a:latin typeface="Verdana"/>
                <a:ea typeface="+mn-ea"/>
                <a:cs typeface="+mn-cs"/>
              </a:rPr>
              <a:t>Performance </a:t>
            </a:r>
            <a:r>
              <a:rPr kumimoji="0" lang="en-US" sz="1800" b="0" i="0" u="none" strike="noStrike" kern="1200" cap="none" spc="-40" normalizeH="0" baseline="0" noProof="0" dirty="0">
                <a:ln>
                  <a:noFill/>
                </a:ln>
                <a:solidFill>
                  <a:srgbClr val="2D2D8A"/>
                </a:solidFill>
                <a:effectLst/>
                <a:uLnTx/>
                <a:uFillTx/>
                <a:latin typeface="Verdana"/>
                <a:ea typeface="+mn-ea"/>
                <a:cs typeface="+mn-cs"/>
              </a:rPr>
              <a:t>improvement of recent </a:t>
            </a:r>
            <a:r>
              <a:rPr kumimoji="0" lang="hu-HU" sz="1800" b="0" i="0" u="none" strike="noStrike" kern="1200" cap="none" spc="-40" normalizeH="0" baseline="0" noProof="0" dirty="0" err="1">
                <a:ln>
                  <a:noFill/>
                </a:ln>
                <a:solidFill>
                  <a:srgbClr val="2D2D8A"/>
                </a:solidFill>
                <a:effectLst/>
                <a:uLnTx/>
                <a:uFillTx/>
                <a:latin typeface="Verdana"/>
                <a:ea typeface="+mn-ea"/>
                <a:cs typeface="+mn-cs"/>
              </a:rPr>
              <a:t>Snapdragon</a:t>
            </a:r>
            <a:r>
              <a:rPr kumimoji="0" lang="en-US" sz="1800" b="0" i="0" u="none" strike="noStrike" kern="1200" cap="none" spc="-40" normalizeH="0" baseline="0" noProof="0" dirty="0">
                <a:ln>
                  <a:noFill/>
                </a:ln>
                <a:solidFill>
                  <a:srgbClr val="2D2D8A"/>
                </a:solidFill>
                <a:effectLst/>
                <a:uLnTx/>
                <a:uFillTx/>
                <a:latin typeface="Verdana"/>
                <a:ea typeface="+mn-ea"/>
                <a:cs typeface="+mn-cs"/>
              </a:rPr>
              <a:t>-based</a:t>
            </a:r>
            <a:r>
              <a:rPr kumimoji="0" lang="hu-HU" sz="1800" b="0" i="0" u="none" strike="noStrike" kern="1200" cap="none" spc="-40" normalizeH="0" baseline="0" noProof="0" dirty="0">
                <a:ln>
                  <a:noFill/>
                </a:ln>
                <a:solidFill>
                  <a:srgbClr val="2D2D8A"/>
                </a:solidFill>
                <a:effectLst/>
                <a:uLnTx/>
                <a:uFillTx/>
                <a:latin typeface="Verdana"/>
                <a:ea typeface="+mn-ea"/>
                <a:cs typeface="+mn-cs"/>
              </a:rPr>
              <a:t> Windows </a:t>
            </a:r>
            <a:r>
              <a:rPr kumimoji="0" lang="hu-HU" sz="1800" b="0" i="0" u="none" strike="noStrike" kern="1200" cap="none" spc="-40" normalizeH="0" baseline="0" noProof="0" dirty="0" err="1">
                <a:ln>
                  <a:noFill/>
                </a:ln>
                <a:solidFill>
                  <a:srgbClr val="2D2D8A"/>
                </a:solidFill>
                <a:effectLst/>
                <a:uLnTx/>
                <a:uFillTx/>
                <a:latin typeface="Verdana"/>
                <a:ea typeface="+mn-ea"/>
                <a:cs typeface="+mn-cs"/>
              </a:rPr>
              <a:t>devices</a:t>
            </a:r>
            <a:endParaRPr kumimoji="0" lang="hu-HU" sz="1800" b="0" i="0" u="none" strike="noStrike" kern="1200" cap="none" spc="-40" normalizeH="0" baseline="0" noProof="0" dirty="0">
              <a:ln>
                <a:noFill/>
              </a:ln>
              <a:solidFill>
                <a:srgbClr val="2D2D8A"/>
              </a:solidFill>
              <a:effectLst/>
              <a:uLnTx/>
              <a:uFillTx/>
              <a:latin typeface="Verdana"/>
              <a:ea typeface="+mn-ea"/>
              <a:cs typeface="+mn-cs"/>
            </a:endParaRPr>
          </a:p>
        </p:txBody>
      </p:sp>
      <p:sp>
        <p:nvSpPr>
          <p:cNvPr id="7" name="Szövegdoboz 3"/>
          <p:cNvSpPr txBox="1"/>
          <p:nvPr/>
        </p:nvSpPr>
        <p:spPr>
          <a:xfrm>
            <a:off x="252111" y="887232"/>
            <a:ext cx="8995796" cy="156966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T</a:t>
            </a:r>
            <a:r>
              <a:rPr kumimoji="0" lang="hu-HU" sz="1600" b="0" i="0" u="none" strike="noStrike" kern="1200" cap="none" spc="-50" normalizeH="0" baseline="0" noProof="0" dirty="0">
                <a:ln>
                  <a:noFill/>
                </a:ln>
                <a:solidFill>
                  <a:srgbClr val="000000"/>
                </a:solidFill>
                <a:effectLst/>
                <a:uLnTx/>
                <a:uFillTx/>
                <a:latin typeface="Verdana"/>
                <a:ea typeface="+mn-ea"/>
                <a:cs typeface="+mn-cs"/>
              </a:rPr>
              <a:t>he </a:t>
            </a:r>
            <a:r>
              <a:rPr kumimoji="0" lang="en-US" sz="1600" b="0" i="0" u="none" strike="noStrike" kern="1200" cap="none" spc="-50" normalizeH="0" baseline="0" noProof="0" dirty="0">
                <a:ln>
                  <a:noFill/>
                </a:ln>
                <a:solidFill>
                  <a:srgbClr val="000000"/>
                </a:solidFill>
                <a:effectLst/>
                <a:uLnTx/>
                <a:uFillTx/>
                <a:latin typeface="Verdana"/>
                <a:ea typeface="+mn-ea"/>
                <a:cs typeface="+mn-cs"/>
              </a:rPr>
              <a:t>presented</a:t>
            </a:r>
            <a:r>
              <a:rPr kumimoji="0" lang="en-US" sz="1600" b="0" i="0" u="none" strike="noStrike" kern="1200" cap="none" spc="-50" normalizeH="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Figures</a:t>
            </a:r>
            <a:r>
              <a:rPr kumimoji="0" lang="hu-HU" sz="1600" b="0" i="0" u="none" strike="noStrike" kern="1200" cap="none" spc="-5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indicate</a:t>
            </a:r>
            <a:r>
              <a:rPr kumimoji="0" lang="en-US" sz="1600" b="0" i="0" u="none" strike="noStrike" kern="1200" cap="none" spc="-50" normalizeH="0" baseline="0" noProof="0" dirty="0">
                <a:ln>
                  <a:noFill/>
                </a:ln>
                <a:solidFill>
                  <a:srgbClr val="000000"/>
                </a:solidFill>
                <a:effectLst/>
                <a:uLnTx/>
                <a:uFillTx/>
                <a:latin typeface="Verdana"/>
                <a:ea typeface="+mn-ea"/>
                <a:cs typeface="+mn-cs"/>
              </a:rPr>
              <a:t> a</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not</a:t>
            </a:r>
            <a:r>
              <a:rPr kumimoji="0" lang="en-US" sz="1600" b="0" i="0" u="none" strike="noStrike" kern="1200" cap="none" spc="-50" normalizeH="0" baseline="0" noProof="0" dirty="0">
                <a:ln>
                  <a:noFill/>
                </a:ln>
                <a:solidFill>
                  <a:srgbClr val="0070C0"/>
                </a:solidFill>
                <a:effectLst/>
                <a:uLnTx/>
                <a:uFillTx/>
                <a:latin typeface="Verdana"/>
                <a:ea typeface="+mn-ea"/>
                <a:cs typeface="+mn-cs"/>
              </a:rPr>
              <a:t>able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SC and MC </a:t>
            </a:r>
            <a:r>
              <a:rPr kumimoji="0" lang="hu-HU" sz="1600" b="0" i="0" u="none" strike="noStrike" kern="1200" cap="none" spc="-50" normalizeH="0" baseline="0" noProof="0" dirty="0">
                <a:ln>
                  <a:noFill/>
                </a:ln>
                <a:solidFill>
                  <a:srgbClr val="0070C0"/>
                </a:solidFill>
                <a:effectLst/>
                <a:uLnTx/>
                <a:uFillTx/>
                <a:latin typeface="Verdana"/>
                <a:ea typeface="+mn-ea"/>
                <a:cs typeface="+mn-cs"/>
              </a:rPr>
              <a:t>performance</a:t>
            </a:r>
            <a:r>
              <a:rPr kumimoji="0" lang="en-US" sz="1600" b="0" i="0" u="none" strike="noStrike" kern="1200" cap="none" spc="-50" normalizeH="0" baseline="0" noProof="0" dirty="0">
                <a:ln>
                  <a:noFill/>
                </a:ln>
                <a:solidFill>
                  <a:srgbClr val="0070C0"/>
                </a:solidFill>
                <a:effectLst/>
                <a:uLnTx/>
                <a:uFillTx/>
                <a:latin typeface="Verdana"/>
                <a:ea typeface="+mn-ea"/>
                <a:cs typeface="+mn-cs"/>
              </a:rPr>
              <a:t> gain for</a:t>
            </a:r>
            <a:r>
              <a:rPr kumimoji="0" lang="en-US" sz="1600" b="0" i="0" u="none" strike="noStrike" kern="1200" cap="none" spc="-50" normalizeH="0" noProof="0" dirty="0">
                <a:ln>
                  <a:noFill/>
                </a:ln>
                <a:solidFill>
                  <a:srgbClr val="0070C0"/>
                </a:solidFill>
                <a:effectLst/>
                <a:uLnTx/>
                <a:uFillTx/>
                <a:latin typeface="Verdana"/>
                <a:ea typeface="+mn-ea"/>
                <a:cs typeface="+mn-cs"/>
              </a:rPr>
              <a:t> Qualcomm’s </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70C0"/>
                </a:solidFill>
                <a:latin typeface="Verdana"/>
              </a:rPr>
              <a:t>       </a:t>
            </a:r>
            <a:r>
              <a:rPr lang="en-US" sz="1600" spc="-60" baseline="0" dirty="0">
                <a:solidFill>
                  <a:srgbClr val="0070C0"/>
                </a:solidFill>
                <a:latin typeface="Verdana"/>
              </a:rPr>
              <a:t>Snapdragon</a:t>
            </a:r>
            <a:r>
              <a:rPr lang="en-US" sz="1600" spc="-60" dirty="0">
                <a:solidFill>
                  <a:srgbClr val="0070C0"/>
                </a:solidFill>
                <a:latin typeface="Verdana"/>
              </a:rPr>
              <a:t> models following the 1. gen. </a:t>
            </a:r>
            <a:r>
              <a:rPr lang="en-US" sz="1600" spc="-60" dirty="0" smtClean="0">
                <a:solidFill>
                  <a:srgbClr val="0070C0"/>
                </a:solidFill>
                <a:latin typeface="Verdana"/>
              </a:rPr>
              <a:t>835 used </a:t>
            </a:r>
            <a:r>
              <a:rPr lang="en-US" sz="1600" spc="-60" dirty="0">
                <a:solidFill>
                  <a:srgbClr val="0070C0"/>
                </a:solidFill>
                <a:latin typeface="Verdana"/>
              </a:rPr>
              <a:t>in Windows devices, </a:t>
            </a:r>
            <a:r>
              <a:rPr kumimoji="0" lang="en-US" sz="1600" b="0" i="0" u="none" strike="noStrike" kern="1200" cap="none" spc="-60" normalizeH="0" baseline="0" noProof="0" dirty="0">
                <a:ln>
                  <a:noFill/>
                </a:ln>
                <a:effectLst/>
                <a:uLnTx/>
                <a:uFillTx/>
                <a:latin typeface="Verdana"/>
              </a:rPr>
              <a:t>n</a:t>
            </a:r>
            <a:r>
              <a:rPr kumimoji="0" lang="hu-HU" sz="1600" b="0" i="0" u="none" strike="noStrike" kern="1200" cap="none" spc="-60" normalizeH="0" baseline="0" noProof="0" dirty="0" err="1">
                <a:ln>
                  <a:noFill/>
                </a:ln>
                <a:solidFill>
                  <a:srgbClr val="000000"/>
                </a:solidFill>
                <a:effectLst/>
                <a:uLnTx/>
                <a:uFillTx/>
                <a:latin typeface="Verdana"/>
              </a:rPr>
              <a:t>evertheless</a:t>
            </a:r>
            <a:r>
              <a:rPr kumimoji="0" lang="hu-HU" sz="1600" b="0" i="0" u="none" strike="noStrike" kern="1200" cap="none" spc="-60" normalizeH="0" baseline="0" noProof="0" dirty="0">
                <a:ln>
                  <a:noFill/>
                </a:ln>
                <a:solidFill>
                  <a:srgbClr val="000000"/>
                </a:solidFill>
                <a:effectLst/>
                <a:uLnTx/>
                <a:uFillTx/>
                <a:latin typeface="Verdana"/>
              </a:rPr>
              <a:t>, </a:t>
            </a:r>
            <a:endParaRPr kumimoji="0" lang="en-US" sz="1600" b="0" i="0" u="none" strike="noStrike" kern="1200" cap="none" spc="-60" normalizeH="0" baseline="0" noProof="0" dirty="0">
              <a:ln>
                <a:noFill/>
              </a:ln>
              <a:solidFill>
                <a:srgbClr val="000000"/>
              </a:solidFill>
              <a:effectLst/>
              <a:uLnTx/>
              <a:uFillTx/>
              <a:latin typeface="Verdana"/>
            </a:endParaRP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70C0"/>
                </a:solidFill>
                <a:latin typeface="Verdana"/>
              </a:rPr>
              <a:t>Intel raised their</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scores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in a similar high rate</a:t>
            </a:r>
            <a:r>
              <a:rPr kumimoji="0" lang="en-US" sz="1600" b="0" i="0" u="none" strike="noStrike" kern="1200" cap="none" spc="0" normalizeH="0" baseline="0" noProof="0" dirty="0" smtClean="0">
                <a:ln>
                  <a:noFill/>
                </a:ln>
                <a:effectLst/>
                <a:uLnTx/>
                <a:uFillTx/>
                <a:latin typeface="Verdana"/>
                <a:ea typeface="+mn-ea"/>
                <a:cs typeface="+mn-cs"/>
              </a:rPr>
              <a:t>, consequently</a:t>
            </a:r>
          </a:p>
          <a:p>
            <a:pPr marR="0" lvl="0" algn="l" defTabSz="457200" rtl="0" eaLnBrk="1" fontAlgn="auto" latinLnBrk="0" hangingPunct="1">
              <a:lnSpc>
                <a:spcPct val="100000"/>
              </a:lnSpc>
              <a:spcBef>
                <a:spcPts val="0"/>
              </a:spcBef>
              <a:spcAft>
                <a:spcPts val="0"/>
              </a:spcAft>
              <a:buClrTx/>
              <a:buSzTx/>
              <a:tabLst/>
              <a:defRPr/>
            </a:pPr>
            <a:r>
              <a:rPr lang="en-US" sz="1600" dirty="0" smtClean="0">
                <a:latin typeface="Verdana"/>
              </a:rPr>
              <a:t>       </a:t>
            </a:r>
            <a:r>
              <a:rPr lang="en-US" sz="1600" spc="-30" dirty="0" smtClean="0">
                <a:latin typeface="Verdana"/>
              </a:rPr>
              <a:t>until now </a:t>
            </a:r>
            <a:r>
              <a:rPr lang="en-US" sz="1600" spc="-30" dirty="0" smtClean="0">
                <a:solidFill>
                  <a:srgbClr val="0070C0"/>
                </a:solidFill>
                <a:latin typeface="Verdana"/>
              </a:rPr>
              <a:t>Qualcomm’s processors could not achieve any considerable performance</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70C0"/>
                </a:solidFill>
                <a:latin typeface="Verdana"/>
              </a:rPr>
              <a:t> </a:t>
            </a:r>
            <a:r>
              <a:rPr lang="en-US" sz="1600" dirty="0" smtClean="0">
                <a:solidFill>
                  <a:srgbClr val="0070C0"/>
                </a:solidFill>
                <a:latin typeface="Verdana"/>
              </a:rPr>
              <a:t>      gain</a:t>
            </a:r>
            <a:r>
              <a:rPr lang="en-US" sz="1600" dirty="0" smtClean="0">
                <a:latin typeface="Verdana"/>
              </a:rPr>
              <a:t> over Intel’s </a:t>
            </a:r>
            <a:r>
              <a:rPr kumimoji="0" lang="en-US" sz="1600" b="0" i="0" u="none" strike="noStrike" kern="1200" cap="none" spc="0" normalizeH="0" baseline="0" noProof="0" dirty="0" smtClean="0">
                <a:ln>
                  <a:noFill/>
                </a:ln>
                <a:effectLst/>
                <a:uLnTx/>
                <a:uFillTx/>
                <a:latin typeface="Verdana"/>
                <a:ea typeface="+mn-ea"/>
                <a:cs typeface="+mn-cs"/>
              </a:rPr>
              <a:t>comparable</a:t>
            </a:r>
            <a:r>
              <a:rPr kumimoji="0" lang="en-US" sz="1600" b="0" i="0" u="none" strike="noStrike" kern="1200" cap="none" spc="0" normalizeH="0" noProof="0" dirty="0" smtClean="0">
                <a:ln>
                  <a:noFill/>
                </a:ln>
                <a:effectLst/>
                <a:uLnTx/>
                <a:uFillTx/>
                <a:latin typeface="Verdana"/>
                <a:ea typeface="+mn-ea"/>
                <a:cs typeface="+mn-cs"/>
              </a:rPr>
              <a:t> low power processors to become competitive.</a:t>
            </a:r>
            <a:endParaRPr kumimoji="0" lang="en-US" sz="1600" b="0" i="0" u="none" strike="noStrike" kern="1200" cap="none" spc="0" normalizeH="0" baseline="0" noProof="0" dirty="0" smtClean="0">
              <a:ln>
                <a:noFill/>
              </a:ln>
              <a:effectLst/>
              <a:uLnTx/>
              <a:uFillTx/>
              <a:latin typeface="Verdana"/>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1600" dirty="0">
                <a:latin typeface="Verdana"/>
              </a:rPr>
              <a:t> </a:t>
            </a:r>
            <a:r>
              <a:rPr lang="en-US" sz="1600" dirty="0" smtClean="0">
                <a:latin typeface="Verdana"/>
              </a:rPr>
              <a:t>      </a:t>
            </a:r>
          </a:p>
        </p:txBody>
      </p:sp>
    </p:spTree>
    <p:extLst>
      <p:ext uri="{BB962C8B-B14F-4D97-AF65-F5344CB8AC3E}">
        <p14:creationId xmlns:p14="http://schemas.microsoft.com/office/powerpoint/2010/main" val="243213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(15)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59683264"/>
              </p:ext>
            </p:extLst>
          </p:nvPr>
        </p:nvGraphicFramePr>
        <p:xfrm>
          <a:off x="115888" y="1463527"/>
          <a:ext cx="8956611" cy="4737781"/>
        </p:xfrm>
        <a:graphic>
          <a:graphicData uri="http://schemas.openxmlformats.org/drawingml/2006/table">
            <a:tbl>
              <a:tblPr/>
              <a:tblGrid>
                <a:gridCol w="1120142">
                  <a:extLst>
                    <a:ext uri="{9D8B030D-6E8A-4147-A177-3AD203B41FA5}">
                      <a16:colId xmlns:a16="http://schemas.microsoft.com/office/drawing/2014/main" val="3173979008"/>
                    </a:ext>
                  </a:extLst>
                </a:gridCol>
                <a:gridCol w="3358163">
                  <a:extLst>
                    <a:ext uri="{9D8B030D-6E8A-4147-A177-3AD203B41FA5}">
                      <a16:colId xmlns:a16="http://schemas.microsoft.com/office/drawing/2014/main" val="3346336953"/>
                    </a:ext>
                  </a:extLst>
                </a:gridCol>
                <a:gridCol w="1850015">
                  <a:extLst>
                    <a:ext uri="{9D8B030D-6E8A-4147-A177-3AD203B41FA5}">
                      <a16:colId xmlns:a16="http://schemas.microsoft.com/office/drawing/2014/main" val="1974718193"/>
                    </a:ext>
                  </a:extLst>
                </a:gridCol>
                <a:gridCol w="2628291">
                  <a:extLst>
                    <a:ext uri="{9D8B030D-6E8A-4147-A177-3AD203B41FA5}">
                      <a16:colId xmlns:a16="http://schemas.microsoft.com/office/drawing/2014/main" val="1571468315"/>
                    </a:ext>
                  </a:extLst>
                </a:gridCol>
              </a:tblGrid>
              <a:tr h="327968">
                <a:tc>
                  <a:txBody>
                    <a:bodyPr/>
                    <a:lstStyle/>
                    <a:p>
                      <a:pPr algn="ctr"/>
                      <a:r>
                        <a:rPr lang="en-US" sz="1400" dirty="0">
                          <a:solidFill>
                            <a:schemeClr val="bg1"/>
                          </a:solidFill>
                        </a:rPr>
                        <a:t>Generation</a:t>
                      </a:r>
                    </a:p>
                  </a:txBody>
                  <a:tcPr marL="51486" marR="51486" marT="25743" marB="25743" anchor="ctr">
                    <a:lnL>
                      <a:noFill/>
                    </a:lnL>
                    <a:lnR>
                      <a:noFill/>
                    </a:lnR>
                    <a:lnT>
                      <a:noFill/>
                    </a:lnT>
                    <a:lnB>
                      <a:noFill/>
                    </a:lnB>
                    <a:solidFill>
                      <a:srgbClr val="0070C0"/>
                    </a:solidFill>
                  </a:tcPr>
                </a:tc>
                <a:tc>
                  <a:txBody>
                    <a:bodyPr/>
                    <a:lstStyle/>
                    <a:p>
                      <a:pPr algn="ctr"/>
                      <a:r>
                        <a:rPr lang="en-US" sz="1400" dirty="0">
                          <a:solidFill>
                            <a:schemeClr val="bg1"/>
                          </a:solidFill>
                        </a:rPr>
                        <a:t>Processor model number </a:t>
                      </a:r>
                    </a:p>
                  </a:txBody>
                  <a:tcPr marL="51486" marR="51486" marT="25743" marB="25743" anchor="ctr">
                    <a:lnL>
                      <a:noFill/>
                    </a:lnL>
                    <a:lnR>
                      <a:noFill/>
                    </a:lnR>
                    <a:lnT>
                      <a:noFill/>
                    </a:lnT>
                    <a:lnB>
                      <a:noFill/>
                    </a:lnB>
                    <a:solidFill>
                      <a:srgbClr val="0070C0"/>
                    </a:solidFill>
                  </a:tcPr>
                </a:tc>
                <a:tc>
                  <a:txBody>
                    <a:bodyPr/>
                    <a:lstStyle/>
                    <a:p>
                      <a:pPr algn="ctr"/>
                      <a:r>
                        <a:rPr lang="en-US" sz="1400" dirty="0">
                          <a:solidFill>
                            <a:schemeClr val="bg1"/>
                          </a:solidFill>
                        </a:rPr>
                        <a:t>Sampling </a:t>
                      </a:r>
                    </a:p>
                    <a:p>
                      <a:pPr algn="ctr"/>
                      <a:r>
                        <a:rPr lang="en-US" sz="1400" dirty="0">
                          <a:solidFill>
                            <a:schemeClr val="bg1"/>
                          </a:solidFill>
                        </a:rPr>
                        <a:t>availability </a:t>
                      </a:r>
                    </a:p>
                  </a:txBody>
                  <a:tcPr marL="51486" marR="51486" marT="25743" marB="25743" anchor="ctr">
                    <a:lnL>
                      <a:noFill/>
                    </a:lnL>
                    <a:lnR>
                      <a:noFill/>
                    </a:lnR>
                    <a:lnT>
                      <a:noFill/>
                    </a:lnT>
                    <a:lnB>
                      <a:noFill/>
                    </a:lnB>
                    <a:solidFill>
                      <a:srgbClr val="0070C0"/>
                    </a:solidFill>
                  </a:tcPr>
                </a:tc>
                <a:tc>
                  <a:txBody>
                    <a:bodyPr/>
                    <a:lstStyle/>
                    <a:p>
                      <a:pPr algn="ctr"/>
                      <a:r>
                        <a:rPr lang="en-US" sz="1400" dirty="0">
                          <a:solidFill>
                            <a:schemeClr val="bg1"/>
                          </a:solidFill>
                        </a:rPr>
                        <a:t>Devices using it </a:t>
                      </a:r>
                    </a:p>
                  </a:txBody>
                  <a:tcPr marL="51486" marR="51486" marT="25743" marB="25743" anchor="ctr">
                    <a:lnL>
                      <a:noFill/>
                    </a:lnL>
                    <a:lnR>
                      <a:noFill/>
                    </a:lnR>
                    <a:lnT>
                      <a:noFill/>
                    </a:lnT>
                    <a:lnB>
                      <a:noFill/>
                    </a:lnB>
                    <a:solidFill>
                      <a:srgbClr val="0070C0"/>
                    </a:solidFill>
                  </a:tcPr>
                </a:tc>
                <a:extLst>
                  <a:ext uri="{0D108BD9-81ED-4DB2-BD59-A6C34878D82A}">
                    <a16:rowId xmlns:a16="http://schemas.microsoft.com/office/drawing/2014/main" val="1084841114"/>
                  </a:ext>
                </a:extLst>
              </a:tr>
              <a:tr h="913282">
                <a:tc>
                  <a:txBody>
                    <a:bodyPr/>
                    <a:lstStyle/>
                    <a:p>
                      <a:pPr algn="ctr"/>
                      <a:r>
                        <a:rPr lang="en-US" sz="1400" dirty="0"/>
                        <a:t>1. gen.</a:t>
                      </a:r>
                    </a:p>
                  </a:txBody>
                  <a:tcPr marL="51486" marR="51486" marT="25743" marB="25743" anchor="ctr">
                    <a:lnL>
                      <a:noFill/>
                    </a:lnL>
                    <a:lnR>
                      <a:noFill/>
                    </a:lnR>
                    <a:lnT>
                      <a:noFill/>
                    </a:lnT>
                    <a:lnB>
                      <a:noFill/>
                    </a:lnB>
                    <a:solidFill>
                      <a:srgbClr val="E7F6FF"/>
                    </a:solidFill>
                  </a:tcPr>
                </a:tc>
                <a:tc>
                  <a:txBody>
                    <a:bodyPr/>
                    <a:lstStyle/>
                    <a:p>
                      <a:pPr algn="ctr"/>
                      <a:r>
                        <a:rPr lang="en-US" sz="1400" dirty="0"/>
                        <a:t>MSM8998 (835) </a:t>
                      </a:r>
                    </a:p>
                  </a:txBody>
                  <a:tcPr marL="51486" marR="51486" marT="25743" marB="25743" anchor="ctr">
                    <a:lnL>
                      <a:noFill/>
                    </a:lnL>
                    <a:lnR>
                      <a:noFill/>
                    </a:lnR>
                    <a:lnT>
                      <a:noFill/>
                    </a:lnT>
                    <a:lnB>
                      <a:noFill/>
                    </a:lnB>
                    <a:solidFill>
                      <a:srgbClr val="E7F6FF"/>
                    </a:solidFill>
                  </a:tcPr>
                </a:tc>
                <a:tc>
                  <a:txBody>
                    <a:bodyPr/>
                    <a:lstStyle/>
                    <a:p>
                      <a:pPr algn="ctr"/>
                      <a:r>
                        <a:rPr lang="en-US" sz="1400" dirty="0"/>
                        <a:t>Q2 2018 </a:t>
                      </a:r>
                    </a:p>
                  </a:txBody>
                  <a:tcPr marL="51486" marR="51486" marT="25743" marB="25743" anchor="ctr">
                    <a:lnL>
                      <a:noFill/>
                    </a:lnL>
                    <a:lnR>
                      <a:noFill/>
                    </a:lnR>
                    <a:lnT>
                      <a:noFill/>
                    </a:lnT>
                    <a:lnB>
                      <a:noFill/>
                    </a:lnB>
                    <a:solidFill>
                      <a:srgbClr val="E7F6FF"/>
                    </a:solidFill>
                  </a:tcPr>
                </a:tc>
                <a:tc>
                  <a:txBody>
                    <a:bodyPr/>
                    <a:lstStyle/>
                    <a:p>
                      <a:pPr algn="ctr">
                        <a:buFont typeface="Arial" panose="020B0604020202020204" pitchFamily="34" charset="0"/>
                        <a:buNone/>
                      </a:pPr>
                      <a:r>
                        <a:rPr lang="en-US" sz="1400" dirty="0"/>
                        <a:t>Asus </a:t>
                      </a:r>
                      <a:r>
                        <a:rPr lang="en-US" sz="1400" dirty="0" err="1"/>
                        <a:t>NovaGo</a:t>
                      </a:r>
                      <a:endParaRPr lang="en-US" sz="1400" dirty="0"/>
                    </a:p>
                    <a:p>
                      <a:pPr algn="ctr">
                        <a:buFont typeface="Arial" panose="020B0604020202020204" pitchFamily="34" charset="0"/>
                        <a:buNone/>
                      </a:pPr>
                      <a:r>
                        <a:rPr lang="en-US" sz="1400" dirty="0"/>
                        <a:t>HP Envy X2</a:t>
                      </a:r>
                    </a:p>
                    <a:p>
                      <a:pPr algn="ctr">
                        <a:buFont typeface="Arial" panose="020B0604020202020204" pitchFamily="34" charset="0"/>
                        <a:buNone/>
                      </a:pPr>
                      <a:r>
                        <a:rPr lang="en-US" sz="1400" dirty="0"/>
                        <a:t>Lenovo </a:t>
                      </a:r>
                      <a:r>
                        <a:rPr lang="en-US" sz="1400" dirty="0" err="1"/>
                        <a:t>Miix</a:t>
                      </a:r>
                      <a:r>
                        <a:rPr lang="en-US" sz="1400" dirty="0"/>
                        <a:t> 630</a:t>
                      </a:r>
                    </a:p>
                    <a:p>
                      <a:pPr algn="ctr">
                        <a:buFont typeface="Arial" panose="020B0604020202020204" pitchFamily="34" charset="0"/>
                        <a:buNone/>
                      </a:pPr>
                      <a:r>
                        <a:rPr lang="en-US" sz="1400" dirty="0" err="1"/>
                        <a:t>AllView</a:t>
                      </a:r>
                      <a:r>
                        <a:rPr lang="en-US" sz="1400" dirty="0"/>
                        <a:t> </a:t>
                      </a:r>
                      <a:r>
                        <a:rPr lang="en-US" sz="1400" dirty="0" err="1"/>
                        <a:t>Allbook</a:t>
                      </a:r>
                      <a:r>
                        <a:rPr lang="en-US" sz="1400" dirty="0"/>
                        <a:t> Q</a:t>
                      </a:r>
                    </a:p>
                    <a:p>
                      <a:pPr algn="ctr">
                        <a:buFont typeface="Arial" panose="020B0604020202020204" pitchFamily="34" charset="0"/>
                        <a:buNone/>
                      </a:pPr>
                      <a:r>
                        <a:rPr lang="en-US" sz="1400" dirty="0"/>
                        <a:t>Thomson NEO Z3</a:t>
                      </a:r>
                    </a:p>
                    <a:p>
                      <a:pPr algn="ctr">
                        <a:buFont typeface="Arial" panose="020B0604020202020204" pitchFamily="34" charset="0"/>
                        <a:buNone/>
                      </a:pPr>
                      <a:r>
                        <a:rPr lang="en-US" sz="1400" dirty="0"/>
                        <a:t>Thomson NEO Z3 PRO 13.3</a:t>
                      </a:r>
                    </a:p>
                  </a:txBody>
                  <a:tcPr marL="51486" marR="51486" marT="25743" marB="25743" anchor="ctr">
                    <a:lnL>
                      <a:noFill/>
                    </a:lnL>
                    <a:lnR>
                      <a:noFill/>
                    </a:lnR>
                    <a:lnT>
                      <a:noFill/>
                    </a:lnT>
                    <a:lnB>
                      <a:noFill/>
                    </a:lnB>
                    <a:solidFill>
                      <a:srgbClr val="E7F6FF"/>
                    </a:solidFill>
                  </a:tcPr>
                </a:tc>
                <a:extLst>
                  <a:ext uri="{0D108BD9-81ED-4DB2-BD59-A6C34878D82A}">
                    <a16:rowId xmlns:a16="http://schemas.microsoft.com/office/drawing/2014/main" val="3154644199"/>
                  </a:ext>
                </a:extLst>
              </a:tr>
              <a:tr h="987704">
                <a:tc>
                  <a:txBody>
                    <a:bodyPr/>
                    <a:lstStyle/>
                    <a:p>
                      <a:pPr algn="ctr"/>
                      <a:r>
                        <a:rPr lang="en-US" sz="1400" dirty="0"/>
                        <a:t>2. gen. </a:t>
                      </a:r>
                    </a:p>
                  </a:txBody>
                  <a:tcPr marL="51486" marR="51486" marT="25743" marB="25743" anchor="ctr">
                    <a:lnL>
                      <a:noFill/>
                    </a:lnL>
                    <a:lnR>
                      <a:noFill/>
                    </a:lnR>
                    <a:lnT>
                      <a:noFill/>
                    </a:lnT>
                    <a:lnB>
                      <a:noFill/>
                    </a:lnB>
                  </a:tcPr>
                </a:tc>
                <a:tc>
                  <a:txBody>
                    <a:bodyPr/>
                    <a:lstStyle/>
                    <a:p>
                      <a:pPr algn="ctr"/>
                      <a:r>
                        <a:rPr lang="en-US" sz="1400" dirty="0"/>
                        <a:t>SDM850</a:t>
                      </a:r>
                    </a:p>
                  </a:txBody>
                  <a:tcPr marL="51486" marR="51486" marT="25743" marB="25743" anchor="ctr">
                    <a:lnL>
                      <a:noFill/>
                    </a:lnL>
                    <a:lnR>
                      <a:noFill/>
                    </a:lnR>
                    <a:lnT>
                      <a:noFill/>
                    </a:lnT>
                    <a:lnB>
                      <a:noFill/>
                    </a:lnB>
                  </a:tcPr>
                </a:tc>
                <a:tc>
                  <a:txBody>
                    <a:bodyPr/>
                    <a:lstStyle/>
                    <a:p>
                      <a:pPr algn="ctr"/>
                      <a:r>
                        <a:rPr lang="en-US" sz="1400" dirty="0"/>
                        <a:t>Q3 2018 </a:t>
                      </a:r>
                    </a:p>
                  </a:txBody>
                  <a:tcPr marL="51486" marR="51486" marT="25743" marB="25743" anchor="ctr">
                    <a:lnL>
                      <a:noFill/>
                    </a:lnL>
                    <a:lnR>
                      <a:noFill/>
                    </a:lnR>
                    <a:lnT>
                      <a:noFill/>
                    </a:lnT>
                    <a:lnB>
                      <a:noFill/>
                    </a:lnB>
                  </a:tcPr>
                </a:tc>
                <a:tc>
                  <a:txBody>
                    <a:bodyPr/>
                    <a:lstStyle/>
                    <a:p>
                      <a:pPr algn="ctr">
                        <a:buFont typeface="Arial" panose="020B0604020202020204" pitchFamily="34" charset="0"/>
                        <a:buNone/>
                      </a:pPr>
                      <a:r>
                        <a:rPr lang="en-US" sz="1400" dirty="0"/>
                        <a:t>Lenovo Yoga C630 WOS</a:t>
                      </a:r>
                    </a:p>
                    <a:p>
                      <a:pPr algn="ctr">
                        <a:buFont typeface="Arial" panose="020B0604020202020204" pitchFamily="34" charset="0"/>
                        <a:buNone/>
                      </a:pPr>
                      <a:r>
                        <a:rPr lang="en-US" sz="1400" dirty="0"/>
                        <a:t>Samsung Galaxy Book2</a:t>
                      </a:r>
                    </a:p>
                    <a:p>
                      <a:pPr algn="ctr">
                        <a:buFont typeface="Arial" panose="020B0604020202020204" pitchFamily="34" charset="0"/>
                        <a:buNone/>
                      </a:pPr>
                      <a:r>
                        <a:rPr lang="en-US" sz="1400" dirty="0"/>
                        <a:t>Huawei </a:t>
                      </a:r>
                      <a:r>
                        <a:rPr lang="en-US" sz="1400" dirty="0" err="1"/>
                        <a:t>Matebook</a:t>
                      </a:r>
                      <a:r>
                        <a:rPr lang="en-US" sz="1400" dirty="0"/>
                        <a:t> E 2019</a:t>
                      </a:r>
                    </a:p>
                    <a:p>
                      <a:pPr algn="ctr">
                        <a:buFont typeface="Arial" panose="020B0604020202020204" pitchFamily="34" charset="0"/>
                        <a:buNone/>
                      </a:pPr>
                      <a:r>
                        <a:rPr lang="en-US" sz="1400" dirty="0"/>
                        <a:t>Thomson NEO Z3 PRO 12.5</a:t>
                      </a:r>
                    </a:p>
                    <a:p>
                      <a:pPr algn="ctr">
                        <a:buFont typeface="Arial" panose="020B0604020202020204" pitchFamily="34" charset="0"/>
                        <a:buNone/>
                      </a:pPr>
                      <a:r>
                        <a:rPr lang="en-US" sz="1400" dirty="0" err="1"/>
                        <a:t>MaiBenBen</a:t>
                      </a:r>
                      <a:r>
                        <a:rPr lang="en-US" sz="1400" dirty="0"/>
                        <a:t> </a:t>
                      </a:r>
                      <a:r>
                        <a:rPr lang="en-US" sz="1400" dirty="0" err="1"/>
                        <a:t>XiaoMai</a:t>
                      </a:r>
                      <a:r>
                        <a:rPr lang="en-US" sz="1400" dirty="0"/>
                        <a:t> X228</a:t>
                      </a:r>
                    </a:p>
                  </a:txBody>
                  <a:tcPr marL="51486" marR="51486" marT="25743" marB="25743" anchor="ctr">
                    <a:lnL>
                      <a:noFill/>
                    </a:lnL>
                    <a:lnR>
                      <a:noFill/>
                    </a:lnR>
                    <a:lnT>
                      <a:noFill/>
                    </a:lnT>
                    <a:lnB>
                      <a:noFill/>
                    </a:lnB>
                  </a:tcPr>
                </a:tc>
                <a:extLst>
                  <a:ext uri="{0D108BD9-81ED-4DB2-BD59-A6C34878D82A}">
                    <a16:rowId xmlns:a16="http://schemas.microsoft.com/office/drawing/2014/main" val="2961577917"/>
                  </a:ext>
                </a:extLst>
              </a:tr>
              <a:tr h="375025">
                <a:tc>
                  <a:txBody>
                    <a:bodyPr/>
                    <a:lstStyle/>
                    <a:p>
                      <a:pPr algn="ctr"/>
                      <a:r>
                        <a:rPr lang="en-US" sz="1400" dirty="0"/>
                        <a:t>3. gen.</a:t>
                      </a:r>
                    </a:p>
                  </a:txBody>
                  <a:tcPr marL="51486" marR="51486" marT="25743" marB="25743" anchor="ctr">
                    <a:lnL>
                      <a:noFill/>
                    </a:lnL>
                    <a:lnR>
                      <a:noFill/>
                    </a:lnR>
                    <a:lnT>
                      <a:noFill/>
                    </a:lnT>
                    <a:lnB>
                      <a:noFill/>
                    </a:lnB>
                    <a:solidFill>
                      <a:srgbClr val="E7F6FF"/>
                    </a:solidFill>
                  </a:tcPr>
                </a:tc>
                <a:tc>
                  <a:txBody>
                    <a:bodyPr/>
                    <a:lstStyle/>
                    <a:p>
                      <a:pPr algn="ctr"/>
                      <a:r>
                        <a:rPr lang="en-US" sz="1400" dirty="0"/>
                        <a:t>8cx</a:t>
                      </a:r>
                    </a:p>
                  </a:txBody>
                  <a:tcPr marL="51486" marR="51486" marT="25743" marB="25743" anchor="ctr">
                    <a:lnL>
                      <a:noFill/>
                    </a:lnL>
                    <a:lnR>
                      <a:noFill/>
                    </a:lnR>
                    <a:lnT>
                      <a:noFill/>
                    </a:lnT>
                    <a:lnB>
                      <a:noFill/>
                    </a:lnB>
                    <a:solidFill>
                      <a:srgbClr val="E7F6FF"/>
                    </a:solidFill>
                  </a:tcPr>
                </a:tc>
                <a:tc>
                  <a:txBody>
                    <a:bodyPr/>
                    <a:lstStyle/>
                    <a:p>
                      <a:pPr algn="ctr"/>
                      <a:r>
                        <a:rPr lang="en-US" sz="1400" dirty="0"/>
                        <a:t>Q3 2019 </a:t>
                      </a:r>
                    </a:p>
                  </a:txBody>
                  <a:tcPr marL="51486" marR="51486" marT="25743" marB="25743" anchor="ctr">
                    <a:lnL>
                      <a:noFill/>
                    </a:lnL>
                    <a:lnR>
                      <a:noFill/>
                    </a:lnR>
                    <a:lnT>
                      <a:noFill/>
                    </a:lnT>
                    <a:lnB>
                      <a:noFill/>
                    </a:lnB>
                    <a:solidFill>
                      <a:srgbClr val="E7F6FF"/>
                    </a:solidFill>
                  </a:tcPr>
                </a:tc>
                <a:tc>
                  <a:txBody>
                    <a:bodyPr/>
                    <a:lstStyle/>
                    <a:p>
                      <a:pPr algn="ctr">
                        <a:buFont typeface="Arial" panose="020B0604020202020204" pitchFamily="34" charset="0"/>
                        <a:buNone/>
                      </a:pPr>
                      <a:r>
                        <a:rPr lang="en-US" sz="1400" dirty="0"/>
                        <a:t>Samsung Galaxy Book S</a:t>
                      </a:r>
                    </a:p>
                    <a:p>
                      <a:pPr algn="ctr">
                        <a:buFont typeface="Arial" panose="020B0604020202020204" pitchFamily="34" charset="0"/>
                        <a:buNone/>
                      </a:pPr>
                      <a:r>
                        <a:rPr lang="en-US" sz="1400" dirty="0"/>
                        <a:t>Lenovo Yoga 5G</a:t>
                      </a:r>
                    </a:p>
                  </a:txBody>
                  <a:tcPr marL="51486" marR="51486" marT="25743" marB="25743" anchor="ctr">
                    <a:lnL>
                      <a:noFill/>
                    </a:lnL>
                    <a:lnR>
                      <a:noFill/>
                    </a:lnR>
                    <a:lnT>
                      <a:noFill/>
                    </a:lnT>
                    <a:lnB>
                      <a:noFill/>
                    </a:lnB>
                    <a:solidFill>
                      <a:srgbClr val="E7F6FF"/>
                    </a:solidFill>
                  </a:tcPr>
                </a:tc>
                <a:extLst>
                  <a:ext uri="{0D108BD9-81ED-4DB2-BD59-A6C34878D82A}">
                    <a16:rowId xmlns:a16="http://schemas.microsoft.com/office/drawing/2014/main" val="1797201891"/>
                  </a:ext>
                </a:extLst>
              </a:tr>
              <a:tr h="375025">
                <a:tc>
                  <a:txBody>
                    <a:bodyPr/>
                    <a:lstStyle/>
                    <a:p>
                      <a:pPr algn="ctr"/>
                      <a:endParaRPr lang="en-US" sz="1400" dirty="0"/>
                    </a:p>
                  </a:txBody>
                  <a:tcPr marL="51486" marR="51486" marT="25743" marB="25743" anchor="ctr">
                    <a:lnL>
                      <a:noFill/>
                    </a:lnL>
                    <a:lnR>
                      <a:noFill/>
                    </a:lnR>
                    <a:lnT>
                      <a:noFill/>
                    </a:lnT>
                    <a:lnB>
                      <a:noFill/>
                    </a:lnB>
                    <a:solidFill>
                      <a:schemeClr val="bg1">
                        <a:lumMod val="95000"/>
                      </a:schemeClr>
                    </a:solidFill>
                  </a:tcPr>
                </a:tc>
                <a:tc>
                  <a:txBody>
                    <a:bodyPr/>
                    <a:lstStyle/>
                    <a:p>
                      <a:pPr algn="ctr"/>
                      <a:r>
                        <a:rPr lang="en-US" sz="1400" dirty="0"/>
                        <a:t>Microsoft SQ1</a:t>
                      </a:r>
                    </a:p>
                  </a:txBody>
                  <a:tcPr marL="51486" marR="51486" marT="25743" marB="25743" anchor="ctr">
                    <a:lnL>
                      <a:noFill/>
                    </a:lnL>
                    <a:lnR>
                      <a:noFill/>
                    </a:lnR>
                    <a:lnT>
                      <a:noFill/>
                    </a:lnT>
                    <a:lnB>
                      <a:noFill/>
                    </a:lnB>
                    <a:solidFill>
                      <a:schemeClr val="bg1">
                        <a:lumMod val="95000"/>
                      </a:schemeClr>
                    </a:solidFill>
                  </a:tcPr>
                </a:tc>
                <a:tc>
                  <a:txBody>
                    <a:bodyPr/>
                    <a:lstStyle/>
                    <a:p>
                      <a:pPr algn="ctr"/>
                      <a:r>
                        <a:rPr lang="en-US" sz="1400" dirty="0"/>
                        <a:t>Q3 2019</a:t>
                      </a:r>
                    </a:p>
                  </a:txBody>
                  <a:tcPr marL="51486" marR="51486" marT="25743" marB="25743" anchor="ctr">
                    <a:lnL>
                      <a:noFill/>
                    </a:lnL>
                    <a:lnR>
                      <a:noFill/>
                    </a:lnR>
                    <a:lnT>
                      <a:noFill/>
                    </a:lnT>
                    <a:lnB>
                      <a:noFill/>
                    </a:lnB>
                    <a:solidFill>
                      <a:schemeClr val="bg1">
                        <a:lumMod val="95000"/>
                      </a:schemeClr>
                    </a:solidFill>
                  </a:tcPr>
                </a:tc>
                <a:tc>
                  <a:txBody>
                    <a:bodyPr/>
                    <a:lstStyle/>
                    <a:p>
                      <a:pPr algn="ctr">
                        <a:buFont typeface="Arial" panose="020B0604020202020204" pitchFamily="34" charset="0"/>
                        <a:buNone/>
                      </a:pPr>
                      <a:r>
                        <a:rPr lang="en-US" sz="1400" dirty="0"/>
                        <a:t>Microsoft Surface Pro X</a:t>
                      </a:r>
                    </a:p>
                  </a:txBody>
                  <a:tcPr marL="51486" marR="51486" marT="25743" marB="25743" anchor="ctr">
                    <a:lnL>
                      <a:noFill/>
                    </a:lnL>
                    <a:lnR>
                      <a:noFill/>
                    </a:lnR>
                    <a:lnT>
                      <a:noFill/>
                    </a:lnT>
                    <a:lnB>
                      <a:noFill/>
                    </a:lnB>
                    <a:solidFill>
                      <a:schemeClr val="bg1">
                        <a:lumMod val="95000"/>
                      </a:schemeClr>
                    </a:solidFill>
                  </a:tcPr>
                </a:tc>
                <a:extLst>
                  <a:ext uri="{0D108BD9-81ED-4DB2-BD59-A6C34878D82A}">
                    <a16:rowId xmlns:a16="http://schemas.microsoft.com/office/drawing/2014/main" val="3297977285"/>
                  </a:ext>
                </a:extLst>
              </a:tr>
              <a:tr h="327968">
                <a:tc>
                  <a:txBody>
                    <a:bodyPr/>
                    <a:lstStyle/>
                    <a:p>
                      <a:pPr algn="ctr"/>
                      <a:r>
                        <a:rPr lang="en-US" sz="1400" dirty="0"/>
                        <a:t>4. gen.</a:t>
                      </a:r>
                    </a:p>
                  </a:txBody>
                  <a:tcPr marL="51486" marR="51486" marT="25743" marB="25743" anchor="ctr">
                    <a:lnL>
                      <a:noFill/>
                    </a:lnL>
                    <a:lnR>
                      <a:noFill/>
                    </a:lnR>
                    <a:lnT>
                      <a:noFill/>
                    </a:lnT>
                    <a:lnB>
                      <a:noFill/>
                    </a:lnB>
                    <a:solidFill>
                      <a:srgbClr val="EFF9FF"/>
                    </a:solidFill>
                  </a:tcPr>
                </a:tc>
                <a:tc>
                  <a:txBody>
                    <a:bodyPr/>
                    <a:lstStyle/>
                    <a:p>
                      <a:pPr algn="ctr"/>
                      <a:r>
                        <a:rPr lang="en-US" sz="1400" dirty="0"/>
                        <a:t>8cx Gen 2</a:t>
                      </a:r>
                    </a:p>
                  </a:txBody>
                  <a:tcPr marL="51486" marR="51486" marT="25743" marB="25743" anchor="ctr">
                    <a:lnL>
                      <a:noFill/>
                    </a:lnL>
                    <a:lnR>
                      <a:noFill/>
                    </a:lnR>
                    <a:lnT>
                      <a:noFill/>
                    </a:lnT>
                    <a:lnB>
                      <a:noFill/>
                    </a:lnB>
                    <a:solidFill>
                      <a:srgbClr val="EFF9FF"/>
                    </a:solidFill>
                  </a:tcPr>
                </a:tc>
                <a:tc>
                  <a:txBody>
                    <a:bodyPr/>
                    <a:lstStyle/>
                    <a:p>
                      <a:pPr algn="ctr"/>
                      <a:r>
                        <a:rPr lang="en-US" sz="1400" dirty="0"/>
                        <a:t>06/2021</a:t>
                      </a:r>
                    </a:p>
                  </a:txBody>
                  <a:tcPr marL="51486" marR="51486" marT="25743" marB="25743" anchor="ctr">
                    <a:lnL>
                      <a:noFill/>
                    </a:lnL>
                    <a:lnR>
                      <a:noFill/>
                    </a:lnR>
                    <a:lnT>
                      <a:noFill/>
                    </a:lnT>
                    <a:lnB>
                      <a:noFill/>
                    </a:lnB>
                    <a:solidFill>
                      <a:srgbClr val="EFF9FF"/>
                    </a:solidFill>
                  </a:tcPr>
                </a:tc>
                <a:tc>
                  <a:txBody>
                    <a:bodyPr/>
                    <a:lstStyle/>
                    <a:p>
                      <a:pPr algn="ctr">
                        <a:buFont typeface="Arial" panose="020B0604020202020204" pitchFamily="34" charset="0"/>
                        <a:buNone/>
                      </a:pPr>
                      <a:r>
                        <a:rPr lang="en-US" sz="1400" dirty="0"/>
                        <a:t>HP Elite Folio</a:t>
                      </a:r>
                    </a:p>
                    <a:p>
                      <a:pPr marL="0" indent="0" algn="ctr">
                        <a:buFont typeface="Arial" panose="020B0604020202020204" pitchFamily="34" charset="0"/>
                        <a:buNone/>
                      </a:pPr>
                      <a:r>
                        <a:rPr lang="en-US" sz="1400" dirty="0"/>
                        <a:t>Acer Spin 7Samsung Galaxy Book Go 5G</a:t>
                      </a:r>
                    </a:p>
                  </a:txBody>
                  <a:tcPr marL="51486" marR="51486" marT="25743" marB="25743" anchor="ctr">
                    <a:lnL>
                      <a:noFill/>
                    </a:lnL>
                    <a:lnR>
                      <a:noFill/>
                    </a:lnR>
                    <a:lnT>
                      <a:noFill/>
                    </a:lnT>
                    <a:lnB>
                      <a:noFill/>
                    </a:lnB>
                    <a:solidFill>
                      <a:srgbClr val="EFF9FF"/>
                    </a:solidFill>
                  </a:tcPr>
                </a:tc>
                <a:extLst>
                  <a:ext uri="{0D108BD9-81ED-4DB2-BD59-A6C34878D82A}">
                    <a16:rowId xmlns:a16="http://schemas.microsoft.com/office/drawing/2014/main" val="2747549334"/>
                  </a:ext>
                </a:extLst>
              </a:tr>
              <a:tr h="262518">
                <a:tc>
                  <a:txBody>
                    <a:bodyPr/>
                    <a:lstStyle/>
                    <a:p>
                      <a:pPr algn="ctr"/>
                      <a:r>
                        <a:rPr lang="en-US" sz="1400" dirty="0"/>
                        <a:t>5.</a:t>
                      </a:r>
                      <a:r>
                        <a:rPr lang="en-US" sz="1400" baseline="0" dirty="0"/>
                        <a:t> gen.</a:t>
                      </a:r>
                      <a:endParaRPr lang="en-US" sz="1400" dirty="0"/>
                    </a:p>
                  </a:txBody>
                  <a:tcPr marL="51486" marR="51486" marT="25743" marB="25743" anchor="ctr">
                    <a:lnL>
                      <a:noFill/>
                    </a:lnL>
                    <a:lnR>
                      <a:noFill/>
                    </a:lnR>
                    <a:lnT>
                      <a:noFill/>
                    </a:lnT>
                    <a:lnB>
                      <a:noFill/>
                    </a:lnB>
                    <a:solidFill>
                      <a:schemeClr val="bg1">
                        <a:lumMod val="95000"/>
                      </a:schemeClr>
                    </a:solidFill>
                  </a:tcPr>
                </a:tc>
                <a:tc>
                  <a:txBody>
                    <a:bodyPr/>
                    <a:lstStyle/>
                    <a:p>
                      <a:pPr algn="ctr"/>
                      <a:r>
                        <a:rPr lang="en-US" sz="1400" dirty="0"/>
                        <a:t>8cx Gen 3</a:t>
                      </a:r>
                    </a:p>
                  </a:txBody>
                  <a:tcPr marL="51486" marR="51486" marT="25743" marB="25743" anchor="ctr">
                    <a:lnL>
                      <a:noFill/>
                    </a:lnL>
                    <a:lnR>
                      <a:noFill/>
                    </a:lnR>
                    <a:lnT>
                      <a:noFill/>
                    </a:lnT>
                    <a:lnB>
                      <a:noFill/>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12/2021</a:t>
                      </a:r>
                    </a:p>
                  </a:txBody>
                  <a:tcPr marL="51486" marR="51486" marT="25743" marB="25743" anchor="ctr">
                    <a:lnL>
                      <a:noFill/>
                    </a:lnL>
                    <a:lnR>
                      <a:noFill/>
                    </a:lnR>
                    <a:lnT>
                      <a:noFill/>
                    </a:lnT>
                    <a:lnB>
                      <a:noFill/>
                    </a:lnB>
                    <a:solidFill>
                      <a:schemeClr val="bg1">
                        <a:lumMod val="95000"/>
                      </a:schemeClr>
                    </a:solidFill>
                  </a:tcPr>
                </a:tc>
                <a:tc>
                  <a:txBody>
                    <a:bodyPr/>
                    <a:lstStyle/>
                    <a:p>
                      <a:pPr algn="ctr">
                        <a:buFont typeface="Arial" panose="020B0604020202020204" pitchFamily="34" charset="0"/>
                        <a:buNone/>
                      </a:pPr>
                      <a:r>
                        <a:rPr lang="en-US" sz="1400" dirty="0"/>
                        <a:t>Lenovo</a:t>
                      </a:r>
                      <a:r>
                        <a:rPr lang="en-US" sz="1400" baseline="0" dirty="0"/>
                        <a:t> </a:t>
                      </a:r>
                      <a:r>
                        <a:rPr lang="en-US" sz="1400" dirty="0"/>
                        <a:t>ThinkPad </a:t>
                      </a:r>
                      <a:r>
                        <a:rPr lang="en-US" sz="1400" dirty="0" smtClean="0"/>
                        <a:t>X13s</a:t>
                      </a:r>
                      <a:endParaRPr lang="en-US" sz="1400" dirty="0"/>
                    </a:p>
                  </a:txBody>
                  <a:tcPr marL="51486" marR="51486" marT="25743" marB="25743" anchor="ctr">
                    <a:lnL>
                      <a:noFill/>
                    </a:lnL>
                    <a:lnR>
                      <a:noFill/>
                    </a:lnR>
                    <a:lnT>
                      <a:noFill/>
                    </a:lnT>
                    <a:lnB>
                      <a:noFill/>
                    </a:lnB>
                    <a:solidFill>
                      <a:schemeClr val="bg1">
                        <a:lumMod val="95000"/>
                      </a:schemeClr>
                    </a:solidFill>
                  </a:tcPr>
                </a:tc>
                <a:extLst>
                  <a:ext uri="{0D108BD9-81ED-4DB2-BD59-A6C34878D82A}">
                    <a16:rowId xmlns:a16="http://schemas.microsoft.com/office/drawing/2014/main" val="4055901700"/>
                  </a:ext>
                </a:extLst>
              </a:tr>
            </a:tbl>
          </a:graphicData>
        </a:graphic>
      </p:graphicFrame>
      <p:sp>
        <p:nvSpPr>
          <p:cNvPr id="6" name="TextBox 5"/>
          <p:cNvSpPr txBox="1"/>
          <p:nvPr/>
        </p:nvSpPr>
        <p:spPr>
          <a:xfrm>
            <a:off x="115888" y="478413"/>
            <a:ext cx="96046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Examples of Windows devices using Qualcomm’s and Microsoft’s Arm</a:t>
            </a:r>
            <a:r>
              <a:rPr kumimoji="0" lang="en-US" sz="1800" b="0" i="0" u="none" strike="noStrike" kern="1200" cap="none" spc="-50" normalizeH="0" noProof="0" dirty="0">
                <a:ln>
                  <a:noFill/>
                </a:ln>
                <a:solidFill>
                  <a:srgbClr val="2D2D8A"/>
                </a:solidFill>
                <a:effectLst/>
                <a:uLnTx/>
                <a:uFillTx/>
                <a:latin typeface="Verdana"/>
                <a:ea typeface="+mn-ea"/>
                <a:cs typeface="+mn-cs"/>
              </a:rPr>
              <a:t> ISA-based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spc="0" normalizeH="0" noProof="0" dirty="0">
                <a:ln>
                  <a:noFill/>
                </a:ln>
                <a:solidFill>
                  <a:srgbClr val="2D2D8A"/>
                </a:solidFill>
                <a:effectLst/>
                <a:uLnTx/>
                <a:uFillTx/>
                <a:latin typeface="Verdana"/>
                <a:ea typeface="+mn-ea"/>
                <a:cs typeface="+mn-cs"/>
              </a:rPr>
              <a:t> processors [</a:t>
            </a:r>
            <a:r>
              <a:rPr kumimoji="0" lang="hu-HU" sz="1800" b="0" i="0" u="none" strike="noStrike" kern="1200" cap="none" spc="0" normalizeH="0" noProof="0" dirty="0">
                <a:ln>
                  <a:noFill/>
                </a:ln>
                <a:solidFill>
                  <a:srgbClr val="2D2D8A"/>
                </a:solidFill>
                <a:effectLst/>
                <a:uLnTx/>
                <a:uFillTx/>
                <a:latin typeface="Verdana"/>
                <a:ea typeface="+mn-ea"/>
                <a:cs typeface="+mn-cs"/>
              </a:rPr>
              <a:t>75</a:t>
            </a:r>
            <a:r>
              <a:rPr kumimoji="0" lang="en-US" sz="1800" b="0" i="0" u="none" strike="noStrike" kern="1200" cap="none" spc="0" normalizeH="0" noProof="0" dirty="0">
                <a:ln>
                  <a:noFill/>
                </a:ln>
                <a:solidFill>
                  <a:srgbClr val="2D2D8A"/>
                </a:solidFill>
                <a:effectLst/>
                <a:uLnTx/>
                <a:uFillTx/>
                <a:latin typeface="Verdana"/>
                <a:ea typeface="+mn-ea"/>
                <a:cs typeface="+mn-cs"/>
              </a:rPr>
              <a:t>]</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p:txBody>
      </p:sp>
    </p:spTree>
    <p:extLst>
      <p:ext uri="{BB962C8B-B14F-4D97-AF65-F5344CB8AC3E}">
        <p14:creationId xmlns:p14="http://schemas.microsoft.com/office/powerpoint/2010/main" val="3719527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(16)</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217" y="1011372"/>
            <a:ext cx="3263269" cy="2447452"/>
          </a:xfrm>
          <a:prstGeom prst="rect">
            <a:avLst/>
          </a:prstGeom>
        </p:spPr>
      </p:pic>
      <p:sp>
        <p:nvSpPr>
          <p:cNvPr id="4" name="TextBox 3"/>
          <p:cNvSpPr txBox="1"/>
          <p:nvPr/>
        </p:nvSpPr>
        <p:spPr>
          <a:xfrm>
            <a:off x="719137" y="3454247"/>
            <a:ext cx="7453263" cy="338554"/>
          </a:xfrm>
          <a:prstGeom prst="rect">
            <a:avLst/>
          </a:prstGeom>
          <a:noFill/>
        </p:spPr>
        <p:txBody>
          <a:bodyPr wrap="square" rtlCol="0">
            <a:spAutoFit/>
          </a:bodyPr>
          <a:lstStyle/>
          <a:p>
            <a:r>
              <a:rPr lang="en-US" sz="1600" dirty="0">
                <a:latin typeface="+mn-lt"/>
              </a:rPr>
              <a:t>Lenovo Yoga </a:t>
            </a:r>
            <a:r>
              <a:rPr lang="en-US" sz="1600" dirty="0" smtClean="0">
                <a:latin typeface="+mn-lt"/>
              </a:rPr>
              <a:t>5G,</a:t>
            </a:r>
            <a:r>
              <a:rPr lang="en-US" sz="1600" dirty="0" smtClean="0"/>
              <a:t> </a:t>
            </a:r>
            <a:r>
              <a:rPr lang="en-US" sz="1600" dirty="0">
                <a:latin typeface="+mn-lt"/>
              </a:rPr>
              <a:t>World’s first 5G </a:t>
            </a:r>
            <a:r>
              <a:rPr lang="en-US" sz="1600" dirty="0" smtClean="0">
                <a:latin typeface="+mn-lt"/>
              </a:rPr>
              <a:t>PC, based on Snapdragon 8cx (2020)</a:t>
            </a:r>
            <a:endParaRPr lang="en-US" sz="16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674" y="921299"/>
            <a:ext cx="3860800" cy="2895600"/>
          </a:xfrm>
          <a:prstGeom prst="rect">
            <a:avLst/>
          </a:prstGeom>
        </p:spPr>
      </p:pic>
      <p:sp>
        <p:nvSpPr>
          <p:cNvPr id="9" name="TextBox 8"/>
          <p:cNvSpPr txBox="1"/>
          <p:nvPr/>
        </p:nvSpPr>
        <p:spPr>
          <a:xfrm>
            <a:off x="1439652" y="6057292"/>
            <a:ext cx="6724277" cy="338554"/>
          </a:xfrm>
          <a:prstGeom prst="rect">
            <a:avLst/>
          </a:prstGeom>
          <a:noFill/>
        </p:spPr>
        <p:txBody>
          <a:bodyPr wrap="none" rtlCol="0">
            <a:spAutoFit/>
          </a:bodyPr>
          <a:lstStyle/>
          <a:p>
            <a:r>
              <a:rPr lang="en-US" sz="1600" dirty="0"/>
              <a:t>Lenovo ThinkPad </a:t>
            </a:r>
            <a:r>
              <a:rPr lang="en-US" sz="1600" dirty="0" smtClean="0"/>
              <a:t>X13s, based on Snapdragon 8cx Gen3 </a:t>
            </a:r>
            <a:r>
              <a:rPr lang="en-US" sz="1600" dirty="0" smtClean="0">
                <a:latin typeface="+mn-lt"/>
              </a:rPr>
              <a:t>(2022)</a:t>
            </a:r>
            <a:endParaRPr lang="en-US" sz="1600" dirty="0">
              <a:latin typeface="+mn-lt"/>
            </a:endParaRPr>
          </a:p>
        </p:txBody>
      </p:sp>
      <p:sp>
        <p:nvSpPr>
          <p:cNvPr id="11" name="TextBox 10"/>
          <p:cNvSpPr txBox="1"/>
          <p:nvPr/>
        </p:nvSpPr>
        <p:spPr>
          <a:xfrm>
            <a:off x="105881" y="476672"/>
            <a:ext cx="9808262" cy="369332"/>
          </a:xfrm>
          <a:prstGeom prst="rect">
            <a:avLst/>
          </a:prstGeom>
          <a:noFill/>
        </p:spPr>
        <p:txBody>
          <a:bodyPr wrap="none" rtlCol="0">
            <a:spAutoFit/>
          </a:bodyPr>
          <a:lstStyle/>
          <a:p>
            <a:r>
              <a:rPr lang="en-US" dirty="0">
                <a:latin typeface="+mn-lt"/>
              </a:rPr>
              <a:t>Examples of </a:t>
            </a:r>
            <a:r>
              <a:rPr lang="en-US" dirty="0" smtClean="0">
                <a:latin typeface="+mn-lt"/>
              </a:rPr>
              <a:t>3. and 5. gen</a:t>
            </a:r>
            <a:r>
              <a:rPr lang="en-US" dirty="0">
                <a:latin typeface="+mn-lt"/>
              </a:rPr>
              <a:t>. Windows  laptops based on the Snapdragon 8cx [</a:t>
            </a:r>
            <a:r>
              <a:rPr lang="hu-HU" dirty="0">
                <a:latin typeface="+mn-lt"/>
              </a:rPr>
              <a:t>76</a:t>
            </a:r>
            <a:r>
              <a:rPr lang="en-US" dirty="0">
                <a:latin typeface="+mn-lt"/>
              </a:rPr>
              <a:t>]</a:t>
            </a:r>
          </a:p>
        </p:txBody>
      </p:sp>
      <p:sp>
        <p:nvSpPr>
          <p:cNvPr id="13" name="TextBox 12"/>
          <p:cNvSpPr txBox="1"/>
          <p:nvPr/>
        </p:nvSpPr>
        <p:spPr>
          <a:xfrm>
            <a:off x="5220072" y="6489340"/>
            <a:ext cx="4042325" cy="307777"/>
          </a:xfrm>
          <a:prstGeom prst="rect">
            <a:avLst/>
          </a:prstGeom>
          <a:noFill/>
        </p:spPr>
        <p:txBody>
          <a:bodyPr wrap="none" rtlCol="0">
            <a:spAutoFit/>
          </a:bodyPr>
          <a:lstStyle/>
          <a:p>
            <a:r>
              <a:rPr lang="en-US" sz="1400" dirty="0" smtClean="0">
                <a:latin typeface="+mn-lt"/>
              </a:rPr>
              <a:t>Picture sources: </a:t>
            </a:r>
            <a:r>
              <a:rPr lang="en-US" sz="1400" dirty="0">
                <a:latin typeface="+mn-lt"/>
              </a:rPr>
              <a:t>Vendors announcements</a:t>
            </a:r>
          </a:p>
        </p:txBody>
      </p:sp>
      <p:pic>
        <p:nvPicPr>
          <p:cNvPr id="15" name="Picture 14"/>
          <p:cNvPicPr>
            <a:picLocks noChangeAspect="1"/>
          </p:cNvPicPr>
          <p:nvPr/>
        </p:nvPicPr>
        <p:blipFill rotWithShape="1">
          <a:blip r:embed="rId4"/>
          <a:srcRect l="7475" t="28300" r="46029" b="18500"/>
          <a:stretch/>
        </p:blipFill>
        <p:spPr>
          <a:xfrm>
            <a:off x="3275856" y="4221088"/>
            <a:ext cx="2808312" cy="1807384"/>
          </a:xfrm>
          <a:prstGeom prst="rect">
            <a:avLst/>
          </a:prstGeom>
        </p:spPr>
      </p:pic>
    </p:spTree>
    <p:extLst>
      <p:ext uri="{BB962C8B-B14F-4D97-AF65-F5344CB8AC3E}">
        <p14:creationId xmlns:p14="http://schemas.microsoft.com/office/powerpoint/2010/main" val="31587663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(17)</a:t>
            </a:r>
            <a:endParaRPr lang="en-US" dirty="0"/>
          </a:p>
        </p:txBody>
      </p:sp>
      <p:sp>
        <p:nvSpPr>
          <p:cNvPr id="4" name="TextBox 3"/>
          <p:cNvSpPr txBox="1"/>
          <p:nvPr/>
        </p:nvSpPr>
        <p:spPr>
          <a:xfrm>
            <a:off x="215516" y="882295"/>
            <a:ext cx="9217024" cy="830997"/>
          </a:xfrm>
          <a:prstGeom prst="rect">
            <a:avLst/>
          </a:prstGeom>
          <a:noFill/>
        </p:spPr>
        <p:txBody>
          <a:bodyPr wrap="square" rtlCol="0">
            <a:spAutoFit/>
          </a:bodyPr>
          <a:lstStyle/>
          <a:p>
            <a:pPr marL="285750" lvl="0" indent="-28575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a:ln>
                  <a:noFill/>
                </a:ln>
                <a:solidFill>
                  <a:srgbClr val="0070C0"/>
                </a:solidFill>
                <a:effectLst/>
                <a:uLnTx/>
                <a:uFillTx/>
                <a:latin typeface="Verdana"/>
                <a:ea typeface="+mn-ea"/>
                <a:cs typeface="+mn-cs"/>
              </a:rPr>
              <a:t>04/2018</a:t>
            </a:r>
            <a:r>
              <a:rPr kumimoji="0" lang="en-US" sz="1600" b="0" i="0" u="none" strike="noStrike" kern="1200" cap="none" spc="0" normalizeH="0" baseline="0" noProof="0" dirty="0">
                <a:ln>
                  <a:noFill/>
                </a:ln>
                <a:solidFill>
                  <a:srgbClr val="000000"/>
                </a:solidFill>
                <a:effectLst/>
                <a:uLnTx/>
                <a:uFillTx/>
                <a:latin typeface="Verdana"/>
                <a:ea typeface="+mn-ea"/>
                <a:cs typeface="+mn-cs"/>
              </a:rPr>
              <a:t> Microsoft replaced </a:t>
            </a:r>
            <a:r>
              <a:rPr lang="en-US" sz="1600" spc="-40" dirty="0">
                <a:solidFill>
                  <a:srgbClr val="000000"/>
                </a:solidFill>
              </a:rPr>
              <a:t>Windows 10 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for </a:t>
            </a:r>
            <a:r>
              <a:rPr kumimoji="0" lang="en-US" sz="1600" b="0" i="0" u="none" strike="noStrike" kern="1200" cap="none" spc="0" normalizeH="0" baseline="0" noProof="0" dirty="0">
                <a:ln>
                  <a:noFill/>
                </a:ln>
                <a:solidFill>
                  <a:srgbClr val="000000"/>
                </a:solidFill>
                <a:effectLst/>
                <a:uLnTx/>
                <a:uFillTx/>
                <a:latin typeface="Verdana"/>
                <a:ea typeface="+mn-ea"/>
                <a:cs typeface="+mn-cs"/>
              </a:rPr>
              <a:t>2. gen., Qualcomm 850-based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lvl="0">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80" normalizeH="0" noProof="0" dirty="0" smtClean="0">
                <a:ln>
                  <a:noFill/>
                </a:ln>
                <a:solidFill>
                  <a:srgbClr val="000000"/>
                </a:solidFill>
                <a:effectLst/>
                <a:uLnTx/>
                <a:uFillTx/>
                <a:latin typeface="Verdana"/>
                <a:ea typeface="+mn-ea"/>
                <a:cs typeface="+mn-cs"/>
              </a:rPr>
              <a:t>Windows </a:t>
            </a:r>
            <a:r>
              <a:rPr kumimoji="0" lang="en-US" sz="1600" b="0" i="0" u="none" strike="noStrike" kern="1200" cap="none" spc="-80" normalizeH="0" noProof="0" dirty="0">
                <a:ln>
                  <a:noFill/>
                </a:ln>
                <a:solidFill>
                  <a:srgbClr val="000000"/>
                </a:solidFill>
                <a:effectLst/>
                <a:uLnTx/>
                <a:uFillTx/>
                <a:latin typeface="Verdana"/>
                <a:ea typeface="+mn-ea"/>
                <a:cs typeface="+mn-cs"/>
              </a:rPr>
              <a:t>devices </a:t>
            </a:r>
            <a:r>
              <a:rPr kumimoji="0" lang="en-US" sz="1600" b="0" i="0" u="none" strike="noStrike" kern="1200" cap="none" spc="-80" normalizeH="0" noProof="0" dirty="0" smtClean="0">
                <a:ln>
                  <a:noFill/>
                </a:ln>
                <a:solidFill>
                  <a:srgbClr val="000000"/>
                </a:solidFill>
                <a:effectLst/>
                <a:uLnTx/>
                <a:uFillTx/>
                <a:latin typeface="Verdana"/>
                <a:ea typeface="+mn-ea"/>
                <a:cs typeface="+mn-cs"/>
              </a:rPr>
              <a:t>by </a:t>
            </a:r>
            <a:r>
              <a:rPr kumimoji="0" lang="en-US" sz="1600" b="0" i="0" u="none" strike="noStrike" kern="1200" cap="none" spc="-80" normalizeH="0" noProof="0" dirty="0">
                <a:ln>
                  <a:noFill/>
                </a:ln>
                <a:solidFill>
                  <a:srgbClr val="000000"/>
                </a:solidFill>
                <a:effectLst/>
                <a:uLnTx/>
                <a:uFillTx/>
                <a:latin typeface="Verdana"/>
                <a:ea typeface="+mn-ea"/>
                <a:cs typeface="+mn-cs"/>
              </a:rPr>
              <a:t>the more efficient </a:t>
            </a:r>
            <a:r>
              <a:rPr kumimoji="0" lang="en-US" sz="1600" b="0" i="0" u="none" strike="noStrike" kern="1200" cap="none" spc="-80" normalizeH="0" noProof="0" dirty="0">
                <a:ln>
                  <a:noFill/>
                </a:ln>
                <a:solidFill>
                  <a:srgbClr val="0070C0"/>
                </a:solidFill>
                <a:effectLst/>
                <a:uLnTx/>
                <a:uFillTx/>
                <a:latin typeface="Verdana"/>
                <a:ea typeface="+mn-ea"/>
                <a:cs typeface="+mn-cs"/>
              </a:rPr>
              <a:t>S-mode of Windows 10 Home or Windows 10 </a:t>
            </a:r>
            <a:r>
              <a:rPr kumimoji="0" lang="en-US" sz="1600" b="0" i="0" u="none" strike="noStrike" kern="1200" cap="none" spc="-80" normalizeH="0" noProof="0" dirty="0" smtClean="0">
                <a:ln>
                  <a:noFill/>
                </a:ln>
                <a:solidFill>
                  <a:srgbClr val="0070C0"/>
                </a:solidFill>
                <a:effectLst/>
                <a:uLnTx/>
                <a:uFillTx/>
                <a:latin typeface="Verdana"/>
                <a:ea typeface="+mn-ea"/>
                <a:cs typeface="+mn-cs"/>
              </a:rPr>
              <a:t>Pro,</a:t>
            </a:r>
            <a:endParaRPr kumimoji="0" lang="en-US" sz="1600" b="0" i="0" u="none" strike="noStrike" kern="1200" cap="none" spc="-80" normalizeH="0" noProof="0" dirty="0">
              <a:ln>
                <a:noFill/>
              </a:ln>
              <a:solidFill>
                <a:srgbClr val="0070C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indicated below.</a:t>
            </a:r>
          </a:p>
        </p:txBody>
      </p:sp>
      <p:grpSp>
        <p:nvGrpSpPr>
          <p:cNvPr id="6" name="Group 5"/>
          <p:cNvGrpSpPr/>
          <p:nvPr/>
        </p:nvGrpSpPr>
        <p:grpSpPr>
          <a:xfrm>
            <a:off x="179512" y="1988840"/>
            <a:ext cx="8968742" cy="1622040"/>
            <a:chOff x="179512" y="1376772"/>
            <a:chExt cx="8968742" cy="1622040"/>
          </a:xfrm>
        </p:grpSpPr>
        <p:sp>
          <p:nvSpPr>
            <p:cNvPr id="7" name="TextBox 6"/>
            <p:cNvSpPr txBox="1"/>
            <p:nvPr/>
          </p:nvSpPr>
          <p:spPr>
            <a:xfrm>
              <a:off x="2605655" y="2701049"/>
              <a:ext cx="80232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 name="TextBox 7"/>
            <p:cNvSpPr txBox="1"/>
            <p:nvPr/>
          </p:nvSpPr>
          <p:spPr>
            <a:xfrm>
              <a:off x="4173599" y="2698330"/>
              <a:ext cx="748657" cy="29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2019</a:t>
              </a:r>
            </a:p>
          </p:txBody>
        </p:sp>
        <p:sp>
          <p:nvSpPr>
            <p:cNvPr id="9" name="TextBox 8"/>
            <p:cNvSpPr txBox="1"/>
            <p:nvPr/>
          </p:nvSpPr>
          <p:spPr>
            <a:xfrm>
              <a:off x="5867990" y="2698329"/>
              <a:ext cx="66914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10" name="TextBox 9"/>
            <p:cNvSpPr txBox="1"/>
            <p:nvPr/>
          </p:nvSpPr>
          <p:spPr>
            <a:xfrm>
              <a:off x="492724" y="1557896"/>
              <a:ext cx="56137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835</a:t>
              </a:r>
            </a:p>
          </p:txBody>
        </p:sp>
        <p:cxnSp>
          <p:nvCxnSpPr>
            <p:cNvPr id="11" name="Straight Connector 10"/>
            <p:cNvCxnSpPr/>
            <p:nvPr/>
          </p:nvCxnSpPr>
          <p:spPr bwMode="auto">
            <a:xfrm>
              <a:off x="179512" y="2629450"/>
              <a:ext cx="8784000" cy="0"/>
            </a:xfrm>
            <a:prstGeom prst="line">
              <a:avLst/>
            </a:prstGeom>
            <a:noFill/>
            <a:ln w="19050" cap="flat" cmpd="sng" algn="ctr">
              <a:solidFill>
                <a:schemeClr val="tx1"/>
              </a:solidFill>
              <a:prstDash val="solid"/>
              <a:round/>
              <a:headEnd type="none" w="med" len="med"/>
              <a:tailEnd type="arrow" w="med" len="med"/>
            </a:ln>
            <a:effectLst/>
          </p:spPr>
        </p:cxnSp>
        <p:sp>
          <p:nvSpPr>
            <p:cNvPr id="12" name="Line 22"/>
            <p:cNvSpPr>
              <a:spLocks noChangeShapeType="1"/>
            </p:cNvSpPr>
            <p:nvPr/>
          </p:nvSpPr>
          <p:spPr bwMode="auto">
            <a:xfrm>
              <a:off x="2084001" y="2554955"/>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Line 22"/>
            <p:cNvSpPr>
              <a:spLocks noChangeShapeType="1"/>
            </p:cNvSpPr>
            <p:nvPr/>
          </p:nvSpPr>
          <p:spPr bwMode="auto">
            <a:xfrm>
              <a:off x="3699483" y="2553337"/>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Line 22"/>
            <p:cNvSpPr>
              <a:spLocks noChangeShapeType="1"/>
            </p:cNvSpPr>
            <p:nvPr/>
          </p:nvSpPr>
          <p:spPr bwMode="auto">
            <a:xfrm>
              <a:off x="6970737" y="2554955"/>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Line 22"/>
            <p:cNvSpPr>
              <a:spLocks noChangeShapeType="1"/>
            </p:cNvSpPr>
            <p:nvPr/>
          </p:nvSpPr>
          <p:spPr bwMode="auto">
            <a:xfrm>
              <a:off x="5350758" y="2554975"/>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15"/>
            <p:cNvSpPr>
              <a:spLocks noChangeArrowheads="1"/>
            </p:cNvSpPr>
            <p:nvPr/>
          </p:nvSpPr>
          <p:spPr bwMode="auto">
            <a:xfrm>
              <a:off x="736633" y="1386895"/>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Line 22"/>
            <p:cNvSpPr>
              <a:spLocks noChangeShapeType="1"/>
            </p:cNvSpPr>
            <p:nvPr/>
          </p:nvSpPr>
          <p:spPr bwMode="auto">
            <a:xfrm>
              <a:off x="458220" y="2540385"/>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extBox 17"/>
            <p:cNvSpPr txBox="1"/>
            <p:nvPr/>
          </p:nvSpPr>
          <p:spPr>
            <a:xfrm>
              <a:off x="896920" y="2706424"/>
              <a:ext cx="707121"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2017</a:t>
              </a:r>
            </a:p>
          </p:txBody>
        </p:sp>
        <p:sp>
          <p:nvSpPr>
            <p:cNvPr id="19" name="TextBox 18"/>
            <p:cNvSpPr txBox="1"/>
            <p:nvPr/>
          </p:nvSpPr>
          <p:spPr>
            <a:xfrm>
              <a:off x="2049048" y="1554902"/>
              <a:ext cx="5613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845</a:t>
              </a:r>
            </a:p>
          </p:txBody>
        </p:sp>
        <p:sp>
          <p:nvSpPr>
            <p:cNvPr id="20" name="Rectangle 19"/>
            <p:cNvSpPr>
              <a:spLocks noChangeArrowheads="1"/>
            </p:cNvSpPr>
            <p:nvPr/>
          </p:nvSpPr>
          <p:spPr bwMode="auto">
            <a:xfrm>
              <a:off x="2292957" y="1383901"/>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p:cNvSpPr txBox="1"/>
            <p:nvPr/>
          </p:nvSpPr>
          <p:spPr>
            <a:xfrm>
              <a:off x="3033353" y="1557398"/>
              <a:ext cx="5613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850</a:t>
              </a:r>
            </a:p>
          </p:txBody>
        </p:sp>
        <p:sp>
          <p:nvSpPr>
            <p:cNvPr id="22" name="Rectangle 21"/>
            <p:cNvSpPr>
              <a:spLocks noChangeArrowheads="1"/>
            </p:cNvSpPr>
            <p:nvPr/>
          </p:nvSpPr>
          <p:spPr bwMode="auto">
            <a:xfrm>
              <a:off x="3277262" y="1376772"/>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3394019" y="1557398"/>
              <a:ext cx="535724"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8cx</a:t>
              </a:r>
            </a:p>
          </p:txBody>
        </p:sp>
        <p:sp>
          <p:nvSpPr>
            <p:cNvPr id="24" name="Rectangle 23"/>
            <p:cNvSpPr>
              <a:spLocks noChangeArrowheads="1"/>
            </p:cNvSpPr>
            <p:nvPr/>
          </p:nvSpPr>
          <p:spPr bwMode="auto">
            <a:xfrm>
              <a:off x="3625105" y="1376772"/>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4885551" y="1554902"/>
              <a:ext cx="704039"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8c/7c</a:t>
              </a:r>
            </a:p>
          </p:txBody>
        </p:sp>
        <p:sp>
          <p:nvSpPr>
            <p:cNvPr id="26" name="Rectangle 25"/>
            <p:cNvSpPr>
              <a:spLocks noChangeArrowheads="1"/>
            </p:cNvSpPr>
            <p:nvPr/>
          </p:nvSpPr>
          <p:spPr bwMode="auto">
            <a:xfrm>
              <a:off x="5212660" y="1381814"/>
              <a:ext cx="102791" cy="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p:cNvSpPr>
              <a:spLocks noChangeArrowheads="1"/>
            </p:cNvSpPr>
            <p:nvPr/>
          </p:nvSpPr>
          <p:spPr bwMode="auto">
            <a:xfrm>
              <a:off x="6541499" y="1383901"/>
              <a:ext cx="102791" cy="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TextBox 27"/>
            <p:cNvSpPr txBox="1"/>
            <p:nvPr/>
          </p:nvSpPr>
          <p:spPr>
            <a:xfrm>
              <a:off x="6073447" y="1563921"/>
              <a:ext cx="103586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8cx Gen2</a:t>
              </a:r>
            </a:p>
          </p:txBody>
        </p:sp>
        <p:sp>
          <p:nvSpPr>
            <p:cNvPr id="29" name="TextBox 28"/>
            <p:cNvSpPr txBox="1"/>
            <p:nvPr/>
          </p:nvSpPr>
          <p:spPr>
            <a:xfrm>
              <a:off x="7502682" y="2696799"/>
              <a:ext cx="66914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30" name="Line 22"/>
            <p:cNvSpPr>
              <a:spLocks noChangeShapeType="1"/>
            </p:cNvSpPr>
            <p:nvPr/>
          </p:nvSpPr>
          <p:spPr bwMode="auto">
            <a:xfrm>
              <a:off x="8605429" y="2553425"/>
              <a:ext cx="0" cy="18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Rectangle 30"/>
            <p:cNvSpPr>
              <a:spLocks noChangeArrowheads="1"/>
            </p:cNvSpPr>
            <p:nvPr/>
          </p:nvSpPr>
          <p:spPr bwMode="auto">
            <a:xfrm>
              <a:off x="8459456" y="1383901"/>
              <a:ext cx="102791" cy="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2" name="TextBox 31"/>
            <p:cNvSpPr txBox="1"/>
            <p:nvPr/>
          </p:nvSpPr>
          <p:spPr>
            <a:xfrm>
              <a:off x="7999659" y="1563921"/>
              <a:ext cx="103586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8cx Gen3</a:t>
              </a:r>
            </a:p>
          </p:txBody>
        </p:sp>
        <p:sp>
          <p:nvSpPr>
            <p:cNvPr id="33" name="TextBox 32"/>
            <p:cNvSpPr txBox="1"/>
            <p:nvPr/>
          </p:nvSpPr>
          <p:spPr>
            <a:xfrm>
              <a:off x="1687934" y="2175989"/>
              <a:ext cx="1407902" cy="292388"/>
            </a:xfrm>
            <a:prstGeom prst="rect">
              <a:avLst/>
            </a:prstGeom>
            <a:noFill/>
          </p:spPr>
          <p:txBody>
            <a:bodyPr wrap="square" rtlCol="0">
              <a:spAutoFit/>
            </a:bodyPr>
            <a:lstStyle/>
            <a:p>
              <a:r>
                <a:rPr lang="en-US" sz="1300" dirty="0"/>
                <a:t>Windows 10 S</a:t>
              </a:r>
            </a:p>
          </p:txBody>
        </p:sp>
        <p:sp>
          <p:nvSpPr>
            <p:cNvPr id="34" name="TextBox 33"/>
            <p:cNvSpPr txBox="1"/>
            <p:nvPr/>
          </p:nvSpPr>
          <p:spPr>
            <a:xfrm>
              <a:off x="2915816" y="2171633"/>
              <a:ext cx="3348720" cy="292388"/>
            </a:xfrm>
            <a:prstGeom prst="rect">
              <a:avLst/>
            </a:prstGeom>
            <a:noFill/>
          </p:spPr>
          <p:txBody>
            <a:bodyPr wrap="square" rtlCol="0">
              <a:spAutoFit/>
            </a:bodyPr>
            <a:lstStyle/>
            <a:p>
              <a:r>
                <a:rPr lang="en-US" sz="1300" dirty="0"/>
                <a:t>Windows 10 Home/Pro S mode</a:t>
              </a:r>
            </a:p>
          </p:txBody>
        </p:sp>
        <p:sp>
          <p:nvSpPr>
            <p:cNvPr id="35" name="TextBox 34"/>
            <p:cNvSpPr txBox="1"/>
            <p:nvPr/>
          </p:nvSpPr>
          <p:spPr>
            <a:xfrm>
              <a:off x="7740352" y="2175989"/>
              <a:ext cx="1407902" cy="292388"/>
            </a:xfrm>
            <a:prstGeom prst="rect">
              <a:avLst/>
            </a:prstGeom>
            <a:noFill/>
          </p:spPr>
          <p:txBody>
            <a:bodyPr wrap="square" rtlCol="0">
              <a:spAutoFit/>
            </a:bodyPr>
            <a:lstStyle/>
            <a:p>
              <a:r>
                <a:rPr lang="en-US" sz="1300" dirty="0"/>
                <a:t>Windows 11</a:t>
              </a:r>
            </a:p>
          </p:txBody>
        </p:sp>
        <p:sp>
          <p:nvSpPr>
            <p:cNvPr id="36" name="Rectangle 35"/>
            <p:cNvSpPr>
              <a:spLocks noChangeArrowheads="1"/>
            </p:cNvSpPr>
            <p:nvPr/>
          </p:nvSpPr>
          <p:spPr bwMode="auto">
            <a:xfrm>
              <a:off x="2297102" y="1976341"/>
              <a:ext cx="101541" cy="21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7" name="Rectangle 36"/>
            <p:cNvSpPr>
              <a:spLocks noChangeArrowheads="1"/>
            </p:cNvSpPr>
            <p:nvPr/>
          </p:nvSpPr>
          <p:spPr bwMode="auto">
            <a:xfrm>
              <a:off x="3285964" y="1973217"/>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8" name="Rectangle 37"/>
            <p:cNvSpPr>
              <a:spLocks noChangeArrowheads="1"/>
            </p:cNvSpPr>
            <p:nvPr/>
          </p:nvSpPr>
          <p:spPr bwMode="auto">
            <a:xfrm>
              <a:off x="8352420" y="1979843"/>
              <a:ext cx="114658" cy="2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0" name="TextBox 39"/>
          <p:cNvSpPr txBox="1"/>
          <p:nvPr/>
        </p:nvSpPr>
        <p:spPr>
          <a:xfrm>
            <a:off x="1430328" y="3616258"/>
            <a:ext cx="6202012" cy="338554"/>
          </a:xfrm>
          <a:prstGeom prst="rect">
            <a:avLst/>
          </a:prstGeom>
          <a:noFill/>
        </p:spPr>
        <p:txBody>
          <a:bodyPr wrap="square" rtlCol="0">
            <a:spAutoFit/>
          </a:bodyPr>
          <a:lstStyle/>
          <a:p>
            <a:r>
              <a:rPr lang="en-US" sz="1600" dirty="0"/>
              <a:t>Figure: OS support of Arm ISA-based Windows devices</a:t>
            </a:r>
          </a:p>
        </p:txBody>
      </p:sp>
      <p:sp>
        <p:nvSpPr>
          <p:cNvPr id="39" name="Rounded Rectangle 38"/>
          <p:cNvSpPr/>
          <p:nvPr/>
        </p:nvSpPr>
        <p:spPr bwMode="auto">
          <a:xfrm>
            <a:off x="1743" y="4195358"/>
            <a:ext cx="9141749" cy="36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43" name="TextBox 42"/>
          <p:cNvSpPr txBox="1"/>
          <p:nvPr/>
        </p:nvSpPr>
        <p:spPr>
          <a:xfrm>
            <a:off x="71438" y="476672"/>
            <a:ext cx="84946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Microsoft’s effort to fix compatibility issues of Arm-based Windows devices</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p:txBody>
      </p:sp>
      <p:sp>
        <p:nvSpPr>
          <p:cNvPr id="44" name="Rounded Rectangle 43"/>
          <p:cNvSpPr/>
          <p:nvPr/>
        </p:nvSpPr>
        <p:spPr bwMode="auto">
          <a:xfrm>
            <a:off x="0" y="4905164"/>
            <a:ext cx="9143492" cy="36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45" name="Szövegdoboz 5"/>
          <p:cNvSpPr txBox="1"/>
          <p:nvPr/>
        </p:nvSpPr>
        <p:spPr>
          <a:xfrm>
            <a:off x="179511" y="4204651"/>
            <a:ext cx="8928000" cy="661720"/>
          </a:xfrm>
          <a:prstGeom prst="rect">
            <a:avLst/>
          </a:prstGeom>
          <a:noFill/>
        </p:spPr>
        <p:txBody>
          <a:bodyPr wrap="square" rtlCol="0">
            <a:spAutoFit/>
          </a:bodyPr>
          <a:lstStyle/>
          <a:p>
            <a:pPr marL="285750" indent="-285750">
              <a:spcAft>
                <a:spcPts val="600"/>
              </a:spcAft>
              <a:buFont typeface="Arial" panose="020B0604020202020204" pitchFamily="34" charset="0"/>
              <a:buChar char="•"/>
              <a:defRPr/>
            </a:pPr>
            <a:r>
              <a:rPr kumimoji="0" lang="hu-HU" sz="1600" b="0" i="0" u="none" strike="noStrike" kern="1200" cap="none" spc="-30" normalizeH="0" baseline="0" noProof="0" dirty="0">
                <a:ln>
                  <a:noFill/>
                </a:ln>
                <a:solidFill>
                  <a:srgbClr val="000000"/>
                </a:solidFill>
                <a:effectLst/>
                <a:uLnTx/>
                <a:uFillTx/>
                <a:latin typeface="Verdana"/>
                <a:ea typeface="+mn-ea"/>
                <a:cs typeface="+mn-cs"/>
              </a:rPr>
              <a:t>In </a:t>
            </a:r>
            <a:r>
              <a:rPr kumimoji="0" lang="hu-HU" sz="1600" b="0" i="0" u="none" strike="noStrike" kern="1200" cap="none" spc="-30" normalizeH="0" baseline="0" noProof="0" dirty="0">
                <a:ln>
                  <a:noFill/>
                </a:ln>
                <a:solidFill>
                  <a:srgbClr val="0070C0"/>
                </a:solidFill>
                <a:effectLst/>
                <a:uLnTx/>
                <a:uFillTx/>
                <a:latin typeface="Verdana"/>
                <a:ea typeface="+mn-ea"/>
                <a:cs typeface="+mn-cs"/>
              </a:rPr>
              <a:t>10/2021 </a:t>
            </a:r>
            <a:r>
              <a:rPr kumimoji="0" lang="hu-HU" sz="1600" b="0" i="0" u="none" strike="noStrike" kern="1200" cap="none" spc="-30" normalizeH="0" baseline="0" noProof="0" dirty="0">
                <a:ln>
                  <a:noFill/>
                </a:ln>
                <a:solidFill>
                  <a:srgbClr val="000000"/>
                </a:solidFill>
                <a:effectLst/>
                <a:uLnTx/>
                <a:uFillTx/>
                <a:latin typeface="Verdana"/>
                <a:ea typeface="+mn-ea"/>
                <a:cs typeface="+mn-cs"/>
              </a:rPr>
              <a:t>Microsoft </a:t>
            </a:r>
            <a:r>
              <a:rPr kumimoji="0" lang="hu-HU" sz="1600" b="0" i="0" u="none" strike="noStrike" kern="1200" cap="none" spc="-30" normalizeH="0" baseline="0" noProof="0" dirty="0" err="1">
                <a:ln>
                  <a:noFill/>
                </a:ln>
                <a:solidFill>
                  <a:srgbClr val="000000"/>
                </a:solidFill>
                <a:effectLst/>
                <a:uLnTx/>
                <a:uFillTx/>
                <a:latin typeface="Verdana"/>
                <a:ea typeface="+mn-ea"/>
                <a:cs typeface="+mn-cs"/>
              </a:rPr>
              <a:t>launched</a:t>
            </a:r>
            <a:r>
              <a:rPr kumimoji="0" lang="hu-HU" sz="1600" b="0" i="0" u="none" strike="noStrike" kern="1200" cap="none" spc="-30" normalizeH="0" baseline="0" noProof="0" dirty="0">
                <a:ln>
                  <a:noFill/>
                </a:ln>
                <a:solidFill>
                  <a:srgbClr val="000000"/>
                </a:solidFill>
                <a:effectLst/>
                <a:uLnTx/>
                <a:uFillTx/>
                <a:latin typeface="Verdana"/>
                <a:ea typeface="+mn-ea"/>
                <a:cs typeface="+mn-cs"/>
              </a:rPr>
              <a:t> </a:t>
            </a:r>
            <a:r>
              <a:rPr kumimoji="0" lang="hu-HU" sz="1600" b="0" i="0" u="none" strike="noStrike" kern="1200" cap="none" spc="-30" normalizeH="0" baseline="0" noProof="0" dirty="0">
                <a:ln>
                  <a:noFill/>
                </a:ln>
                <a:solidFill>
                  <a:srgbClr val="FF0000"/>
                </a:solidFill>
                <a:effectLst/>
                <a:uLnTx/>
                <a:uFillTx/>
                <a:latin typeface="Verdana"/>
                <a:ea typeface="+mn-ea"/>
                <a:cs typeface="+mn-cs"/>
              </a:rPr>
              <a:t>Windows 11 </a:t>
            </a:r>
            <a:r>
              <a:rPr lang="en-US" sz="1600" dirty="0" smtClean="0"/>
              <a:t>(as shown in </a:t>
            </a:r>
            <a:r>
              <a:rPr lang="en-US" sz="1600" dirty="0"/>
              <a:t>the above Figure</a:t>
            </a:r>
            <a:r>
              <a:rPr lang="en-US" sz="1600" dirty="0" smtClean="0"/>
              <a:t>), and</a:t>
            </a:r>
            <a:endParaRPr lang="hu-HU" sz="1600" dirty="0"/>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3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40" normalizeH="0" noProof="0" dirty="0" err="1" smtClean="0">
                <a:ln>
                  <a:noFill/>
                </a:ln>
                <a:solidFill>
                  <a:srgbClr val="000000"/>
                </a:solidFill>
                <a:effectLst/>
                <a:uLnTx/>
                <a:uFillTx/>
                <a:latin typeface="Verdana"/>
                <a:ea typeface="+mn-ea"/>
                <a:cs typeface="+mn-cs"/>
              </a:rPr>
              <a:t>one</a:t>
            </a:r>
            <a:r>
              <a:rPr kumimoji="0" lang="hu-HU" sz="1600" b="0" i="0" u="none" strike="noStrike" kern="1200" cap="none" spc="-40" normalizeH="0" noProof="0" dirty="0" smtClean="0">
                <a:ln>
                  <a:noFill/>
                </a:ln>
                <a:solidFill>
                  <a:srgbClr val="000000"/>
                </a:solidFill>
                <a:effectLst/>
                <a:uLnTx/>
                <a:uFillTx/>
                <a:latin typeface="Verdana"/>
                <a:ea typeface="+mn-ea"/>
                <a:cs typeface="+mn-cs"/>
              </a:rPr>
              <a:t> </a:t>
            </a:r>
            <a:r>
              <a:rPr kumimoji="0" lang="hu-HU" sz="1600" b="0" i="0" u="none" strike="noStrike" kern="1200" cap="none" spc="-40" normalizeH="0" noProof="0" dirty="0" err="1">
                <a:ln>
                  <a:noFill/>
                </a:ln>
                <a:solidFill>
                  <a:srgbClr val="000000"/>
                </a:solidFill>
                <a:effectLst/>
                <a:uLnTx/>
                <a:uFillTx/>
                <a:latin typeface="Verdana"/>
                <a:ea typeface="+mn-ea"/>
                <a:cs typeface="+mn-cs"/>
              </a:rPr>
              <a:t>month</a:t>
            </a:r>
            <a:r>
              <a:rPr kumimoji="0" lang="hu-HU" sz="1600" b="0" i="0" u="none" strike="noStrike" kern="1200" cap="none" spc="-40" normalizeH="0" noProof="0" dirty="0">
                <a:ln>
                  <a:noFill/>
                </a:ln>
                <a:solidFill>
                  <a:srgbClr val="000000"/>
                </a:solidFill>
                <a:effectLst/>
                <a:uLnTx/>
                <a:uFillTx/>
                <a:latin typeface="Verdana"/>
                <a:ea typeface="+mn-ea"/>
                <a:cs typeface="+mn-cs"/>
              </a:rPr>
              <a:t> </a:t>
            </a:r>
            <a:r>
              <a:rPr kumimoji="0" lang="hu-HU" sz="1600" b="0" i="0" u="none" strike="noStrike" kern="1200" cap="none" spc="-40" normalizeH="0" noProof="0" dirty="0" err="1">
                <a:ln>
                  <a:noFill/>
                </a:ln>
                <a:solidFill>
                  <a:srgbClr val="000000"/>
                </a:solidFill>
                <a:effectLst/>
                <a:uLnTx/>
                <a:uFillTx/>
                <a:latin typeface="Verdana"/>
                <a:ea typeface="+mn-ea"/>
                <a:cs typeface="+mn-cs"/>
              </a:rPr>
              <a:t>later</a:t>
            </a:r>
            <a:r>
              <a:rPr kumimoji="0" lang="hu-HU" sz="1600" b="0" i="0" u="none" strike="noStrike" kern="1200" cap="none" spc="-40" normalizeH="0" noProof="0" dirty="0">
                <a:ln>
                  <a:noFill/>
                </a:ln>
                <a:solidFill>
                  <a:srgbClr val="000000"/>
                </a:solidFill>
                <a:effectLst/>
                <a:uLnTx/>
                <a:uFillTx/>
                <a:latin typeface="Verdana"/>
                <a:ea typeface="+mn-ea"/>
                <a:cs typeface="+mn-cs"/>
              </a:rPr>
              <a:t> </a:t>
            </a:r>
            <a:r>
              <a:rPr kumimoji="0" lang="hu-HU" sz="1600" b="0" i="0" u="none" strike="noStrike" kern="1200" cap="none" spc="-40" normalizeH="0" noProof="0" dirty="0" err="1" smtClean="0">
                <a:ln>
                  <a:noFill/>
                </a:ln>
                <a:solidFill>
                  <a:srgbClr val="000000"/>
                </a:solidFill>
                <a:effectLst/>
                <a:uLnTx/>
                <a:uFillTx/>
                <a:latin typeface="Verdana"/>
                <a:ea typeface="+mn-ea"/>
                <a:cs typeface="+mn-cs"/>
              </a:rPr>
              <a:t>announced</a:t>
            </a:r>
            <a:r>
              <a:rPr kumimoji="0" lang="en-US" sz="1600" b="0" i="0" u="none" strike="noStrike" kern="1200" cap="none" spc="-40" normalizeH="0" noProof="0" dirty="0" smtClean="0">
                <a:ln>
                  <a:noFill/>
                </a:ln>
                <a:solidFill>
                  <a:srgbClr val="000000"/>
                </a:solidFill>
                <a:effectLst/>
                <a:uLnTx/>
                <a:uFillTx/>
                <a:latin typeface="Verdana"/>
                <a:ea typeface="+mn-ea"/>
                <a:cs typeface="+mn-cs"/>
              </a:rPr>
              <a:t> </a:t>
            </a:r>
            <a:r>
              <a:rPr kumimoji="0" lang="hu-HU" sz="1600" b="0" i="0" u="none" strike="noStrike" kern="1200" cap="none" spc="-40" normalizeH="0" noProof="0" dirty="0" err="1" smtClean="0">
                <a:ln>
                  <a:noFill/>
                </a:ln>
                <a:solidFill>
                  <a:srgbClr val="000000"/>
                </a:solidFill>
                <a:effectLst/>
                <a:uLnTx/>
                <a:uFillTx/>
                <a:latin typeface="Verdana"/>
                <a:ea typeface="+mn-ea"/>
                <a:cs typeface="+mn-cs"/>
              </a:rPr>
              <a:t>the</a:t>
            </a:r>
            <a:r>
              <a:rPr kumimoji="0" lang="hu-HU" sz="1600" b="0" i="0" u="none" strike="noStrike" kern="1200" cap="none" spc="-40" normalizeH="0" noProof="0" dirty="0" smtClean="0">
                <a:ln>
                  <a:noFill/>
                </a:ln>
                <a:solidFill>
                  <a:srgbClr val="000000"/>
                </a:solidFill>
                <a:effectLst/>
                <a:uLnTx/>
                <a:uFillTx/>
                <a:latin typeface="Verdana"/>
                <a:ea typeface="+mn-ea"/>
                <a:cs typeface="+mn-cs"/>
              </a:rPr>
              <a:t> </a:t>
            </a:r>
            <a:r>
              <a:rPr kumimoji="0" lang="hu-HU" sz="1600" b="0" i="0" u="none" strike="noStrike" kern="1200" cap="none" spc="-40" normalizeH="0" noProof="0" dirty="0" err="1">
                <a:ln>
                  <a:noFill/>
                </a:ln>
                <a:solidFill>
                  <a:srgbClr val="000000"/>
                </a:solidFill>
                <a:effectLst/>
                <a:uLnTx/>
                <a:uFillTx/>
                <a:latin typeface="Verdana"/>
                <a:ea typeface="+mn-ea"/>
                <a:cs typeface="+mn-cs"/>
              </a:rPr>
              <a:t>availability</a:t>
            </a:r>
            <a:r>
              <a:rPr kumimoji="0" lang="hu-HU" sz="1600" b="0" i="0" u="none" strike="noStrike" kern="1200" cap="none" spc="-40" normalizeH="0" noProof="0" dirty="0">
                <a:ln>
                  <a:noFill/>
                </a:ln>
                <a:solidFill>
                  <a:srgbClr val="000000"/>
                </a:solidFill>
                <a:effectLst/>
                <a:uLnTx/>
                <a:uFillTx/>
                <a:latin typeface="Verdana"/>
                <a:ea typeface="+mn-ea"/>
                <a:cs typeface="+mn-cs"/>
              </a:rPr>
              <a:t> of </a:t>
            </a:r>
            <a:r>
              <a:rPr kumimoji="0" lang="hu-HU" sz="1600" b="0" i="0" u="none" strike="noStrike" kern="1200" cap="none" spc="-40" normalizeH="0" noProof="0" dirty="0">
                <a:ln>
                  <a:noFill/>
                </a:ln>
                <a:solidFill>
                  <a:srgbClr val="FF0000"/>
                </a:solidFill>
                <a:effectLst/>
                <a:uLnTx/>
                <a:uFillTx/>
                <a:latin typeface="Verdana"/>
                <a:ea typeface="+mn-ea"/>
                <a:cs typeface="+mn-cs"/>
              </a:rPr>
              <a:t>x64 emulation </a:t>
            </a:r>
            <a:r>
              <a:rPr kumimoji="0" lang="hu-HU" sz="1600" b="0" i="0" u="none" strike="noStrike" kern="1200" cap="none" spc="-40" normalizeH="0" noProof="0" dirty="0" err="1">
                <a:ln>
                  <a:noFill/>
                </a:ln>
                <a:solidFill>
                  <a:srgbClr val="FF0000"/>
                </a:solidFill>
                <a:effectLst/>
                <a:uLnTx/>
                <a:uFillTx/>
                <a:latin typeface="Verdana"/>
                <a:ea typeface="+mn-ea"/>
                <a:cs typeface="+mn-cs"/>
              </a:rPr>
              <a:t>under</a:t>
            </a:r>
            <a:r>
              <a:rPr kumimoji="0" lang="hu-HU" sz="1600" b="0" i="0" u="none" strike="noStrike" kern="1200" cap="none" spc="-40" normalizeH="0" noProof="0" dirty="0">
                <a:ln>
                  <a:noFill/>
                </a:ln>
                <a:solidFill>
                  <a:srgbClr val="FF0000"/>
                </a:solidFill>
                <a:effectLst/>
                <a:uLnTx/>
                <a:uFillTx/>
                <a:latin typeface="Verdana"/>
                <a:ea typeface="+mn-ea"/>
                <a:cs typeface="+mn-cs"/>
              </a:rPr>
              <a:t> Windows </a:t>
            </a:r>
            <a:r>
              <a:rPr kumimoji="0" lang="hu-HU" sz="1600" b="0" i="0" u="none" strike="noStrike" kern="1200" cap="none" spc="-40" normalizeH="0" noProof="0" dirty="0" smtClean="0">
                <a:ln>
                  <a:noFill/>
                </a:ln>
                <a:solidFill>
                  <a:srgbClr val="FF0000"/>
                </a:solidFill>
                <a:effectLst/>
                <a:uLnTx/>
                <a:uFillTx/>
                <a:latin typeface="Verdana"/>
                <a:ea typeface="+mn-ea"/>
                <a:cs typeface="+mn-cs"/>
              </a:rPr>
              <a:t>11</a:t>
            </a:r>
            <a:r>
              <a:rPr kumimoji="0" lang="en-US" sz="1600" b="0" i="0" u="none" strike="noStrike" kern="1200" cap="none" spc="-40" normalizeH="0" noProof="0" dirty="0" smtClean="0">
                <a:ln>
                  <a:noFill/>
                </a:ln>
                <a:solidFill>
                  <a:srgbClr val="FF0000"/>
                </a:solidFill>
                <a:effectLst/>
                <a:uLnTx/>
                <a:uFillTx/>
                <a:latin typeface="Verdana"/>
                <a:ea typeface="+mn-ea"/>
                <a:cs typeface="+mn-cs"/>
              </a:rPr>
              <a:t>. </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179902" y="4869160"/>
            <a:ext cx="8829853" cy="338554"/>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smtClean="0">
                <a:solidFill>
                  <a:srgbClr val="000000"/>
                </a:solidFill>
              </a:rPr>
              <a:t>Nevertheless</a:t>
            </a:r>
            <a:r>
              <a:rPr lang="en-US" sz="1600" dirty="0">
                <a:solidFill>
                  <a:srgbClr val="000000"/>
                </a:solidFill>
              </a:rPr>
              <a:t>, </a:t>
            </a:r>
            <a:r>
              <a:rPr lang="hu-HU" sz="1600" dirty="0">
                <a:solidFill>
                  <a:srgbClr val="000000"/>
                </a:solidFill>
              </a:rPr>
              <a:t>x64 emulation has a </a:t>
            </a:r>
            <a:r>
              <a:rPr lang="hu-HU" sz="1600" dirty="0" err="1">
                <a:solidFill>
                  <a:srgbClr val="000000"/>
                </a:solidFill>
              </a:rPr>
              <a:t>few</a:t>
            </a:r>
            <a:r>
              <a:rPr lang="hu-HU" sz="1600" dirty="0">
                <a:solidFill>
                  <a:srgbClr val="000000"/>
                </a:solidFill>
              </a:rPr>
              <a:t> </a:t>
            </a:r>
            <a:r>
              <a:rPr lang="hu-HU" sz="1600" dirty="0" err="1">
                <a:solidFill>
                  <a:srgbClr val="FF0000"/>
                </a:solidFill>
              </a:rPr>
              <a:t>compatibility</a:t>
            </a:r>
            <a:r>
              <a:rPr lang="hu-HU" sz="1600" dirty="0">
                <a:solidFill>
                  <a:srgbClr val="FF0000"/>
                </a:solidFill>
              </a:rPr>
              <a:t> </a:t>
            </a:r>
            <a:r>
              <a:rPr lang="hu-HU" sz="1600" dirty="0" err="1">
                <a:solidFill>
                  <a:srgbClr val="FF0000"/>
                </a:solidFill>
              </a:rPr>
              <a:t>issues</a:t>
            </a:r>
            <a:r>
              <a:rPr lang="en-US" sz="1600" dirty="0">
                <a:solidFill>
                  <a:srgbClr val="FF0000"/>
                </a:solidFill>
              </a:rPr>
              <a:t> yet</a:t>
            </a:r>
            <a:r>
              <a:rPr lang="hu-HU" sz="1600" dirty="0">
                <a:solidFill>
                  <a:srgbClr val="000000"/>
                </a:solidFill>
              </a:rPr>
              <a:t>, </a:t>
            </a:r>
            <a:r>
              <a:rPr lang="hu-HU" sz="1600" dirty="0" err="1">
                <a:solidFill>
                  <a:srgbClr val="000000"/>
                </a:solidFill>
              </a:rPr>
              <a:t>as</a:t>
            </a:r>
            <a:r>
              <a:rPr lang="hu-HU" sz="1600" dirty="0">
                <a:solidFill>
                  <a:srgbClr val="000000"/>
                </a:solidFill>
              </a:rPr>
              <a:t> </a:t>
            </a:r>
            <a:r>
              <a:rPr lang="hu-HU" sz="1600" dirty="0" err="1">
                <a:solidFill>
                  <a:srgbClr val="000000"/>
                </a:solidFill>
              </a:rPr>
              <a:t>enlisted</a:t>
            </a:r>
            <a:r>
              <a:rPr lang="hu-HU" sz="1600" dirty="0">
                <a:solidFill>
                  <a:srgbClr val="000000"/>
                </a:solidFill>
              </a:rPr>
              <a:t> </a:t>
            </a:r>
            <a:r>
              <a:rPr lang="hu-HU" sz="1600" dirty="0" err="1">
                <a:solidFill>
                  <a:srgbClr val="000000"/>
                </a:solidFill>
              </a:rPr>
              <a:t>next</a:t>
            </a:r>
            <a:r>
              <a:rPr lang="hu-HU" sz="1600" dirty="0">
                <a:solidFill>
                  <a:srgbClr val="000000"/>
                </a:solidFill>
              </a:rPr>
              <a:t>.</a:t>
            </a:r>
          </a:p>
        </p:txBody>
      </p:sp>
    </p:spTree>
    <p:extLst>
      <p:ext uri="{BB962C8B-B14F-4D97-AF65-F5344CB8AC3E}">
        <p14:creationId xmlns:p14="http://schemas.microsoft.com/office/powerpoint/2010/main" val="39853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anim calcmode="lin" valueType="num">
                                      <p:cBhvr additive="base">
                                        <p:cTn id="23"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5">
                                            <p:txEl>
                                              <p:pRg st="1" end="1"/>
                                            </p:txEl>
                                          </p:spTgt>
                                        </p:tgtEl>
                                        <p:attrNameLst>
                                          <p:attrName>style.visibility</p:attrName>
                                        </p:attrNameLst>
                                      </p:cBhvr>
                                      <p:to>
                                        <p:strVal val="visible"/>
                                      </p:to>
                                    </p:set>
                                    <p:anim calcmode="lin" valueType="num">
                                      <p:cBhvr additive="base">
                                        <p:cTn id="27" dur="500" fill="hold"/>
                                        <p:tgtEl>
                                          <p:spTgt spid="4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P spid="39"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9625"/>
            <a:ext cx="9144000" cy="393700"/>
          </a:xfrm>
        </p:spPr>
        <p:txBody>
          <a:bodyPr/>
          <a:lstStyle/>
          <a:p>
            <a:r>
              <a:rPr lang="en-US" dirty="0" smtClean="0">
                <a:solidFill>
                  <a:srgbClr val="FFFFFF"/>
                </a:solidFill>
              </a:rPr>
              <a:t>2.4 </a:t>
            </a:r>
            <a:r>
              <a:rPr lang="en-US" dirty="0">
                <a:solidFill>
                  <a:srgbClr val="FFFFFF"/>
                </a:solidFill>
              </a:rPr>
              <a:t>Arm-based mobile Windows devices (18)</a:t>
            </a:r>
            <a:endParaRPr lang="hu-HU" dirty="0"/>
          </a:p>
        </p:txBody>
      </p:sp>
      <p:sp>
        <p:nvSpPr>
          <p:cNvPr id="3" name="Szövegdoboz 2"/>
          <p:cNvSpPr txBox="1"/>
          <p:nvPr/>
        </p:nvSpPr>
        <p:spPr>
          <a:xfrm>
            <a:off x="107950" y="980728"/>
            <a:ext cx="9036050" cy="55964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Drivers for hardware, games and apps will only work if they're designed for a Windows 11 ARM-based PC</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 more info, check with the hardware manufacturer or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of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400" b="0" i="0" u="none" strike="noStrike" kern="1200" cap="none" spc="0" normalizeH="0" baseline="0" noProof="0" dirty="0">
                <a:ln>
                  <a:noFill/>
                </a:ln>
                <a:solidFill>
                  <a:srgbClr val="000000"/>
                </a:solidFill>
                <a:effectLst/>
                <a:uLnTx/>
                <a:uFillTx/>
                <a:latin typeface="Verdana"/>
                <a:ea typeface="+mn-ea"/>
                <a:cs typeface="+mn-cs"/>
              </a:rPr>
              <a:t> driver.</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If a driver doesn’t work, the app or hardware that relies on it won’t work either (at least not fully). Peripherals and devices only work if the drivers they depend on are built into Windows 11, or if the hardware developer has released ARM64 drivers for the device.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Certain games won’t work</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Games and apps won't work if they use a version of OpenGL greater than 3.3, or if they rely on "anti-cheat" drivers that haven't been made for Windows 11 ARM-based PCs.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Check with your game publisher to see if a game will work.</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Apps that customize the Windows experience might have problems</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This includes some input method editors (IMEs), assistive technologies, and cloud storage apps. The organization that develops the app determines whether their app will work on a Windows 11 ARM-based PC.</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Some third-party antivirus software can’t be installed</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You won't be able to install some third-party antivirus software on a Windows 11 ARM-based PC—unless it’s been made or updated for an ARM-based PC.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However, Windows Security will help keep you safe for the supported lifetime of your Windows 11 device.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Windows Fax and Scan isn’t available</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This feature isn’t available on a Windows 11 ARM-based PC.</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115888" y="476672"/>
            <a:ext cx="85487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Windows 11 c</a:t>
            </a:r>
            <a:r>
              <a:rPr kumimoji="0" lang="en-US" sz="1800" b="0" i="0" u="none" strike="noStrike" kern="1200" cap="none" spc="0" normalizeH="0" baseline="0" noProof="0" dirty="0">
                <a:ln>
                  <a:noFill/>
                </a:ln>
                <a:solidFill>
                  <a:srgbClr val="2D2D8A"/>
                </a:solidFill>
                <a:effectLst/>
                <a:uLnTx/>
                <a:uFillTx/>
                <a:latin typeface="Verdana"/>
                <a:ea typeface="+mn-ea"/>
                <a:cs typeface="+mn-cs"/>
              </a:rPr>
              <a:t>o</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nstraints</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com</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patibility</a:t>
            </a:r>
            <a:r>
              <a:rPr kumimoji="0" lang="en-US" sz="1800" b="0" i="0" u="none" strike="noStrike" kern="1200" cap="none" spc="0" normalizeH="0" baseline="0" noProof="0" dirty="0">
                <a:ln>
                  <a:noFill/>
                </a:ln>
                <a:solidFill>
                  <a:srgbClr val="2D2D8A"/>
                </a:solidFill>
                <a:effectLst/>
                <a:uLnTx/>
                <a:uFillTx/>
                <a:latin typeface="Verdana"/>
                <a:ea typeface="+mn-ea"/>
                <a:cs typeface="+mn-cs"/>
              </a:rPr>
              <a:t> on ARM-based processors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76</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3576545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(1)</a:t>
            </a:r>
            <a:endParaRPr lang="en-US" dirty="0"/>
          </a:p>
        </p:txBody>
      </p:sp>
      <p:sp>
        <p:nvSpPr>
          <p:cNvPr id="26" name="TextBox 25"/>
          <p:cNvSpPr txBox="1"/>
          <p:nvPr/>
        </p:nvSpPr>
        <p:spPr>
          <a:xfrm>
            <a:off x="71438" y="476672"/>
            <a:ext cx="7164858" cy="369332"/>
          </a:xfrm>
          <a:prstGeom prst="rect">
            <a:avLst/>
          </a:prstGeom>
          <a:noFill/>
        </p:spPr>
        <p:txBody>
          <a:bodyPr wrap="square" rtlCol="0">
            <a:spAutoFit/>
          </a:bodyPr>
          <a:lstStyle/>
          <a:p>
            <a:r>
              <a:rPr lang="en-US" dirty="0">
                <a:solidFill>
                  <a:schemeClr val="accent6"/>
                </a:solidFill>
              </a:rPr>
              <a:t>Main device categories discussed in the Lecture Notes</a:t>
            </a:r>
          </a:p>
        </p:txBody>
      </p:sp>
      <p:sp>
        <p:nvSpPr>
          <p:cNvPr id="28" name="Rounded Rectangle 27"/>
          <p:cNvSpPr/>
          <p:nvPr/>
        </p:nvSpPr>
        <p:spPr bwMode="auto">
          <a:xfrm>
            <a:off x="1151620" y="1052736"/>
            <a:ext cx="6552728" cy="262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29" name="Text Box 13"/>
          <p:cNvSpPr txBox="1">
            <a:spLocks noChangeArrowheads="1"/>
          </p:cNvSpPr>
          <p:nvPr/>
        </p:nvSpPr>
        <p:spPr bwMode="auto">
          <a:xfrm>
            <a:off x="1835696" y="1124744"/>
            <a:ext cx="535274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Main devices categories discussed in the Lecture Notes</a:t>
            </a:r>
          </a:p>
        </p:txBody>
      </p:sp>
      <p:sp>
        <p:nvSpPr>
          <p:cNvPr id="30" name="Line 9"/>
          <p:cNvSpPr>
            <a:spLocks noChangeShapeType="1"/>
          </p:cNvSpPr>
          <p:nvPr/>
        </p:nvSpPr>
        <p:spPr bwMode="auto">
          <a:xfrm>
            <a:off x="4427984" y="1417156"/>
            <a:ext cx="0" cy="2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1" name="Line 10"/>
          <p:cNvSpPr>
            <a:spLocks noChangeShapeType="1"/>
          </p:cNvSpPr>
          <p:nvPr/>
        </p:nvSpPr>
        <p:spPr bwMode="auto">
          <a:xfrm flipH="1">
            <a:off x="4427982" y="1611758"/>
            <a:ext cx="1" cy="245509"/>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32" name="Straight Connector 31"/>
          <p:cNvCxnSpPr>
            <a:stCxn id="30" idx="1"/>
            <a:endCxn id="35" idx="2"/>
          </p:cNvCxnSpPr>
          <p:nvPr/>
        </p:nvCxnSpPr>
        <p:spPr>
          <a:xfrm flipH="1">
            <a:off x="2099631" y="1633156"/>
            <a:ext cx="2328354" cy="239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0" idx="1"/>
            <a:endCxn id="36" idx="1"/>
          </p:cNvCxnSpPr>
          <p:nvPr/>
        </p:nvCxnSpPr>
        <p:spPr>
          <a:xfrm>
            <a:off x="4427985" y="1633156"/>
            <a:ext cx="2319001" cy="190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13"/>
          <p:cNvSpPr>
            <a:spLocks noChangeArrowheads="1"/>
          </p:cNvSpPr>
          <p:nvPr/>
        </p:nvSpPr>
        <p:spPr bwMode="auto">
          <a:xfrm>
            <a:off x="4391980" y="183214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5" name="Oval 13"/>
          <p:cNvSpPr>
            <a:spLocks noChangeArrowheads="1"/>
          </p:cNvSpPr>
          <p:nvPr/>
        </p:nvSpPr>
        <p:spPr bwMode="auto">
          <a:xfrm>
            <a:off x="2099631" y="18367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6" name="Oval 13"/>
          <p:cNvSpPr>
            <a:spLocks noChangeArrowheads="1"/>
          </p:cNvSpPr>
          <p:nvPr/>
        </p:nvSpPr>
        <p:spPr bwMode="auto">
          <a:xfrm>
            <a:off x="6736442" y="181308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37" name="TextBox 36"/>
          <p:cNvSpPr txBox="1"/>
          <p:nvPr/>
        </p:nvSpPr>
        <p:spPr>
          <a:xfrm>
            <a:off x="3631493" y="1870229"/>
            <a:ext cx="1588579"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Client devices</a:t>
            </a:r>
            <a:endParaRPr kumimoji="0" lang="en-US" sz="1300" b="1" i="0" u="none" strike="noStrike" kern="1200" cap="none" spc="0" normalizeH="0" noProof="0" dirty="0">
              <a:ln>
                <a:noFill/>
              </a:ln>
              <a:effectLst/>
              <a:uLnTx/>
              <a:uFillTx/>
              <a:latin typeface="Verdana"/>
              <a:ea typeface="+mn-ea"/>
              <a:cs typeface="+mn-cs"/>
            </a:endParaRPr>
          </a:p>
        </p:txBody>
      </p:sp>
      <p:sp>
        <p:nvSpPr>
          <p:cNvPr id="38" name="Text Box 6"/>
          <p:cNvSpPr txBox="1">
            <a:spLocks noChangeArrowheads="1"/>
          </p:cNvSpPr>
          <p:nvPr/>
        </p:nvSpPr>
        <p:spPr bwMode="auto">
          <a:xfrm>
            <a:off x="5796666" y="1874699"/>
            <a:ext cx="201569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effectLst/>
                <a:uLnTx/>
                <a:uFillTx/>
                <a:latin typeface="Verdana" pitchFamily="34" charset="0"/>
                <a:ea typeface="+mn-ea"/>
                <a:cs typeface="+mn-cs"/>
              </a:rPr>
              <a:t>Servers</a:t>
            </a:r>
          </a:p>
        </p:txBody>
      </p:sp>
      <p:sp>
        <p:nvSpPr>
          <p:cNvPr id="39" name="TextBox 38"/>
          <p:cNvSpPr txBox="1"/>
          <p:nvPr/>
        </p:nvSpPr>
        <p:spPr>
          <a:xfrm>
            <a:off x="1295636" y="1870756"/>
            <a:ext cx="1675787" cy="292388"/>
          </a:xfrm>
          <a:prstGeom prst="rect">
            <a:avLst/>
          </a:prstGeom>
          <a:noFill/>
        </p:spPr>
        <p:txBody>
          <a:bodyPr wrap="square" rtlCol="0">
            <a:spAutoFit/>
          </a:bodyPr>
          <a:lstStyle/>
          <a:p>
            <a:pPr lvl="0" algn="ctr">
              <a:defRPr/>
            </a:pPr>
            <a:r>
              <a:rPr lang="en-US" sz="1300" b="1" dirty="0"/>
              <a:t>Mobile devices</a:t>
            </a:r>
          </a:p>
        </p:txBody>
      </p:sp>
      <p:sp>
        <p:nvSpPr>
          <p:cNvPr id="40" name="TextBox 39"/>
          <p:cNvSpPr txBox="1"/>
          <p:nvPr/>
        </p:nvSpPr>
        <p:spPr>
          <a:xfrm>
            <a:off x="1079612" y="2132856"/>
            <a:ext cx="2088232" cy="1492716"/>
          </a:xfrm>
          <a:prstGeom prst="rect">
            <a:avLst/>
          </a:prstGeom>
          <a:noFill/>
        </p:spPr>
        <p:txBody>
          <a:bodyPr wrap="square" rtlCol="0">
            <a:spAutoFit/>
          </a:bodyPr>
          <a:lstStyle/>
          <a:p>
            <a:pPr algn="ctr"/>
            <a:r>
              <a:rPr lang="en-US" sz="1300" dirty="0" smtClean="0"/>
              <a:t>Usually touchscreen devices,</a:t>
            </a:r>
          </a:p>
          <a:p>
            <a:pPr algn="ctr"/>
            <a:r>
              <a:rPr lang="en-US" sz="1300" dirty="0" smtClean="0"/>
              <a:t> based </a:t>
            </a:r>
            <a:r>
              <a:rPr lang="en-US" sz="1300" dirty="0"/>
              <a:t>typically</a:t>
            </a:r>
          </a:p>
          <a:p>
            <a:pPr algn="ctr"/>
            <a:r>
              <a:rPr lang="en-US" sz="1300" dirty="0"/>
              <a:t>on Arm processors,</a:t>
            </a:r>
          </a:p>
          <a:p>
            <a:pPr algn="ctr"/>
            <a:r>
              <a:rPr lang="en-US" sz="1300" dirty="0"/>
              <a:t>but there are also</a:t>
            </a:r>
          </a:p>
          <a:p>
            <a:pPr algn="ctr"/>
            <a:r>
              <a:rPr lang="en-US" sz="1300" dirty="0"/>
              <a:t>x86-based</a:t>
            </a:r>
          </a:p>
          <a:p>
            <a:pPr algn="ctr"/>
            <a:r>
              <a:rPr lang="en-US" sz="1300" dirty="0"/>
              <a:t>mobile devices</a:t>
            </a:r>
          </a:p>
        </p:txBody>
      </p:sp>
      <p:sp>
        <p:nvSpPr>
          <p:cNvPr id="41" name="TextBox 40"/>
          <p:cNvSpPr txBox="1"/>
          <p:nvPr/>
        </p:nvSpPr>
        <p:spPr>
          <a:xfrm>
            <a:off x="3383868" y="2132856"/>
            <a:ext cx="2232248" cy="1292662"/>
          </a:xfrm>
          <a:prstGeom prst="rect">
            <a:avLst/>
          </a:prstGeom>
          <a:noFill/>
        </p:spPr>
        <p:txBody>
          <a:bodyPr wrap="square" rtlCol="0">
            <a:spAutoFit/>
          </a:bodyPr>
          <a:lstStyle/>
          <a:p>
            <a:pPr algn="ctr"/>
            <a:r>
              <a:rPr lang="en-US" sz="1300" dirty="0" smtClean="0"/>
              <a:t>Usual laptops and DTs, based </a:t>
            </a:r>
            <a:r>
              <a:rPr lang="en-US" sz="1300" dirty="0"/>
              <a:t>typically</a:t>
            </a:r>
          </a:p>
          <a:p>
            <a:pPr algn="ctr"/>
            <a:r>
              <a:rPr lang="en-US" sz="1300" dirty="0"/>
              <a:t>on x86 processors,</a:t>
            </a:r>
          </a:p>
          <a:p>
            <a:pPr algn="ctr"/>
            <a:r>
              <a:rPr lang="en-US" sz="1300" dirty="0"/>
              <a:t>but there are also</a:t>
            </a:r>
          </a:p>
          <a:p>
            <a:pPr algn="ctr"/>
            <a:r>
              <a:rPr lang="en-US" sz="1300" dirty="0"/>
              <a:t>Arm-based</a:t>
            </a:r>
          </a:p>
          <a:p>
            <a:pPr algn="ctr"/>
            <a:r>
              <a:rPr lang="en-US" sz="1300" dirty="0"/>
              <a:t>client </a:t>
            </a:r>
            <a:r>
              <a:rPr lang="en-US" sz="1300" dirty="0" smtClean="0"/>
              <a:t>devices as well</a:t>
            </a:r>
            <a:endParaRPr lang="en-US" sz="1300" dirty="0"/>
          </a:p>
        </p:txBody>
      </p:sp>
      <p:sp>
        <p:nvSpPr>
          <p:cNvPr id="42" name="TextBox 41"/>
          <p:cNvSpPr txBox="1"/>
          <p:nvPr/>
        </p:nvSpPr>
        <p:spPr>
          <a:xfrm>
            <a:off x="5724128" y="2132856"/>
            <a:ext cx="2088232" cy="1092607"/>
          </a:xfrm>
          <a:prstGeom prst="rect">
            <a:avLst/>
          </a:prstGeom>
          <a:noFill/>
        </p:spPr>
        <p:txBody>
          <a:bodyPr wrap="square" rtlCol="0">
            <a:spAutoFit/>
          </a:bodyPr>
          <a:lstStyle/>
          <a:p>
            <a:pPr algn="ctr"/>
            <a:r>
              <a:rPr lang="en-US" sz="1300" dirty="0"/>
              <a:t>Based typically</a:t>
            </a:r>
          </a:p>
          <a:p>
            <a:pPr algn="ctr"/>
            <a:r>
              <a:rPr lang="en-US" sz="1300" dirty="0"/>
              <a:t>on x86 processors,</a:t>
            </a:r>
          </a:p>
          <a:p>
            <a:pPr algn="ctr"/>
            <a:r>
              <a:rPr lang="en-US" sz="1300" dirty="0"/>
              <a:t>but there are also</a:t>
            </a:r>
          </a:p>
          <a:p>
            <a:pPr algn="ctr"/>
            <a:r>
              <a:rPr lang="en-US" sz="1300" dirty="0"/>
              <a:t>Arm-based</a:t>
            </a:r>
          </a:p>
          <a:p>
            <a:pPr algn="ctr"/>
            <a:r>
              <a:rPr lang="en-US" sz="1300" dirty="0" smtClean="0"/>
              <a:t>servers as well</a:t>
            </a:r>
            <a:endParaRPr lang="en-US" sz="1300" dirty="0"/>
          </a:p>
        </p:txBody>
      </p:sp>
      <p:sp>
        <p:nvSpPr>
          <p:cNvPr id="43" name="TextBox 42"/>
          <p:cNvSpPr txBox="1"/>
          <p:nvPr/>
        </p:nvSpPr>
        <p:spPr>
          <a:xfrm>
            <a:off x="1511660" y="3800653"/>
            <a:ext cx="1422184" cy="492443"/>
          </a:xfrm>
          <a:prstGeom prst="rect">
            <a:avLst/>
          </a:prstGeom>
          <a:noFill/>
        </p:spPr>
        <p:txBody>
          <a:bodyPr wrap="none" rtlCol="0">
            <a:spAutoFit/>
          </a:bodyPr>
          <a:lstStyle/>
          <a:p>
            <a:pPr algn="ctr"/>
            <a:r>
              <a:rPr lang="en-US" sz="1300" i="1" dirty="0" smtClean="0"/>
              <a:t>Discussed </a:t>
            </a:r>
          </a:p>
          <a:p>
            <a:pPr algn="ctr"/>
            <a:r>
              <a:rPr lang="en-US" sz="1300" i="1" dirty="0" smtClean="0"/>
              <a:t>in this </a:t>
            </a:r>
            <a:r>
              <a:rPr lang="en-US" sz="1300" i="1" dirty="0"/>
              <a:t>Chapter</a:t>
            </a:r>
          </a:p>
        </p:txBody>
      </p:sp>
    </p:spTree>
    <p:extLst>
      <p:ext uri="{BB962C8B-B14F-4D97-AF65-F5344CB8AC3E}">
        <p14:creationId xmlns:p14="http://schemas.microsoft.com/office/powerpoint/2010/main" val="14901216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2.4 </a:t>
            </a:r>
            <a:r>
              <a:rPr lang="en-US" dirty="0">
                <a:solidFill>
                  <a:srgbClr val="FFFFFF"/>
                </a:solidFill>
              </a:rPr>
              <a:t>Arm-based mobile Windows devices (19)</a:t>
            </a:r>
            <a:endParaRPr lang="en-US" dirty="0"/>
          </a:p>
        </p:txBody>
      </p:sp>
      <p:sp>
        <p:nvSpPr>
          <p:cNvPr id="4" name="TextBox 3"/>
          <p:cNvSpPr txBox="1"/>
          <p:nvPr/>
        </p:nvSpPr>
        <p:spPr>
          <a:xfrm>
            <a:off x="71438" y="476672"/>
            <a:ext cx="72885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Market share of Arm-based Windows notebooks in 2021 [</a:t>
            </a:r>
            <a:r>
              <a:rPr kumimoji="0" lang="hu-HU" sz="1800" b="0" i="0" u="none" strike="noStrike" kern="1200" cap="none" spc="0" normalizeH="0" baseline="0" noProof="0" dirty="0">
                <a:ln>
                  <a:noFill/>
                </a:ln>
                <a:solidFill>
                  <a:srgbClr val="2D2D8A"/>
                </a:solidFill>
                <a:effectLst/>
                <a:uLnTx/>
                <a:uFillTx/>
                <a:latin typeface="Verdana"/>
                <a:ea typeface="+mn-ea"/>
                <a:cs typeface="+mn-cs"/>
              </a:rPr>
              <a:t>78</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6" name="TextBox 5"/>
          <p:cNvSpPr txBox="1"/>
          <p:nvPr/>
        </p:nvSpPr>
        <p:spPr>
          <a:xfrm>
            <a:off x="71500" y="828001"/>
            <a:ext cx="9721080" cy="9079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noProof="0" dirty="0">
                <a:ln>
                  <a:noFill/>
                </a:ln>
                <a:solidFill>
                  <a:srgbClr val="000000"/>
                </a:solidFill>
                <a:effectLst/>
                <a:uLnTx/>
                <a:uFillTx/>
                <a:latin typeface="Verdana"/>
                <a:ea typeface="+mn-ea"/>
                <a:cs typeface="+mn-cs"/>
              </a:rPr>
              <a:t>At the time being </a:t>
            </a:r>
            <a:r>
              <a:rPr kumimoji="0" lang="en-US" sz="1600" b="0" i="0" u="none" strike="noStrike" kern="1200" cap="none" spc="-30" normalizeH="0" noProof="0" dirty="0">
                <a:ln>
                  <a:noFill/>
                </a:ln>
                <a:solidFill>
                  <a:srgbClr val="0070C0"/>
                </a:solidFill>
                <a:effectLst/>
                <a:uLnTx/>
                <a:uFillTx/>
                <a:latin typeface="Verdana"/>
                <a:ea typeface="+mn-ea"/>
                <a:cs typeface="+mn-cs"/>
              </a:rPr>
              <a:t>no reliable data </a:t>
            </a:r>
            <a:r>
              <a:rPr kumimoji="0" lang="en-US" sz="1600" b="0" i="0" u="none" strike="noStrike" kern="1200" cap="none" spc="-30" normalizeH="0" noProof="0" dirty="0">
                <a:ln>
                  <a:noFill/>
                </a:ln>
                <a:solidFill>
                  <a:srgbClr val="000000"/>
                </a:solidFill>
                <a:effectLst/>
                <a:uLnTx/>
                <a:uFillTx/>
                <a:latin typeface="Verdana"/>
                <a:ea typeface="+mn-ea"/>
                <a:cs typeface="+mn-cs"/>
              </a:rPr>
              <a:t>could be found about the market share of Arm-based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Windows </a:t>
            </a:r>
            <a:r>
              <a:rPr kumimoji="0" lang="en-US" sz="1600" b="0" i="0" u="none" strike="noStrike" kern="1200" cap="none" spc="0" normalizeH="0" baseline="0" noProof="0" dirty="0">
                <a:ln>
                  <a:noFill/>
                </a:ln>
                <a:solidFill>
                  <a:srgbClr val="000000"/>
                </a:solidFill>
                <a:effectLst/>
                <a:uLnTx/>
                <a:uFillTx/>
                <a:latin typeface="Verdana"/>
                <a:ea typeface="+mn-ea"/>
                <a:cs typeface="+mn-cs"/>
              </a:rPr>
              <a:t>notebooks.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rgbClr val="000000"/>
                </a:solidFill>
                <a:latin typeface="Verdana"/>
              </a:rPr>
              <a:t>Nevertheless, their market share may be estimated to be </a:t>
            </a:r>
            <a:r>
              <a:rPr lang="en-US" sz="1600" dirty="0" smtClean="0">
                <a:solidFill>
                  <a:srgbClr val="0070C0"/>
                </a:solidFill>
                <a:latin typeface="Verdana"/>
              </a:rPr>
              <a:t>not more than a few %.</a:t>
            </a:r>
            <a:endParaRPr kumimoji="0" lang="en-US" sz="1600" b="0" i="0" u="none" strike="noStrike" kern="1200" cap="none" spc="0" normalizeH="0" baseline="0" noProof="0" dirty="0">
              <a:ln>
                <a:noFill/>
              </a:ln>
              <a:solidFill>
                <a:srgbClr val="0070C0"/>
              </a:solidFill>
              <a:effectLst/>
              <a:uLnTx/>
              <a:uFillTx/>
              <a:latin typeface="Verdana"/>
            </a:endParaRPr>
          </a:p>
        </p:txBody>
      </p:sp>
    </p:spTree>
    <p:extLst>
      <p:ext uri="{BB962C8B-B14F-4D97-AF65-F5344CB8AC3E}">
        <p14:creationId xmlns:p14="http://schemas.microsoft.com/office/powerpoint/2010/main" val="12269384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eaLnBrk="1" hangingPunct="1">
              <a:defRPr/>
            </a:pPr>
            <a:r>
              <a:rPr lang="en-US" dirty="0" smtClean="0">
                <a:solidFill>
                  <a:srgbClr val="FFFFFF"/>
                </a:solidFill>
              </a:rPr>
              <a:t>2.4 </a:t>
            </a:r>
            <a:r>
              <a:rPr lang="en-US" dirty="0">
                <a:solidFill>
                  <a:srgbClr val="FFFFFF"/>
                </a:solidFill>
              </a:rPr>
              <a:t>Arm-based mobile Windows devices (20)</a:t>
            </a:r>
            <a:endParaRPr lang="en-US" kern="1200" spc="-30" dirty="0">
              <a:solidFill>
                <a:srgbClr val="FFFFFF"/>
              </a:solidFill>
              <a:latin typeface="Verdana" pitchFamily="34" charset="0"/>
            </a:endParaRPr>
          </a:p>
        </p:txBody>
      </p:sp>
      <p:sp>
        <p:nvSpPr>
          <p:cNvPr id="7" name="Rounded Rectangle 6"/>
          <p:cNvSpPr/>
          <p:nvPr/>
        </p:nvSpPr>
        <p:spPr bwMode="auto">
          <a:xfrm>
            <a:off x="23224" y="857250"/>
            <a:ext cx="9121284" cy="1872000"/>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4" name="TextBox 13"/>
          <p:cNvSpPr txBox="1"/>
          <p:nvPr/>
        </p:nvSpPr>
        <p:spPr>
          <a:xfrm>
            <a:off x="99483" y="476672"/>
            <a:ext cx="8204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Assessment of recent ARM-ISA-based Windows devices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79</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80</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p>
        </p:txBody>
      </p:sp>
      <p:sp>
        <p:nvSpPr>
          <p:cNvPr id="15" name="TextBox 14"/>
          <p:cNvSpPr txBox="1"/>
          <p:nvPr/>
        </p:nvSpPr>
        <p:spPr>
          <a:xfrm>
            <a:off x="242700" y="837323"/>
            <a:ext cx="8878584"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Recent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(Armv8.2-based) Windows laptops or 2-in-1 laptops</a:t>
            </a:r>
            <a:r>
              <a:rPr kumimoji="0" lang="en-US" sz="1600" b="0" i="0" u="none" strike="noStrike" kern="1200" cap="none" spc="0" normalizeH="0" baseline="0" noProof="0" dirty="0">
                <a:ln>
                  <a:noFill/>
                </a:ln>
                <a:solidFill>
                  <a:srgbClr val="000000"/>
                </a:solidFill>
                <a:effectLst/>
                <a:uLnTx/>
                <a:uFillTx/>
                <a:latin typeface="Verdana"/>
                <a:ea typeface="+mn-ea"/>
                <a:cs typeface="+mn-cs"/>
              </a:rPr>
              <a:t>, have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benefit</a:t>
            </a:r>
            <a:r>
              <a:rPr kumimoji="0" lang="en-US" sz="1600" b="0" i="0" u="none" strike="noStrike" kern="1200" cap="none" spc="0" normalizeH="0" baseline="0" noProof="0" dirty="0">
                <a:ln>
                  <a:noFill/>
                </a:ln>
                <a:solidFill>
                  <a:srgbClr val="000000"/>
                </a:solidFill>
                <a:effectLst/>
                <a:uLnTx/>
                <a:uFillTx/>
                <a:latin typeface="Verdana"/>
                <a:ea typeface="+mn-ea"/>
                <a:cs typeface="+mn-cs"/>
              </a:rPr>
              <a:t> of  </a:t>
            </a:r>
          </a:p>
        </p:txBody>
      </p:sp>
      <p:sp>
        <p:nvSpPr>
          <p:cNvPr id="16" name="TextBox 15"/>
          <p:cNvSpPr txBox="1"/>
          <p:nvPr/>
        </p:nvSpPr>
        <p:spPr>
          <a:xfrm>
            <a:off x="657189" y="1196752"/>
            <a:ext cx="8329524" cy="882293"/>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long battery life </a:t>
            </a:r>
            <a:r>
              <a:rPr kumimoji="0" lang="en-US" sz="1600" b="0" i="0" u="none" strike="noStrike" kern="1200" cap="none" spc="0" normalizeH="0" baseline="0" noProof="0" dirty="0">
                <a:ln>
                  <a:noFill/>
                </a:ln>
                <a:solidFill>
                  <a:srgbClr val="000000"/>
                </a:solidFill>
                <a:effectLst/>
                <a:uLnTx/>
                <a:uFillTx/>
                <a:latin typeface="Verdana"/>
                <a:ea typeface="+mn-ea"/>
                <a:cs typeface="+mn-cs"/>
              </a:rPr>
              <a:t>(often 20+ hours) which is substantially longer than that of</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x86 </a:t>
            </a:r>
            <a:r>
              <a:rPr kumimoji="0" lang="en-US" sz="1600" b="0" i="0" u="none" strike="noStrike" kern="1200" cap="none" spc="0" normalizeH="0" baseline="0" noProof="0" dirty="0">
                <a:ln>
                  <a:noFill/>
                </a:ln>
                <a:solidFill>
                  <a:srgbClr val="000000"/>
                </a:solidFill>
                <a:effectLst/>
                <a:uLnTx/>
                <a:uFillTx/>
                <a:latin typeface="Verdana"/>
                <a:ea typeface="+mn-ea"/>
                <a:cs typeface="+mn-cs"/>
              </a:rPr>
              <a:t>processor-based laptops.</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Due </a:t>
            </a:r>
            <a:r>
              <a:rPr kumimoji="0" lang="en-US" sz="1600" b="0" i="0" u="none" strike="noStrike" kern="1200" cap="none" spc="0" normalizeH="0" baseline="0" noProof="0" dirty="0">
                <a:ln>
                  <a:noFill/>
                </a:ln>
                <a:solidFill>
                  <a:srgbClr val="000000"/>
                </a:solidFill>
                <a:effectLst/>
                <a:uLnTx/>
                <a:uFillTx/>
                <a:latin typeface="Verdana"/>
                <a:ea typeface="+mn-ea"/>
                <a:cs typeface="+mn-cs"/>
              </a:rPr>
              <a:t>to their low power consumption these laptops usually provide</a:t>
            </a:r>
          </a:p>
        </p:txBody>
      </p:sp>
      <p:sp>
        <p:nvSpPr>
          <p:cNvPr id="17" name="TextBox 16"/>
          <p:cNvSpPr txBox="1"/>
          <p:nvPr/>
        </p:nvSpPr>
        <p:spPr>
          <a:xfrm>
            <a:off x="827584" y="2036844"/>
            <a:ext cx="7844054" cy="63607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always-on-always-connected operation (via LTE (4G) and/or 5G)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and</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70C0"/>
                </a:solidFill>
                <a:effectLst/>
                <a:uLnTx/>
                <a:uFillTx/>
                <a:latin typeface="Verdana"/>
                <a:ea typeface="+mn-ea"/>
                <a:cs typeface="+mn-cs"/>
              </a:rPr>
              <a:t>fanless</a:t>
            </a:r>
            <a:r>
              <a:rPr kumimoji="0" lang="en-US" sz="1600" b="0" i="0" u="none" strike="noStrike" kern="1200" cap="none" spc="0" normalizeH="0" baseline="0" noProof="0" dirty="0">
                <a:ln>
                  <a:noFill/>
                </a:ln>
                <a:solidFill>
                  <a:srgbClr val="0070C0"/>
                </a:solidFill>
                <a:effectLst/>
                <a:uLnTx/>
                <a:uFillTx/>
                <a:latin typeface="Verdana"/>
                <a:ea typeface="+mn-ea"/>
                <a:cs typeface="+mn-cs"/>
              </a:rPr>
              <a:t>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allow to build </a:t>
            </a:r>
            <a:r>
              <a:rPr kumimoji="0" lang="en-US" sz="1600" b="0" i="0" u="none" strike="noStrike" kern="1200" cap="none" spc="0" normalizeH="0" baseline="0" noProof="0" dirty="0">
                <a:ln>
                  <a:noFill/>
                </a:ln>
                <a:solidFill>
                  <a:srgbClr val="0070C0"/>
                </a:solidFill>
                <a:effectLst/>
                <a:uLnTx/>
                <a:uFillTx/>
                <a:latin typeface="Verdana"/>
                <a:ea typeface="+mn-ea"/>
                <a:cs typeface="+mn-cs"/>
              </a:rPr>
              <a:t>thin and light devices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9" name="Rounded Rectangle 8"/>
          <p:cNvSpPr/>
          <p:nvPr/>
        </p:nvSpPr>
        <p:spPr bwMode="auto">
          <a:xfrm>
            <a:off x="23224" y="2758890"/>
            <a:ext cx="9121284" cy="1656000"/>
          </a:xfrm>
          <a:prstGeom prst="roundRect">
            <a:avLst/>
          </a:prstGeom>
          <a:solidFill>
            <a:srgbClr val="DDEE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9" name="Rounded Rectangle 18"/>
          <p:cNvSpPr/>
          <p:nvPr/>
        </p:nvSpPr>
        <p:spPr bwMode="auto">
          <a:xfrm>
            <a:off x="23224" y="4545124"/>
            <a:ext cx="9121284" cy="828092"/>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20" name="TextBox 19"/>
          <p:cNvSpPr txBox="1"/>
          <p:nvPr/>
        </p:nvSpPr>
        <p:spPr>
          <a:xfrm>
            <a:off x="215516" y="2782112"/>
            <a:ext cx="9433048" cy="259045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noProof="0" dirty="0" smtClean="0">
                <a:ln>
                  <a:noFill/>
                </a:ln>
                <a:solidFill>
                  <a:srgbClr val="000000"/>
                </a:solidFill>
                <a:effectLst/>
                <a:uLnTx/>
                <a:uFillTx/>
                <a:latin typeface="Verdana"/>
                <a:ea typeface="+mn-ea"/>
                <a:cs typeface="+mn-cs"/>
              </a:rPr>
              <a:t>Recent Windows </a:t>
            </a:r>
            <a:r>
              <a:rPr kumimoji="0" lang="en-US" sz="1600" b="0" i="0" u="none" strike="noStrike" kern="1200" cap="none" spc="-20" normalizeH="0" noProof="0" dirty="0">
                <a:ln>
                  <a:noFill/>
                </a:ln>
                <a:solidFill>
                  <a:srgbClr val="000000"/>
                </a:solidFill>
                <a:effectLst/>
                <a:uLnTx/>
                <a:uFillTx/>
                <a:latin typeface="Verdana"/>
                <a:ea typeface="+mn-ea"/>
                <a:cs typeface="+mn-cs"/>
              </a:rPr>
              <a:t>laptops </a:t>
            </a:r>
            <a:r>
              <a:rPr kumimoji="0" lang="en-US" sz="1600" b="0" i="0" u="none" strike="noStrike" kern="1200" cap="none" spc="-20" normalizeH="0" noProof="0" dirty="0" smtClean="0">
                <a:ln>
                  <a:noFill/>
                </a:ln>
                <a:solidFill>
                  <a:srgbClr val="000000"/>
                </a:solidFill>
                <a:effectLst/>
                <a:uLnTx/>
                <a:uFillTx/>
                <a:latin typeface="Verdana"/>
                <a:ea typeface="+mn-ea"/>
                <a:cs typeface="+mn-cs"/>
              </a:rPr>
              <a:t>operate </a:t>
            </a:r>
            <a:r>
              <a:rPr kumimoji="0" lang="en-US" sz="1600" b="0" i="0" u="none" strike="noStrike" kern="1200" cap="none" spc="-20" normalizeH="0" noProof="0" dirty="0" smtClean="0">
                <a:ln>
                  <a:noFill/>
                </a:ln>
                <a:solidFill>
                  <a:srgbClr val="0070C0"/>
                </a:solidFill>
                <a:effectLst/>
                <a:uLnTx/>
                <a:uFillTx/>
                <a:latin typeface="Verdana"/>
                <a:ea typeface="+mn-ea"/>
                <a:cs typeface="+mn-cs"/>
              </a:rPr>
              <a:t>under </a:t>
            </a:r>
            <a:r>
              <a:rPr kumimoji="0" lang="en-US" sz="1600" b="0" i="0" u="none" strike="noStrike" kern="1200" cap="none" spc="-20" normalizeH="0" noProof="0" dirty="0">
                <a:ln>
                  <a:noFill/>
                </a:ln>
                <a:solidFill>
                  <a:srgbClr val="FF0000"/>
                </a:solidFill>
                <a:effectLst/>
                <a:uLnTx/>
                <a:uFillTx/>
                <a:latin typeface="Verdana"/>
                <a:ea typeface="+mn-ea"/>
                <a:cs typeface="+mn-cs"/>
              </a:rPr>
              <a:t>Windows 11 </a:t>
            </a:r>
            <a:r>
              <a:rPr kumimoji="0" lang="en-US" sz="1600" b="0" i="0" u="none" strike="noStrike" kern="1200" cap="none" spc="-20" normalizeH="0" noProof="0" dirty="0">
                <a:ln>
                  <a:noFill/>
                </a:ln>
                <a:solidFill>
                  <a:srgbClr val="0070C0"/>
                </a:solidFill>
                <a:effectLst/>
                <a:uLnTx/>
                <a:uFillTx/>
                <a:latin typeface="Verdana"/>
                <a:ea typeface="+mn-ea"/>
                <a:cs typeface="+mn-cs"/>
              </a:rPr>
              <a:t>that allows </a:t>
            </a:r>
            <a:r>
              <a:rPr kumimoji="0" lang="en-US" sz="1600" b="0" i="0" u="none" strike="noStrike" kern="1200" cap="none" spc="-20" normalizeH="0" noProof="0" dirty="0" smtClean="0">
                <a:ln>
                  <a:noFill/>
                </a:ln>
                <a:solidFill>
                  <a:srgbClr val="0070C0"/>
                </a:solidFill>
                <a:effectLst/>
                <a:uLnTx/>
                <a:uFillTx/>
                <a:latin typeface="Verdana"/>
                <a:ea typeface="+mn-ea"/>
                <a:cs typeface="+mn-cs"/>
              </a:rPr>
              <a:t>running applications</a:t>
            </a:r>
            <a:endParaRPr kumimoji="0" lang="en-US" sz="1600" b="0" i="0" u="none" strike="noStrike" kern="1200" cap="none" spc="-20" normalizeH="0" noProof="0" dirty="0">
              <a:ln>
                <a:noFill/>
              </a:ln>
              <a:solidFill>
                <a:srgbClr val="0070C0"/>
              </a:solidFill>
              <a:effectLst/>
              <a:uLnTx/>
              <a:uFillTx/>
              <a:latin typeface="Verdana"/>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written for ARM ISA-based processors natively, and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emulates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32-bit and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64-bit x86 apps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without considerable speed implications.</a:t>
            </a:r>
          </a:p>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Though compatibility issues have largely been removed by the introduction of  </a:t>
            </a:r>
          </a:p>
          <a:p>
            <a:pPr marL="0" marR="0" lvl="0" indent="0" algn="l" defTabSz="457200" rtl="0" eaLnBrk="1" fontAlgn="auto" latinLnBrk="0" hangingPunct="1">
              <a:lnSpc>
                <a:spcPct val="100000"/>
              </a:lnSpc>
              <a:spcBef>
                <a:spcPts val="0"/>
              </a:spcBef>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Windows 11, certain </a:t>
            </a:r>
            <a:r>
              <a:rPr kumimoji="0" lang="en-US" sz="1600" b="0" i="0" u="none" strike="noStrike" kern="1200" cap="none" spc="0" normalizeH="0" baseline="0" noProof="0" dirty="0">
                <a:ln>
                  <a:noFill/>
                </a:ln>
                <a:solidFill>
                  <a:srgbClr val="FF0000"/>
                </a:solidFill>
                <a:effectLst/>
                <a:uLnTx/>
                <a:uFillTx/>
                <a:latin typeface="Verdana"/>
                <a:ea typeface="+mn-ea"/>
                <a:cs typeface="+mn-cs"/>
              </a:rPr>
              <a:t>x86 app compatibility problems remain further on, </a:t>
            </a:r>
            <a:r>
              <a:rPr kumimoji="0" lang="en-US" sz="1600" b="0" i="0" u="none" strike="noStrike" kern="1200" cap="none" spc="0" normalizeH="0" baseline="0" noProof="0" dirty="0">
                <a:ln>
                  <a:noFill/>
                </a:ln>
                <a:solidFill>
                  <a:srgbClr val="000000"/>
                </a:solidFill>
                <a:effectLst/>
                <a:uLnTx/>
                <a:uFillTx/>
                <a:latin typeface="Verdana"/>
                <a:ea typeface="+mn-ea"/>
                <a:cs typeface="+mn-cs"/>
              </a:rPr>
              <a:t>as </a:t>
            </a:r>
          </a:p>
          <a:p>
            <a:pPr marL="0" marR="0" lvl="0" indent="0" algn="l" defTabSz="457200" rtl="0" eaLnBrk="1" fontAlgn="auto" latinLnBrk="0" hangingPunct="1">
              <a:lnSpc>
                <a:spcPct val="100000"/>
              </a:lnSpc>
              <a:spcBef>
                <a:spcPts val="0"/>
              </a:spcBef>
              <a:spcAft>
                <a:spcPts val="1600"/>
              </a:spcAft>
              <a:buClrTx/>
              <a:buSzTx/>
              <a:buFontTx/>
              <a:buNone/>
              <a:tabLst/>
              <a:defRPr/>
            </a:pPr>
            <a:r>
              <a:rPr lang="en-US" sz="1600" dirty="0">
                <a:solidFill>
                  <a:srgbClr val="000000"/>
                </a:solidFill>
                <a:latin typeface="Verdana"/>
              </a:rPr>
              <a:t>      discussed</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before.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far as the performance of recent Windows on Arm devices is concerned, their</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performance improved considerably vs. their 1. gen. but </a:t>
            </a:r>
            <a:r>
              <a:rPr kumimoji="0" lang="en-US" sz="1600" b="0" i="0" u="none" strike="noStrike" kern="1200" cap="none" spc="0" normalizeH="0" baseline="0" noProof="0" dirty="0">
                <a:ln>
                  <a:noFill/>
                </a:ln>
                <a:solidFill>
                  <a:srgbClr val="000000"/>
                </a:solidFill>
                <a:effectLst/>
                <a:uLnTx/>
                <a:uFillTx/>
                <a:latin typeface="Verdana"/>
                <a:ea typeface="+mn-ea"/>
                <a:cs typeface="+mn-cs"/>
              </a:rPr>
              <a:t>does not match</a:t>
            </a:r>
            <a:r>
              <a:rPr kumimoji="0" lang="en-US" sz="1600" b="0" i="0" u="none" strike="noStrike" kern="1200" cap="none" spc="0" normalizeH="0" noProof="0" dirty="0">
                <a:ln>
                  <a:noFill/>
                </a:ln>
                <a:solidFill>
                  <a:srgbClr val="000000"/>
                </a:solidFill>
                <a:effectLst/>
                <a:uLnTx/>
                <a:uFillTx/>
                <a:latin typeface="Verdana"/>
                <a:ea typeface="+mn-ea"/>
                <a:cs typeface="+mn-cs"/>
              </a:rPr>
              <a:t> yet </a:t>
            </a:r>
          </a:p>
          <a:p>
            <a:pPr marR="0" lvl="0" algn="l" defTabSz="457200" rtl="0" eaLnBrk="1" fontAlgn="auto" latinLnBrk="0" hangingPunct="1">
              <a:lnSpc>
                <a:spcPct val="100000"/>
              </a:lnSpc>
              <a:spcBef>
                <a:spcPts val="0"/>
              </a:spcBef>
              <a:spcAft>
                <a:spcPts val="0"/>
              </a:spcAft>
              <a:buClrTx/>
              <a:buSzTx/>
              <a:tabLst/>
              <a:defRPr/>
            </a:pPr>
            <a:r>
              <a:rPr lang="en-US" sz="1600" baseline="0" dirty="0">
                <a:solidFill>
                  <a:srgbClr val="000000"/>
                </a:solidFill>
                <a:latin typeface="Verdana"/>
              </a:rPr>
              <a:t>       their</a:t>
            </a:r>
            <a:r>
              <a:rPr lang="en-US" sz="1600" dirty="0">
                <a:solidFill>
                  <a:srgbClr val="000000"/>
                </a:solidFill>
                <a:latin typeface="Verdana"/>
              </a:rPr>
              <a:t> x86-based competitors.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TextBox 1"/>
          <p:cNvSpPr txBox="1"/>
          <p:nvPr/>
        </p:nvSpPr>
        <p:spPr>
          <a:xfrm>
            <a:off x="23224" y="5445224"/>
            <a:ext cx="9655015" cy="338554"/>
          </a:xfrm>
          <a:prstGeom prst="rect">
            <a:avLst/>
          </a:prstGeom>
          <a:noFill/>
        </p:spPr>
        <p:txBody>
          <a:bodyPr wrap="none" rtlCol="0">
            <a:spAutoFit/>
          </a:bodyPr>
          <a:lstStyle/>
          <a:p>
            <a:r>
              <a:rPr lang="en-US" sz="1600" dirty="0" smtClean="0"/>
              <a:t>Time will show whether or not Windows laptops will become competitive to x86 laptops. </a:t>
            </a:r>
            <a:endParaRPr lang="en-US" sz="1600" dirty="0"/>
          </a:p>
        </p:txBody>
      </p:sp>
    </p:spTree>
    <p:extLst>
      <p:ext uri="{BB962C8B-B14F-4D97-AF65-F5344CB8AC3E}">
        <p14:creationId xmlns:p14="http://schemas.microsoft.com/office/powerpoint/2010/main" val="39958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 calcmode="lin" valueType="num">
                                      <p:cBhvr additive="base">
                                        <p:cTn id="2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cBhvr additive="base">
                                        <p:cTn id="2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 calcmode="lin" valueType="num">
                                      <p:cBhvr additive="base">
                                        <p:cTn id="3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anim calcmode="lin" valueType="num">
                                      <p:cBhvr additive="base">
                                        <p:cTn id="4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 calcmode="lin" valueType="num">
                                      <p:cBhvr additive="base">
                                        <p:cTn id="4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0">
                                            <p:txEl>
                                              <p:pRg st="3" end="3"/>
                                            </p:txEl>
                                          </p:spTgt>
                                        </p:tgtEl>
                                        <p:attrNameLst>
                                          <p:attrName>style.visibility</p:attrName>
                                        </p:attrNameLst>
                                      </p:cBhvr>
                                      <p:to>
                                        <p:strVal val="visible"/>
                                      </p:to>
                                    </p:set>
                                    <p:anim calcmode="lin" valueType="num">
                                      <p:cBhvr additive="base">
                                        <p:cTn id="51"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
                                            <p:txEl>
                                              <p:pRg st="4" end="4"/>
                                            </p:txEl>
                                          </p:spTgt>
                                        </p:tgtEl>
                                        <p:attrNameLst>
                                          <p:attrName>style.visibility</p:attrName>
                                        </p:attrNameLst>
                                      </p:cBhvr>
                                      <p:to>
                                        <p:strVal val="visible"/>
                                      </p:to>
                                    </p:set>
                                    <p:anim calcmode="lin" valueType="num">
                                      <p:cBhvr additive="base">
                                        <p:cTn id="5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
                                            <p:txEl>
                                              <p:pRg st="5" end="5"/>
                                            </p:txEl>
                                          </p:spTgt>
                                        </p:tgtEl>
                                        <p:attrNameLst>
                                          <p:attrName>style.visibility</p:attrName>
                                        </p:attrNameLst>
                                      </p:cBhvr>
                                      <p:to>
                                        <p:strVal val="visible"/>
                                      </p:to>
                                    </p:set>
                                    <p:anim calcmode="lin" valueType="num">
                                      <p:cBhvr additive="base">
                                        <p:cTn id="59"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0">
                                            <p:txEl>
                                              <p:pRg st="6" end="6"/>
                                            </p:txEl>
                                          </p:spTgt>
                                        </p:tgtEl>
                                        <p:attrNameLst>
                                          <p:attrName>style.visibility</p:attrName>
                                        </p:attrNameLst>
                                      </p:cBhvr>
                                      <p:to>
                                        <p:strVal val="visible"/>
                                      </p:to>
                                    </p:set>
                                    <p:anim calcmode="lin" valueType="num">
                                      <p:cBhvr additive="base">
                                        <p:cTn id="65"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0">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
                                            <p:txEl>
                                              <p:pRg st="7" end="7"/>
                                            </p:txEl>
                                          </p:spTgt>
                                        </p:tgtEl>
                                        <p:attrNameLst>
                                          <p:attrName>style.visibility</p:attrName>
                                        </p:attrNameLst>
                                      </p:cBhvr>
                                      <p:to>
                                        <p:strVal val="visible"/>
                                      </p:to>
                                    </p:set>
                                    <p:anim calcmode="lin" valueType="num">
                                      <p:cBhvr additive="base">
                                        <p:cTn id="69"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7" end="7"/>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0">
                                            <p:txEl>
                                              <p:pRg st="8" end="8"/>
                                            </p:txEl>
                                          </p:spTgt>
                                        </p:tgtEl>
                                        <p:attrNameLst>
                                          <p:attrName>style.visibility</p:attrName>
                                        </p:attrNameLst>
                                      </p:cBhvr>
                                      <p:to>
                                        <p:strVal val="visible"/>
                                      </p:to>
                                    </p:set>
                                    <p:anim calcmode="lin" valueType="num">
                                      <p:cBhvr additive="base">
                                        <p:cTn id="73" dur="500" fill="hold"/>
                                        <p:tgtEl>
                                          <p:spTgt spid="20">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fill="hold"/>
                                        <p:tgtEl>
                                          <p:spTgt spid="9"/>
                                        </p:tgtEl>
                                        <p:attrNameLst>
                                          <p:attrName>ppt_x</p:attrName>
                                        </p:attrNameLst>
                                      </p:cBhvr>
                                      <p:tavLst>
                                        <p:tav tm="0">
                                          <p:val>
                                            <p:strVal val="#ppt_x"/>
                                          </p:val>
                                        </p:tav>
                                        <p:tav tm="100000">
                                          <p:val>
                                            <p:strVal val="#ppt_x"/>
                                          </p:val>
                                        </p:tav>
                                      </p:tavLst>
                                    </p:anim>
                                    <p:anim calcmode="lin" valueType="num">
                                      <p:cBhvr additive="base">
                                        <p:cTn id="90" dur="500" fill="hold"/>
                                        <p:tgtEl>
                                          <p:spTgt spid="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2.5 </a:t>
            </a:r>
            <a:r>
              <a:rPr kumimoji="0" lang="en-US" sz="1900" b="0" i="0" u="none" strike="noStrike" kern="1200" cap="none" spc="0" normalizeH="0" baseline="0" noProof="0" dirty="0">
                <a:ln>
                  <a:noFill/>
                </a:ln>
                <a:solidFill>
                  <a:srgbClr val="FFFFFF"/>
                </a:solidFill>
                <a:effectLst/>
                <a:uLnTx/>
                <a:uFillTx/>
                <a:latin typeface="Verdana"/>
                <a:ea typeface="+mn-ea"/>
                <a:cs typeface="+mn-cs"/>
              </a:rPr>
              <a:t>Arm-based mobile Chrome devices (Chromebooks) </a:t>
            </a:r>
          </a:p>
        </p:txBody>
      </p:sp>
    </p:spTree>
    <p:extLst>
      <p:ext uri="{BB962C8B-B14F-4D97-AF65-F5344CB8AC3E}">
        <p14:creationId xmlns:p14="http://schemas.microsoft.com/office/powerpoint/2010/main" val="3444716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defRPr/>
            </a:pPr>
            <a:r>
              <a:rPr lang="en-US" kern="1200" dirty="0" smtClean="0">
                <a:solidFill>
                  <a:srgbClr val="FFFFFF"/>
                </a:solidFill>
              </a:rPr>
              <a:t>2.5 </a:t>
            </a:r>
            <a:r>
              <a:rPr lang="en-US" kern="1200" dirty="0">
                <a:solidFill>
                  <a:srgbClr val="FFFFFF"/>
                </a:solidFill>
              </a:rPr>
              <a:t>Arm-based mobile Chrome devices (Chromebooks) (1)</a:t>
            </a:r>
          </a:p>
        </p:txBody>
      </p:sp>
      <p:sp>
        <p:nvSpPr>
          <p:cNvPr id="51" name="TextBox 50"/>
          <p:cNvSpPr txBox="1"/>
          <p:nvPr/>
        </p:nvSpPr>
        <p:spPr>
          <a:xfrm>
            <a:off x="71500" y="476672"/>
            <a:ext cx="7223452" cy="369332"/>
          </a:xfrm>
          <a:prstGeom prst="rect">
            <a:avLst/>
          </a:prstGeom>
          <a:noFill/>
        </p:spPr>
        <p:txBody>
          <a:bodyPr wrap="none" rtlCol="0">
            <a:spAutoFit/>
          </a:bodyPr>
          <a:lstStyle/>
          <a:p>
            <a:r>
              <a:rPr lang="en-US" dirty="0" smtClean="0">
                <a:solidFill>
                  <a:schemeClr val="accent6"/>
                </a:solidFill>
              </a:rPr>
              <a:t>2.5 </a:t>
            </a:r>
            <a:r>
              <a:rPr lang="en-US" dirty="0">
                <a:solidFill>
                  <a:schemeClr val="accent6"/>
                </a:solidFill>
              </a:rPr>
              <a:t>Arm-based mobile Chrome devices (Chromebooks) -1 </a:t>
            </a:r>
          </a:p>
        </p:txBody>
      </p:sp>
      <p:graphicFrame>
        <p:nvGraphicFramePr>
          <p:cNvPr id="44" name="Table 43"/>
          <p:cNvGraphicFramePr>
            <a:graphicFrameLocks noGrp="1"/>
          </p:cNvGraphicFramePr>
          <p:nvPr>
            <p:extLst>
              <p:ext uri="{D42A27DB-BD31-4B8C-83A1-F6EECF244321}">
                <p14:modId xmlns:p14="http://schemas.microsoft.com/office/powerpoint/2010/main" val="2301001115"/>
              </p:ext>
            </p:extLst>
          </p:nvPr>
        </p:nvGraphicFramePr>
        <p:xfrm>
          <a:off x="16246" y="3584917"/>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t>From ≈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2017 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45" name="TextBox 44"/>
          <p:cNvSpPr txBox="1"/>
          <p:nvPr/>
        </p:nvSpPr>
        <p:spPr>
          <a:xfrm>
            <a:off x="304278" y="6492009"/>
            <a:ext cx="607859" cy="292388"/>
          </a:xfrm>
          <a:prstGeom prst="rect">
            <a:avLst/>
          </a:prstGeom>
          <a:noFill/>
        </p:spPr>
        <p:txBody>
          <a:bodyPr wrap="none" rtlCol="0">
            <a:spAutoFit/>
          </a:bodyPr>
          <a:lstStyle/>
          <a:p>
            <a:r>
              <a:rPr lang="en-US" sz="1300" i="1" dirty="0" smtClean="0"/>
              <a:t>(2.3)</a:t>
            </a:r>
            <a:endParaRPr lang="en-US" sz="1300" i="1" dirty="0"/>
          </a:p>
        </p:txBody>
      </p:sp>
      <p:sp>
        <p:nvSpPr>
          <p:cNvPr id="46" name="TextBox 45"/>
          <p:cNvSpPr txBox="1"/>
          <p:nvPr/>
        </p:nvSpPr>
        <p:spPr>
          <a:xfrm>
            <a:off x="1707926" y="6492009"/>
            <a:ext cx="972616" cy="292388"/>
          </a:xfrm>
          <a:prstGeom prst="rect">
            <a:avLst/>
          </a:prstGeom>
          <a:noFill/>
        </p:spPr>
        <p:txBody>
          <a:bodyPr wrap="square" rtlCol="0">
            <a:spAutoFit/>
          </a:bodyPr>
          <a:lstStyle/>
          <a:p>
            <a:r>
              <a:rPr lang="en-US" sz="1300" i="1" dirty="0" smtClean="0"/>
              <a:t>(2.3)</a:t>
            </a:r>
            <a:endParaRPr lang="en-US" sz="1300" i="1" dirty="0"/>
          </a:p>
        </p:txBody>
      </p:sp>
      <p:sp>
        <p:nvSpPr>
          <p:cNvPr id="47" name="TextBox 46"/>
          <p:cNvSpPr txBox="1"/>
          <p:nvPr/>
        </p:nvSpPr>
        <p:spPr>
          <a:xfrm>
            <a:off x="7937126" y="6492009"/>
            <a:ext cx="784207" cy="302956"/>
          </a:xfrm>
          <a:prstGeom prst="rect">
            <a:avLst/>
          </a:prstGeom>
          <a:noFill/>
        </p:spPr>
        <p:txBody>
          <a:bodyPr wrap="square" rtlCol="0">
            <a:spAutoFit/>
          </a:bodyPr>
          <a:lstStyle/>
          <a:p>
            <a:r>
              <a:rPr lang="en-US" sz="1300" i="1" dirty="0" smtClean="0"/>
              <a:t>(3.3</a:t>
            </a:r>
            <a:r>
              <a:rPr lang="en-US" sz="1300" i="1" dirty="0"/>
              <a:t>)</a:t>
            </a:r>
          </a:p>
        </p:txBody>
      </p:sp>
      <p:sp>
        <p:nvSpPr>
          <p:cNvPr id="48" name="TextBox 47"/>
          <p:cNvSpPr txBox="1"/>
          <p:nvPr/>
        </p:nvSpPr>
        <p:spPr>
          <a:xfrm>
            <a:off x="3292972" y="6484984"/>
            <a:ext cx="827730" cy="292388"/>
          </a:xfrm>
          <a:prstGeom prst="rect">
            <a:avLst/>
          </a:prstGeom>
          <a:noFill/>
        </p:spPr>
        <p:txBody>
          <a:bodyPr wrap="square" rtlCol="0">
            <a:spAutoFit/>
          </a:bodyPr>
          <a:lstStyle/>
          <a:p>
            <a:r>
              <a:rPr lang="en-US" sz="1300" i="1" dirty="0" smtClean="0"/>
              <a:t>(2.4)</a:t>
            </a:r>
            <a:endParaRPr lang="en-US" sz="1300" i="1" dirty="0"/>
          </a:p>
        </p:txBody>
      </p:sp>
      <p:sp>
        <p:nvSpPr>
          <p:cNvPr id="49" name="TextBox 48"/>
          <p:cNvSpPr txBox="1"/>
          <p:nvPr/>
        </p:nvSpPr>
        <p:spPr>
          <a:xfrm>
            <a:off x="6352950" y="6492009"/>
            <a:ext cx="871592" cy="292388"/>
          </a:xfrm>
          <a:prstGeom prst="rect">
            <a:avLst/>
          </a:prstGeom>
          <a:noFill/>
        </p:spPr>
        <p:txBody>
          <a:bodyPr wrap="square" rtlCol="0">
            <a:spAutoFit/>
          </a:bodyPr>
          <a:lstStyle/>
          <a:p>
            <a:r>
              <a:rPr lang="en-US" sz="1300" i="1" dirty="0" smtClean="0"/>
              <a:t>(3.2</a:t>
            </a:r>
            <a:r>
              <a:rPr lang="en-US" sz="1300" i="1" dirty="0"/>
              <a:t>)</a:t>
            </a:r>
          </a:p>
        </p:txBody>
      </p:sp>
      <p:sp>
        <p:nvSpPr>
          <p:cNvPr id="50" name="TextBox 49"/>
          <p:cNvSpPr txBox="1"/>
          <p:nvPr/>
        </p:nvSpPr>
        <p:spPr>
          <a:xfrm>
            <a:off x="4768774" y="6489340"/>
            <a:ext cx="965120" cy="292388"/>
          </a:xfrm>
          <a:prstGeom prst="rect">
            <a:avLst/>
          </a:prstGeom>
          <a:noFill/>
        </p:spPr>
        <p:txBody>
          <a:bodyPr wrap="square" rtlCol="0">
            <a:spAutoFit/>
          </a:bodyPr>
          <a:lstStyle/>
          <a:p>
            <a:r>
              <a:rPr lang="en-US" sz="1300" i="1" dirty="0" smtClean="0"/>
              <a:t>(2.5)</a:t>
            </a:r>
            <a:endParaRPr lang="en-US" sz="1300" i="1" dirty="0"/>
          </a:p>
        </p:txBody>
      </p:sp>
      <p:sp>
        <p:nvSpPr>
          <p:cNvPr id="53" name="TextBox 52"/>
          <p:cNvSpPr txBox="1"/>
          <p:nvPr/>
        </p:nvSpPr>
        <p:spPr>
          <a:xfrm>
            <a:off x="1528414" y="270642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54" name="Text Box 5"/>
          <p:cNvSpPr txBox="1">
            <a:spLocks noChangeArrowheads="1"/>
          </p:cNvSpPr>
          <p:nvPr/>
        </p:nvSpPr>
        <p:spPr bwMode="auto">
          <a:xfrm>
            <a:off x="5510402" y="3073992"/>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5" name="Text Box 6"/>
          <p:cNvSpPr txBox="1">
            <a:spLocks noChangeArrowheads="1"/>
          </p:cNvSpPr>
          <p:nvPr/>
        </p:nvSpPr>
        <p:spPr bwMode="auto">
          <a:xfrm>
            <a:off x="7355883" y="3065576"/>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6" name="TextBox 55"/>
          <p:cNvSpPr txBox="1"/>
          <p:nvPr/>
        </p:nvSpPr>
        <p:spPr>
          <a:xfrm>
            <a:off x="16246" y="2717233"/>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57" name="Text Box 6"/>
          <p:cNvSpPr txBox="1">
            <a:spLocks noChangeArrowheads="1"/>
          </p:cNvSpPr>
          <p:nvPr/>
        </p:nvSpPr>
        <p:spPr bwMode="auto">
          <a:xfrm>
            <a:off x="3140227" y="2737513"/>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58" name="Text Box 6"/>
          <p:cNvSpPr txBox="1">
            <a:spLocks noChangeArrowheads="1"/>
          </p:cNvSpPr>
          <p:nvPr/>
        </p:nvSpPr>
        <p:spPr bwMode="auto">
          <a:xfrm>
            <a:off x="7222217" y="2727834"/>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devices)</a:t>
            </a:r>
          </a:p>
        </p:txBody>
      </p:sp>
      <p:sp>
        <p:nvSpPr>
          <p:cNvPr id="59" name="Text Box 6"/>
          <p:cNvSpPr txBox="1">
            <a:spLocks noChangeArrowheads="1"/>
          </p:cNvSpPr>
          <p:nvPr/>
        </p:nvSpPr>
        <p:spPr bwMode="auto">
          <a:xfrm>
            <a:off x="5890429" y="2725222"/>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60" name="Text Box 6"/>
          <p:cNvSpPr txBox="1">
            <a:spLocks noChangeArrowheads="1"/>
          </p:cNvSpPr>
          <p:nvPr/>
        </p:nvSpPr>
        <p:spPr bwMode="auto">
          <a:xfrm>
            <a:off x="4414265" y="2716801"/>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61" name="Straight Connector 60"/>
          <p:cNvCxnSpPr>
            <a:stCxn id="72" idx="1"/>
            <a:endCxn id="63" idx="7"/>
          </p:cNvCxnSpPr>
          <p:nvPr/>
        </p:nvCxnSpPr>
        <p:spPr bwMode="auto">
          <a:xfrm flipH="1">
            <a:off x="3082681" y="1486772"/>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 Box 4"/>
          <p:cNvSpPr txBox="1">
            <a:spLocks noChangeArrowheads="1"/>
          </p:cNvSpPr>
          <p:nvPr/>
        </p:nvSpPr>
        <p:spPr bwMode="auto">
          <a:xfrm>
            <a:off x="3400622" y="1052736"/>
            <a:ext cx="37804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devices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3" name="Oval 62"/>
          <p:cNvSpPr>
            <a:spLocks noChangeArrowheads="1"/>
          </p:cNvSpPr>
          <p:nvPr/>
        </p:nvSpPr>
        <p:spPr bwMode="auto">
          <a:xfrm>
            <a:off x="3027126" y="16710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4" name="Straight Connector 63"/>
          <p:cNvCxnSpPr>
            <a:stCxn id="72" idx="1"/>
            <a:endCxn id="65" idx="1"/>
          </p:cNvCxnSpPr>
          <p:nvPr/>
        </p:nvCxnSpPr>
        <p:spPr bwMode="auto">
          <a:xfrm>
            <a:off x="5272831" y="1486772"/>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13"/>
          <p:cNvSpPr>
            <a:spLocks noChangeArrowheads="1"/>
          </p:cNvSpPr>
          <p:nvPr/>
        </p:nvSpPr>
        <p:spPr bwMode="auto">
          <a:xfrm>
            <a:off x="7433078" y="16631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6" name="Straight Connector 65"/>
          <p:cNvCxnSpPr>
            <a:endCxn id="69" idx="6"/>
          </p:cNvCxnSpPr>
          <p:nvPr/>
        </p:nvCxnSpPr>
        <p:spPr bwMode="auto">
          <a:xfrm flipH="1">
            <a:off x="6784998" y="2402981"/>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a:stCxn id="73" idx="1"/>
            <a:endCxn id="68" idx="2"/>
          </p:cNvCxnSpPr>
          <p:nvPr/>
        </p:nvCxnSpPr>
        <p:spPr bwMode="auto">
          <a:xfrm>
            <a:off x="7469075" y="2402981"/>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Oval 13"/>
          <p:cNvSpPr>
            <a:spLocks noChangeArrowheads="1"/>
          </p:cNvSpPr>
          <p:nvPr/>
        </p:nvSpPr>
        <p:spPr bwMode="auto">
          <a:xfrm>
            <a:off x="8188375" y="264216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69" name="Oval 13"/>
          <p:cNvSpPr>
            <a:spLocks noChangeArrowheads="1"/>
          </p:cNvSpPr>
          <p:nvPr/>
        </p:nvSpPr>
        <p:spPr bwMode="auto">
          <a:xfrm>
            <a:off x="6712211" y="2647581"/>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70" name="TextBox 69"/>
          <p:cNvSpPr txBox="1"/>
          <p:nvPr/>
        </p:nvSpPr>
        <p:spPr>
          <a:xfrm>
            <a:off x="2248494" y="1738800"/>
            <a:ext cx="1606530" cy="292388"/>
          </a:xfrm>
          <a:prstGeom prst="rect">
            <a:avLst/>
          </a:prstGeom>
          <a:noFill/>
        </p:spPr>
        <p:txBody>
          <a:bodyPr wrap="none" rtlCol="0">
            <a:spAutoFit/>
          </a:bodyPr>
          <a:lstStyle/>
          <a:p>
            <a:r>
              <a:rPr lang="en-US" sz="1300" b="1" dirty="0"/>
              <a:t>Arm-ISA based</a:t>
            </a:r>
          </a:p>
        </p:txBody>
      </p:sp>
      <p:sp>
        <p:nvSpPr>
          <p:cNvPr id="71" name="TextBox 70"/>
          <p:cNvSpPr txBox="1"/>
          <p:nvPr/>
        </p:nvSpPr>
        <p:spPr>
          <a:xfrm>
            <a:off x="6383526" y="1738800"/>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72" name="Line 9"/>
          <p:cNvSpPr>
            <a:spLocks noChangeShapeType="1"/>
          </p:cNvSpPr>
          <p:nvPr/>
        </p:nvSpPr>
        <p:spPr bwMode="auto">
          <a:xfrm>
            <a:off x="5272830" y="130677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Line 9"/>
          <p:cNvSpPr>
            <a:spLocks noChangeShapeType="1"/>
          </p:cNvSpPr>
          <p:nvPr/>
        </p:nvSpPr>
        <p:spPr bwMode="auto">
          <a:xfrm>
            <a:off x="7469074" y="222298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Line 9"/>
          <p:cNvSpPr>
            <a:spLocks noChangeShapeType="1"/>
          </p:cNvSpPr>
          <p:nvPr/>
        </p:nvSpPr>
        <p:spPr bwMode="auto">
          <a:xfrm>
            <a:off x="3068066" y="2087904"/>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Line 10"/>
          <p:cNvSpPr>
            <a:spLocks noChangeShapeType="1"/>
          </p:cNvSpPr>
          <p:nvPr/>
        </p:nvSpPr>
        <p:spPr bwMode="auto">
          <a:xfrm flipH="1">
            <a:off x="2373050" y="2447874"/>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6" name="Straight Connector 75"/>
          <p:cNvCxnSpPr>
            <a:stCxn id="75" idx="0"/>
            <a:endCxn id="79" idx="6"/>
          </p:cNvCxnSpPr>
          <p:nvPr/>
        </p:nvCxnSpPr>
        <p:spPr>
          <a:xfrm flipH="1">
            <a:off x="916338" y="2447874"/>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5" idx="0"/>
          </p:cNvCxnSpPr>
          <p:nvPr/>
        </p:nvCxnSpPr>
        <p:spPr>
          <a:xfrm>
            <a:off x="3061167" y="2447874"/>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13"/>
          <p:cNvSpPr>
            <a:spLocks noChangeArrowheads="1"/>
          </p:cNvSpPr>
          <p:nvPr/>
        </p:nvSpPr>
        <p:spPr bwMode="auto">
          <a:xfrm>
            <a:off x="2310884" y="26559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9" name="Oval 13"/>
          <p:cNvSpPr>
            <a:spLocks noChangeArrowheads="1"/>
          </p:cNvSpPr>
          <p:nvPr/>
        </p:nvSpPr>
        <p:spPr bwMode="auto">
          <a:xfrm>
            <a:off x="844338" y="266053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0" name="Oval 79"/>
          <p:cNvSpPr>
            <a:spLocks noChangeArrowheads="1"/>
          </p:cNvSpPr>
          <p:nvPr/>
        </p:nvSpPr>
        <p:spPr bwMode="auto">
          <a:xfrm>
            <a:off x="3688654" y="2670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81" name="Straight Connector 80"/>
          <p:cNvCxnSpPr>
            <a:stCxn id="75" idx="0"/>
            <a:endCxn id="82" idx="6"/>
          </p:cNvCxnSpPr>
          <p:nvPr/>
        </p:nvCxnSpPr>
        <p:spPr bwMode="auto">
          <a:xfrm>
            <a:off x="3061167" y="2447874"/>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13"/>
          <p:cNvSpPr>
            <a:spLocks noChangeArrowheads="1"/>
          </p:cNvSpPr>
          <p:nvPr/>
        </p:nvSpPr>
        <p:spPr bwMode="auto">
          <a:xfrm>
            <a:off x="5123722" y="263960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Rounded Rectangle 82"/>
          <p:cNvSpPr/>
          <p:nvPr/>
        </p:nvSpPr>
        <p:spPr bwMode="auto">
          <a:xfrm>
            <a:off x="4579156" y="2670428"/>
            <a:ext cx="1500463" cy="3282048"/>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24" name="TextBox 123"/>
          <p:cNvSpPr txBox="1"/>
          <p:nvPr/>
        </p:nvSpPr>
        <p:spPr>
          <a:xfrm>
            <a:off x="-4992" y="6001006"/>
            <a:ext cx="9166254" cy="505267"/>
          </a:xfrm>
          <a:prstGeom prst="rect">
            <a:avLst/>
          </a:prstGeom>
          <a:noFill/>
        </p:spPr>
        <p:txBody>
          <a:bodyPr wrap="square" rtlCol="0">
            <a:spAutoFit/>
          </a:bodyPr>
          <a:lstStyle/>
          <a:p>
            <a:pPr lvl="0">
              <a:spcAft>
                <a:spcPts val="100"/>
              </a:spcAft>
              <a:defRPr/>
            </a:pPr>
            <a:r>
              <a:rPr lang="en-US" sz="1300" spc="-50" dirty="0" smtClean="0"/>
              <a:t>(</a:t>
            </a:r>
            <a:r>
              <a:rPr lang="en-US" sz="1300" spc="-50" dirty="0" smtClean="0">
                <a:solidFill>
                  <a:srgbClr val="0070C0"/>
                </a:solidFill>
              </a:rPr>
              <a:t>Except Apple’s designs,</a:t>
            </a:r>
            <a:r>
              <a:rPr lang="en-US" sz="1300" spc="-50" dirty="0" smtClean="0">
                <a:solidFill>
                  <a:srgbClr val="FF0000"/>
                </a:solidFill>
              </a:rPr>
              <a:t> Arm </a:t>
            </a:r>
            <a:r>
              <a:rPr lang="en-US" sz="1300" spc="-50" dirty="0">
                <a:solidFill>
                  <a:srgbClr val="FF0000"/>
                </a:solidFill>
              </a:rPr>
              <a:t>ISA-based </a:t>
            </a:r>
            <a:r>
              <a:rPr lang="en-US" sz="1300" spc="-50" dirty="0" smtClean="0">
                <a:solidFill>
                  <a:srgbClr val="FF0000"/>
                </a:solidFill>
              </a:rPr>
              <a:t>processors </a:t>
            </a:r>
            <a:r>
              <a:rPr lang="en-US" sz="1300" spc="-50" dirty="0" smtClean="0"/>
              <a:t>are </a:t>
            </a:r>
            <a:r>
              <a:rPr lang="en-US" sz="1300" spc="-50" dirty="0">
                <a:solidFill>
                  <a:srgbClr val="FF0000"/>
                </a:solidFill>
              </a:rPr>
              <a:t>Android </a:t>
            </a:r>
            <a:r>
              <a:rPr lang="en-US" sz="1300" spc="-50" dirty="0" smtClean="0">
                <a:solidFill>
                  <a:srgbClr val="FF0000"/>
                </a:solidFill>
              </a:rPr>
              <a:t>oriented lines, </a:t>
            </a:r>
            <a:r>
              <a:rPr lang="en-US" sz="1300" spc="-50" dirty="0" smtClean="0">
                <a:solidFill>
                  <a:srgbClr val="000000"/>
                </a:solidFill>
              </a:rPr>
              <a:t> </a:t>
            </a:r>
            <a:r>
              <a:rPr lang="en-US" sz="1300" spc="-50" dirty="0">
                <a:solidFill>
                  <a:srgbClr val="000000"/>
                </a:solidFill>
              </a:rPr>
              <a:t>like Qualcomm’s </a:t>
            </a:r>
            <a:r>
              <a:rPr lang="en-US" sz="1300" spc="-50" dirty="0" smtClean="0">
                <a:solidFill>
                  <a:srgbClr val="000000"/>
                </a:solidFill>
              </a:rPr>
              <a:t>Snapdragon,</a:t>
            </a:r>
            <a:endParaRPr lang="en-US" sz="1300" spc="-50" dirty="0">
              <a:solidFill>
                <a:srgbClr val="000000"/>
              </a:solidFill>
            </a:endParaRPr>
          </a:p>
          <a:p>
            <a:pPr lvl="0">
              <a:spcAft>
                <a:spcPts val="100"/>
              </a:spcAft>
              <a:defRPr/>
            </a:pPr>
            <a:r>
              <a:rPr lang="en-US" sz="1300" spc="-50" dirty="0">
                <a:solidFill>
                  <a:srgbClr val="000000"/>
                </a:solidFill>
              </a:rPr>
              <a:t>  </a:t>
            </a:r>
            <a:r>
              <a:rPr lang="en-US" sz="1300" spc="-50" dirty="0" smtClean="0"/>
              <a:t>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spTree>
    <p:extLst>
      <p:ext uri="{BB962C8B-B14F-4D97-AF65-F5344CB8AC3E}">
        <p14:creationId xmlns:p14="http://schemas.microsoft.com/office/powerpoint/2010/main" val="24842841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solidFill>
                  <a:srgbClr val="FFFFFF"/>
                </a:solidFill>
              </a:rPr>
              <a:t>2.5 </a:t>
            </a:r>
            <a:r>
              <a:rPr lang="en-US" kern="1200" dirty="0">
                <a:solidFill>
                  <a:srgbClr val="FFFFFF"/>
                </a:solidFill>
              </a:rPr>
              <a:t>Arm-based mobile Chrome devices (Chromebooks) (2)</a:t>
            </a:r>
            <a:endParaRPr lang="en-US" dirty="0"/>
          </a:p>
        </p:txBody>
      </p:sp>
      <p:sp>
        <p:nvSpPr>
          <p:cNvPr id="10" name="Rounded Rectangle 9"/>
          <p:cNvSpPr/>
          <p:nvPr/>
        </p:nvSpPr>
        <p:spPr bwMode="auto">
          <a:xfrm>
            <a:off x="-36512" y="873120"/>
            <a:ext cx="9144000" cy="324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4" name="TextBox 13"/>
          <p:cNvSpPr txBox="1"/>
          <p:nvPr/>
        </p:nvSpPr>
        <p:spPr>
          <a:xfrm>
            <a:off x="406255" y="872716"/>
            <a:ext cx="8822159" cy="3647152"/>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FF0000"/>
                </a:solidFill>
              </a:rPr>
              <a:t>Chromebooks</a:t>
            </a:r>
            <a:r>
              <a:rPr lang="en-US" sz="1600" dirty="0"/>
              <a:t> are </a:t>
            </a:r>
            <a:r>
              <a:rPr lang="en-US" sz="1600" dirty="0">
                <a:solidFill>
                  <a:srgbClr val="0070C0"/>
                </a:solidFill>
              </a:rPr>
              <a:t>low-cost tablets or laptops</a:t>
            </a:r>
            <a:r>
              <a:rPr lang="en-US" sz="1600" dirty="0"/>
              <a:t>, </a:t>
            </a:r>
            <a:r>
              <a:rPr lang="en-US" sz="1600" dirty="0">
                <a:solidFill>
                  <a:srgbClr val="0070C0"/>
                </a:solidFill>
              </a:rPr>
              <a:t>mostly 2-in-1 laptops </a:t>
            </a:r>
            <a:r>
              <a:rPr lang="en-US" sz="1600" dirty="0"/>
              <a:t>that run</a:t>
            </a:r>
          </a:p>
          <a:p>
            <a:pPr>
              <a:spcAft>
                <a:spcPts val="600"/>
              </a:spcAft>
            </a:pPr>
            <a:r>
              <a:rPr lang="en-US" sz="1600" dirty="0"/>
              <a:t>      </a:t>
            </a:r>
            <a:r>
              <a:rPr lang="en-US" sz="1600" dirty="0">
                <a:solidFill>
                  <a:srgbClr val="FF0000"/>
                </a:solidFill>
              </a:rPr>
              <a:t>under Google’s Chrome OS</a:t>
            </a:r>
            <a:r>
              <a:rPr lang="en-US" sz="1600" dirty="0"/>
              <a:t>, which is a stripped-down version of Linux.</a:t>
            </a:r>
          </a:p>
          <a:p>
            <a:pPr marL="285750" indent="-285750">
              <a:buFont typeface="Arial" panose="020B0604020202020204" pitchFamily="34" charset="0"/>
              <a:buChar char="•"/>
            </a:pPr>
            <a:r>
              <a:rPr lang="en-US" sz="1600" dirty="0"/>
              <a:t>Chromebooks are primarily designed while assuming their </a:t>
            </a:r>
            <a:r>
              <a:rPr lang="en-US" sz="1600" dirty="0">
                <a:solidFill>
                  <a:srgbClr val="0070C0"/>
                </a:solidFill>
              </a:rPr>
              <a:t>applications and data</a:t>
            </a:r>
          </a:p>
          <a:p>
            <a:pPr>
              <a:spcAft>
                <a:spcPts val="600"/>
              </a:spcAft>
            </a:pPr>
            <a:r>
              <a:rPr lang="en-US" sz="1600" dirty="0">
                <a:solidFill>
                  <a:srgbClr val="0070C0"/>
                </a:solidFill>
              </a:rPr>
              <a:t>      are being held in the cloud.</a:t>
            </a:r>
          </a:p>
          <a:p>
            <a:r>
              <a:rPr lang="en-US" sz="1600" dirty="0"/>
              <a:t>    Consequently, they typically have low power, low performance CPU processors,</a:t>
            </a:r>
          </a:p>
          <a:p>
            <a:r>
              <a:rPr lang="en-US" sz="1600" spc="-30" dirty="0"/>
              <a:t>      small memories (e.g. 4 GB) and a low-capacity (e.g. 16-32 GB) </a:t>
            </a:r>
            <a:r>
              <a:rPr lang="en-US" sz="1600" spc="-30" dirty="0" err="1"/>
              <a:t>eMMC</a:t>
            </a:r>
            <a:r>
              <a:rPr lang="en-US" sz="1600" spc="-30" dirty="0"/>
              <a:t> (embedded</a:t>
            </a:r>
          </a:p>
          <a:p>
            <a:r>
              <a:rPr lang="en-US" sz="1600" dirty="0"/>
              <a:t>      </a:t>
            </a:r>
            <a:r>
              <a:rPr lang="en-US" sz="1600" dirty="0" err="1"/>
              <a:t>MultiMediaCard</a:t>
            </a:r>
            <a:r>
              <a:rPr lang="en-US" sz="1600" dirty="0"/>
              <a:t> background storage. </a:t>
            </a:r>
          </a:p>
          <a:p>
            <a:pPr marL="285750" indent="-285750">
              <a:spcAft>
                <a:spcPts val="600"/>
              </a:spcAft>
              <a:buFont typeface="Arial" panose="020B0604020202020204" pitchFamily="34" charset="0"/>
              <a:buChar char="•"/>
            </a:pPr>
            <a:r>
              <a:rPr lang="en-US" sz="1600" dirty="0"/>
              <a:t>Due to their low-cost components, </a:t>
            </a:r>
            <a:r>
              <a:rPr lang="en-US" sz="1600" dirty="0" err="1"/>
              <a:t>Cromebooks</a:t>
            </a:r>
            <a:r>
              <a:rPr lang="en-US" sz="1600" dirty="0"/>
              <a:t> mostly cost less than 200 </a:t>
            </a:r>
            <a:r>
              <a:rPr lang="en-US" sz="2000" dirty="0"/>
              <a:t>$</a:t>
            </a:r>
            <a:r>
              <a:rPr lang="en-US" sz="1600" dirty="0"/>
              <a:t>. </a:t>
            </a:r>
          </a:p>
          <a:p>
            <a:pPr marL="285750" indent="-285750">
              <a:spcAft>
                <a:spcPts val="600"/>
              </a:spcAft>
              <a:buFont typeface="Arial" panose="020B0604020202020204" pitchFamily="34" charset="0"/>
              <a:buChar char="•"/>
            </a:pPr>
            <a:r>
              <a:rPr lang="en-US" sz="1600" dirty="0" smtClean="0">
                <a:solidFill>
                  <a:srgbClr val="0070C0"/>
                </a:solidFill>
              </a:rPr>
              <a:t>Google Play Store </a:t>
            </a:r>
            <a:r>
              <a:rPr lang="en-US" sz="1600" dirty="0" smtClean="0"/>
              <a:t>provides access to thousands of apps. </a:t>
            </a:r>
            <a:endParaRPr lang="en-US" sz="1600" dirty="0"/>
          </a:p>
          <a:p>
            <a:pPr marL="285750" indent="-285750">
              <a:spcAft>
                <a:spcPts val="600"/>
              </a:spcAft>
              <a:buFont typeface="Arial" panose="020B0604020202020204" pitchFamily="34" charset="0"/>
              <a:buChar char="•"/>
            </a:pPr>
            <a:r>
              <a:rPr lang="en-US" sz="1600" dirty="0">
                <a:solidFill>
                  <a:srgbClr val="0070C0"/>
                </a:solidFill>
              </a:rPr>
              <a:t>Google</a:t>
            </a:r>
            <a:r>
              <a:rPr lang="en-US" sz="1600" dirty="0"/>
              <a:t> announced </a:t>
            </a:r>
            <a:r>
              <a:rPr lang="en-US" sz="1600" dirty="0" err="1">
                <a:solidFill>
                  <a:srgbClr val="0070C0"/>
                </a:solidFill>
              </a:rPr>
              <a:t>Cromebooks</a:t>
            </a:r>
            <a:r>
              <a:rPr lang="en-US" sz="1600" dirty="0">
                <a:solidFill>
                  <a:srgbClr val="0070C0"/>
                </a:solidFill>
              </a:rPr>
              <a:t> in 2011</a:t>
            </a:r>
            <a:r>
              <a:rPr lang="en-US" sz="1600" dirty="0"/>
              <a:t>, first devices appeared in 2012.</a:t>
            </a:r>
          </a:p>
          <a:p>
            <a:pPr marL="285750" indent="-285750">
              <a:spcAft>
                <a:spcPts val="1200"/>
              </a:spcAft>
              <a:buFont typeface="Arial" panose="020B0604020202020204" pitchFamily="34" charset="0"/>
              <a:buChar char="•"/>
            </a:pPr>
            <a:r>
              <a:rPr lang="en-US" sz="1600" dirty="0"/>
              <a:t>Due to their low price, </a:t>
            </a:r>
            <a:r>
              <a:rPr lang="en-US" sz="1600" dirty="0" err="1"/>
              <a:t>Cromebooks</a:t>
            </a:r>
            <a:r>
              <a:rPr lang="en-US" sz="1600" dirty="0"/>
              <a:t> became rapidly </a:t>
            </a:r>
            <a:r>
              <a:rPr lang="en-US" sz="1600" dirty="0" smtClean="0"/>
              <a:t>popular,</a:t>
            </a:r>
            <a:endParaRPr lang="en-US" sz="1600" dirty="0"/>
          </a:p>
          <a:p>
            <a:r>
              <a:rPr lang="en-US" sz="1600" dirty="0"/>
              <a:t>      </a:t>
            </a:r>
            <a:r>
              <a:rPr lang="en-US" sz="1600" dirty="0" smtClean="0"/>
              <a:t>as discussed later.</a:t>
            </a:r>
            <a:endParaRPr lang="en-US" sz="1600" dirty="0"/>
          </a:p>
        </p:txBody>
      </p:sp>
      <p:sp>
        <p:nvSpPr>
          <p:cNvPr id="15" name="TextBox 14"/>
          <p:cNvSpPr txBox="1"/>
          <p:nvPr/>
        </p:nvSpPr>
        <p:spPr>
          <a:xfrm>
            <a:off x="287524" y="484134"/>
            <a:ext cx="7117654" cy="369332"/>
          </a:xfrm>
          <a:prstGeom prst="rect">
            <a:avLst/>
          </a:prstGeom>
          <a:noFill/>
        </p:spPr>
        <p:txBody>
          <a:bodyPr wrap="none" rtlCol="0">
            <a:spAutoFit/>
          </a:bodyPr>
          <a:lstStyle/>
          <a:p>
            <a:r>
              <a:rPr lang="en-US" dirty="0">
                <a:solidFill>
                  <a:schemeClr val="accent6"/>
                </a:solidFill>
              </a:rPr>
              <a:t>Arm-based mobile Chrome devices (Chromebooks) -2 [</a:t>
            </a:r>
            <a:r>
              <a:rPr lang="hu-HU" dirty="0">
                <a:solidFill>
                  <a:schemeClr val="accent6"/>
                </a:solidFill>
              </a:rPr>
              <a:t>81</a:t>
            </a:r>
            <a:r>
              <a:rPr lang="en-US" dirty="0">
                <a:solidFill>
                  <a:schemeClr val="accent6"/>
                </a:solidFill>
              </a:rPr>
              <a:t>] </a:t>
            </a:r>
          </a:p>
        </p:txBody>
      </p:sp>
    </p:spTree>
    <p:extLst>
      <p:ext uri="{BB962C8B-B14F-4D97-AF65-F5344CB8AC3E}">
        <p14:creationId xmlns:p14="http://schemas.microsoft.com/office/powerpoint/2010/main" val="269559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 calcmode="lin" valueType="num">
                                      <p:cBhvr additive="base">
                                        <p:cTn id="2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anim calcmode="lin" valueType="num">
                                      <p:cBhvr additive="base">
                                        <p:cTn id="41"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 calcmode="lin" valueType="num">
                                      <p:cBhvr additive="base">
                                        <p:cTn id="47"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xEl>
                                              <p:pRg st="9" end="9"/>
                                            </p:txEl>
                                          </p:spTgt>
                                        </p:tgtEl>
                                        <p:attrNameLst>
                                          <p:attrName>style.visibility</p:attrName>
                                        </p:attrNameLst>
                                      </p:cBhvr>
                                      <p:to>
                                        <p:strVal val="visible"/>
                                      </p:to>
                                    </p:set>
                                    <p:anim calcmode="lin" valueType="num">
                                      <p:cBhvr additive="base">
                                        <p:cTn id="53"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10" end="10"/>
                                            </p:txEl>
                                          </p:spTgt>
                                        </p:tgtEl>
                                        <p:attrNameLst>
                                          <p:attrName>style.visibility</p:attrName>
                                        </p:attrNameLst>
                                      </p:cBhvr>
                                      <p:to>
                                        <p:strVal val="visible"/>
                                      </p:to>
                                    </p:set>
                                    <p:anim calcmode="lin" valueType="num">
                                      <p:cBhvr additive="base">
                                        <p:cTn id="59"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10" end="10"/>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4">
                                            <p:txEl>
                                              <p:pRg st="11" end="11"/>
                                            </p:txEl>
                                          </p:spTgt>
                                        </p:tgtEl>
                                        <p:attrNameLst>
                                          <p:attrName>style.visibility</p:attrName>
                                        </p:attrNameLst>
                                      </p:cBhvr>
                                      <p:to>
                                        <p:strVal val="visible"/>
                                      </p:to>
                                    </p:set>
                                    <p:anim calcmode="lin" valueType="num">
                                      <p:cBhvr additive="base">
                                        <p:cTn id="63" dur="500" fill="hold"/>
                                        <p:tgtEl>
                                          <p:spTgt spid="14">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solidFill>
                  <a:srgbClr val="FFFFFF"/>
                </a:solidFill>
              </a:rPr>
              <a:t>2.5 </a:t>
            </a:r>
            <a:r>
              <a:rPr lang="en-US" kern="1200" dirty="0">
                <a:solidFill>
                  <a:srgbClr val="FFFFFF"/>
                </a:solidFill>
              </a:rPr>
              <a:t>Arm-based mobile Chrome devices (Chromebooks) (3)</a:t>
            </a:r>
            <a:endParaRPr lang="en-US" dirty="0"/>
          </a:p>
        </p:txBody>
      </p:sp>
      <p:sp>
        <p:nvSpPr>
          <p:cNvPr id="3" name="Rounded Rectangle 2"/>
          <p:cNvSpPr/>
          <p:nvPr/>
        </p:nvSpPr>
        <p:spPr bwMode="auto">
          <a:xfrm>
            <a:off x="-35496" y="836712"/>
            <a:ext cx="9144000" cy="259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87462" y="836712"/>
            <a:ext cx="900106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a:t>
            </a:r>
            <a:r>
              <a:rPr lang="en-US" sz="1600" dirty="0">
                <a:solidFill>
                  <a:srgbClr val="FF0000"/>
                </a:solidFill>
              </a:rPr>
              <a:t>vast majority of Chromebooks are Core 2-based x86 devices.</a:t>
            </a:r>
          </a:p>
          <a:p>
            <a:pPr marL="285750" indent="-285750">
              <a:buFont typeface="Arial" panose="020B0604020202020204" pitchFamily="34" charset="0"/>
              <a:buChar char="•"/>
            </a:pPr>
            <a:r>
              <a:rPr lang="en-US" sz="1600" dirty="0"/>
              <a:t>They have typically</a:t>
            </a:r>
          </a:p>
        </p:txBody>
      </p:sp>
      <p:sp>
        <p:nvSpPr>
          <p:cNvPr id="12" name="TextBox 11"/>
          <p:cNvSpPr txBox="1"/>
          <p:nvPr/>
        </p:nvSpPr>
        <p:spPr>
          <a:xfrm>
            <a:off x="755576" y="1360018"/>
            <a:ext cx="3121175" cy="882293"/>
          </a:xfrm>
          <a:prstGeom prst="rect">
            <a:avLst/>
          </a:prstGeom>
          <a:noFill/>
        </p:spPr>
        <p:txBody>
          <a:bodyPr wrap="none" rtlCol="0">
            <a:spAutoFit/>
          </a:bodyPr>
          <a:lstStyle/>
          <a:p>
            <a:pPr marL="285750" indent="-285750">
              <a:spcAft>
                <a:spcPts val="200"/>
              </a:spcAft>
              <a:buFont typeface="Arial" panose="020B0604020202020204" pitchFamily="34" charset="0"/>
              <a:buChar char="•"/>
            </a:pPr>
            <a:r>
              <a:rPr lang="en-US" sz="1600" dirty="0">
                <a:solidFill>
                  <a:srgbClr val="0070C0"/>
                </a:solidFill>
              </a:rPr>
              <a:t>higher processing power, </a:t>
            </a:r>
          </a:p>
          <a:p>
            <a:pPr marL="285750" indent="-285750">
              <a:spcAft>
                <a:spcPts val="200"/>
              </a:spcAft>
              <a:buFont typeface="Arial" panose="020B0604020202020204" pitchFamily="34" charset="0"/>
              <a:buChar char="•"/>
            </a:pPr>
            <a:r>
              <a:rPr lang="en-US" sz="1600" dirty="0">
                <a:solidFill>
                  <a:srgbClr val="0070C0"/>
                </a:solidFill>
              </a:rPr>
              <a:t>less battery life and </a:t>
            </a:r>
          </a:p>
          <a:p>
            <a:pPr marL="285750" indent="-285750">
              <a:spcAft>
                <a:spcPts val="200"/>
              </a:spcAft>
              <a:buFont typeface="Arial" panose="020B0604020202020204" pitchFamily="34" charset="0"/>
              <a:buChar char="•"/>
            </a:pPr>
            <a:r>
              <a:rPr lang="en-US" sz="1600" dirty="0">
                <a:solidFill>
                  <a:srgbClr val="0070C0"/>
                </a:solidFill>
              </a:rPr>
              <a:t>are higher priced</a:t>
            </a:r>
          </a:p>
        </p:txBody>
      </p:sp>
      <p:sp>
        <p:nvSpPr>
          <p:cNvPr id="13" name="TextBox 12"/>
          <p:cNvSpPr txBox="1"/>
          <p:nvPr/>
        </p:nvSpPr>
        <p:spPr>
          <a:xfrm>
            <a:off x="611560" y="2168860"/>
            <a:ext cx="3486852" cy="338554"/>
          </a:xfrm>
          <a:prstGeom prst="rect">
            <a:avLst/>
          </a:prstGeom>
          <a:noFill/>
        </p:spPr>
        <p:txBody>
          <a:bodyPr wrap="none" rtlCol="0">
            <a:spAutoFit/>
          </a:bodyPr>
          <a:lstStyle/>
          <a:p>
            <a:r>
              <a:rPr lang="en-US" sz="1600" dirty="0"/>
              <a:t>than Arm-based Chromebooks. </a:t>
            </a:r>
          </a:p>
        </p:txBody>
      </p:sp>
      <p:sp>
        <p:nvSpPr>
          <p:cNvPr id="14" name="TextBox 13"/>
          <p:cNvSpPr txBox="1"/>
          <p:nvPr/>
        </p:nvSpPr>
        <p:spPr>
          <a:xfrm>
            <a:off x="611560" y="2456892"/>
            <a:ext cx="5480603" cy="338554"/>
          </a:xfrm>
          <a:prstGeom prst="rect">
            <a:avLst/>
          </a:prstGeom>
          <a:noFill/>
        </p:spPr>
        <p:txBody>
          <a:bodyPr wrap="none" rtlCol="0">
            <a:spAutoFit/>
          </a:bodyPr>
          <a:lstStyle/>
          <a:p>
            <a:r>
              <a:rPr lang="en-US" sz="1600" dirty="0"/>
              <a:t>These devices are recommended for programmers.</a:t>
            </a:r>
          </a:p>
        </p:txBody>
      </p:sp>
      <p:sp>
        <p:nvSpPr>
          <p:cNvPr id="15" name="TextBox 14"/>
          <p:cNvSpPr txBox="1"/>
          <p:nvPr/>
        </p:nvSpPr>
        <p:spPr>
          <a:xfrm>
            <a:off x="251520" y="2780928"/>
            <a:ext cx="8750729"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By contrast, </a:t>
            </a:r>
            <a:r>
              <a:rPr lang="en-US" sz="1600" dirty="0">
                <a:solidFill>
                  <a:srgbClr val="FF0000"/>
                </a:solidFill>
              </a:rPr>
              <a:t>Arm-based Chromebooks </a:t>
            </a:r>
            <a:r>
              <a:rPr lang="en-US" sz="1600" dirty="0"/>
              <a:t>are appropriate </a:t>
            </a:r>
            <a:r>
              <a:rPr lang="en-US" sz="1600" dirty="0">
                <a:solidFill>
                  <a:srgbClr val="0070C0"/>
                </a:solidFill>
              </a:rPr>
              <a:t>for light workloads</a:t>
            </a:r>
            <a:r>
              <a:rPr lang="en-US" sz="1600" dirty="0"/>
              <a:t>, they </a:t>
            </a:r>
          </a:p>
          <a:p>
            <a:r>
              <a:rPr lang="en-US" sz="1600" dirty="0"/>
              <a:t>      </a:t>
            </a:r>
            <a:r>
              <a:rPr lang="en-US" sz="1600" dirty="0">
                <a:solidFill>
                  <a:srgbClr val="0070C0"/>
                </a:solidFill>
              </a:rPr>
              <a:t>consume less power and cost less </a:t>
            </a:r>
            <a:r>
              <a:rPr lang="en-US" sz="1600" dirty="0"/>
              <a:t>than Core 2-based Chromebooks.</a:t>
            </a:r>
          </a:p>
        </p:txBody>
      </p:sp>
      <p:sp>
        <p:nvSpPr>
          <p:cNvPr id="16" name="TextBox 15"/>
          <p:cNvSpPr txBox="1"/>
          <p:nvPr/>
        </p:nvSpPr>
        <p:spPr>
          <a:xfrm>
            <a:off x="143508" y="484134"/>
            <a:ext cx="7117654" cy="369332"/>
          </a:xfrm>
          <a:prstGeom prst="rect">
            <a:avLst/>
          </a:prstGeom>
          <a:noFill/>
        </p:spPr>
        <p:txBody>
          <a:bodyPr wrap="none" rtlCol="0">
            <a:spAutoFit/>
          </a:bodyPr>
          <a:lstStyle/>
          <a:p>
            <a:r>
              <a:rPr lang="en-US" dirty="0">
                <a:solidFill>
                  <a:schemeClr val="accent6"/>
                </a:solidFill>
              </a:rPr>
              <a:t>Arm-based mobile Chrome devices (Chromebooks) -3 [</a:t>
            </a:r>
            <a:r>
              <a:rPr lang="hu-HU" dirty="0">
                <a:solidFill>
                  <a:schemeClr val="accent6"/>
                </a:solidFill>
              </a:rPr>
              <a:t>82</a:t>
            </a:r>
            <a:r>
              <a:rPr lang="en-US" dirty="0">
                <a:solidFill>
                  <a:schemeClr val="accent6"/>
                </a:solidFill>
              </a:rPr>
              <a:t>] </a:t>
            </a:r>
          </a:p>
        </p:txBody>
      </p:sp>
    </p:spTree>
    <p:extLst>
      <p:ext uri="{BB962C8B-B14F-4D97-AF65-F5344CB8AC3E}">
        <p14:creationId xmlns:p14="http://schemas.microsoft.com/office/powerpoint/2010/main" val="376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additive="base">
                                        <p:cTn id="3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 calcmode="lin" valueType="num">
                                      <p:cBhvr additive="base">
                                        <p:cTn id="4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solidFill>
                  <a:srgbClr val="FFFFFF"/>
                </a:solidFill>
              </a:rPr>
              <a:t>2.5 </a:t>
            </a:r>
            <a:r>
              <a:rPr lang="en-US" kern="1200" dirty="0">
                <a:solidFill>
                  <a:srgbClr val="FFFFFF"/>
                </a:solidFill>
              </a:rPr>
              <a:t>Arm-based mobile Chrome devices (Chromebooks) (4)</a:t>
            </a:r>
            <a:endParaRPr lang="en-US" dirty="0"/>
          </a:p>
        </p:txBody>
      </p:sp>
      <p:sp>
        <p:nvSpPr>
          <p:cNvPr id="3" name="TextBox 2"/>
          <p:cNvSpPr txBox="1"/>
          <p:nvPr/>
        </p:nvSpPr>
        <p:spPr>
          <a:xfrm>
            <a:off x="71438" y="476672"/>
            <a:ext cx="3934090" cy="369332"/>
          </a:xfrm>
          <a:prstGeom prst="rect">
            <a:avLst/>
          </a:prstGeom>
          <a:noFill/>
        </p:spPr>
        <p:txBody>
          <a:bodyPr wrap="none" rtlCol="0">
            <a:spAutoFit/>
          </a:bodyPr>
          <a:lstStyle/>
          <a:p>
            <a:r>
              <a:rPr lang="en-US" dirty="0">
                <a:solidFill>
                  <a:schemeClr val="accent6"/>
                </a:solidFill>
              </a:rPr>
              <a:t>Examples of Chromebooks [</a:t>
            </a:r>
            <a:r>
              <a:rPr lang="hu-HU" dirty="0">
                <a:solidFill>
                  <a:schemeClr val="accent6"/>
                </a:solidFill>
              </a:rPr>
              <a:t>83</a:t>
            </a:r>
            <a:r>
              <a:rPr lang="en-US" dirty="0">
                <a:solidFill>
                  <a:schemeClr val="accent6"/>
                </a:solidFill>
              </a:rPr>
              <a:t>] </a:t>
            </a:r>
          </a:p>
        </p:txBody>
      </p:sp>
      <p:pic>
        <p:nvPicPr>
          <p:cNvPr id="4" name="Picture 3"/>
          <p:cNvPicPr>
            <a:picLocks noChangeAspect="1"/>
          </p:cNvPicPr>
          <p:nvPr/>
        </p:nvPicPr>
        <p:blipFill rotWithShape="1">
          <a:blip r:embed="rId2"/>
          <a:srcRect l="10428" t="37050" r="41338" b="17101"/>
          <a:stretch/>
        </p:blipFill>
        <p:spPr>
          <a:xfrm>
            <a:off x="1079612" y="1206451"/>
            <a:ext cx="6984776" cy="3734717"/>
          </a:xfrm>
          <a:prstGeom prst="rect">
            <a:avLst/>
          </a:prstGeom>
        </p:spPr>
      </p:pic>
      <p:sp>
        <p:nvSpPr>
          <p:cNvPr id="5" name="TextBox 4"/>
          <p:cNvSpPr txBox="1"/>
          <p:nvPr/>
        </p:nvSpPr>
        <p:spPr>
          <a:xfrm>
            <a:off x="1475656" y="5166817"/>
            <a:ext cx="3564396" cy="307777"/>
          </a:xfrm>
          <a:prstGeom prst="rect">
            <a:avLst/>
          </a:prstGeom>
          <a:noFill/>
        </p:spPr>
        <p:txBody>
          <a:bodyPr wrap="square" rtlCol="0">
            <a:spAutoFit/>
          </a:bodyPr>
          <a:lstStyle/>
          <a:p>
            <a:r>
              <a:rPr lang="en-US" sz="1400" dirty="0"/>
              <a:t>Lenovo Chromebook Duet (2020) </a:t>
            </a:r>
          </a:p>
        </p:txBody>
      </p:sp>
      <p:sp>
        <p:nvSpPr>
          <p:cNvPr id="6" name="TextBox 5"/>
          <p:cNvSpPr txBox="1"/>
          <p:nvPr/>
        </p:nvSpPr>
        <p:spPr>
          <a:xfrm>
            <a:off x="4788024" y="5166817"/>
            <a:ext cx="3020379" cy="307777"/>
          </a:xfrm>
          <a:prstGeom prst="rect">
            <a:avLst/>
          </a:prstGeom>
          <a:noFill/>
        </p:spPr>
        <p:txBody>
          <a:bodyPr wrap="none" rtlCol="0">
            <a:spAutoFit/>
          </a:bodyPr>
          <a:lstStyle/>
          <a:p>
            <a:r>
              <a:rPr lang="en-US" sz="1400" dirty="0"/>
              <a:t>HP C1030 Chromebook (2020)</a:t>
            </a:r>
          </a:p>
        </p:txBody>
      </p:sp>
    </p:spTree>
    <p:extLst>
      <p:ext uri="{BB962C8B-B14F-4D97-AF65-F5344CB8AC3E}">
        <p14:creationId xmlns:p14="http://schemas.microsoft.com/office/powerpoint/2010/main" val="38726043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solidFill>
                  <a:srgbClr val="FFFFFF"/>
                </a:solidFill>
              </a:rPr>
              <a:t>2.5 </a:t>
            </a:r>
            <a:r>
              <a:rPr lang="en-US" kern="1200" dirty="0">
                <a:solidFill>
                  <a:srgbClr val="FFFFFF"/>
                </a:solidFill>
              </a:rPr>
              <a:t>Arm-based mobile Chrome devices (Chromebooks) (5)</a:t>
            </a:r>
            <a:endParaRPr lang="en-US" dirty="0"/>
          </a:p>
        </p:txBody>
      </p:sp>
      <p:pic>
        <p:nvPicPr>
          <p:cNvPr id="2050" name="Picture 2" descr="chromebook-sales-by-region-2012-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1124744"/>
            <a:ext cx="6762750"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500" y="476672"/>
            <a:ext cx="8280920" cy="369332"/>
          </a:xfrm>
          <a:prstGeom prst="rect">
            <a:avLst/>
          </a:prstGeom>
          <a:noFill/>
        </p:spPr>
        <p:txBody>
          <a:bodyPr wrap="square" rtlCol="0">
            <a:spAutoFit/>
          </a:bodyPr>
          <a:lstStyle/>
          <a:p>
            <a:r>
              <a:rPr lang="en-US" dirty="0">
                <a:solidFill>
                  <a:schemeClr val="accent6"/>
                </a:solidFill>
              </a:rPr>
              <a:t>Dynamic increase of Chromebook shipments (qualitative picture) [</a:t>
            </a:r>
            <a:r>
              <a:rPr lang="hu-HU" dirty="0">
                <a:solidFill>
                  <a:schemeClr val="accent6"/>
                </a:solidFill>
              </a:rPr>
              <a:t>84</a:t>
            </a:r>
            <a:r>
              <a:rPr lang="en-US" dirty="0">
                <a:solidFill>
                  <a:schemeClr val="accent6"/>
                </a:solidFill>
              </a:rPr>
              <a:t>]</a:t>
            </a:r>
          </a:p>
        </p:txBody>
      </p:sp>
    </p:spTree>
    <p:extLst>
      <p:ext uri="{BB962C8B-B14F-4D97-AF65-F5344CB8AC3E}">
        <p14:creationId xmlns:p14="http://schemas.microsoft.com/office/powerpoint/2010/main" val="1699350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solidFill>
                  <a:srgbClr val="FFFFFF"/>
                </a:solidFill>
              </a:rPr>
              <a:t>2.5 </a:t>
            </a:r>
            <a:r>
              <a:rPr lang="en-US" kern="1200" dirty="0">
                <a:solidFill>
                  <a:srgbClr val="FFFFFF"/>
                </a:solidFill>
              </a:rPr>
              <a:t>Arm-based mobile Chrome devices (Chromebooks) (6)</a:t>
            </a:r>
            <a:endParaRPr lang="en-US" dirty="0"/>
          </a:p>
        </p:txBody>
      </p:sp>
      <p:pic>
        <p:nvPicPr>
          <p:cNvPr id="3" name="Picture 2"/>
          <p:cNvPicPr>
            <a:picLocks noChangeAspect="1"/>
          </p:cNvPicPr>
          <p:nvPr/>
        </p:nvPicPr>
        <p:blipFill rotWithShape="1">
          <a:blip r:embed="rId2"/>
          <a:srcRect l="1223" t="25500" r="11807" b="10451"/>
          <a:stretch/>
        </p:blipFill>
        <p:spPr>
          <a:xfrm>
            <a:off x="52606" y="1232756"/>
            <a:ext cx="8991978" cy="3724980"/>
          </a:xfrm>
          <a:prstGeom prst="rect">
            <a:avLst/>
          </a:prstGeom>
        </p:spPr>
      </p:pic>
      <p:sp>
        <p:nvSpPr>
          <p:cNvPr id="5" name="TextBox 4"/>
          <p:cNvSpPr txBox="1"/>
          <p:nvPr/>
        </p:nvSpPr>
        <p:spPr>
          <a:xfrm>
            <a:off x="71438" y="476672"/>
            <a:ext cx="6100260" cy="369332"/>
          </a:xfrm>
          <a:prstGeom prst="rect">
            <a:avLst/>
          </a:prstGeom>
          <a:noFill/>
        </p:spPr>
        <p:txBody>
          <a:bodyPr wrap="none" rtlCol="0">
            <a:spAutoFit/>
          </a:bodyPr>
          <a:lstStyle/>
          <a:p>
            <a:r>
              <a:rPr lang="en-US" dirty="0">
                <a:solidFill>
                  <a:schemeClr val="accent6"/>
                </a:solidFill>
              </a:rPr>
              <a:t>Market share of Chromebook vendors in 2021 [</a:t>
            </a:r>
            <a:r>
              <a:rPr lang="hu-HU" dirty="0">
                <a:solidFill>
                  <a:schemeClr val="accent6"/>
                </a:solidFill>
              </a:rPr>
              <a:t>85</a:t>
            </a:r>
            <a:r>
              <a:rPr lang="en-US" dirty="0">
                <a:solidFill>
                  <a:schemeClr val="accent6"/>
                </a:solidFill>
              </a:rPr>
              <a:t>]</a:t>
            </a:r>
          </a:p>
        </p:txBody>
      </p:sp>
    </p:spTree>
    <p:extLst>
      <p:ext uri="{BB962C8B-B14F-4D97-AF65-F5344CB8AC3E}">
        <p14:creationId xmlns:p14="http://schemas.microsoft.com/office/powerpoint/2010/main" val="3041263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smtClean="0">
                <a:solidFill>
                  <a:srgbClr val="FFFFFF"/>
                </a:solidFill>
              </a:rPr>
              <a:t>2.5 </a:t>
            </a:r>
            <a:r>
              <a:rPr lang="en-US" kern="1200" dirty="0">
                <a:solidFill>
                  <a:srgbClr val="FFFFFF"/>
                </a:solidFill>
              </a:rPr>
              <a:t>Arm-based mobile Chrome devices (Chromebooks) (7)</a:t>
            </a:r>
            <a:endParaRPr lang="en-US" dirty="0"/>
          </a:p>
        </p:txBody>
      </p:sp>
      <p:pic>
        <p:nvPicPr>
          <p:cNvPr id="3" name="Picture 2"/>
          <p:cNvPicPr>
            <a:picLocks noChangeAspect="1"/>
          </p:cNvPicPr>
          <p:nvPr/>
        </p:nvPicPr>
        <p:blipFill rotWithShape="1">
          <a:blip r:embed="rId2"/>
          <a:srcRect l="13973" t="38801" r="41141" b="19550"/>
          <a:stretch/>
        </p:blipFill>
        <p:spPr>
          <a:xfrm>
            <a:off x="431540" y="1196752"/>
            <a:ext cx="8208912" cy="4284476"/>
          </a:xfrm>
          <a:prstGeom prst="rect">
            <a:avLst/>
          </a:prstGeom>
        </p:spPr>
      </p:pic>
      <p:sp>
        <p:nvSpPr>
          <p:cNvPr id="5" name="TextBox 4"/>
          <p:cNvSpPr txBox="1"/>
          <p:nvPr/>
        </p:nvSpPr>
        <p:spPr>
          <a:xfrm>
            <a:off x="71438" y="478413"/>
            <a:ext cx="9001567" cy="646331"/>
          </a:xfrm>
          <a:prstGeom prst="rect">
            <a:avLst/>
          </a:prstGeom>
          <a:noFill/>
        </p:spPr>
        <p:txBody>
          <a:bodyPr wrap="none" rtlCol="0">
            <a:spAutoFit/>
          </a:bodyPr>
          <a:lstStyle/>
          <a:p>
            <a:r>
              <a:rPr lang="en-US" spc="-30" dirty="0">
                <a:solidFill>
                  <a:schemeClr val="accent6"/>
                </a:solidFill>
              </a:rPr>
              <a:t>Market share of Chromebooks worldwide by shipments related to global tablet</a:t>
            </a:r>
          </a:p>
          <a:p>
            <a:r>
              <a:rPr lang="en-US" dirty="0">
                <a:solidFill>
                  <a:schemeClr val="accent6"/>
                </a:solidFill>
              </a:rPr>
              <a:t>  shipments 2020-2021 [</a:t>
            </a:r>
            <a:r>
              <a:rPr lang="hu-HU" dirty="0">
                <a:solidFill>
                  <a:schemeClr val="accent6"/>
                </a:solidFill>
              </a:rPr>
              <a:t>64</a:t>
            </a:r>
            <a:r>
              <a:rPr lang="en-US" dirty="0">
                <a:solidFill>
                  <a:schemeClr val="accent6"/>
                </a:solidFill>
              </a:rPr>
              <a:t>]</a:t>
            </a:r>
          </a:p>
        </p:txBody>
      </p:sp>
      <p:sp>
        <p:nvSpPr>
          <p:cNvPr id="6" name="TextBox 5"/>
          <p:cNvSpPr txBox="1"/>
          <p:nvPr/>
        </p:nvSpPr>
        <p:spPr>
          <a:xfrm>
            <a:off x="71438" y="5481228"/>
            <a:ext cx="9202969" cy="584775"/>
          </a:xfrm>
          <a:prstGeom prst="rect">
            <a:avLst/>
          </a:prstGeom>
          <a:noFill/>
        </p:spPr>
        <p:txBody>
          <a:bodyPr wrap="none" rtlCol="0">
            <a:spAutoFit/>
          </a:bodyPr>
          <a:lstStyle/>
          <a:p>
            <a:r>
              <a:rPr lang="en-US" sz="1600" dirty="0"/>
              <a:t>As the cited data reveals, </a:t>
            </a:r>
            <a:r>
              <a:rPr lang="en-US" sz="1600" dirty="0">
                <a:solidFill>
                  <a:srgbClr val="0070C0"/>
                </a:solidFill>
              </a:rPr>
              <a:t>recent shipments of </a:t>
            </a:r>
            <a:r>
              <a:rPr lang="en-US" sz="1600" dirty="0" err="1">
                <a:solidFill>
                  <a:srgbClr val="0070C0"/>
                </a:solidFill>
              </a:rPr>
              <a:t>Chrombooks</a:t>
            </a:r>
            <a:r>
              <a:rPr lang="en-US" sz="1600" dirty="0">
                <a:solidFill>
                  <a:srgbClr val="0070C0"/>
                </a:solidFill>
              </a:rPr>
              <a:t> accounts to about 20-25 %</a:t>
            </a:r>
          </a:p>
          <a:p>
            <a:r>
              <a:rPr lang="en-US" sz="1600" dirty="0">
                <a:solidFill>
                  <a:srgbClr val="0070C0"/>
                </a:solidFill>
              </a:rPr>
              <a:t>  of the tablets sold.</a:t>
            </a:r>
          </a:p>
        </p:txBody>
      </p:sp>
    </p:spTree>
    <p:extLst>
      <p:ext uri="{BB962C8B-B14F-4D97-AF65-F5344CB8AC3E}">
        <p14:creationId xmlns:p14="http://schemas.microsoft.com/office/powerpoint/2010/main" val="39730598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(2)</a:t>
            </a:r>
            <a:endParaRPr lang="en-US" dirty="0"/>
          </a:p>
        </p:txBody>
      </p:sp>
      <p:sp>
        <p:nvSpPr>
          <p:cNvPr id="12" name="TextBox 11"/>
          <p:cNvSpPr txBox="1"/>
          <p:nvPr/>
        </p:nvSpPr>
        <p:spPr>
          <a:xfrm>
            <a:off x="71500" y="478413"/>
            <a:ext cx="9014840" cy="646331"/>
          </a:xfrm>
          <a:prstGeom prst="rect">
            <a:avLst/>
          </a:prstGeom>
          <a:noFill/>
        </p:spPr>
        <p:txBody>
          <a:bodyPr wrap="none" rtlCol="0">
            <a:spAutoFit/>
          </a:bodyPr>
          <a:lstStyle/>
          <a:p>
            <a:r>
              <a:rPr lang="en-US" dirty="0">
                <a:solidFill>
                  <a:schemeClr val="accent6"/>
                </a:solidFill>
              </a:rPr>
              <a:t>Distinguishing recent types of mobile devices by the ISA of their application</a:t>
            </a:r>
          </a:p>
          <a:p>
            <a:r>
              <a:rPr lang="en-US" dirty="0">
                <a:solidFill>
                  <a:schemeClr val="accent6"/>
                </a:solidFill>
              </a:rPr>
              <a:t>  processors</a:t>
            </a:r>
          </a:p>
        </p:txBody>
      </p:sp>
      <p:sp>
        <p:nvSpPr>
          <p:cNvPr id="13" name="Rounded Rectangle 12"/>
          <p:cNvSpPr/>
          <p:nvPr/>
        </p:nvSpPr>
        <p:spPr bwMode="auto">
          <a:xfrm>
            <a:off x="575431" y="1209602"/>
            <a:ext cx="7884876" cy="1355302"/>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cxnSp>
        <p:nvCxnSpPr>
          <p:cNvPr id="14" name="Straight Connector 13"/>
          <p:cNvCxnSpPr>
            <a:stCxn id="22" idx="1"/>
            <a:endCxn id="16" idx="7"/>
          </p:cNvCxnSpPr>
          <p:nvPr/>
        </p:nvCxnSpPr>
        <p:spPr bwMode="auto">
          <a:xfrm flipH="1">
            <a:off x="2345722" y="1840468"/>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359407" y="1372416"/>
            <a:ext cx="831704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Distinguishing recent mobile devices by the ISA of their application processors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Oval 15"/>
          <p:cNvSpPr>
            <a:spLocks noChangeArrowheads="1"/>
          </p:cNvSpPr>
          <p:nvPr/>
        </p:nvSpPr>
        <p:spPr bwMode="auto">
          <a:xfrm>
            <a:off x="2290167" y="20247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7" name="Straight Connector 16"/>
          <p:cNvCxnSpPr>
            <a:stCxn id="22" idx="1"/>
            <a:endCxn id="18" idx="1"/>
          </p:cNvCxnSpPr>
          <p:nvPr/>
        </p:nvCxnSpPr>
        <p:spPr bwMode="auto">
          <a:xfrm>
            <a:off x="4535872" y="1840468"/>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 13"/>
          <p:cNvSpPr>
            <a:spLocks noChangeArrowheads="1"/>
          </p:cNvSpPr>
          <p:nvPr/>
        </p:nvSpPr>
        <p:spPr bwMode="auto">
          <a:xfrm>
            <a:off x="6696119" y="2016882"/>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9" name="Straight Connector 18"/>
          <p:cNvCxnSpPr/>
          <p:nvPr/>
        </p:nvCxnSpPr>
        <p:spPr bwMode="auto">
          <a:xfrm>
            <a:off x="7308179" y="2015531"/>
            <a:ext cx="0" cy="112969"/>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1511535" y="2092496"/>
            <a:ext cx="1606530" cy="292388"/>
          </a:xfrm>
          <a:prstGeom prst="rect">
            <a:avLst/>
          </a:prstGeom>
          <a:noFill/>
        </p:spPr>
        <p:txBody>
          <a:bodyPr wrap="none" rtlCol="0">
            <a:spAutoFit/>
          </a:bodyPr>
          <a:lstStyle/>
          <a:p>
            <a:r>
              <a:rPr lang="en-US" sz="1300" b="1" dirty="0"/>
              <a:t>Arm-ISA based</a:t>
            </a:r>
          </a:p>
        </p:txBody>
      </p:sp>
      <p:sp>
        <p:nvSpPr>
          <p:cNvPr id="21" name="TextBox 20"/>
          <p:cNvSpPr txBox="1"/>
          <p:nvPr/>
        </p:nvSpPr>
        <p:spPr>
          <a:xfrm>
            <a:off x="5726534" y="2092496"/>
            <a:ext cx="2013693" cy="292388"/>
          </a:xfrm>
          <a:prstGeom prst="rect">
            <a:avLst/>
          </a:prstGeom>
          <a:noFill/>
        </p:spPr>
        <p:txBody>
          <a:bodyPr wrap="none" rtlCol="0">
            <a:spAutoFit/>
          </a:bodyPr>
          <a:lstStyle/>
          <a:p>
            <a:r>
              <a:rPr lang="en-US" sz="1300" b="1" dirty="0"/>
              <a:t>x86 (Core 2)-based</a:t>
            </a:r>
          </a:p>
        </p:txBody>
      </p:sp>
      <p:sp>
        <p:nvSpPr>
          <p:cNvPr id="22" name="Line 9"/>
          <p:cNvSpPr>
            <a:spLocks noChangeShapeType="1"/>
          </p:cNvSpPr>
          <p:nvPr/>
        </p:nvSpPr>
        <p:spPr bwMode="auto">
          <a:xfrm>
            <a:off x="4535871" y="1660468"/>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73658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597241"/>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Recent x86 ISA-based mobile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devices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grpSp>
        <p:nvGrpSpPr>
          <p:cNvPr id="3" name="Group 13"/>
          <p:cNvGrpSpPr>
            <a:grpSpLocks/>
          </p:cNvGrpSpPr>
          <p:nvPr/>
        </p:nvGrpSpPr>
        <p:grpSpPr bwMode="auto">
          <a:xfrm>
            <a:off x="610260" y="2413099"/>
            <a:ext cx="7877175" cy="468313"/>
            <a:chOff x="469" y="2160"/>
            <a:chExt cx="4633" cy="295"/>
          </a:xfrm>
        </p:grpSpPr>
        <p:sp>
          <p:nvSpPr>
            <p:cNvPr id="4" name="AutoShape 11"/>
            <p:cNvSpPr>
              <a:spLocks noChangeArrowheads="1"/>
            </p:cNvSpPr>
            <p:nvPr/>
          </p:nvSpPr>
          <p:spPr bwMode="auto">
            <a:xfrm>
              <a:off x="658" y="2160"/>
              <a:ext cx="4444" cy="29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lang="en-US" altLang="en-US" sz="2000" dirty="0" smtClean="0">
                  <a:solidFill>
                    <a:srgbClr val="FFFFFF"/>
                  </a:solidFill>
                  <a:latin typeface="Verdana" pitchFamily="34" charset="0"/>
                  <a:cs typeface="Arial" charset="0"/>
                </a:rPr>
                <a:t>3.1 </a:t>
              </a:r>
              <a:r>
                <a:rPr lang="en-US" altLang="en-US" sz="2000" dirty="0">
                  <a:solidFill>
                    <a:srgbClr val="FFFFFF"/>
                  </a:solidFill>
                  <a:latin typeface="Verdana" pitchFamily="34" charset="0"/>
                  <a:cs typeface="Arial" charset="0"/>
                </a:rPr>
                <a:t>Overview of recent x86-based mobile devices</a:t>
              </a:r>
            </a:p>
          </p:txBody>
        </p:sp>
        <p:sp>
          <p:nvSpPr>
            <p:cNvPr id="5" name="Text Box 12"/>
            <p:cNvSpPr txBox="1">
              <a:spLocks noChangeArrowheads="1"/>
            </p:cNvSpPr>
            <p:nvPr/>
          </p:nvSpPr>
          <p:spPr bwMode="auto">
            <a:xfrm>
              <a:off x="469" y="2201"/>
              <a:ext cx="2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6" name="Group 14"/>
          <p:cNvGrpSpPr>
            <a:grpSpLocks/>
          </p:cNvGrpSpPr>
          <p:nvPr/>
        </p:nvGrpSpPr>
        <p:grpSpPr bwMode="auto">
          <a:xfrm>
            <a:off x="621373" y="2996305"/>
            <a:ext cx="7866062" cy="720000"/>
            <a:chOff x="476" y="2160"/>
            <a:chExt cx="4626" cy="317"/>
          </a:xfrm>
        </p:grpSpPr>
        <p:sp>
          <p:nvSpPr>
            <p:cNvPr id="7" name="AutoShape 15"/>
            <p:cNvSpPr>
              <a:spLocks noChangeArrowheads="1"/>
            </p:cNvSpPr>
            <p:nvPr/>
          </p:nvSpPr>
          <p:spPr bwMode="auto">
            <a:xfrm>
              <a:off x="658" y="2160"/>
              <a:ext cx="4444" cy="317"/>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sz="2000" dirty="0" smtClean="0">
                  <a:solidFill>
                    <a:srgbClr val="FFFFFF"/>
                  </a:solidFill>
                  <a:latin typeface="Verdana"/>
                </a:rPr>
                <a:t>3.2 </a:t>
              </a:r>
              <a:r>
                <a:rPr lang="en-US" sz="2000" dirty="0">
                  <a:solidFill>
                    <a:srgbClr val="FFFFFF"/>
                  </a:solidFill>
                  <a:latin typeface="Verdana"/>
                </a:rPr>
                <a:t>x86 (Core 2/Zen)-based mobile Chrome devices</a:t>
              </a:r>
            </a:p>
            <a:p>
              <a:pPr lvl="0" defTabSz="914400" eaLnBrk="1" fontAlgn="base" hangingPunct="1">
                <a:spcBef>
                  <a:spcPct val="0"/>
                </a:spcBef>
                <a:spcAft>
                  <a:spcPct val="0"/>
                </a:spcAft>
                <a:buNone/>
                <a:defRPr/>
              </a:pPr>
              <a:r>
                <a:rPr lang="en-US" sz="2000" dirty="0">
                  <a:solidFill>
                    <a:srgbClr val="FFFFFF"/>
                  </a:solidFill>
                  <a:latin typeface="Verdana"/>
                </a:rPr>
                <a:t>           (Chromebooks)</a:t>
              </a: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9" name="Group 20"/>
          <p:cNvGrpSpPr>
            <a:grpSpLocks/>
          </p:cNvGrpSpPr>
          <p:nvPr/>
        </p:nvGrpSpPr>
        <p:grpSpPr bwMode="auto">
          <a:xfrm>
            <a:off x="621373" y="3788393"/>
            <a:ext cx="7866062" cy="720727"/>
            <a:chOff x="476" y="2160"/>
            <a:chExt cx="4626" cy="454"/>
          </a:xfrm>
        </p:grpSpPr>
        <p:sp>
          <p:nvSpPr>
            <p:cNvPr id="10" name="AutoShape 21"/>
            <p:cNvSpPr>
              <a:spLocks noChangeArrowheads="1"/>
            </p:cNvSpPr>
            <p:nvPr/>
          </p:nvSpPr>
          <p:spPr bwMode="auto">
            <a:xfrm>
              <a:off x="658" y="2160"/>
              <a:ext cx="4444" cy="454"/>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sz="2000" dirty="0" smtClean="0">
                  <a:solidFill>
                    <a:srgbClr val="FFFFFF"/>
                  </a:solidFill>
                  <a:latin typeface="Verdana"/>
                </a:rPr>
                <a:t>3.3 </a:t>
              </a:r>
              <a:r>
                <a:rPr lang="en-US" sz="2000" dirty="0">
                  <a:solidFill>
                    <a:srgbClr val="FFFFFF"/>
                  </a:solidFill>
                  <a:latin typeface="Verdana"/>
                </a:rPr>
                <a:t>x86 (Core 2/Zen)-based mobile Windows devices</a:t>
              </a:r>
            </a:p>
            <a:p>
              <a:pPr lvl="0" defTabSz="914400" eaLnBrk="1" fontAlgn="base" hangingPunct="1">
                <a:spcBef>
                  <a:spcPct val="0"/>
                </a:spcBef>
                <a:spcAft>
                  <a:spcPct val="0"/>
                </a:spcAft>
                <a:buNone/>
                <a:defRPr/>
              </a:pPr>
              <a:r>
                <a:rPr lang="en-US" sz="2000" dirty="0">
                  <a:solidFill>
                    <a:srgbClr val="FFFFFF"/>
                  </a:solidFill>
                  <a:latin typeface="Verdana"/>
                </a:rPr>
                <a:t>           (Surface devices)</a:t>
              </a:r>
              <a:endParaRPr lang="en-US" altLang="en-US" sz="2000" dirty="0">
                <a:solidFill>
                  <a:srgbClr val="FFFFFF"/>
                </a:solidFill>
                <a:latin typeface="Verdana" pitchFamily="34" charset="0"/>
                <a:cs typeface="Arial" charset="0"/>
              </a:endParaRPr>
            </a:p>
          </p:txBody>
        </p:sp>
        <p:sp>
          <p:nvSpPr>
            <p:cNvPr id="11"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spTree>
    <p:extLst>
      <p:ext uri="{BB962C8B-B14F-4D97-AF65-F5344CB8AC3E}">
        <p14:creationId xmlns:p14="http://schemas.microsoft.com/office/powerpoint/2010/main" val="42115388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3.1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Overview of recent x86-based mobile devices</a:t>
            </a:r>
          </a:p>
        </p:txBody>
      </p:sp>
    </p:spTree>
    <p:extLst>
      <p:ext uri="{BB962C8B-B14F-4D97-AF65-F5344CB8AC3E}">
        <p14:creationId xmlns:p14="http://schemas.microsoft.com/office/powerpoint/2010/main" val="4186974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 </a:t>
            </a:r>
            <a:r>
              <a:rPr lang="en-US" dirty="0"/>
              <a:t>Overview of recent x86-based mobile devices (1)</a:t>
            </a:r>
          </a:p>
        </p:txBody>
      </p:sp>
      <p:sp>
        <p:nvSpPr>
          <p:cNvPr id="51" name="TextBox 50"/>
          <p:cNvSpPr txBox="1"/>
          <p:nvPr/>
        </p:nvSpPr>
        <p:spPr>
          <a:xfrm>
            <a:off x="71500" y="440668"/>
            <a:ext cx="6022354" cy="369332"/>
          </a:xfrm>
          <a:prstGeom prst="rect">
            <a:avLst/>
          </a:prstGeom>
          <a:noFill/>
        </p:spPr>
        <p:txBody>
          <a:bodyPr wrap="none" rtlCol="0">
            <a:spAutoFit/>
          </a:bodyPr>
          <a:lstStyle/>
          <a:p>
            <a:r>
              <a:rPr lang="en-US" dirty="0" smtClean="0">
                <a:solidFill>
                  <a:schemeClr val="accent6"/>
                </a:solidFill>
              </a:rPr>
              <a:t>3.1 </a:t>
            </a:r>
            <a:r>
              <a:rPr lang="en-US" dirty="0">
                <a:solidFill>
                  <a:schemeClr val="accent6"/>
                </a:solidFill>
              </a:rPr>
              <a:t>Overview of recent x86-based mobile devices</a:t>
            </a:r>
          </a:p>
        </p:txBody>
      </p:sp>
      <p:sp>
        <p:nvSpPr>
          <p:cNvPr id="9" name="Rounded Rectangle 8"/>
          <p:cNvSpPr/>
          <p:nvPr/>
        </p:nvSpPr>
        <p:spPr bwMode="auto">
          <a:xfrm>
            <a:off x="35942" y="980728"/>
            <a:ext cx="9072562" cy="4716524"/>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536618459"/>
              </p:ext>
            </p:extLst>
          </p:nvPr>
        </p:nvGraphicFramePr>
        <p:xfrm>
          <a:off x="2195736" y="2833189"/>
          <a:ext cx="4788532" cy="2270811"/>
        </p:xfrm>
        <a:graphic>
          <a:graphicData uri="http://schemas.openxmlformats.org/drawingml/2006/table">
            <a:tbl>
              <a:tblPr firstRow="1" bandRow="1">
                <a:tableStyleId>{5C22544A-7EE6-4342-B048-85BDC9FD1C3A}</a:tableStyleId>
              </a:tblPr>
              <a:tblGrid>
                <a:gridCol w="2394266">
                  <a:extLst>
                    <a:ext uri="{9D8B030D-6E8A-4147-A177-3AD203B41FA5}">
                      <a16:colId xmlns:a16="http://schemas.microsoft.com/office/drawing/2014/main" val="1851757354"/>
                    </a:ext>
                  </a:extLst>
                </a:gridCol>
                <a:gridCol w="2394266">
                  <a:extLst>
                    <a:ext uri="{9D8B030D-6E8A-4147-A177-3AD203B41FA5}">
                      <a16:colId xmlns:a16="http://schemas.microsoft.com/office/drawing/2014/main" val="3074607806"/>
                    </a:ext>
                  </a:extLst>
                </a:gridCol>
              </a:tblGrid>
              <a:tr h="315156">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power/performance Core 2</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25" name="TextBox 24"/>
          <p:cNvSpPr txBox="1"/>
          <p:nvPr/>
        </p:nvSpPr>
        <p:spPr>
          <a:xfrm>
            <a:off x="5499050" y="5193196"/>
            <a:ext cx="1161182" cy="292388"/>
          </a:xfrm>
          <a:prstGeom prst="rect">
            <a:avLst/>
          </a:prstGeom>
          <a:noFill/>
        </p:spPr>
        <p:txBody>
          <a:bodyPr wrap="square" rtlCol="0">
            <a:spAutoFit/>
          </a:bodyPr>
          <a:lstStyle/>
          <a:p>
            <a:r>
              <a:rPr lang="en-US" sz="1300" i="1" dirty="0"/>
              <a:t>(1.3.3)</a:t>
            </a:r>
          </a:p>
        </p:txBody>
      </p:sp>
      <p:sp>
        <p:nvSpPr>
          <p:cNvPr id="26" name="TextBox 25"/>
          <p:cNvSpPr txBox="1"/>
          <p:nvPr/>
        </p:nvSpPr>
        <p:spPr>
          <a:xfrm>
            <a:off x="2980328" y="5193904"/>
            <a:ext cx="943600" cy="292388"/>
          </a:xfrm>
          <a:prstGeom prst="rect">
            <a:avLst/>
          </a:prstGeom>
          <a:noFill/>
        </p:spPr>
        <p:txBody>
          <a:bodyPr wrap="square" rtlCol="0">
            <a:spAutoFit/>
          </a:bodyPr>
          <a:lstStyle/>
          <a:p>
            <a:r>
              <a:rPr lang="en-US" sz="1300" i="1" dirty="0"/>
              <a:t>(1.3.2)</a:t>
            </a:r>
          </a:p>
        </p:txBody>
      </p:sp>
      <p:sp>
        <p:nvSpPr>
          <p:cNvPr id="27" name="Text Box 5"/>
          <p:cNvSpPr txBox="1">
            <a:spLocks noChangeArrowheads="1"/>
          </p:cNvSpPr>
          <p:nvPr/>
        </p:nvSpPr>
        <p:spPr bwMode="auto">
          <a:xfrm>
            <a:off x="3513428" y="2322264"/>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28" name="Text Box 6"/>
          <p:cNvSpPr txBox="1">
            <a:spLocks noChangeArrowheads="1"/>
          </p:cNvSpPr>
          <p:nvPr/>
        </p:nvSpPr>
        <p:spPr bwMode="auto">
          <a:xfrm>
            <a:off x="4772503" y="2313848"/>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29" name="Text Box 6"/>
          <p:cNvSpPr txBox="1">
            <a:spLocks noChangeArrowheads="1"/>
          </p:cNvSpPr>
          <p:nvPr/>
        </p:nvSpPr>
        <p:spPr bwMode="auto">
          <a:xfrm>
            <a:off x="4716016" y="1976106"/>
            <a:ext cx="211906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ts val="200"/>
              </a:spcAft>
              <a:defRPr/>
            </a:pPr>
            <a:r>
              <a:rPr lang="en-US" sz="1300" dirty="0"/>
              <a:t>laptops)</a:t>
            </a:r>
          </a:p>
          <a:p>
            <a:pPr lvl="0" algn="ctr" defTabSz="914400" eaLnBrk="1" fontAlgn="base" hangingPunct="1">
              <a:spcBef>
                <a:spcPct val="0"/>
              </a:spcBef>
              <a:spcAft>
                <a:spcPct val="0"/>
              </a:spcAft>
              <a:defRPr/>
            </a:pPr>
            <a:r>
              <a:rPr lang="en-US" sz="1300" spc="-80" dirty="0"/>
              <a:t>(Surface devices)</a:t>
            </a:r>
          </a:p>
        </p:txBody>
      </p:sp>
      <p:sp>
        <p:nvSpPr>
          <p:cNvPr id="30" name="Text Box 6"/>
          <p:cNvSpPr txBox="1">
            <a:spLocks noChangeArrowheads="1"/>
          </p:cNvSpPr>
          <p:nvPr/>
        </p:nvSpPr>
        <p:spPr bwMode="auto">
          <a:xfrm>
            <a:off x="2591780" y="1973494"/>
            <a:ext cx="172266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ts val="20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31" name="Straight Connector 30"/>
          <p:cNvCxnSpPr>
            <a:endCxn id="33" idx="6"/>
          </p:cNvCxnSpPr>
          <p:nvPr/>
        </p:nvCxnSpPr>
        <p:spPr bwMode="auto">
          <a:xfrm flipH="1">
            <a:off x="3487128" y="1671903"/>
            <a:ext cx="1120876" cy="25453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a:endCxn id="36" idx="2"/>
          </p:cNvCxnSpPr>
          <p:nvPr/>
        </p:nvCxnSpPr>
        <p:spPr bwMode="auto">
          <a:xfrm>
            <a:off x="4608004" y="1673525"/>
            <a:ext cx="1038166" cy="24330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Oval 13"/>
          <p:cNvSpPr>
            <a:spLocks noChangeArrowheads="1"/>
          </p:cNvSpPr>
          <p:nvPr/>
        </p:nvSpPr>
        <p:spPr bwMode="auto">
          <a:xfrm>
            <a:off x="3414341" y="1890440"/>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34" name="TextBox 33"/>
          <p:cNvSpPr txBox="1"/>
          <p:nvPr/>
        </p:nvSpPr>
        <p:spPr>
          <a:xfrm>
            <a:off x="2704919" y="1216252"/>
            <a:ext cx="3817071" cy="292388"/>
          </a:xfrm>
          <a:prstGeom prst="rect">
            <a:avLst/>
          </a:prstGeom>
          <a:noFill/>
        </p:spPr>
        <p:txBody>
          <a:bodyPr wrap="none" rtlCol="0">
            <a:spAutoFit/>
          </a:bodyPr>
          <a:lstStyle/>
          <a:p>
            <a:pPr algn="ctr"/>
            <a:r>
              <a:rPr lang="en-US" sz="1300" b="1" dirty="0"/>
              <a:t>Recent x86 ISA-based mobile devices</a:t>
            </a:r>
          </a:p>
        </p:txBody>
      </p:sp>
      <p:sp>
        <p:nvSpPr>
          <p:cNvPr id="35" name="Line 9"/>
          <p:cNvSpPr>
            <a:spLocks noChangeShapeType="1"/>
          </p:cNvSpPr>
          <p:nvPr/>
        </p:nvSpPr>
        <p:spPr bwMode="auto">
          <a:xfrm>
            <a:off x="4608004" y="1485109"/>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6" name="Oval 13"/>
          <p:cNvSpPr>
            <a:spLocks noChangeArrowheads="1"/>
          </p:cNvSpPr>
          <p:nvPr/>
        </p:nvSpPr>
        <p:spPr bwMode="auto">
          <a:xfrm>
            <a:off x="5646170" y="188082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10" name="TextBox 9"/>
          <p:cNvSpPr txBox="1"/>
          <p:nvPr/>
        </p:nvSpPr>
        <p:spPr>
          <a:xfrm>
            <a:off x="1295636" y="5188840"/>
            <a:ext cx="803425" cy="292388"/>
          </a:xfrm>
          <a:prstGeom prst="rect">
            <a:avLst/>
          </a:prstGeom>
          <a:noFill/>
        </p:spPr>
        <p:txBody>
          <a:bodyPr wrap="none" rtlCol="0">
            <a:spAutoFit/>
          </a:bodyPr>
          <a:lstStyle/>
          <a:p>
            <a:r>
              <a:rPr lang="en-US" sz="1300" i="1" dirty="0"/>
              <a:t>Section</a:t>
            </a:r>
          </a:p>
        </p:txBody>
      </p:sp>
    </p:spTree>
    <p:extLst>
      <p:ext uri="{BB962C8B-B14F-4D97-AF65-F5344CB8AC3E}">
        <p14:creationId xmlns:p14="http://schemas.microsoft.com/office/powerpoint/2010/main" val="860688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03548" y="1844824"/>
            <a:ext cx="8055895" cy="720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3.2 </a:t>
            </a:r>
            <a:r>
              <a:rPr kumimoji="0" lang="en-US" sz="1900" b="0" i="0" u="none" strike="noStrike" kern="1200" cap="none" spc="0" normalizeH="0" baseline="0" noProof="0" dirty="0">
                <a:ln>
                  <a:noFill/>
                </a:ln>
                <a:solidFill>
                  <a:srgbClr val="FFFFFF"/>
                </a:solidFill>
                <a:effectLst/>
                <a:uLnTx/>
                <a:uFillTx/>
                <a:latin typeface="Verdana"/>
                <a:ea typeface="+mn-ea"/>
                <a:cs typeface="+mn-cs"/>
              </a:rPr>
              <a:t>x86 (Core 2/Zen)-based </a:t>
            </a:r>
            <a:r>
              <a:rPr lang="en-US" sz="1900" dirty="0">
                <a:solidFill>
                  <a:srgbClr val="FFFFFF"/>
                </a:solidFill>
                <a:latin typeface="Verdana"/>
              </a:rPr>
              <a:t>mobile Chrome devices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(Chromebooks)</a:t>
            </a:r>
          </a:p>
        </p:txBody>
      </p:sp>
    </p:spTree>
    <p:extLst>
      <p:ext uri="{BB962C8B-B14F-4D97-AF65-F5344CB8AC3E}">
        <p14:creationId xmlns:p14="http://schemas.microsoft.com/office/powerpoint/2010/main" val="30416787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26571495"/>
              </p:ext>
            </p:extLst>
          </p:nvPr>
        </p:nvGraphicFramePr>
        <p:xfrm>
          <a:off x="16246" y="3584917"/>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t>From ≈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2017 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3" name="TextBox 2"/>
          <p:cNvSpPr txBox="1"/>
          <p:nvPr/>
        </p:nvSpPr>
        <p:spPr>
          <a:xfrm>
            <a:off x="304278" y="6492009"/>
            <a:ext cx="607859" cy="292388"/>
          </a:xfrm>
          <a:prstGeom prst="rect">
            <a:avLst/>
          </a:prstGeom>
          <a:noFill/>
        </p:spPr>
        <p:txBody>
          <a:bodyPr wrap="none" rtlCol="0">
            <a:spAutoFit/>
          </a:bodyPr>
          <a:lstStyle/>
          <a:p>
            <a:r>
              <a:rPr lang="en-US" sz="1300" i="1" dirty="0" smtClean="0"/>
              <a:t>(2.3)</a:t>
            </a:r>
            <a:endParaRPr lang="en-US" sz="1300" i="1" dirty="0"/>
          </a:p>
        </p:txBody>
      </p:sp>
      <p:sp>
        <p:nvSpPr>
          <p:cNvPr id="4" name="TextBox 3"/>
          <p:cNvSpPr txBox="1"/>
          <p:nvPr/>
        </p:nvSpPr>
        <p:spPr>
          <a:xfrm>
            <a:off x="1707926" y="6492009"/>
            <a:ext cx="972616" cy="292388"/>
          </a:xfrm>
          <a:prstGeom prst="rect">
            <a:avLst/>
          </a:prstGeom>
          <a:noFill/>
        </p:spPr>
        <p:txBody>
          <a:bodyPr wrap="square" rtlCol="0">
            <a:spAutoFit/>
          </a:bodyPr>
          <a:lstStyle/>
          <a:p>
            <a:r>
              <a:rPr lang="en-US" sz="1300" i="1" dirty="0" smtClean="0"/>
              <a:t>(2.3)</a:t>
            </a:r>
            <a:endParaRPr lang="en-US" sz="1300" i="1" dirty="0"/>
          </a:p>
        </p:txBody>
      </p:sp>
      <p:sp>
        <p:nvSpPr>
          <p:cNvPr id="5" name="TextBox 4"/>
          <p:cNvSpPr txBox="1"/>
          <p:nvPr/>
        </p:nvSpPr>
        <p:spPr>
          <a:xfrm>
            <a:off x="7937126" y="6492009"/>
            <a:ext cx="784207" cy="302956"/>
          </a:xfrm>
          <a:prstGeom prst="rect">
            <a:avLst/>
          </a:prstGeom>
          <a:noFill/>
        </p:spPr>
        <p:txBody>
          <a:bodyPr wrap="square" rtlCol="0">
            <a:spAutoFit/>
          </a:bodyPr>
          <a:lstStyle/>
          <a:p>
            <a:r>
              <a:rPr lang="en-US" sz="1300" i="1" dirty="0" smtClean="0"/>
              <a:t>(3.3</a:t>
            </a:r>
            <a:r>
              <a:rPr lang="en-US" sz="1300" i="1" dirty="0"/>
              <a:t>)</a:t>
            </a:r>
          </a:p>
        </p:txBody>
      </p:sp>
      <p:sp>
        <p:nvSpPr>
          <p:cNvPr id="6" name="TextBox 5"/>
          <p:cNvSpPr txBox="1"/>
          <p:nvPr/>
        </p:nvSpPr>
        <p:spPr>
          <a:xfrm>
            <a:off x="3292972" y="6484984"/>
            <a:ext cx="827730" cy="292388"/>
          </a:xfrm>
          <a:prstGeom prst="rect">
            <a:avLst/>
          </a:prstGeom>
          <a:noFill/>
        </p:spPr>
        <p:txBody>
          <a:bodyPr wrap="square" rtlCol="0">
            <a:spAutoFit/>
          </a:bodyPr>
          <a:lstStyle/>
          <a:p>
            <a:r>
              <a:rPr lang="en-US" sz="1300" i="1" dirty="0" smtClean="0"/>
              <a:t>(2.4)</a:t>
            </a:r>
            <a:endParaRPr lang="en-US" sz="1300" i="1" dirty="0"/>
          </a:p>
        </p:txBody>
      </p:sp>
      <p:sp>
        <p:nvSpPr>
          <p:cNvPr id="7" name="TextBox 6"/>
          <p:cNvSpPr txBox="1"/>
          <p:nvPr/>
        </p:nvSpPr>
        <p:spPr>
          <a:xfrm>
            <a:off x="6352950" y="6492009"/>
            <a:ext cx="871592" cy="292388"/>
          </a:xfrm>
          <a:prstGeom prst="rect">
            <a:avLst/>
          </a:prstGeom>
          <a:noFill/>
        </p:spPr>
        <p:txBody>
          <a:bodyPr wrap="square" rtlCol="0">
            <a:spAutoFit/>
          </a:bodyPr>
          <a:lstStyle/>
          <a:p>
            <a:r>
              <a:rPr lang="en-US" sz="1300" i="1" dirty="0" smtClean="0"/>
              <a:t>(3.2</a:t>
            </a:r>
            <a:r>
              <a:rPr lang="en-US" sz="1300" i="1" dirty="0"/>
              <a:t>)</a:t>
            </a:r>
          </a:p>
        </p:txBody>
      </p:sp>
      <p:sp>
        <p:nvSpPr>
          <p:cNvPr id="8" name="TextBox 7"/>
          <p:cNvSpPr txBox="1"/>
          <p:nvPr/>
        </p:nvSpPr>
        <p:spPr>
          <a:xfrm>
            <a:off x="4768774" y="6489340"/>
            <a:ext cx="965120" cy="292388"/>
          </a:xfrm>
          <a:prstGeom prst="rect">
            <a:avLst/>
          </a:prstGeom>
          <a:noFill/>
        </p:spPr>
        <p:txBody>
          <a:bodyPr wrap="square" rtlCol="0">
            <a:spAutoFit/>
          </a:bodyPr>
          <a:lstStyle/>
          <a:p>
            <a:r>
              <a:rPr lang="en-US" sz="1300" i="1" dirty="0" smtClean="0"/>
              <a:t>(2.5)</a:t>
            </a:r>
            <a:endParaRPr lang="en-US" sz="1300" i="1" dirty="0"/>
          </a:p>
        </p:txBody>
      </p:sp>
      <p:sp>
        <p:nvSpPr>
          <p:cNvPr id="9" name="TextBox 8"/>
          <p:cNvSpPr txBox="1"/>
          <p:nvPr/>
        </p:nvSpPr>
        <p:spPr>
          <a:xfrm>
            <a:off x="-4992" y="6001006"/>
            <a:ext cx="9166254" cy="505267"/>
          </a:xfrm>
          <a:prstGeom prst="rect">
            <a:avLst/>
          </a:prstGeom>
          <a:noFill/>
        </p:spPr>
        <p:txBody>
          <a:bodyPr wrap="square" rtlCol="0">
            <a:spAutoFit/>
          </a:bodyPr>
          <a:lstStyle/>
          <a:p>
            <a:pPr lvl="0">
              <a:spcAft>
                <a:spcPts val="100"/>
              </a:spcAft>
              <a:defRPr/>
            </a:pPr>
            <a:r>
              <a:rPr lang="en-US" sz="1300" spc="-50" dirty="0">
                <a:solidFill>
                  <a:srgbClr val="FF0000"/>
                </a:solidFill>
              </a:rPr>
              <a:t>(Arm ISA-based processor lines rather than Apple’s designs </a:t>
            </a:r>
            <a:r>
              <a:rPr lang="en-US" sz="1300" spc="-50" dirty="0"/>
              <a:t>include</a:t>
            </a:r>
            <a:r>
              <a:rPr lang="en-US" sz="1300" spc="-50" dirty="0">
                <a:solidFill>
                  <a:srgbClr val="000000"/>
                </a:solidFill>
              </a:rPr>
              <a:t> Android oriented lines, like Qualcomm’s </a:t>
            </a:r>
          </a:p>
          <a:p>
            <a:pPr lvl="0">
              <a:spcAft>
                <a:spcPts val="100"/>
              </a:spcAft>
              <a:defRPr/>
            </a:pPr>
            <a:r>
              <a:rPr lang="en-US" sz="1300" spc="-50" dirty="0">
                <a:solidFill>
                  <a:srgbClr val="000000"/>
                </a:solidFill>
              </a:rPr>
              <a:t>  </a:t>
            </a:r>
            <a:r>
              <a:rPr lang="en-US" sz="1300" spc="-50" dirty="0"/>
              <a:t>Snapdragon, 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sp>
        <p:nvSpPr>
          <p:cNvPr id="10" name="TextBox 9"/>
          <p:cNvSpPr txBox="1"/>
          <p:nvPr/>
        </p:nvSpPr>
        <p:spPr>
          <a:xfrm>
            <a:off x="1528414" y="270642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11" name="Text Box 5"/>
          <p:cNvSpPr txBox="1">
            <a:spLocks noChangeArrowheads="1"/>
          </p:cNvSpPr>
          <p:nvPr/>
        </p:nvSpPr>
        <p:spPr bwMode="auto">
          <a:xfrm>
            <a:off x="5510402" y="3073992"/>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12" name="Text Box 6"/>
          <p:cNvSpPr txBox="1">
            <a:spLocks noChangeArrowheads="1"/>
          </p:cNvSpPr>
          <p:nvPr/>
        </p:nvSpPr>
        <p:spPr bwMode="auto">
          <a:xfrm>
            <a:off x="7355883" y="3065576"/>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13" name="TextBox 12"/>
          <p:cNvSpPr txBox="1"/>
          <p:nvPr/>
        </p:nvSpPr>
        <p:spPr>
          <a:xfrm>
            <a:off x="16246" y="2717233"/>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14" name="Text Box 6"/>
          <p:cNvSpPr txBox="1">
            <a:spLocks noChangeArrowheads="1"/>
          </p:cNvSpPr>
          <p:nvPr/>
        </p:nvSpPr>
        <p:spPr bwMode="auto">
          <a:xfrm>
            <a:off x="3140227" y="2737513"/>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15" name="Text Box 6"/>
          <p:cNvSpPr txBox="1">
            <a:spLocks noChangeArrowheads="1"/>
          </p:cNvSpPr>
          <p:nvPr/>
        </p:nvSpPr>
        <p:spPr bwMode="auto">
          <a:xfrm>
            <a:off x="7222217" y="2727834"/>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devices)</a:t>
            </a:r>
          </a:p>
        </p:txBody>
      </p:sp>
      <p:sp>
        <p:nvSpPr>
          <p:cNvPr id="16" name="Text Box 6"/>
          <p:cNvSpPr txBox="1">
            <a:spLocks noChangeArrowheads="1"/>
          </p:cNvSpPr>
          <p:nvPr/>
        </p:nvSpPr>
        <p:spPr bwMode="auto">
          <a:xfrm>
            <a:off x="5890429" y="2725222"/>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17" name="Text Box 6"/>
          <p:cNvSpPr txBox="1">
            <a:spLocks noChangeArrowheads="1"/>
          </p:cNvSpPr>
          <p:nvPr/>
        </p:nvSpPr>
        <p:spPr bwMode="auto">
          <a:xfrm>
            <a:off x="4414265" y="2716801"/>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18" name="Straight Connector 17"/>
          <p:cNvCxnSpPr>
            <a:stCxn id="29" idx="1"/>
            <a:endCxn id="20" idx="7"/>
          </p:cNvCxnSpPr>
          <p:nvPr/>
        </p:nvCxnSpPr>
        <p:spPr bwMode="auto">
          <a:xfrm flipH="1">
            <a:off x="3082681" y="1486772"/>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4"/>
          <p:cNvSpPr txBox="1">
            <a:spLocks noChangeArrowheads="1"/>
          </p:cNvSpPr>
          <p:nvPr/>
        </p:nvSpPr>
        <p:spPr bwMode="auto">
          <a:xfrm>
            <a:off x="3400622" y="1052736"/>
            <a:ext cx="37804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devices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Oval 19"/>
          <p:cNvSpPr>
            <a:spLocks noChangeArrowheads="1"/>
          </p:cNvSpPr>
          <p:nvPr/>
        </p:nvSpPr>
        <p:spPr bwMode="auto">
          <a:xfrm>
            <a:off x="3027126" y="16710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21" name="Straight Connector 20"/>
          <p:cNvCxnSpPr>
            <a:stCxn id="29" idx="1"/>
            <a:endCxn id="22" idx="1"/>
          </p:cNvCxnSpPr>
          <p:nvPr/>
        </p:nvCxnSpPr>
        <p:spPr bwMode="auto">
          <a:xfrm>
            <a:off x="5272831" y="1486772"/>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Oval 13"/>
          <p:cNvSpPr>
            <a:spLocks noChangeArrowheads="1"/>
          </p:cNvSpPr>
          <p:nvPr/>
        </p:nvSpPr>
        <p:spPr bwMode="auto">
          <a:xfrm>
            <a:off x="7433078" y="16631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23" name="Straight Connector 22"/>
          <p:cNvCxnSpPr>
            <a:endCxn id="26" idx="6"/>
          </p:cNvCxnSpPr>
          <p:nvPr/>
        </p:nvCxnSpPr>
        <p:spPr bwMode="auto">
          <a:xfrm flipH="1">
            <a:off x="6784998" y="2402981"/>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a:stCxn id="30" idx="1"/>
            <a:endCxn id="25" idx="2"/>
          </p:cNvCxnSpPr>
          <p:nvPr/>
        </p:nvCxnSpPr>
        <p:spPr bwMode="auto">
          <a:xfrm>
            <a:off x="7469075" y="2402981"/>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Oval 13"/>
          <p:cNvSpPr>
            <a:spLocks noChangeArrowheads="1"/>
          </p:cNvSpPr>
          <p:nvPr/>
        </p:nvSpPr>
        <p:spPr bwMode="auto">
          <a:xfrm>
            <a:off x="8188375" y="264216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26" name="Oval 13"/>
          <p:cNvSpPr>
            <a:spLocks noChangeArrowheads="1"/>
          </p:cNvSpPr>
          <p:nvPr/>
        </p:nvSpPr>
        <p:spPr bwMode="auto">
          <a:xfrm>
            <a:off x="6712211" y="2647581"/>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27" name="TextBox 26"/>
          <p:cNvSpPr txBox="1"/>
          <p:nvPr/>
        </p:nvSpPr>
        <p:spPr>
          <a:xfrm>
            <a:off x="2248494" y="1738800"/>
            <a:ext cx="1606530" cy="292388"/>
          </a:xfrm>
          <a:prstGeom prst="rect">
            <a:avLst/>
          </a:prstGeom>
          <a:noFill/>
        </p:spPr>
        <p:txBody>
          <a:bodyPr wrap="none" rtlCol="0">
            <a:spAutoFit/>
          </a:bodyPr>
          <a:lstStyle/>
          <a:p>
            <a:r>
              <a:rPr lang="en-US" sz="1300" b="1" dirty="0"/>
              <a:t>Arm-ISA based</a:t>
            </a:r>
          </a:p>
        </p:txBody>
      </p:sp>
      <p:sp>
        <p:nvSpPr>
          <p:cNvPr id="28" name="TextBox 27"/>
          <p:cNvSpPr txBox="1"/>
          <p:nvPr/>
        </p:nvSpPr>
        <p:spPr>
          <a:xfrm>
            <a:off x="6383526" y="1738800"/>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29" name="Line 9"/>
          <p:cNvSpPr>
            <a:spLocks noChangeShapeType="1"/>
          </p:cNvSpPr>
          <p:nvPr/>
        </p:nvSpPr>
        <p:spPr bwMode="auto">
          <a:xfrm>
            <a:off x="5272830" y="130677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0" name="Line 9"/>
          <p:cNvSpPr>
            <a:spLocks noChangeShapeType="1"/>
          </p:cNvSpPr>
          <p:nvPr/>
        </p:nvSpPr>
        <p:spPr bwMode="auto">
          <a:xfrm>
            <a:off x="7469074" y="222298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1" name="Line 9"/>
          <p:cNvSpPr>
            <a:spLocks noChangeShapeType="1"/>
          </p:cNvSpPr>
          <p:nvPr/>
        </p:nvSpPr>
        <p:spPr bwMode="auto">
          <a:xfrm>
            <a:off x="3068066" y="2087904"/>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2" name="Line 10"/>
          <p:cNvSpPr>
            <a:spLocks noChangeShapeType="1"/>
          </p:cNvSpPr>
          <p:nvPr/>
        </p:nvSpPr>
        <p:spPr bwMode="auto">
          <a:xfrm flipH="1">
            <a:off x="2373050" y="2447874"/>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33" name="Straight Connector 32"/>
          <p:cNvCxnSpPr>
            <a:stCxn id="32" idx="0"/>
            <a:endCxn id="36" idx="6"/>
          </p:cNvCxnSpPr>
          <p:nvPr/>
        </p:nvCxnSpPr>
        <p:spPr>
          <a:xfrm flipH="1">
            <a:off x="916338" y="2447874"/>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0"/>
          </p:cNvCxnSpPr>
          <p:nvPr/>
        </p:nvCxnSpPr>
        <p:spPr>
          <a:xfrm>
            <a:off x="3061167" y="2447874"/>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13"/>
          <p:cNvSpPr>
            <a:spLocks noChangeArrowheads="1"/>
          </p:cNvSpPr>
          <p:nvPr/>
        </p:nvSpPr>
        <p:spPr bwMode="auto">
          <a:xfrm>
            <a:off x="2310884" y="26559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6" name="Oval 13"/>
          <p:cNvSpPr>
            <a:spLocks noChangeArrowheads="1"/>
          </p:cNvSpPr>
          <p:nvPr/>
        </p:nvSpPr>
        <p:spPr bwMode="auto">
          <a:xfrm>
            <a:off x="844338" y="266053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7" name="Oval 36"/>
          <p:cNvSpPr>
            <a:spLocks noChangeArrowheads="1"/>
          </p:cNvSpPr>
          <p:nvPr/>
        </p:nvSpPr>
        <p:spPr bwMode="auto">
          <a:xfrm>
            <a:off x="3688654" y="2670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38" name="Straight Connector 37"/>
          <p:cNvCxnSpPr>
            <a:stCxn id="32" idx="0"/>
            <a:endCxn id="39" idx="6"/>
          </p:cNvCxnSpPr>
          <p:nvPr/>
        </p:nvCxnSpPr>
        <p:spPr bwMode="auto">
          <a:xfrm>
            <a:off x="3061167" y="2447874"/>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Oval 13"/>
          <p:cNvSpPr>
            <a:spLocks noChangeArrowheads="1"/>
          </p:cNvSpPr>
          <p:nvPr/>
        </p:nvSpPr>
        <p:spPr bwMode="auto">
          <a:xfrm>
            <a:off x="5123722" y="263960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0" name="Rounded Rectangle 39"/>
          <p:cNvSpPr/>
          <p:nvPr/>
        </p:nvSpPr>
        <p:spPr bwMode="auto">
          <a:xfrm>
            <a:off x="6028914" y="2696224"/>
            <a:ext cx="1563808" cy="3230852"/>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41" name="TextBox 40"/>
          <p:cNvSpPr txBox="1"/>
          <p:nvPr/>
        </p:nvSpPr>
        <p:spPr>
          <a:xfrm>
            <a:off x="71438" y="438505"/>
            <a:ext cx="9289094" cy="369332"/>
          </a:xfrm>
          <a:prstGeom prst="rect">
            <a:avLst/>
          </a:prstGeom>
          <a:noFill/>
        </p:spPr>
        <p:txBody>
          <a:bodyPr wrap="square" rtlCol="0">
            <a:spAutoFit/>
          </a:bodyPr>
          <a:lstStyle/>
          <a:p>
            <a:r>
              <a:rPr lang="en-US" dirty="0" smtClean="0">
                <a:solidFill>
                  <a:schemeClr val="accent6"/>
                </a:solidFill>
              </a:rPr>
              <a:t>3.2 </a:t>
            </a:r>
            <a:r>
              <a:rPr lang="en-US" dirty="0">
                <a:solidFill>
                  <a:schemeClr val="accent6"/>
                </a:solidFill>
              </a:rPr>
              <a:t>x86 (Core 2/Zen)-based mobile Chrome devices (Chromebooks) [</a:t>
            </a:r>
            <a:r>
              <a:rPr lang="hu-HU" dirty="0">
                <a:solidFill>
                  <a:schemeClr val="accent6"/>
                </a:solidFill>
              </a:rPr>
              <a:t>82</a:t>
            </a:r>
            <a:r>
              <a:rPr lang="en-US" dirty="0">
                <a:solidFill>
                  <a:schemeClr val="accent6"/>
                </a:solidFill>
              </a:rPr>
              <a:t>] -1</a:t>
            </a:r>
          </a:p>
        </p:txBody>
      </p:sp>
      <p:sp>
        <p:nvSpPr>
          <p:cNvPr id="42" name="Title 41"/>
          <p:cNvSpPr>
            <a:spLocks noGrp="1"/>
          </p:cNvSpPr>
          <p:nvPr>
            <p:ph type="title"/>
          </p:nvPr>
        </p:nvSpPr>
        <p:spPr/>
        <p:txBody>
          <a:bodyPr/>
          <a:lstStyle/>
          <a:p>
            <a:r>
              <a:rPr lang="en-US" dirty="0" smtClean="0"/>
              <a:t>3.2 </a:t>
            </a:r>
            <a:r>
              <a:rPr lang="en-US" dirty="0"/>
              <a:t>x86 (Core 2/Zen)-based mobile Chrome devices (Chromebooks) (1)</a:t>
            </a:r>
          </a:p>
        </p:txBody>
      </p:sp>
    </p:spTree>
    <p:extLst>
      <p:ext uri="{BB962C8B-B14F-4D97-AF65-F5344CB8AC3E}">
        <p14:creationId xmlns:p14="http://schemas.microsoft.com/office/powerpoint/2010/main" val="39583768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3.2 </a:t>
            </a:r>
            <a:r>
              <a:rPr lang="en-US" dirty="0"/>
              <a:t>x86 (Core 2/Zen)-based mobile Chrome devices (Chromebooks) (2)</a:t>
            </a:r>
          </a:p>
        </p:txBody>
      </p:sp>
      <p:sp>
        <p:nvSpPr>
          <p:cNvPr id="5" name="TextBox 4"/>
          <p:cNvSpPr txBox="1"/>
          <p:nvPr/>
        </p:nvSpPr>
        <p:spPr>
          <a:xfrm>
            <a:off x="210500" y="858198"/>
            <a:ext cx="8738290"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Arm-based Chromebooks were already described </a:t>
            </a:r>
            <a:r>
              <a:rPr lang="en-US" sz="1600" dirty="0">
                <a:solidFill>
                  <a:srgbClr val="0070C0"/>
                </a:solidFill>
              </a:rPr>
              <a:t>in Section 1.2.6</a:t>
            </a:r>
            <a:r>
              <a:rPr lang="en-US" sz="1600" dirty="0"/>
              <a:t>, so we do not</a:t>
            </a:r>
          </a:p>
          <a:p>
            <a:r>
              <a:rPr lang="en-US" sz="1600" dirty="0"/>
              <a:t>     repeat here their general features only point out the main differences of Arm-</a:t>
            </a:r>
          </a:p>
          <a:p>
            <a:r>
              <a:rPr lang="en-US" sz="1600" dirty="0"/>
              <a:t>     and x86-based implementations, as follows: </a:t>
            </a:r>
          </a:p>
        </p:txBody>
      </p:sp>
      <p:sp>
        <p:nvSpPr>
          <p:cNvPr id="14" name="Rounded Rectangle 13"/>
          <p:cNvSpPr/>
          <p:nvPr/>
        </p:nvSpPr>
        <p:spPr bwMode="auto">
          <a:xfrm>
            <a:off x="-508" y="1689195"/>
            <a:ext cx="9180512" cy="259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5" name="Rectangle 14"/>
          <p:cNvSpPr/>
          <p:nvPr/>
        </p:nvSpPr>
        <p:spPr>
          <a:xfrm>
            <a:off x="2286000" y="2967335"/>
            <a:ext cx="4572000" cy="923330"/>
          </a:xfrm>
          <a:prstGeom prst="rect">
            <a:avLst/>
          </a:prstGeom>
        </p:spPr>
        <p:txBody>
          <a:bodyPr>
            <a:spAutoFit/>
          </a:bodyPr>
          <a:lstStyle/>
          <a:p>
            <a:pPr lvl="0" algn="ctr" defTabSz="914400" fontAlgn="base">
              <a:spcBef>
                <a:spcPct val="0"/>
              </a:spcBef>
              <a:spcAft>
                <a:spcPct val="0"/>
              </a:spcAft>
              <a:defRPr/>
            </a:pPr>
            <a:r>
              <a:rPr lang="en-US" dirty="0">
                <a:solidFill>
                  <a:srgbClr val="FFFFFF"/>
                </a:solidFill>
              </a:rPr>
              <a:t>1.3.3 x86 (Core 2)-based tablets/LW laptops</a:t>
            </a:r>
          </a:p>
          <a:p>
            <a:pPr lvl="0" algn="ctr" defTabSz="914400" fontAlgn="base">
              <a:spcBef>
                <a:spcPct val="0"/>
              </a:spcBef>
              <a:spcAft>
                <a:spcPct val="0"/>
              </a:spcAft>
              <a:defRPr/>
            </a:pPr>
            <a:r>
              <a:rPr lang="en-US" dirty="0">
                <a:solidFill>
                  <a:srgbClr val="FFFFFF"/>
                </a:solidFill>
              </a:rPr>
              <a:t> (Chromebooks)</a:t>
            </a:r>
          </a:p>
        </p:txBody>
      </p:sp>
      <p:sp>
        <p:nvSpPr>
          <p:cNvPr id="16" name="TextBox 15"/>
          <p:cNvSpPr txBox="1"/>
          <p:nvPr/>
        </p:nvSpPr>
        <p:spPr>
          <a:xfrm>
            <a:off x="179450" y="1656093"/>
            <a:ext cx="900106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a:t>
            </a:r>
            <a:r>
              <a:rPr lang="en-US" sz="1600" dirty="0">
                <a:solidFill>
                  <a:srgbClr val="FF0000"/>
                </a:solidFill>
              </a:rPr>
              <a:t>vast majority of Chromebooks are Core 2 or Zen-based x86 devices.</a:t>
            </a:r>
          </a:p>
          <a:p>
            <a:pPr marL="285750" indent="-285750">
              <a:buFont typeface="Arial" panose="020B0604020202020204" pitchFamily="34" charset="0"/>
              <a:buChar char="•"/>
            </a:pPr>
            <a:r>
              <a:rPr lang="en-US" sz="1600" dirty="0"/>
              <a:t>They have typically</a:t>
            </a:r>
          </a:p>
        </p:txBody>
      </p:sp>
      <p:sp>
        <p:nvSpPr>
          <p:cNvPr id="17" name="TextBox 16"/>
          <p:cNvSpPr txBox="1"/>
          <p:nvPr/>
        </p:nvSpPr>
        <p:spPr>
          <a:xfrm>
            <a:off x="647564" y="2179399"/>
            <a:ext cx="3121175" cy="882293"/>
          </a:xfrm>
          <a:prstGeom prst="rect">
            <a:avLst/>
          </a:prstGeom>
          <a:noFill/>
        </p:spPr>
        <p:txBody>
          <a:bodyPr wrap="none" rtlCol="0">
            <a:spAutoFit/>
          </a:bodyPr>
          <a:lstStyle/>
          <a:p>
            <a:pPr marL="285750" indent="-285750">
              <a:spcAft>
                <a:spcPts val="200"/>
              </a:spcAft>
              <a:buFont typeface="Arial" panose="020B0604020202020204" pitchFamily="34" charset="0"/>
              <a:buChar char="•"/>
            </a:pPr>
            <a:r>
              <a:rPr lang="en-US" sz="1600" dirty="0">
                <a:solidFill>
                  <a:srgbClr val="0070C0"/>
                </a:solidFill>
              </a:rPr>
              <a:t>higher processing power, </a:t>
            </a:r>
          </a:p>
          <a:p>
            <a:pPr marL="285750" indent="-285750">
              <a:spcAft>
                <a:spcPts val="200"/>
              </a:spcAft>
              <a:buFont typeface="Arial" panose="020B0604020202020204" pitchFamily="34" charset="0"/>
              <a:buChar char="•"/>
            </a:pPr>
            <a:r>
              <a:rPr lang="en-US" sz="1600" dirty="0">
                <a:solidFill>
                  <a:srgbClr val="0070C0"/>
                </a:solidFill>
              </a:rPr>
              <a:t>less battery life and </a:t>
            </a:r>
          </a:p>
          <a:p>
            <a:pPr marL="285750" indent="-285750">
              <a:spcAft>
                <a:spcPts val="200"/>
              </a:spcAft>
              <a:buFont typeface="Arial" panose="020B0604020202020204" pitchFamily="34" charset="0"/>
              <a:buChar char="•"/>
            </a:pPr>
            <a:r>
              <a:rPr lang="en-US" sz="1600" dirty="0">
                <a:solidFill>
                  <a:srgbClr val="0070C0"/>
                </a:solidFill>
              </a:rPr>
              <a:t>are higher priced</a:t>
            </a:r>
          </a:p>
        </p:txBody>
      </p:sp>
      <p:sp>
        <p:nvSpPr>
          <p:cNvPr id="18" name="TextBox 17"/>
          <p:cNvSpPr txBox="1"/>
          <p:nvPr/>
        </p:nvSpPr>
        <p:spPr>
          <a:xfrm>
            <a:off x="503548" y="2988241"/>
            <a:ext cx="3486852" cy="338554"/>
          </a:xfrm>
          <a:prstGeom prst="rect">
            <a:avLst/>
          </a:prstGeom>
          <a:noFill/>
        </p:spPr>
        <p:txBody>
          <a:bodyPr wrap="none" rtlCol="0">
            <a:spAutoFit/>
          </a:bodyPr>
          <a:lstStyle/>
          <a:p>
            <a:r>
              <a:rPr lang="en-US" sz="1600" dirty="0"/>
              <a:t>than Arm-based Chromebooks. </a:t>
            </a:r>
          </a:p>
        </p:txBody>
      </p:sp>
      <p:sp>
        <p:nvSpPr>
          <p:cNvPr id="19" name="TextBox 18"/>
          <p:cNvSpPr txBox="1"/>
          <p:nvPr/>
        </p:nvSpPr>
        <p:spPr>
          <a:xfrm>
            <a:off x="503548" y="3276273"/>
            <a:ext cx="5480603" cy="338554"/>
          </a:xfrm>
          <a:prstGeom prst="rect">
            <a:avLst/>
          </a:prstGeom>
          <a:noFill/>
        </p:spPr>
        <p:txBody>
          <a:bodyPr wrap="none" rtlCol="0">
            <a:spAutoFit/>
          </a:bodyPr>
          <a:lstStyle/>
          <a:p>
            <a:r>
              <a:rPr lang="en-US" sz="1600" dirty="0"/>
              <a:t>These devices are recommended </a:t>
            </a:r>
            <a:r>
              <a:rPr lang="en-US" sz="1600" dirty="0">
                <a:solidFill>
                  <a:srgbClr val="0070C0"/>
                </a:solidFill>
              </a:rPr>
              <a:t>for programmers</a:t>
            </a:r>
            <a:r>
              <a:rPr lang="en-US" sz="1600" dirty="0"/>
              <a:t>.</a:t>
            </a:r>
          </a:p>
        </p:txBody>
      </p:sp>
      <p:sp>
        <p:nvSpPr>
          <p:cNvPr id="20" name="TextBox 19"/>
          <p:cNvSpPr txBox="1"/>
          <p:nvPr/>
        </p:nvSpPr>
        <p:spPr>
          <a:xfrm>
            <a:off x="143508" y="3600309"/>
            <a:ext cx="8750729"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By contrast, </a:t>
            </a:r>
            <a:r>
              <a:rPr lang="en-US" sz="1600" dirty="0">
                <a:solidFill>
                  <a:srgbClr val="FF0000"/>
                </a:solidFill>
              </a:rPr>
              <a:t>Arm-based Chromebooks </a:t>
            </a:r>
            <a:r>
              <a:rPr lang="en-US" sz="1600" dirty="0"/>
              <a:t>are appropriate </a:t>
            </a:r>
            <a:r>
              <a:rPr lang="en-US" sz="1600" dirty="0">
                <a:solidFill>
                  <a:srgbClr val="0070C0"/>
                </a:solidFill>
              </a:rPr>
              <a:t>for light workloads</a:t>
            </a:r>
            <a:r>
              <a:rPr lang="en-US" sz="1600" dirty="0"/>
              <a:t>, they </a:t>
            </a:r>
          </a:p>
          <a:p>
            <a:r>
              <a:rPr lang="en-US" sz="1600" dirty="0"/>
              <a:t>      </a:t>
            </a:r>
            <a:r>
              <a:rPr lang="en-US" sz="1600" dirty="0">
                <a:solidFill>
                  <a:srgbClr val="0070C0"/>
                </a:solidFill>
              </a:rPr>
              <a:t>consume less power and cost less </a:t>
            </a:r>
            <a:r>
              <a:rPr lang="en-US" sz="1600" dirty="0"/>
              <a:t>than Core 2-based Chromebooks.</a:t>
            </a:r>
          </a:p>
        </p:txBody>
      </p:sp>
      <p:sp>
        <p:nvSpPr>
          <p:cNvPr id="21" name="TextBox 20"/>
          <p:cNvSpPr txBox="1"/>
          <p:nvPr/>
        </p:nvSpPr>
        <p:spPr>
          <a:xfrm>
            <a:off x="71438" y="438505"/>
            <a:ext cx="9109074" cy="369332"/>
          </a:xfrm>
          <a:prstGeom prst="rect">
            <a:avLst/>
          </a:prstGeom>
          <a:noFill/>
          <a:ln>
            <a:solidFill>
              <a:srgbClr val="86A4A7"/>
            </a:solidFill>
          </a:ln>
        </p:spPr>
        <p:txBody>
          <a:bodyPr wrap="square" rtlCol="0">
            <a:spAutoFit/>
          </a:bodyPr>
          <a:lstStyle/>
          <a:p>
            <a:r>
              <a:rPr lang="en-US" dirty="0" smtClean="0">
                <a:solidFill>
                  <a:schemeClr val="accent6"/>
                </a:solidFill>
              </a:rPr>
              <a:t>3.2 </a:t>
            </a:r>
            <a:r>
              <a:rPr lang="en-US" dirty="0">
                <a:solidFill>
                  <a:schemeClr val="accent6"/>
                </a:solidFill>
              </a:rPr>
              <a:t>x86 (Core 2/Zen)-based mobile Chrome devices (Chromebooks) [</a:t>
            </a:r>
            <a:r>
              <a:rPr lang="hu-HU" dirty="0">
                <a:solidFill>
                  <a:schemeClr val="accent6"/>
                </a:solidFill>
              </a:rPr>
              <a:t>82</a:t>
            </a:r>
            <a:r>
              <a:rPr lang="en-US" dirty="0">
                <a:solidFill>
                  <a:schemeClr val="accent6"/>
                </a:solidFill>
              </a:rPr>
              <a:t>]</a:t>
            </a:r>
          </a:p>
        </p:txBody>
      </p:sp>
    </p:spTree>
    <p:extLst>
      <p:ext uri="{BB962C8B-B14F-4D97-AF65-F5344CB8AC3E}">
        <p14:creationId xmlns:p14="http://schemas.microsoft.com/office/powerpoint/2010/main" val="13127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 calcmode="lin" valueType="num">
                                      <p:cBhvr additive="base">
                                        <p:cTn id="2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anim calcmode="lin" valueType="num">
                                      <p:cBhvr additive="base">
                                        <p:cTn id="4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xEl>
                                              <p:pRg st="1" end="1"/>
                                            </p:txEl>
                                          </p:spTgt>
                                        </p:tgtEl>
                                        <p:attrNameLst>
                                          <p:attrName>style.visibility</p:attrName>
                                        </p:attrNameLst>
                                      </p:cBhvr>
                                      <p:to>
                                        <p:strVal val="visible"/>
                                      </p:to>
                                    </p:set>
                                    <p:anim calcmode="lin" valueType="num">
                                      <p:cBhvr additive="base">
                                        <p:cTn id="49"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03548" y="1844824"/>
            <a:ext cx="8055895" cy="720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900" dirty="0" smtClean="0">
                <a:solidFill>
                  <a:srgbClr val="FFFFFF"/>
                </a:solidFill>
                <a:latin typeface="Verdana"/>
              </a:rPr>
              <a:t>3.3 </a:t>
            </a:r>
            <a:r>
              <a:rPr lang="en-US" sz="1900" dirty="0">
                <a:solidFill>
                  <a:srgbClr val="FFFFFF"/>
                </a:solidFill>
                <a:latin typeface="Verdana"/>
              </a:rPr>
              <a:t>x86 (Core 2/Zen)</a:t>
            </a:r>
            <a:r>
              <a:rPr kumimoji="0" lang="en-US" sz="1900" b="0" i="0" u="none" strike="noStrike" kern="1200" cap="none" spc="0" normalizeH="0" baseline="0" noProof="0" dirty="0">
                <a:ln>
                  <a:noFill/>
                </a:ln>
                <a:solidFill>
                  <a:srgbClr val="FFFFFF"/>
                </a:solidFill>
                <a:effectLst/>
                <a:uLnTx/>
                <a:uFillTx/>
                <a:latin typeface="Verdana"/>
                <a:ea typeface="+mn-ea"/>
                <a:cs typeface="+mn-cs"/>
              </a:rPr>
              <a:t>-based mobile Windows devices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(Surface devices</a:t>
            </a:r>
            <a:r>
              <a:rPr lang="en-US" sz="1900" dirty="0">
                <a:solidFill>
                  <a:srgbClr val="FFFFFF"/>
                </a:solidFill>
                <a:latin typeface="Verdana"/>
              </a:rPr>
              <a:t>)</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6605803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smtClean="0"/>
              <a:t>3.3 </a:t>
            </a:r>
            <a:r>
              <a:rPr lang="en-US" spc="-30" dirty="0"/>
              <a:t>x86 (Core 2/Zen)-based mobile Windows devices (Surface devices) (1) </a:t>
            </a:r>
          </a:p>
        </p:txBody>
      </p:sp>
      <p:sp>
        <p:nvSpPr>
          <p:cNvPr id="51" name="TextBox 50"/>
          <p:cNvSpPr txBox="1"/>
          <p:nvPr/>
        </p:nvSpPr>
        <p:spPr>
          <a:xfrm>
            <a:off x="71500" y="440668"/>
            <a:ext cx="8493351" cy="369332"/>
          </a:xfrm>
          <a:prstGeom prst="rect">
            <a:avLst/>
          </a:prstGeom>
          <a:noFill/>
        </p:spPr>
        <p:txBody>
          <a:bodyPr wrap="none" rtlCol="0">
            <a:spAutoFit/>
          </a:bodyPr>
          <a:lstStyle/>
          <a:p>
            <a:r>
              <a:rPr lang="en-US" spc="-60" dirty="0" smtClean="0">
                <a:solidFill>
                  <a:schemeClr val="accent6"/>
                </a:solidFill>
              </a:rPr>
              <a:t>3.3 </a:t>
            </a:r>
            <a:r>
              <a:rPr lang="en-US" spc="-60" dirty="0">
                <a:solidFill>
                  <a:schemeClr val="accent6"/>
                </a:solidFill>
              </a:rPr>
              <a:t>x86 (Core 2/Zen)-based mobile Windows devices (Surface devices) -1</a:t>
            </a:r>
          </a:p>
        </p:txBody>
      </p:sp>
      <p:graphicFrame>
        <p:nvGraphicFramePr>
          <p:cNvPr id="44" name="Table 43"/>
          <p:cNvGraphicFramePr>
            <a:graphicFrameLocks noGrp="1"/>
          </p:cNvGraphicFramePr>
          <p:nvPr>
            <p:extLst>
              <p:ext uri="{D42A27DB-BD31-4B8C-83A1-F6EECF244321}">
                <p14:modId xmlns:p14="http://schemas.microsoft.com/office/powerpoint/2010/main" val="3461933848"/>
              </p:ext>
            </p:extLst>
          </p:nvPr>
        </p:nvGraphicFramePr>
        <p:xfrm>
          <a:off x="16246" y="3584917"/>
          <a:ext cx="9108504" cy="2367559"/>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1870373600"/>
                    </a:ext>
                  </a:extLst>
                </a:gridCol>
                <a:gridCol w="1487996">
                  <a:extLst>
                    <a:ext uri="{9D8B030D-6E8A-4147-A177-3AD203B41FA5}">
                      <a16:colId xmlns:a16="http://schemas.microsoft.com/office/drawing/2014/main" val="3136743001"/>
                    </a:ext>
                  </a:extLst>
                </a:gridCol>
                <a:gridCol w="1518084">
                  <a:extLst>
                    <a:ext uri="{9D8B030D-6E8A-4147-A177-3AD203B41FA5}">
                      <a16:colId xmlns:a16="http://schemas.microsoft.com/office/drawing/2014/main" val="225566855"/>
                    </a:ext>
                  </a:extLst>
                </a:gridCol>
                <a:gridCol w="1518084">
                  <a:extLst>
                    <a:ext uri="{9D8B030D-6E8A-4147-A177-3AD203B41FA5}">
                      <a16:colId xmlns:a16="http://schemas.microsoft.com/office/drawing/2014/main" val="3645172679"/>
                    </a:ext>
                  </a:extLst>
                </a:gridCol>
                <a:gridCol w="1518084">
                  <a:extLst>
                    <a:ext uri="{9D8B030D-6E8A-4147-A177-3AD203B41FA5}">
                      <a16:colId xmlns:a16="http://schemas.microsoft.com/office/drawing/2014/main" val="1851757354"/>
                    </a:ext>
                  </a:extLst>
                </a:gridCol>
                <a:gridCol w="1518084">
                  <a:extLst>
                    <a:ext uri="{9D8B030D-6E8A-4147-A177-3AD203B41FA5}">
                      <a16:colId xmlns:a16="http://schemas.microsoft.com/office/drawing/2014/main" val="3074607806"/>
                    </a:ext>
                  </a:extLst>
                </a:gridCol>
              </a:tblGrid>
              <a:tr h="315156">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2532619646"/>
                  </a:ext>
                </a:extLst>
              </a:tr>
              <a:tr h="1036092">
                <a:tc>
                  <a:txBody>
                    <a:bodyPr/>
                    <a:lstStyle/>
                    <a:p>
                      <a:pPr lvl="0" algn="ctr">
                        <a:spcAft>
                          <a:spcPts val="100"/>
                        </a:spcAft>
                        <a:defRPr/>
                      </a:pPr>
                      <a:r>
                        <a:rPr lang="en-US" sz="1300" dirty="0">
                          <a:solidFill>
                            <a:srgbClr val="000000"/>
                          </a:solidFill>
                        </a:rPr>
                        <a:t>Built on </a:t>
                      </a:r>
                    </a:p>
                    <a:p>
                      <a:pPr lvl="0" algn="ctr">
                        <a:spcAft>
                          <a:spcPts val="100"/>
                        </a:spcAft>
                        <a:defRPr/>
                      </a:pPr>
                      <a:r>
                        <a:rPr lang="en-US" sz="1300" dirty="0">
                          <a:solidFill>
                            <a:srgbClr val="FF0000"/>
                          </a:solidFill>
                        </a:rPr>
                        <a:t>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rather than</a:t>
                      </a:r>
                    </a:p>
                    <a:p>
                      <a:pPr lvl="0" algn="ctr">
                        <a:spcAft>
                          <a:spcPts val="100"/>
                        </a:spcAft>
                        <a:defRPr/>
                      </a:pPr>
                      <a:r>
                        <a:rPr lang="en-US" sz="1300" dirty="0">
                          <a:solidFill>
                            <a:srgbClr val="000000"/>
                          </a:solidFill>
                        </a:rPr>
                        <a:t> </a:t>
                      </a:r>
                      <a:r>
                        <a:rPr lang="en-US" sz="1300" spc="-50" baseline="0" dirty="0">
                          <a:solidFill>
                            <a:srgbClr val="000000"/>
                          </a:solidFill>
                        </a:rPr>
                        <a:t>Apple’s designs</a:t>
                      </a:r>
                    </a:p>
                  </a:txBody>
                  <a:tcPr anchor="ctr">
                    <a:solidFill>
                      <a:srgbClr val="E1F4FF"/>
                    </a:solidFill>
                  </a:tcPr>
                </a:tc>
                <a:tc>
                  <a:txBody>
                    <a:bodyPr/>
                    <a:lstStyle/>
                    <a:p>
                      <a:pPr lvl="0" algn="ctr">
                        <a:spcAft>
                          <a:spcPts val="100"/>
                        </a:spcAft>
                        <a:defRPr/>
                      </a:pPr>
                      <a:r>
                        <a:rPr lang="en-US" sz="1300" dirty="0"/>
                        <a:t>Built on Apple’s </a:t>
                      </a:r>
                      <a:r>
                        <a:rPr lang="en-US" sz="1300" dirty="0" err="1">
                          <a:solidFill>
                            <a:srgbClr val="FF0000"/>
                          </a:solidFill>
                        </a:rPr>
                        <a:t>Axx</a:t>
                      </a:r>
                      <a:r>
                        <a:rPr lang="en-US" sz="1300" dirty="0">
                          <a:solidFill>
                            <a:srgbClr val="FF0000"/>
                          </a:solidFill>
                        </a:rPr>
                        <a:t> or </a:t>
                      </a:r>
                      <a:r>
                        <a:rPr lang="en-US" sz="1300" dirty="0" err="1">
                          <a:solidFill>
                            <a:srgbClr val="FF0000"/>
                          </a:solidFill>
                        </a:rPr>
                        <a:t>Mx</a:t>
                      </a:r>
                      <a:endParaRPr lang="en-US" sz="1300" dirty="0">
                        <a:solidFill>
                          <a:srgbClr val="FF0000"/>
                        </a:solidFill>
                      </a:endParaRPr>
                    </a:p>
                    <a:p>
                      <a:pPr lvl="0" algn="ctr">
                        <a:spcAft>
                          <a:spcPts val="100"/>
                        </a:spcAft>
                        <a:defRPr/>
                      </a:pPr>
                      <a:r>
                        <a:rPr lang="en-US" sz="1300" dirty="0"/>
                        <a:t>processors</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Qualcomm’s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solidFill>
                            <a:srgbClr val="0070C0"/>
                          </a:solidFill>
                          <a:latin typeface="+mn-lt"/>
                        </a:rPr>
                        <a:t> </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processors</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Arm ISA-based</a:t>
                      </a:r>
                    </a:p>
                    <a:p>
                      <a:pPr lvl="0" algn="ctr">
                        <a:spcAft>
                          <a:spcPts val="100"/>
                        </a:spcAft>
                        <a:defRPr/>
                      </a:pPr>
                      <a:r>
                        <a:rPr lang="en-US" sz="1300" dirty="0">
                          <a:solidFill>
                            <a:srgbClr val="000000"/>
                          </a:solidFill>
                        </a:rPr>
                        <a:t>processors</a:t>
                      </a:r>
                    </a:p>
                    <a:p>
                      <a:pPr lvl="0" algn="ctr">
                        <a:spcAft>
                          <a:spcPts val="100"/>
                        </a:spcAft>
                        <a:defRPr/>
                      </a:pPr>
                      <a:r>
                        <a:rPr lang="en-US" sz="1300" dirty="0">
                          <a:solidFill>
                            <a:srgbClr val="000000"/>
                          </a:solidFill>
                        </a:rPr>
                        <a:t>(excluded Apple-based)</a:t>
                      </a:r>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low power/ performance Core 2/Zen</a:t>
                      </a:r>
                    </a:p>
                    <a:p>
                      <a:pPr lvl="0" algn="ctr">
                        <a:spcAft>
                          <a:spcPts val="100"/>
                        </a:spcAft>
                        <a:defRPr/>
                      </a:pPr>
                      <a:r>
                        <a:rPr lang="en-US" sz="1300" dirty="0">
                          <a:solidFill>
                            <a:srgbClr val="000000"/>
                          </a:solidFill>
                        </a:rPr>
                        <a:t>processors</a:t>
                      </a:r>
                    </a:p>
                  </a:txBody>
                  <a:tcPr anchor="ctr">
                    <a:solidFill>
                      <a:srgbClr val="E1F4FF"/>
                    </a:solidFill>
                  </a:tcPr>
                </a:tc>
                <a:tc>
                  <a:txBody>
                    <a:bodyPr/>
                    <a:lstStyle/>
                    <a:p>
                      <a:pPr lvl="0" algn="ctr" defTabSz="914400" fontAlgn="base">
                        <a:spcBef>
                          <a:spcPct val="0"/>
                        </a:spcBef>
                        <a:spcAft>
                          <a:spcPts val="100"/>
                        </a:spcAft>
                        <a:defRPr/>
                      </a:pPr>
                      <a:r>
                        <a:rPr lang="en-US" sz="1300" dirty="0">
                          <a:solidFill>
                            <a:srgbClr val="000000"/>
                          </a:solidFill>
                        </a:rPr>
                        <a:t>Built on</a:t>
                      </a:r>
                    </a:p>
                    <a:p>
                      <a:pPr lvl="0" algn="ctr" defTabSz="914400" fontAlgn="base">
                        <a:spcBef>
                          <a:spcPct val="0"/>
                        </a:spcBef>
                        <a:spcAft>
                          <a:spcPts val="100"/>
                        </a:spcAft>
                        <a:defRPr/>
                      </a:pPr>
                      <a:r>
                        <a:rPr lang="en-US" sz="1300" dirty="0">
                          <a:solidFill>
                            <a:srgbClr val="000000"/>
                          </a:solidFill>
                        </a:rPr>
                        <a:t> </a:t>
                      </a:r>
                      <a:r>
                        <a:rPr lang="en-US" sz="1300" dirty="0">
                          <a:solidFill>
                            <a:srgbClr val="FF0000"/>
                          </a:solidFill>
                        </a:rPr>
                        <a:t>C</a:t>
                      </a:r>
                      <a:r>
                        <a:rPr lang="en-US" sz="1300" dirty="0">
                          <a:solidFill>
                            <a:srgbClr val="FF0000"/>
                          </a:solidFill>
                          <a:latin typeface="Verdana" pitchFamily="34" charset="0"/>
                        </a:rPr>
                        <a:t>ore 2/Zen</a:t>
                      </a:r>
                    </a:p>
                    <a:p>
                      <a:pPr lvl="0" algn="ctr" defTabSz="914400" fontAlgn="base">
                        <a:spcBef>
                          <a:spcPct val="0"/>
                        </a:spcBef>
                        <a:spcAft>
                          <a:spcPts val="100"/>
                        </a:spcAft>
                        <a:defRPr/>
                      </a:pPr>
                      <a:r>
                        <a:rPr lang="en-US" sz="1300" dirty="0"/>
                        <a:t>processors</a:t>
                      </a:r>
                    </a:p>
                  </a:txBody>
                  <a:tcPr anchor="ctr">
                    <a:solidFill>
                      <a:srgbClr val="E1F4FF"/>
                    </a:solidFill>
                  </a:tcPr>
                </a:tc>
                <a:extLst>
                  <a:ext uri="{0D108BD9-81ED-4DB2-BD59-A6C34878D82A}">
                    <a16:rowId xmlns:a16="http://schemas.microsoft.com/office/drawing/2014/main" val="164037225"/>
                  </a:ext>
                </a:extLst>
              </a:tr>
              <a:tr h="604407">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Android </a:t>
                      </a:r>
                    </a:p>
                  </a:txBody>
                  <a:tcPr anchor="ctr">
                    <a:solidFill>
                      <a:schemeClr val="bg1">
                        <a:lumMod val="95000"/>
                      </a:schemeClr>
                    </a:solidFill>
                  </a:tcPr>
                </a:tc>
                <a:tc>
                  <a:txBody>
                    <a:bodyPr/>
                    <a:lstStyle/>
                    <a:p>
                      <a:pPr lvl="0" algn="ctr">
                        <a:spcAft>
                          <a:spcPts val="100"/>
                        </a:spcAft>
                        <a:defRPr/>
                      </a:pPr>
                      <a:r>
                        <a:rPr lang="en-US" sz="1300" dirty="0">
                          <a:solidFill>
                            <a:schemeClr val="tx1"/>
                          </a:solidFill>
                        </a:rPr>
                        <a:t>(Before 2010: </a:t>
                      </a:r>
                      <a:r>
                        <a:rPr lang="en-US" sz="1300" spc="-40" baseline="0" dirty="0">
                          <a:solidFill>
                            <a:srgbClr val="0070C0"/>
                          </a:solidFill>
                        </a:rPr>
                        <a:t>iPhone</a:t>
                      </a:r>
                      <a:r>
                        <a:rPr lang="en-US" sz="1300" spc="-40" baseline="0" dirty="0"/>
                        <a:t>)</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 </a:t>
                      </a:r>
                      <a:r>
                        <a:rPr lang="en-US" sz="1300" spc="-30" baseline="0" dirty="0">
                          <a:solidFill>
                            <a:srgbClr val="0070C0"/>
                          </a:solidFill>
                          <a:latin typeface="+mn-lt"/>
                        </a:rPr>
                        <a:t>Windows 10/11</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a:spcAft>
                          <a:spcPts val="100"/>
                        </a:spcAft>
                        <a:defRPr/>
                      </a:pPr>
                      <a:r>
                        <a:rPr lang="en-US" sz="1300" dirty="0">
                          <a:solidFill>
                            <a:srgbClr val="000000"/>
                          </a:solidFill>
                        </a:rPr>
                        <a:t>They run under </a:t>
                      </a:r>
                    </a:p>
                    <a:p>
                      <a:pPr lvl="0" algn="ctr">
                        <a:spcAft>
                          <a:spcPts val="300"/>
                        </a:spcAft>
                        <a:defRPr/>
                      </a:pPr>
                      <a:r>
                        <a:rPr lang="en-US" sz="1300" dirty="0">
                          <a:solidFill>
                            <a:srgbClr val="0070C0"/>
                          </a:solidFill>
                        </a:rPr>
                        <a:t>Chrome OS </a:t>
                      </a:r>
                    </a:p>
                  </a:txBody>
                  <a:tcPr anchor="ctr">
                    <a:solidFill>
                      <a:schemeClr val="bg1">
                        <a:lumMod val="95000"/>
                      </a:schemeClr>
                    </a:solidFill>
                  </a:tcPr>
                </a:tc>
                <a:tc>
                  <a:txBody>
                    <a:bodyPr/>
                    <a:lstStyle/>
                    <a:p>
                      <a:pPr lvl="0" algn="ctr" defTabSz="914400" fontAlgn="base">
                        <a:spcBef>
                          <a:spcPct val="0"/>
                        </a:spcBef>
                        <a:spcAft>
                          <a:spcPts val="100"/>
                        </a:spcAft>
                        <a:defRPr/>
                      </a:pPr>
                      <a:r>
                        <a:rPr lang="en-US" sz="1300" dirty="0"/>
                        <a:t>They run under</a:t>
                      </a:r>
                    </a:p>
                    <a:p>
                      <a:pPr lvl="0" algn="ctr">
                        <a:spcAft>
                          <a:spcPts val="100"/>
                        </a:spcAft>
                        <a:defRPr/>
                      </a:pPr>
                      <a:r>
                        <a:rPr lang="en-US" sz="1300" dirty="0">
                          <a:solidFill>
                            <a:srgbClr val="0070C0"/>
                          </a:solidFill>
                        </a:rPr>
                        <a:t>Windows 8-11</a:t>
                      </a:r>
                    </a:p>
                  </a:txBody>
                  <a:tcPr anchor="ctr">
                    <a:solidFill>
                      <a:schemeClr val="bg1">
                        <a:lumMod val="95000"/>
                      </a:schemeClr>
                    </a:solidFill>
                  </a:tcPr>
                </a:tc>
                <a:extLst>
                  <a:ext uri="{0D108BD9-81ED-4DB2-BD59-A6C34878D82A}">
                    <a16:rowId xmlns:a16="http://schemas.microsoft.com/office/drawing/2014/main" val="3274586284"/>
                  </a:ext>
                </a:extLst>
              </a:tr>
              <a:tr h="315156">
                <a:tc>
                  <a:txBody>
                    <a:bodyPr/>
                    <a:lstStyle/>
                    <a:p>
                      <a:pPr algn="ctr"/>
                      <a:r>
                        <a:rPr lang="en-US" sz="1300" dirty="0"/>
                        <a:t>From ≈ </a:t>
                      </a:r>
                      <a:r>
                        <a:rPr lang="en-US" sz="1300" dirty="0" smtClean="0"/>
                        <a:t>2008 </a:t>
                      </a:r>
                      <a:r>
                        <a:rPr lang="en-US" sz="1300" dirty="0"/>
                        <a:t>on</a:t>
                      </a:r>
                    </a:p>
                  </a:txBody>
                  <a:tcPr anchor="ctr">
                    <a:solidFill>
                      <a:srgbClr val="E1F4FF"/>
                    </a:solidFill>
                  </a:tcPr>
                </a:tc>
                <a:tc>
                  <a:txBody>
                    <a:bodyPr/>
                    <a:lstStyle/>
                    <a:p>
                      <a:pPr algn="ctr"/>
                      <a:r>
                        <a:rPr lang="en-US" sz="1300" dirty="0"/>
                        <a:t>From 2007 on</a:t>
                      </a:r>
                    </a:p>
                  </a:txBody>
                  <a:tcPr anchor="ctr">
                    <a:solidFill>
                      <a:srgbClr val="E1F4FF"/>
                    </a:solidFill>
                  </a:tcPr>
                </a:tc>
                <a:tc>
                  <a:txBody>
                    <a:bodyPr/>
                    <a:lstStyle/>
                    <a:p>
                      <a:pPr algn="ctr"/>
                      <a:r>
                        <a:rPr kumimoji="0" lang="en-US" sz="1300" b="0" i="0" u="none" strike="noStrike" kern="1200" cap="none" spc="0" normalizeH="0" baseline="0" noProof="0" dirty="0">
                          <a:ln>
                            <a:noFill/>
                          </a:ln>
                          <a:solidFill>
                            <a:srgbClr val="000000"/>
                          </a:solidFill>
                          <a:effectLst/>
                          <a:uLnTx/>
                          <a:uFillTx/>
                          <a:latin typeface="+mn-lt"/>
                          <a:ea typeface="+mn-ea"/>
                          <a:cs typeface="+mn-cs"/>
                        </a:rPr>
                        <a:t>From 2017 on</a:t>
                      </a:r>
                      <a:endParaRPr lang="en-US" sz="1300" dirty="0"/>
                    </a:p>
                  </a:txBody>
                  <a:tcPr anchor="ctr">
                    <a:solidFill>
                      <a:srgbClr val="E1F4FF"/>
                    </a:solidFill>
                  </a:tcPr>
                </a:tc>
                <a:tc>
                  <a:txBody>
                    <a:bodyPr/>
                    <a:lstStyle/>
                    <a:p>
                      <a:pPr algn="ctr"/>
                      <a:r>
                        <a:rPr lang="en-US" sz="1300" dirty="0">
                          <a:solidFill>
                            <a:srgbClr val="000000"/>
                          </a:solidFill>
                        </a:rPr>
                        <a:t>From 2012 on</a:t>
                      </a:r>
                      <a:endParaRPr lang="en-US" sz="1300" dirty="0"/>
                    </a:p>
                  </a:txBody>
                  <a:tcPr anchor="ctr">
                    <a:solidFill>
                      <a:srgbClr val="E1F4FF"/>
                    </a:solidFill>
                  </a:tcPr>
                </a:tc>
                <a:tc>
                  <a:txBody>
                    <a:bodyPr/>
                    <a:lstStyle/>
                    <a:p>
                      <a:pPr algn="ctr"/>
                      <a:r>
                        <a:rPr lang="en-US" sz="1300" dirty="0">
                          <a:solidFill>
                            <a:srgbClr val="000000"/>
                          </a:solidFill>
                        </a:rPr>
                        <a:t>From 2011 on</a:t>
                      </a:r>
                      <a:endParaRPr lang="en-US" sz="1300" dirty="0"/>
                    </a:p>
                  </a:txBody>
                  <a:tcPr anchor="ctr">
                    <a:solidFill>
                      <a:srgbClr val="E1F4FF"/>
                    </a:solidFill>
                  </a:tcPr>
                </a:tc>
                <a:tc>
                  <a:txBody>
                    <a:bodyPr/>
                    <a:lstStyle/>
                    <a:p>
                      <a:pPr algn="ctr"/>
                      <a:r>
                        <a:rPr lang="en-US" sz="1300" dirty="0">
                          <a:solidFill>
                            <a:srgbClr val="000000"/>
                          </a:solidFill>
                          <a:latin typeface="+mn-lt"/>
                        </a:rPr>
                        <a:t>From 2013 on</a:t>
                      </a:r>
                      <a:endParaRPr lang="en-US" sz="1300" dirty="0"/>
                    </a:p>
                  </a:txBody>
                  <a:tcPr anchor="ctr">
                    <a:solidFill>
                      <a:srgbClr val="E1F4FF"/>
                    </a:solidFill>
                  </a:tcPr>
                </a:tc>
                <a:extLst>
                  <a:ext uri="{0D108BD9-81ED-4DB2-BD59-A6C34878D82A}">
                    <a16:rowId xmlns:a16="http://schemas.microsoft.com/office/drawing/2014/main" val="1656524965"/>
                  </a:ext>
                </a:extLst>
              </a:tr>
            </a:tbl>
          </a:graphicData>
        </a:graphic>
      </p:graphicFrame>
      <p:sp>
        <p:nvSpPr>
          <p:cNvPr id="45" name="TextBox 44"/>
          <p:cNvSpPr txBox="1"/>
          <p:nvPr/>
        </p:nvSpPr>
        <p:spPr>
          <a:xfrm>
            <a:off x="304278" y="6492009"/>
            <a:ext cx="607859" cy="292388"/>
          </a:xfrm>
          <a:prstGeom prst="rect">
            <a:avLst/>
          </a:prstGeom>
          <a:noFill/>
        </p:spPr>
        <p:txBody>
          <a:bodyPr wrap="none" rtlCol="0">
            <a:spAutoFit/>
          </a:bodyPr>
          <a:lstStyle/>
          <a:p>
            <a:r>
              <a:rPr lang="en-US" sz="1300" i="1" dirty="0" smtClean="0"/>
              <a:t>(2.3)</a:t>
            </a:r>
            <a:endParaRPr lang="en-US" sz="1300" i="1" dirty="0"/>
          </a:p>
        </p:txBody>
      </p:sp>
      <p:sp>
        <p:nvSpPr>
          <p:cNvPr id="46" name="TextBox 45"/>
          <p:cNvSpPr txBox="1"/>
          <p:nvPr/>
        </p:nvSpPr>
        <p:spPr>
          <a:xfrm>
            <a:off x="1707926" y="6492009"/>
            <a:ext cx="972616" cy="292388"/>
          </a:xfrm>
          <a:prstGeom prst="rect">
            <a:avLst/>
          </a:prstGeom>
          <a:noFill/>
        </p:spPr>
        <p:txBody>
          <a:bodyPr wrap="square" rtlCol="0">
            <a:spAutoFit/>
          </a:bodyPr>
          <a:lstStyle/>
          <a:p>
            <a:r>
              <a:rPr lang="en-US" sz="1300" i="1" dirty="0" smtClean="0"/>
              <a:t>(2.3)</a:t>
            </a:r>
            <a:endParaRPr lang="en-US" sz="1300" i="1" dirty="0"/>
          </a:p>
        </p:txBody>
      </p:sp>
      <p:sp>
        <p:nvSpPr>
          <p:cNvPr id="47" name="TextBox 46"/>
          <p:cNvSpPr txBox="1"/>
          <p:nvPr/>
        </p:nvSpPr>
        <p:spPr>
          <a:xfrm>
            <a:off x="7937126" y="6492009"/>
            <a:ext cx="784207" cy="302956"/>
          </a:xfrm>
          <a:prstGeom prst="rect">
            <a:avLst/>
          </a:prstGeom>
          <a:noFill/>
        </p:spPr>
        <p:txBody>
          <a:bodyPr wrap="square" rtlCol="0">
            <a:spAutoFit/>
          </a:bodyPr>
          <a:lstStyle/>
          <a:p>
            <a:r>
              <a:rPr lang="en-US" sz="1300" i="1" dirty="0" smtClean="0"/>
              <a:t>(3.3</a:t>
            </a:r>
            <a:r>
              <a:rPr lang="en-US" sz="1300" i="1" dirty="0"/>
              <a:t>)</a:t>
            </a:r>
          </a:p>
        </p:txBody>
      </p:sp>
      <p:sp>
        <p:nvSpPr>
          <p:cNvPr id="48" name="TextBox 47"/>
          <p:cNvSpPr txBox="1"/>
          <p:nvPr/>
        </p:nvSpPr>
        <p:spPr>
          <a:xfrm>
            <a:off x="3292972" y="6484984"/>
            <a:ext cx="827730" cy="292388"/>
          </a:xfrm>
          <a:prstGeom prst="rect">
            <a:avLst/>
          </a:prstGeom>
          <a:noFill/>
        </p:spPr>
        <p:txBody>
          <a:bodyPr wrap="square" rtlCol="0">
            <a:spAutoFit/>
          </a:bodyPr>
          <a:lstStyle/>
          <a:p>
            <a:r>
              <a:rPr lang="en-US" sz="1300" i="1" dirty="0" smtClean="0"/>
              <a:t>(2.4)</a:t>
            </a:r>
            <a:endParaRPr lang="en-US" sz="1300" i="1" dirty="0"/>
          </a:p>
        </p:txBody>
      </p:sp>
      <p:sp>
        <p:nvSpPr>
          <p:cNvPr id="49" name="TextBox 48"/>
          <p:cNvSpPr txBox="1"/>
          <p:nvPr/>
        </p:nvSpPr>
        <p:spPr>
          <a:xfrm>
            <a:off x="6352950" y="6492009"/>
            <a:ext cx="871592" cy="292388"/>
          </a:xfrm>
          <a:prstGeom prst="rect">
            <a:avLst/>
          </a:prstGeom>
          <a:noFill/>
        </p:spPr>
        <p:txBody>
          <a:bodyPr wrap="square" rtlCol="0">
            <a:spAutoFit/>
          </a:bodyPr>
          <a:lstStyle/>
          <a:p>
            <a:r>
              <a:rPr lang="en-US" sz="1300" i="1" dirty="0" smtClean="0"/>
              <a:t>(3.2</a:t>
            </a:r>
            <a:r>
              <a:rPr lang="en-US" sz="1300" i="1" dirty="0"/>
              <a:t>)</a:t>
            </a:r>
          </a:p>
        </p:txBody>
      </p:sp>
      <p:sp>
        <p:nvSpPr>
          <p:cNvPr id="50" name="TextBox 49"/>
          <p:cNvSpPr txBox="1"/>
          <p:nvPr/>
        </p:nvSpPr>
        <p:spPr>
          <a:xfrm>
            <a:off x="4768774" y="6489340"/>
            <a:ext cx="965120" cy="292388"/>
          </a:xfrm>
          <a:prstGeom prst="rect">
            <a:avLst/>
          </a:prstGeom>
          <a:noFill/>
        </p:spPr>
        <p:txBody>
          <a:bodyPr wrap="square" rtlCol="0">
            <a:spAutoFit/>
          </a:bodyPr>
          <a:lstStyle/>
          <a:p>
            <a:r>
              <a:rPr lang="en-US" sz="1300" i="1" dirty="0" smtClean="0"/>
              <a:t>(2.5)</a:t>
            </a:r>
            <a:endParaRPr lang="en-US" sz="1300" i="1" dirty="0"/>
          </a:p>
        </p:txBody>
      </p:sp>
      <p:sp>
        <p:nvSpPr>
          <p:cNvPr id="52" name="TextBox 51"/>
          <p:cNvSpPr txBox="1"/>
          <p:nvPr/>
        </p:nvSpPr>
        <p:spPr>
          <a:xfrm>
            <a:off x="-4992" y="6001006"/>
            <a:ext cx="9166254" cy="505267"/>
          </a:xfrm>
          <a:prstGeom prst="rect">
            <a:avLst/>
          </a:prstGeom>
          <a:noFill/>
        </p:spPr>
        <p:txBody>
          <a:bodyPr wrap="square" rtlCol="0">
            <a:spAutoFit/>
          </a:bodyPr>
          <a:lstStyle/>
          <a:p>
            <a:pPr lvl="0">
              <a:spcAft>
                <a:spcPts val="100"/>
              </a:spcAft>
              <a:defRPr/>
            </a:pPr>
            <a:r>
              <a:rPr lang="en-US" sz="1300" spc="-50" dirty="0">
                <a:solidFill>
                  <a:srgbClr val="FF0000"/>
                </a:solidFill>
              </a:rPr>
              <a:t>(Arm ISA-based processor lines rather than Apple’s designs </a:t>
            </a:r>
            <a:r>
              <a:rPr lang="en-US" sz="1300" spc="-50" dirty="0"/>
              <a:t>include</a:t>
            </a:r>
            <a:r>
              <a:rPr lang="en-US" sz="1300" spc="-50" dirty="0">
                <a:solidFill>
                  <a:srgbClr val="000000"/>
                </a:solidFill>
              </a:rPr>
              <a:t> Android oriented lines, like Qualcomm’s </a:t>
            </a:r>
          </a:p>
          <a:p>
            <a:pPr lvl="0">
              <a:spcAft>
                <a:spcPts val="100"/>
              </a:spcAft>
              <a:defRPr/>
            </a:pPr>
            <a:r>
              <a:rPr lang="en-US" sz="1300" spc="-50" dirty="0">
                <a:solidFill>
                  <a:srgbClr val="000000"/>
                </a:solidFill>
              </a:rPr>
              <a:t>  </a:t>
            </a:r>
            <a:r>
              <a:rPr lang="en-US" sz="1300" spc="-50" dirty="0"/>
              <a:t>Snapdragon, Samsung’s </a:t>
            </a:r>
            <a:r>
              <a:rPr lang="en-US" sz="1300" spc="-50" dirty="0" err="1"/>
              <a:t>Exynos</a:t>
            </a:r>
            <a:r>
              <a:rPr lang="en-US" sz="1300" spc="-50" dirty="0"/>
              <a:t>,  </a:t>
            </a:r>
            <a:r>
              <a:rPr lang="en-US" sz="1300" spc="-50" dirty="0" err="1">
                <a:solidFill>
                  <a:srgbClr val="000000"/>
                </a:solidFill>
              </a:rPr>
              <a:t>MediaTek’s</a:t>
            </a:r>
            <a:r>
              <a:rPr lang="en-US" sz="1300" spc="-50" dirty="0">
                <a:solidFill>
                  <a:srgbClr val="000000"/>
                </a:solidFill>
              </a:rPr>
              <a:t>  </a:t>
            </a:r>
            <a:r>
              <a:rPr lang="en-US" sz="1300" spc="-50" dirty="0"/>
              <a:t>MT6xxx/8xxx or </a:t>
            </a:r>
            <a:r>
              <a:rPr lang="en-US" sz="1300" spc="-50" dirty="0" err="1"/>
              <a:t>Dimensity</a:t>
            </a:r>
            <a:r>
              <a:rPr lang="en-US" sz="1300" spc="-50" dirty="0"/>
              <a:t> and</a:t>
            </a:r>
            <a:r>
              <a:rPr lang="en-US" sz="1300" spc="-100" dirty="0"/>
              <a:t> </a:t>
            </a:r>
            <a:r>
              <a:rPr lang="en-US" sz="1300" dirty="0"/>
              <a:t>Huawei’s Kirin families.</a:t>
            </a:r>
            <a:endParaRPr lang="en-US" sz="1600" dirty="0"/>
          </a:p>
        </p:txBody>
      </p:sp>
      <p:sp>
        <p:nvSpPr>
          <p:cNvPr id="53" name="TextBox 52"/>
          <p:cNvSpPr txBox="1"/>
          <p:nvPr/>
        </p:nvSpPr>
        <p:spPr>
          <a:xfrm>
            <a:off x="1528414" y="270642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54" name="Text Box 5"/>
          <p:cNvSpPr txBox="1">
            <a:spLocks noChangeArrowheads="1"/>
          </p:cNvSpPr>
          <p:nvPr/>
        </p:nvSpPr>
        <p:spPr bwMode="auto">
          <a:xfrm>
            <a:off x="5510402" y="3073992"/>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5" name="Text Box 6"/>
          <p:cNvSpPr txBox="1">
            <a:spLocks noChangeArrowheads="1"/>
          </p:cNvSpPr>
          <p:nvPr/>
        </p:nvSpPr>
        <p:spPr bwMode="auto">
          <a:xfrm>
            <a:off x="7355883" y="3065576"/>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56" name="TextBox 55"/>
          <p:cNvSpPr txBox="1"/>
          <p:nvPr/>
        </p:nvSpPr>
        <p:spPr>
          <a:xfrm>
            <a:off x="16246" y="2717233"/>
            <a:ext cx="1440160"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57" name="Text Box 6"/>
          <p:cNvSpPr txBox="1">
            <a:spLocks noChangeArrowheads="1"/>
          </p:cNvSpPr>
          <p:nvPr/>
        </p:nvSpPr>
        <p:spPr bwMode="auto">
          <a:xfrm>
            <a:off x="3140227" y="2737513"/>
            <a:ext cx="1218555"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58" name="Text Box 6"/>
          <p:cNvSpPr txBox="1">
            <a:spLocks noChangeArrowheads="1"/>
          </p:cNvSpPr>
          <p:nvPr/>
        </p:nvSpPr>
        <p:spPr bwMode="auto">
          <a:xfrm>
            <a:off x="7222217" y="2727834"/>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devices)</a:t>
            </a:r>
          </a:p>
        </p:txBody>
      </p:sp>
      <p:sp>
        <p:nvSpPr>
          <p:cNvPr id="59" name="Text Box 6"/>
          <p:cNvSpPr txBox="1">
            <a:spLocks noChangeArrowheads="1"/>
          </p:cNvSpPr>
          <p:nvPr/>
        </p:nvSpPr>
        <p:spPr bwMode="auto">
          <a:xfrm>
            <a:off x="5890429" y="2725222"/>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 LW laptops)</a:t>
            </a:r>
          </a:p>
          <a:p>
            <a:pPr algn="ctr" defTabSz="914400" eaLnBrk="1" fontAlgn="base" hangingPunct="1">
              <a:spcBef>
                <a:spcPct val="0"/>
              </a:spcBef>
              <a:spcAft>
                <a:spcPct val="0"/>
              </a:spcAft>
              <a:defRPr/>
            </a:pPr>
            <a:r>
              <a:rPr lang="en-US" sz="1300" spc="-60" dirty="0"/>
              <a:t>(Chromebooks)</a:t>
            </a:r>
          </a:p>
        </p:txBody>
      </p:sp>
      <p:sp>
        <p:nvSpPr>
          <p:cNvPr id="60" name="Text Box 6"/>
          <p:cNvSpPr txBox="1">
            <a:spLocks noChangeArrowheads="1"/>
          </p:cNvSpPr>
          <p:nvPr/>
        </p:nvSpPr>
        <p:spPr bwMode="auto">
          <a:xfrm>
            <a:off x="4414265" y="2716801"/>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cxnSp>
        <p:nvCxnSpPr>
          <p:cNvPr id="61" name="Straight Connector 60"/>
          <p:cNvCxnSpPr>
            <a:stCxn id="72" idx="1"/>
            <a:endCxn id="63" idx="7"/>
          </p:cNvCxnSpPr>
          <p:nvPr/>
        </p:nvCxnSpPr>
        <p:spPr bwMode="auto">
          <a:xfrm flipH="1">
            <a:off x="3082681" y="1486772"/>
            <a:ext cx="2190150"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 Box 4"/>
          <p:cNvSpPr txBox="1">
            <a:spLocks noChangeArrowheads="1"/>
          </p:cNvSpPr>
          <p:nvPr/>
        </p:nvSpPr>
        <p:spPr bwMode="auto">
          <a:xfrm>
            <a:off x="3400622" y="1052736"/>
            <a:ext cx="37804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Recent types of mobile devices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3" name="Oval 62"/>
          <p:cNvSpPr>
            <a:spLocks noChangeArrowheads="1"/>
          </p:cNvSpPr>
          <p:nvPr/>
        </p:nvSpPr>
        <p:spPr bwMode="auto">
          <a:xfrm>
            <a:off x="3027126" y="16710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4" name="Straight Connector 63"/>
          <p:cNvCxnSpPr>
            <a:stCxn id="72" idx="1"/>
            <a:endCxn id="65" idx="1"/>
          </p:cNvCxnSpPr>
          <p:nvPr/>
        </p:nvCxnSpPr>
        <p:spPr bwMode="auto">
          <a:xfrm>
            <a:off x="5272831" y="1486772"/>
            <a:ext cx="2170791"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13"/>
          <p:cNvSpPr>
            <a:spLocks noChangeArrowheads="1"/>
          </p:cNvSpPr>
          <p:nvPr/>
        </p:nvSpPr>
        <p:spPr bwMode="auto">
          <a:xfrm>
            <a:off x="7433078" y="166318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6" name="Straight Connector 65"/>
          <p:cNvCxnSpPr>
            <a:endCxn id="69" idx="6"/>
          </p:cNvCxnSpPr>
          <p:nvPr/>
        </p:nvCxnSpPr>
        <p:spPr bwMode="auto">
          <a:xfrm flipH="1">
            <a:off x="6784998" y="2402981"/>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a:stCxn id="73" idx="1"/>
            <a:endCxn id="68" idx="2"/>
          </p:cNvCxnSpPr>
          <p:nvPr/>
        </p:nvCxnSpPr>
        <p:spPr bwMode="auto">
          <a:xfrm>
            <a:off x="7469075" y="2402981"/>
            <a:ext cx="719300" cy="27518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Oval 13"/>
          <p:cNvSpPr>
            <a:spLocks noChangeArrowheads="1"/>
          </p:cNvSpPr>
          <p:nvPr/>
        </p:nvSpPr>
        <p:spPr bwMode="auto">
          <a:xfrm>
            <a:off x="8188375" y="2642168"/>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69" name="Oval 13"/>
          <p:cNvSpPr>
            <a:spLocks noChangeArrowheads="1"/>
          </p:cNvSpPr>
          <p:nvPr/>
        </p:nvSpPr>
        <p:spPr bwMode="auto">
          <a:xfrm>
            <a:off x="6712211" y="2647581"/>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70" name="TextBox 69"/>
          <p:cNvSpPr txBox="1"/>
          <p:nvPr/>
        </p:nvSpPr>
        <p:spPr>
          <a:xfrm>
            <a:off x="2248494" y="1738800"/>
            <a:ext cx="1606530" cy="292388"/>
          </a:xfrm>
          <a:prstGeom prst="rect">
            <a:avLst/>
          </a:prstGeom>
          <a:noFill/>
        </p:spPr>
        <p:txBody>
          <a:bodyPr wrap="none" rtlCol="0">
            <a:spAutoFit/>
          </a:bodyPr>
          <a:lstStyle/>
          <a:p>
            <a:r>
              <a:rPr lang="en-US" sz="1300" b="1" dirty="0"/>
              <a:t>Arm-ISA based</a:t>
            </a:r>
          </a:p>
        </p:txBody>
      </p:sp>
      <p:sp>
        <p:nvSpPr>
          <p:cNvPr id="71" name="TextBox 70"/>
          <p:cNvSpPr txBox="1"/>
          <p:nvPr/>
        </p:nvSpPr>
        <p:spPr>
          <a:xfrm>
            <a:off x="6383526" y="1738800"/>
            <a:ext cx="2206053" cy="492443"/>
          </a:xfrm>
          <a:prstGeom prst="rect">
            <a:avLst/>
          </a:prstGeom>
          <a:noFill/>
        </p:spPr>
        <p:txBody>
          <a:bodyPr wrap="none" rtlCol="0">
            <a:spAutoFit/>
          </a:bodyPr>
          <a:lstStyle/>
          <a:p>
            <a:pPr algn="ctr"/>
            <a:r>
              <a:rPr lang="en-US" sz="1300" b="1" dirty="0"/>
              <a:t>x86 ISA-based</a:t>
            </a:r>
          </a:p>
          <a:p>
            <a:pPr algn="ctr"/>
            <a:r>
              <a:rPr lang="en-US" sz="1300" b="1" dirty="0"/>
              <a:t>(built on Core 2/Zen)</a:t>
            </a:r>
          </a:p>
        </p:txBody>
      </p:sp>
      <p:sp>
        <p:nvSpPr>
          <p:cNvPr id="72" name="Line 9"/>
          <p:cNvSpPr>
            <a:spLocks noChangeShapeType="1"/>
          </p:cNvSpPr>
          <p:nvPr/>
        </p:nvSpPr>
        <p:spPr bwMode="auto">
          <a:xfrm>
            <a:off x="5272830" y="130677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Line 9"/>
          <p:cNvSpPr>
            <a:spLocks noChangeShapeType="1"/>
          </p:cNvSpPr>
          <p:nvPr/>
        </p:nvSpPr>
        <p:spPr bwMode="auto">
          <a:xfrm>
            <a:off x="7469074" y="222298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Line 9"/>
          <p:cNvSpPr>
            <a:spLocks noChangeShapeType="1"/>
          </p:cNvSpPr>
          <p:nvPr/>
        </p:nvSpPr>
        <p:spPr bwMode="auto">
          <a:xfrm>
            <a:off x="3068066" y="2087904"/>
            <a:ext cx="0" cy="36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Line 10"/>
          <p:cNvSpPr>
            <a:spLocks noChangeShapeType="1"/>
          </p:cNvSpPr>
          <p:nvPr/>
        </p:nvSpPr>
        <p:spPr bwMode="auto">
          <a:xfrm flipH="1">
            <a:off x="2373050" y="2447874"/>
            <a:ext cx="688117" cy="225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6" name="Straight Connector 75"/>
          <p:cNvCxnSpPr>
            <a:stCxn id="75" idx="0"/>
            <a:endCxn id="79" idx="6"/>
          </p:cNvCxnSpPr>
          <p:nvPr/>
        </p:nvCxnSpPr>
        <p:spPr>
          <a:xfrm flipH="1">
            <a:off x="916338" y="2447874"/>
            <a:ext cx="2144829" cy="248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5" idx="0"/>
          </p:cNvCxnSpPr>
          <p:nvPr/>
        </p:nvCxnSpPr>
        <p:spPr>
          <a:xfrm>
            <a:off x="3061167" y="2447874"/>
            <a:ext cx="638031" cy="232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13"/>
          <p:cNvSpPr>
            <a:spLocks noChangeArrowheads="1"/>
          </p:cNvSpPr>
          <p:nvPr/>
        </p:nvSpPr>
        <p:spPr bwMode="auto">
          <a:xfrm>
            <a:off x="2310884" y="265594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9" name="Oval 13"/>
          <p:cNvSpPr>
            <a:spLocks noChangeArrowheads="1"/>
          </p:cNvSpPr>
          <p:nvPr/>
        </p:nvSpPr>
        <p:spPr bwMode="auto">
          <a:xfrm>
            <a:off x="844338" y="266053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0" name="Oval 79"/>
          <p:cNvSpPr>
            <a:spLocks noChangeArrowheads="1"/>
          </p:cNvSpPr>
          <p:nvPr/>
        </p:nvSpPr>
        <p:spPr bwMode="auto">
          <a:xfrm>
            <a:off x="3688654" y="2670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81" name="Straight Connector 80"/>
          <p:cNvCxnSpPr>
            <a:stCxn id="75" idx="0"/>
            <a:endCxn id="82" idx="6"/>
          </p:cNvCxnSpPr>
          <p:nvPr/>
        </p:nvCxnSpPr>
        <p:spPr bwMode="auto">
          <a:xfrm>
            <a:off x="3061167" y="2447874"/>
            <a:ext cx="2134555" cy="2277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13"/>
          <p:cNvSpPr>
            <a:spLocks noChangeArrowheads="1"/>
          </p:cNvSpPr>
          <p:nvPr/>
        </p:nvSpPr>
        <p:spPr bwMode="auto">
          <a:xfrm>
            <a:off x="5123722" y="263960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Rounded Rectangle 82"/>
          <p:cNvSpPr/>
          <p:nvPr/>
        </p:nvSpPr>
        <p:spPr bwMode="auto">
          <a:xfrm>
            <a:off x="7505078" y="2696224"/>
            <a:ext cx="1563808" cy="3230852"/>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602162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smtClean="0"/>
              <a:t>3.3 </a:t>
            </a:r>
            <a:r>
              <a:rPr lang="en-US" spc="-30" dirty="0"/>
              <a:t>x86 (Core 2/Zen)-based mobile Windows devices (Surface devices) (2) </a:t>
            </a:r>
            <a:endParaRPr lang="en-GB" dirty="0"/>
          </a:p>
        </p:txBody>
      </p:sp>
      <p:sp>
        <p:nvSpPr>
          <p:cNvPr id="5" name="Rounded Rectangle 4"/>
          <p:cNvSpPr/>
          <p:nvPr/>
        </p:nvSpPr>
        <p:spPr bwMode="auto">
          <a:xfrm>
            <a:off x="508" y="872812"/>
            <a:ext cx="9144000" cy="115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71438" y="620688"/>
            <a:ext cx="184731" cy="338554"/>
          </a:xfrm>
          <a:prstGeom prst="rect">
            <a:avLst/>
          </a:prstGeom>
          <a:noFill/>
        </p:spPr>
        <p:txBody>
          <a:bodyPr wrap="none" rtlCol="0">
            <a:spAutoFit/>
          </a:bodyPr>
          <a:lstStyle/>
          <a:p>
            <a:endParaRPr lang="en-US" sz="1600" dirty="0"/>
          </a:p>
        </p:txBody>
      </p:sp>
      <p:sp>
        <p:nvSpPr>
          <p:cNvPr id="12" name="TextBox 11"/>
          <p:cNvSpPr txBox="1"/>
          <p:nvPr/>
        </p:nvSpPr>
        <p:spPr>
          <a:xfrm>
            <a:off x="71500" y="440668"/>
            <a:ext cx="8102539" cy="369332"/>
          </a:xfrm>
          <a:prstGeom prst="rect">
            <a:avLst/>
          </a:prstGeom>
          <a:noFill/>
        </p:spPr>
        <p:txBody>
          <a:bodyPr wrap="none" rtlCol="0">
            <a:spAutoFit/>
          </a:bodyPr>
          <a:lstStyle/>
          <a:p>
            <a:r>
              <a:rPr lang="en-US" spc="-30" dirty="0">
                <a:solidFill>
                  <a:schemeClr val="accent6"/>
                </a:solidFill>
              </a:rPr>
              <a:t>x86 (Core 2/Zen)-based mobile Windows devices (Surface devices) -2</a:t>
            </a:r>
          </a:p>
        </p:txBody>
      </p:sp>
      <p:sp>
        <p:nvSpPr>
          <p:cNvPr id="3" name="Rounded Rectangle 2"/>
          <p:cNvSpPr/>
          <p:nvPr/>
        </p:nvSpPr>
        <p:spPr bwMode="auto">
          <a:xfrm>
            <a:off x="0" y="2960948"/>
            <a:ext cx="9144000" cy="612068"/>
          </a:xfrm>
          <a:prstGeom prst="roundRect">
            <a:avLst/>
          </a:prstGeom>
          <a:solidFill>
            <a:srgbClr val="DDF2FF"/>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251520" y="869811"/>
            <a:ext cx="9073008" cy="2693045"/>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spc="-20" dirty="0">
                <a:solidFill>
                  <a:srgbClr val="000000"/>
                </a:solidFill>
              </a:rPr>
              <a:t>In their strive </a:t>
            </a:r>
            <a:r>
              <a:rPr lang="en-US" sz="1600" spc="-20" dirty="0">
                <a:solidFill>
                  <a:srgbClr val="0070C0"/>
                </a:solidFill>
              </a:rPr>
              <a:t>to became a hardware and services company as well</a:t>
            </a:r>
            <a:r>
              <a:rPr lang="en-US" sz="1600" spc="-20" dirty="0">
                <a:solidFill>
                  <a:srgbClr val="000000"/>
                </a:solidFill>
              </a:rPr>
              <a:t>, (as announced</a:t>
            </a:r>
          </a:p>
          <a:p>
            <a:pPr lvl="0">
              <a:defRPr/>
            </a:pPr>
            <a:r>
              <a:rPr lang="en-US" sz="1600" spc="-20" dirty="0">
                <a:solidFill>
                  <a:srgbClr val="000000"/>
                </a:solidFill>
              </a:rPr>
              <a:t>      in 2012), Microsoft introduced a wide range of </a:t>
            </a:r>
            <a:r>
              <a:rPr lang="en-US" sz="1600" spc="-20" dirty="0">
                <a:solidFill>
                  <a:srgbClr val="FF0000"/>
                </a:solidFill>
              </a:rPr>
              <a:t>Surface devices</a:t>
            </a:r>
            <a:r>
              <a:rPr lang="en-US" sz="1600" spc="-20" dirty="0">
                <a:solidFill>
                  <a:srgbClr val="000000"/>
                </a:solidFill>
              </a:rPr>
              <a:t>, like 2-in-1 (touch </a:t>
            </a:r>
          </a:p>
          <a:p>
            <a:pPr lvl="0">
              <a:spcAft>
                <a:spcPts val="600"/>
              </a:spcAft>
              <a:defRPr/>
            </a:pPr>
            <a:r>
              <a:rPr lang="en-US" sz="1600" spc="-50" dirty="0">
                <a:solidFill>
                  <a:srgbClr val="000000"/>
                </a:solidFill>
              </a:rPr>
              <a:t>      screen) tablets, Lightweight (LW) laptops or laptops </a:t>
            </a:r>
            <a:r>
              <a:rPr lang="en-US" sz="1600" spc="-50" dirty="0">
                <a:solidFill>
                  <a:srgbClr val="0070C0"/>
                </a:solidFill>
              </a:rPr>
              <a:t>from 2012 on</a:t>
            </a:r>
            <a:r>
              <a:rPr lang="en-US" sz="1600" spc="-50" dirty="0" smtClean="0">
                <a:solidFill>
                  <a:srgbClr val="0070C0"/>
                </a:solidFill>
              </a:rPr>
              <a:t>.</a:t>
            </a:r>
            <a:endParaRPr lang="en-US" sz="1600" spc="-50" dirty="0" smtClean="0">
              <a:solidFill>
                <a:srgbClr val="000000"/>
              </a:solidFill>
            </a:endParaRPr>
          </a:p>
          <a:p>
            <a:pPr marL="285750" lvl="0" indent="-285750">
              <a:spcAft>
                <a:spcPts val="1200"/>
              </a:spcAft>
              <a:buFont typeface="Arial" panose="020B0604020202020204" pitchFamily="34" charset="0"/>
              <a:buChar char="•"/>
              <a:defRPr/>
            </a:pPr>
            <a:r>
              <a:rPr lang="en-US" sz="1600" spc="-80" dirty="0">
                <a:solidFill>
                  <a:srgbClr val="000000"/>
                </a:solidFill>
              </a:rPr>
              <a:t>T</a:t>
            </a:r>
            <a:r>
              <a:rPr lang="en-US" sz="1600" spc="-80" dirty="0" smtClean="0">
                <a:solidFill>
                  <a:srgbClr val="000000"/>
                </a:solidFill>
              </a:rPr>
              <a:t>here were however two lines of Surface devices, the </a:t>
            </a:r>
            <a:r>
              <a:rPr lang="en-US" sz="1600" spc="-80" dirty="0" smtClean="0">
                <a:solidFill>
                  <a:srgbClr val="FF0000"/>
                </a:solidFill>
              </a:rPr>
              <a:t>Surface line </a:t>
            </a:r>
            <a:r>
              <a:rPr lang="en-US" sz="1600" spc="-80" dirty="0" smtClean="0">
                <a:solidFill>
                  <a:srgbClr val="000000"/>
                </a:solidFill>
              </a:rPr>
              <a:t>and the </a:t>
            </a:r>
            <a:r>
              <a:rPr lang="en-US" sz="1600" spc="-80" dirty="0" smtClean="0">
                <a:solidFill>
                  <a:srgbClr val="FF0000"/>
                </a:solidFill>
              </a:rPr>
              <a:t>Surface Pro </a:t>
            </a:r>
            <a:r>
              <a:rPr lang="en-US" sz="1600" spc="-80" dirty="0" smtClean="0">
                <a:solidFill>
                  <a:srgbClr val="000000"/>
                </a:solidFill>
              </a:rPr>
              <a:t>line.</a:t>
            </a:r>
          </a:p>
          <a:p>
            <a:pPr marL="285750" lvl="0" indent="-285750">
              <a:buFont typeface="Arial" panose="020B0604020202020204" pitchFamily="34" charset="0"/>
              <a:buChar char="•"/>
              <a:defRPr/>
            </a:pPr>
            <a:r>
              <a:rPr lang="en-US" sz="1600" spc="-50" dirty="0" smtClean="0">
                <a:solidFill>
                  <a:srgbClr val="0070C0"/>
                </a:solidFill>
              </a:rPr>
              <a:t>First two models </a:t>
            </a:r>
            <a:r>
              <a:rPr lang="en-US" sz="1600" spc="-50" dirty="0" smtClean="0">
                <a:solidFill>
                  <a:srgbClr val="000000"/>
                </a:solidFill>
              </a:rPr>
              <a:t>of the </a:t>
            </a:r>
            <a:r>
              <a:rPr lang="en-US" sz="1600" spc="-50" dirty="0" smtClean="0">
                <a:solidFill>
                  <a:srgbClr val="FF0000"/>
                </a:solidFill>
              </a:rPr>
              <a:t>Surface line </a:t>
            </a:r>
            <a:r>
              <a:rPr lang="en-US" sz="1600" spc="-50" dirty="0" smtClean="0">
                <a:solidFill>
                  <a:srgbClr val="000000"/>
                </a:solidFill>
              </a:rPr>
              <a:t>were built on </a:t>
            </a:r>
            <a:r>
              <a:rPr lang="en-US" sz="1600" spc="-50" dirty="0" err="1" smtClean="0">
                <a:solidFill>
                  <a:srgbClr val="000000"/>
                </a:solidFill>
              </a:rPr>
              <a:t>Nvidia’s</a:t>
            </a:r>
            <a:r>
              <a:rPr lang="en-US" sz="1600" spc="-50" dirty="0" smtClean="0">
                <a:solidFill>
                  <a:srgbClr val="000000"/>
                </a:solidFill>
              </a:rPr>
              <a:t> Arm-based </a:t>
            </a:r>
            <a:r>
              <a:rPr lang="en-US" sz="1600" spc="-50" dirty="0" err="1" smtClean="0">
                <a:solidFill>
                  <a:srgbClr val="0070C0"/>
                </a:solidFill>
              </a:rPr>
              <a:t>Tegra</a:t>
            </a:r>
            <a:r>
              <a:rPr lang="en-US" sz="1600" spc="-50" dirty="0" smtClean="0">
                <a:solidFill>
                  <a:srgbClr val="0070C0"/>
                </a:solidFill>
              </a:rPr>
              <a:t> </a:t>
            </a:r>
            <a:r>
              <a:rPr lang="en-US" sz="1600" spc="-50" dirty="0" smtClean="0">
                <a:solidFill>
                  <a:srgbClr val="000000"/>
                </a:solidFill>
              </a:rPr>
              <a:t>processors</a:t>
            </a:r>
            <a:endParaRPr lang="en-US" sz="1600" spc="-50" dirty="0" smtClean="0">
              <a:solidFill>
                <a:srgbClr val="000000"/>
              </a:solidFill>
            </a:endParaRPr>
          </a:p>
          <a:p>
            <a:pPr lvl="0">
              <a:defRPr/>
            </a:pPr>
            <a:r>
              <a:rPr lang="en-US" sz="1600" spc="-50" dirty="0">
                <a:solidFill>
                  <a:srgbClr val="000000"/>
                </a:solidFill>
              </a:rPr>
              <a:t> </a:t>
            </a:r>
            <a:r>
              <a:rPr lang="en-US" sz="1600" spc="-50" dirty="0" smtClean="0">
                <a:solidFill>
                  <a:srgbClr val="000000"/>
                </a:solidFill>
              </a:rPr>
              <a:t>     </a:t>
            </a:r>
            <a:r>
              <a:rPr lang="en-US" sz="1600" spc="-50" dirty="0" smtClean="0">
                <a:solidFill>
                  <a:srgbClr val="000000"/>
                </a:solidFill>
              </a:rPr>
              <a:t>and are running under </a:t>
            </a:r>
            <a:r>
              <a:rPr lang="en-US" sz="1600" spc="-50" dirty="0" smtClean="0">
                <a:solidFill>
                  <a:srgbClr val="0070C0"/>
                </a:solidFill>
              </a:rPr>
              <a:t>Windows RT </a:t>
            </a:r>
            <a:r>
              <a:rPr lang="en-US" sz="1600" spc="-50" dirty="0" smtClean="0">
                <a:solidFill>
                  <a:srgbClr val="000000"/>
                </a:solidFill>
              </a:rPr>
              <a:t>whereas </a:t>
            </a:r>
            <a:r>
              <a:rPr lang="en-US" sz="1600" spc="-50" dirty="0" smtClean="0">
                <a:solidFill>
                  <a:srgbClr val="000000"/>
                </a:solidFill>
              </a:rPr>
              <a:t>the last model makes use of an </a:t>
            </a:r>
            <a:r>
              <a:rPr lang="en-US" sz="1600" spc="-50" dirty="0" smtClean="0">
                <a:solidFill>
                  <a:srgbClr val="0070C0"/>
                </a:solidFill>
              </a:rPr>
              <a:t>Atom</a:t>
            </a:r>
            <a:r>
              <a:rPr lang="en-US" sz="1600" spc="-50" dirty="0" smtClean="0">
                <a:solidFill>
                  <a:srgbClr val="000000"/>
                </a:solidFill>
              </a:rPr>
              <a:t> </a:t>
            </a:r>
            <a:endParaRPr lang="en-US" sz="1600" spc="-50" dirty="0" smtClean="0">
              <a:solidFill>
                <a:srgbClr val="000000"/>
              </a:solidFill>
            </a:endParaRPr>
          </a:p>
          <a:p>
            <a:pPr lvl="0">
              <a:spcAft>
                <a:spcPts val="1200"/>
              </a:spcAft>
              <a:defRPr/>
            </a:pPr>
            <a:r>
              <a:rPr lang="en-US" sz="1600" spc="-50" dirty="0">
                <a:solidFill>
                  <a:srgbClr val="000000"/>
                </a:solidFill>
              </a:rPr>
              <a:t> </a:t>
            </a:r>
            <a:r>
              <a:rPr lang="en-US" sz="1600" spc="-50" dirty="0" smtClean="0">
                <a:solidFill>
                  <a:srgbClr val="000000"/>
                </a:solidFill>
              </a:rPr>
              <a:t>    </a:t>
            </a:r>
            <a:r>
              <a:rPr lang="en-US" sz="1600" spc="-50" dirty="0" smtClean="0">
                <a:solidFill>
                  <a:srgbClr val="000000"/>
                </a:solidFill>
              </a:rPr>
              <a:t>processor and is </a:t>
            </a:r>
            <a:r>
              <a:rPr lang="en-US" sz="1600" spc="-50" dirty="0" smtClean="0">
                <a:solidFill>
                  <a:srgbClr val="000000"/>
                </a:solidFill>
              </a:rPr>
              <a:t>running under </a:t>
            </a:r>
            <a:r>
              <a:rPr lang="en-US" sz="1600" spc="-50" dirty="0" smtClean="0">
                <a:solidFill>
                  <a:srgbClr val="0070C0"/>
                </a:solidFill>
              </a:rPr>
              <a:t>Windows 8.1</a:t>
            </a:r>
            <a:r>
              <a:rPr lang="en-US" sz="1600" spc="-50" dirty="0" smtClean="0">
                <a:solidFill>
                  <a:srgbClr val="000000"/>
                </a:solidFill>
              </a:rPr>
              <a:t>.</a:t>
            </a:r>
            <a:endParaRPr lang="en-US" sz="1600" spc="-50" dirty="0" smtClean="0">
              <a:solidFill>
                <a:srgbClr val="000000"/>
              </a:solidFill>
            </a:endParaRPr>
          </a:p>
          <a:p>
            <a:pPr marL="285750" lvl="0" indent="-285750">
              <a:buFont typeface="Arial" panose="020B0604020202020204" pitchFamily="34" charset="0"/>
              <a:buChar char="•"/>
              <a:defRPr/>
            </a:pPr>
            <a:r>
              <a:rPr lang="en-US" sz="1600" spc="-50" dirty="0" smtClean="0">
                <a:solidFill>
                  <a:srgbClr val="000000"/>
                </a:solidFill>
              </a:rPr>
              <a:t> By contrast, </a:t>
            </a:r>
            <a:r>
              <a:rPr lang="en-US" sz="1600" spc="-50" dirty="0" smtClean="0">
                <a:solidFill>
                  <a:srgbClr val="0070C0"/>
                </a:solidFill>
              </a:rPr>
              <a:t>all models of the </a:t>
            </a:r>
            <a:r>
              <a:rPr lang="en-US" sz="1600" spc="-50" dirty="0" smtClean="0">
                <a:solidFill>
                  <a:srgbClr val="FF0000"/>
                </a:solidFill>
              </a:rPr>
              <a:t>Surface Pro line </a:t>
            </a:r>
            <a:r>
              <a:rPr lang="en-US" sz="1600" spc="-50" dirty="0" smtClean="0">
                <a:solidFill>
                  <a:srgbClr val="000000"/>
                </a:solidFill>
              </a:rPr>
              <a:t>are built on </a:t>
            </a:r>
            <a:r>
              <a:rPr lang="en-US" sz="1600" spc="-50" dirty="0" smtClean="0">
                <a:solidFill>
                  <a:srgbClr val="0070C0"/>
                </a:solidFill>
              </a:rPr>
              <a:t>Intel’s x86-based Core 2 </a:t>
            </a:r>
          </a:p>
          <a:p>
            <a:pPr lvl="0">
              <a:defRPr/>
            </a:pPr>
            <a:r>
              <a:rPr lang="en-US" sz="1600" spc="-50" dirty="0">
                <a:solidFill>
                  <a:srgbClr val="0070C0"/>
                </a:solidFill>
              </a:rPr>
              <a:t> </a:t>
            </a:r>
            <a:r>
              <a:rPr lang="en-US" sz="1600" spc="-50" dirty="0" smtClean="0">
                <a:solidFill>
                  <a:srgbClr val="0070C0"/>
                </a:solidFill>
              </a:rPr>
              <a:t>      </a:t>
            </a:r>
            <a:r>
              <a:rPr lang="en-US" sz="1600" spc="-80" dirty="0" smtClean="0">
                <a:solidFill>
                  <a:srgbClr val="000000"/>
                </a:solidFill>
              </a:rPr>
              <a:t>processors and run under different versions of </a:t>
            </a:r>
            <a:r>
              <a:rPr lang="en-US" sz="1600" spc="-80" dirty="0" smtClean="0">
                <a:solidFill>
                  <a:srgbClr val="0070C0"/>
                </a:solidFill>
              </a:rPr>
              <a:t>Windows</a:t>
            </a:r>
            <a:r>
              <a:rPr lang="en-US" sz="1600" spc="-80" dirty="0" smtClean="0">
                <a:solidFill>
                  <a:srgbClr val="000000"/>
                </a:solidFill>
              </a:rPr>
              <a:t>, as the next two Tables indicate.</a:t>
            </a:r>
          </a:p>
        </p:txBody>
      </p:sp>
    </p:spTree>
    <p:extLst>
      <p:ext uri="{BB962C8B-B14F-4D97-AF65-F5344CB8AC3E}">
        <p14:creationId xmlns:p14="http://schemas.microsoft.com/office/powerpoint/2010/main" val="3514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 calcmode="lin" valueType="num">
                                      <p:cBhvr additive="base">
                                        <p:cTn id="4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 calcmode="lin" valueType="num">
                                      <p:cBhvr additive="base">
                                        <p:cTn id="4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smtClean="0"/>
              <a:t>3.3 </a:t>
            </a:r>
            <a:r>
              <a:rPr lang="en-US" spc="-30" dirty="0"/>
              <a:t>x86 (Core 2/Zen)-based mobile Windows devices (Surface devices) (5) </a:t>
            </a:r>
            <a:endParaRPr lang="en-US" dirty="0"/>
          </a:p>
        </p:txBody>
      </p:sp>
      <p:sp>
        <p:nvSpPr>
          <p:cNvPr id="4" name="TextBox 3"/>
          <p:cNvSpPr txBox="1"/>
          <p:nvPr/>
        </p:nvSpPr>
        <p:spPr>
          <a:xfrm>
            <a:off x="71438" y="440668"/>
            <a:ext cx="977960" cy="338554"/>
          </a:xfrm>
          <a:prstGeom prst="rect">
            <a:avLst/>
          </a:prstGeom>
          <a:noFill/>
        </p:spPr>
        <p:txBody>
          <a:bodyPr wrap="none" rtlCol="0">
            <a:spAutoFit/>
          </a:bodyPr>
          <a:lstStyle/>
          <a:p>
            <a:r>
              <a:rPr lang="en-US" sz="1600" dirty="0">
                <a:solidFill>
                  <a:srgbClr val="FF0000"/>
                </a:solidFill>
              </a:rPr>
              <a:t>Remark</a:t>
            </a:r>
          </a:p>
        </p:txBody>
      </p:sp>
      <p:sp>
        <p:nvSpPr>
          <p:cNvPr id="5" name="TextBox 4"/>
          <p:cNvSpPr txBox="1"/>
          <p:nvPr/>
        </p:nvSpPr>
        <p:spPr>
          <a:xfrm>
            <a:off x="205891" y="749678"/>
            <a:ext cx="830067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NVIDIA’s </a:t>
            </a:r>
            <a:r>
              <a:rPr lang="en-US" sz="1600" dirty="0" err="1" smtClean="0">
                <a:solidFill>
                  <a:srgbClr val="0070C0"/>
                </a:solidFill>
              </a:rPr>
              <a:t>Tegra</a:t>
            </a:r>
            <a:r>
              <a:rPr lang="en-US" sz="1600" dirty="0" smtClean="0">
                <a:solidFill>
                  <a:srgbClr val="0070C0"/>
                </a:solidFill>
              </a:rPr>
              <a:t> processors were Armv7-A </a:t>
            </a:r>
            <a:r>
              <a:rPr lang="en-US" sz="1600" dirty="0">
                <a:solidFill>
                  <a:srgbClr val="0070C0"/>
                </a:solidFill>
              </a:rPr>
              <a:t>based </a:t>
            </a:r>
            <a:r>
              <a:rPr lang="en-US" sz="1600" dirty="0" smtClean="0"/>
              <a:t>and </a:t>
            </a:r>
            <a:r>
              <a:rPr lang="en-US" sz="1600" dirty="0"/>
              <a:t>run under </a:t>
            </a:r>
            <a:r>
              <a:rPr lang="en-US" sz="1600" dirty="0" smtClean="0">
                <a:solidFill>
                  <a:srgbClr val="0070C0"/>
                </a:solidFill>
              </a:rPr>
              <a:t>Windows RT</a:t>
            </a:r>
          </a:p>
          <a:p>
            <a:r>
              <a:rPr lang="en-US" sz="1600" dirty="0">
                <a:solidFill>
                  <a:srgbClr val="0070C0"/>
                </a:solidFill>
              </a:rPr>
              <a:t> </a:t>
            </a:r>
            <a:r>
              <a:rPr lang="en-US" sz="1600" dirty="0" smtClean="0">
                <a:solidFill>
                  <a:srgbClr val="0070C0"/>
                </a:solidFill>
              </a:rPr>
              <a:t>     </a:t>
            </a:r>
            <a:r>
              <a:rPr lang="en-US" sz="1600" dirty="0"/>
              <a:t>which was a modified Windows 8 aiming at the ARMv7-A ISA</a:t>
            </a:r>
            <a:r>
              <a:rPr lang="en-US" sz="1600" dirty="0" smtClean="0"/>
              <a:t>.</a:t>
            </a:r>
            <a:endParaRPr lang="en-US" sz="1600" dirty="0"/>
          </a:p>
        </p:txBody>
      </p:sp>
      <p:sp>
        <p:nvSpPr>
          <p:cNvPr id="8" name="TextBox 7"/>
          <p:cNvSpPr txBox="1"/>
          <p:nvPr/>
        </p:nvSpPr>
        <p:spPr>
          <a:xfrm>
            <a:off x="170395" y="3858143"/>
            <a:ext cx="893810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Despite </a:t>
            </a:r>
            <a:r>
              <a:rPr lang="en-US" sz="1600" dirty="0">
                <a:solidFill>
                  <a:srgbClr val="0070C0"/>
                </a:solidFill>
              </a:rPr>
              <a:t>replacing</a:t>
            </a:r>
            <a:r>
              <a:rPr lang="en-US" sz="1600" dirty="0"/>
              <a:t> </a:t>
            </a:r>
            <a:r>
              <a:rPr lang="en-US" sz="1600" dirty="0" err="1" smtClean="0"/>
              <a:t>Tegra</a:t>
            </a:r>
            <a:r>
              <a:rPr lang="en-US" sz="1600" dirty="0" smtClean="0"/>
              <a:t> processors </a:t>
            </a:r>
            <a:r>
              <a:rPr lang="en-US" sz="1600" dirty="0"/>
              <a:t>by an </a:t>
            </a:r>
            <a:r>
              <a:rPr lang="en-US" sz="1600" dirty="0">
                <a:solidFill>
                  <a:srgbClr val="0070C0"/>
                </a:solidFill>
              </a:rPr>
              <a:t>x86-based Atom </a:t>
            </a:r>
            <a:r>
              <a:rPr lang="en-US" sz="1600" dirty="0"/>
              <a:t>model and the</a:t>
            </a:r>
          </a:p>
          <a:p>
            <a:r>
              <a:rPr lang="en-US" sz="1600" dirty="0"/>
              <a:t>       Windows RT by </a:t>
            </a:r>
            <a:r>
              <a:rPr lang="en-US" sz="1600" dirty="0">
                <a:solidFill>
                  <a:srgbClr val="0070C0"/>
                </a:solidFill>
              </a:rPr>
              <a:t>Windows 8.1 </a:t>
            </a:r>
            <a:r>
              <a:rPr lang="en-US" sz="1600" dirty="0"/>
              <a:t>(see below), this line was </a:t>
            </a:r>
            <a:r>
              <a:rPr lang="en-US" sz="1600" dirty="0">
                <a:solidFill>
                  <a:srgbClr val="FF0000"/>
                </a:solidFill>
              </a:rPr>
              <a:t>cancelled </a:t>
            </a:r>
            <a:r>
              <a:rPr lang="en-US" sz="1600" dirty="0"/>
              <a:t>due to less</a:t>
            </a:r>
          </a:p>
          <a:p>
            <a:r>
              <a:rPr lang="en-US" sz="1600" dirty="0"/>
              <a:t>       than expected sales figures. </a:t>
            </a:r>
          </a:p>
        </p:txBody>
      </p:sp>
      <p:graphicFrame>
        <p:nvGraphicFramePr>
          <p:cNvPr id="9" name="Táblázat 1"/>
          <p:cNvGraphicFramePr>
            <a:graphicFrameLocks noGrp="1"/>
          </p:cNvGraphicFramePr>
          <p:nvPr>
            <p:extLst>
              <p:ext uri="{D42A27DB-BD31-4B8C-83A1-F6EECF244321}">
                <p14:modId xmlns:p14="http://schemas.microsoft.com/office/powerpoint/2010/main" val="2823262558"/>
              </p:ext>
            </p:extLst>
          </p:nvPr>
        </p:nvGraphicFramePr>
        <p:xfrm>
          <a:off x="297115" y="1526026"/>
          <a:ext cx="8460350" cy="169829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215135">
                  <a:extLst>
                    <a:ext uri="{9D8B030D-6E8A-4147-A177-3AD203B41FA5}">
                      <a16:colId xmlns:a16="http://schemas.microsoft.com/office/drawing/2014/main" val="20003"/>
                    </a:ext>
                  </a:extLst>
                </a:gridCol>
                <a:gridCol w="900100">
                  <a:extLst>
                    <a:ext uri="{9D8B030D-6E8A-4147-A177-3AD203B41FA5}">
                      <a16:colId xmlns:a16="http://schemas.microsoft.com/office/drawing/2014/main" val="20004"/>
                    </a:ext>
                  </a:extLst>
                </a:gridCol>
                <a:gridCol w="2354660">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Core</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nr</a:t>
                      </a:r>
                      <a:r>
                        <a:rPr lang="en-US" sz="1300" dirty="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10/2012</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3</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a:t>
                      </a:r>
                      <a:r>
                        <a:rPr lang="en-US" sz="1300" baseline="0" dirty="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a:latin typeface="Verdana" panose="020B0604030504040204" pitchFamily="34" charset="0"/>
                          <a:ea typeface="Verdana" panose="020B0604030504040204" pitchFamily="34" charset="0"/>
                          <a:cs typeface="Verdana" panose="020B0604030504040204" pitchFamily="34" charset="0"/>
                        </a:rPr>
                        <a:t>Airmont</a:t>
                      </a:r>
                      <a:r>
                        <a:rPr lang="en-US" sz="1300" dirty="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bl>
          </a:graphicData>
        </a:graphic>
      </p:graphicFrame>
      <p:sp>
        <p:nvSpPr>
          <p:cNvPr id="10" name="TextBox 9"/>
          <p:cNvSpPr txBox="1"/>
          <p:nvPr/>
        </p:nvSpPr>
        <p:spPr>
          <a:xfrm>
            <a:off x="467544" y="3414482"/>
            <a:ext cx="8178714" cy="338554"/>
          </a:xfrm>
          <a:prstGeom prst="rect">
            <a:avLst/>
          </a:prstGeom>
          <a:noFill/>
        </p:spPr>
        <p:txBody>
          <a:bodyPr wrap="none" rtlCol="0">
            <a:spAutoFit/>
          </a:bodyPr>
          <a:lstStyle/>
          <a:p>
            <a:r>
              <a:rPr lang="en-US" sz="1600" dirty="0"/>
              <a:t>Table: Microsoft’s NVIDIA Armv7-A or Intel’s x86 Atom-based Surface tablets</a:t>
            </a:r>
          </a:p>
        </p:txBody>
      </p:sp>
    </p:spTree>
    <p:extLst>
      <p:ext uri="{BB962C8B-B14F-4D97-AF65-F5344CB8AC3E}">
        <p14:creationId xmlns:p14="http://schemas.microsoft.com/office/powerpoint/2010/main" val="356715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620"/>
            <a:ext cx="9144000" cy="393192"/>
          </a:xfrm>
          <a:solidFill>
            <a:srgbClr val="0000FF"/>
          </a:solidFill>
          <a:ln>
            <a:noFill/>
          </a:ln>
          <a:effectLst/>
        </p:spPr>
        <p:txBody>
          <a:bodyPr vert="horz" wrap="square" lIns="91440" tIns="45720" rIns="91440" bIns="45720" numCol="1" anchor="ctr" anchorCtr="0" compatLnSpc="1">
            <a:prstTxWarp prst="textNoShape">
              <a:avLst/>
            </a:prstTxWarp>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(3)</a:t>
            </a:r>
            <a:endParaRPr lang="en-US" dirty="0">
              <a:solidFill>
                <a:srgbClr val="FFFFFF"/>
              </a:solidFill>
            </a:endParaRPr>
          </a:p>
        </p:txBody>
      </p:sp>
      <p:sp>
        <p:nvSpPr>
          <p:cNvPr id="5" name="Rounded Rectangle 4"/>
          <p:cNvSpPr/>
          <p:nvPr/>
        </p:nvSpPr>
        <p:spPr bwMode="auto">
          <a:xfrm>
            <a:off x="-18510" y="873256"/>
            <a:ext cx="9143999" cy="439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41825" y="963214"/>
            <a:ext cx="9070617" cy="2292935"/>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a:solidFill>
                  <a:srgbClr val="FF0000"/>
                </a:solidFill>
              </a:rPr>
              <a:t>The ARM ISA </a:t>
            </a:r>
            <a:r>
              <a:rPr lang="en-US" sz="1600" dirty="0"/>
              <a:t>is a </a:t>
            </a:r>
            <a:r>
              <a:rPr lang="en-US" sz="1600" dirty="0">
                <a:solidFill>
                  <a:srgbClr val="FF0000"/>
                </a:solidFill>
              </a:rPr>
              <a:t>RISC architecture </a:t>
            </a:r>
            <a:r>
              <a:rPr lang="en-US" sz="1600" dirty="0"/>
              <a:t>in contrast to the </a:t>
            </a:r>
            <a:r>
              <a:rPr lang="en-US" sz="1600" dirty="0">
                <a:solidFill>
                  <a:srgbClr val="FF0000"/>
                </a:solidFill>
              </a:rPr>
              <a:t>x86 ISA </a:t>
            </a:r>
            <a:r>
              <a:rPr lang="en-US" sz="1600" dirty="0"/>
              <a:t>which is a </a:t>
            </a:r>
            <a:r>
              <a:rPr lang="en-US" sz="1600" dirty="0">
                <a:solidFill>
                  <a:srgbClr val="FF0000"/>
                </a:solidFill>
              </a:rPr>
              <a:t>CISC </a:t>
            </a:r>
          </a:p>
          <a:p>
            <a:pPr>
              <a:spcAft>
                <a:spcPts val="600"/>
              </a:spcAft>
              <a:buClr>
                <a:schemeClr val="tx1"/>
              </a:buClr>
            </a:pPr>
            <a:r>
              <a:rPr lang="en-US" sz="1600" dirty="0">
                <a:solidFill>
                  <a:srgbClr val="FF0000"/>
                </a:solidFill>
              </a:rPr>
              <a:t>      ISA.</a:t>
            </a:r>
          </a:p>
          <a:p>
            <a:pPr marL="285750" indent="-285750">
              <a:buClr>
                <a:schemeClr val="tx1"/>
              </a:buClr>
              <a:buFont typeface="Arial" panose="020B0604020202020204" pitchFamily="34" charset="0"/>
              <a:buChar char="•"/>
            </a:pPr>
            <a:r>
              <a:rPr lang="en-US" sz="1600" dirty="0">
                <a:solidFill>
                  <a:srgbClr val="FF0000"/>
                </a:solidFill>
              </a:rPr>
              <a:t> </a:t>
            </a:r>
            <a:r>
              <a:rPr lang="en-US" sz="1600" dirty="0">
                <a:solidFill>
                  <a:srgbClr val="0070C0"/>
                </a:solidFill>
              </a:rPr>
              <a:t>RISC ISAs </a:t>
            </a:r>
            <a:r>
              <a:rPr lang="en-US" sz="1600" dirty="0"/>
              <a:t>are</a:t>
            </a:r>
            <a:r>
              <a:rPr lang="en-US" sz="1600" dirty="0">
                <a:solidFill>
                  <a:srgbClr val="FF0000"/>
                </a:solidFill>
              </a:rPr>
              <a:t> Load/Store architectures </a:t>
            </a:r>
            <a:r>
              <a:rPr lang="en-US" sz="1600" dirty="0"/>
              <a:t>which</a:t>
            </a:r>
            <a:r>
              <a:rPr lang="en-US" sz="1600" dirty="0">
                <a:solidFill>
                  <a:srgbClr val="FF0000"/>
                </a:solidFill>
              </a:rPr>
              <a:t> </a:t>
            </a:r>
            <a:r>
              <a:rPr lang="en-US" sz="1600" dirty="0">
                <a:solidFill>
                  <a:srgbClr val="0070C0"/>
                </a:solidFill>
              </a:rPr>
              <a:t>fetch their operands from</a:t>
            </a:r>
          </a:p>
          <a:p>
            <a:pPr>
              <a:spcAft>
                <a:spcPts val="600"/>
              </a:spcAft>
              <a:buClr>
                <a:schemeClr val="tx1"/>
              </a:buClr>
            </a:pPr>
            <a:r>
              <a:rPr lang="en-US" sz="1600" dirty="0">
                <a:solidFill>
                  <a:srgbClr val="0070C0"/>
                </a:solidFill>
              </a:rPr>
              <a:t>      registers,</a:t>
            </a:r>
          </a:p>
          <a:p>
            <a:pPr>
              <a:buClr>
                <a:schemeClr val="tx1"/>
              </a:buClr>
            </a:pPr>
            <a:r>
              <a:rPr lang="en-US" sz="1600" dirty="0">
                <a:solidFill>
                  <a:srgbClr val="FF0000"/>
                </a:solidFill>
              </a:rPr>
              <a:t>     </a:t>
            </a:r>
            <a:r>
              <a:rPr lang="en-US" sz="1600" spc="-20" dirty="0"/>
              <a:t>whereas</a:t>
            </a:r>
            <a:r>
              <a:rPr lang="en-US" sz="1600" spc="-20" dirty="0">
                <a:solidFill>
                  <a:srgbClr val="FF0000"/>
                </a:solidFill>
              </a:rPr>
              <a:t> </a:t>
            </a:r>
            <a:r>
              <a:rPr lang="en-US" sz="1600" spc="-20" dirty="0">
                <a:solidFill>
                  <a:srgbClr val="0070C0"/>
                </a:solidFill>
              </a:rPr>
              <a:t>CISC architectures</a:t>
            </a:r>
            <a:r>
              <a:rPr lang="en-US" sz="1600" spc="-20" dirty="0">
                <a:solidFill>
                  <a:srgbClr val="FF0000"/>
                </a:solidFill>
              </a:rPr>
              <a:t> </a:t>
            </a:r>
            <a:r>
              <a:rPr lang="en-US" sz="1600" spc="-20" dirty="0" smtClean="0">
                <a:solidFill>
                  <a:srgbClr val="FF0000"/>
                </a:solidFill>
              </a:rPr>
              <a:t>are register-memory architectures </a:t>
            </a:r>
            <a:r>
              <a:rPr lang="en-US" sz="1600" spc="-20" dirty="0" smtClean="0"/>
              <a:t>that</a:t>
            </a:r>
            <a:r>
              <a:rPr lang="en-US" sz="1600" spc="-20" dirty="0" smtClean="0">
                <a:solidFill>
                  <a:srgbClr val="FF0000"/>
                </a:solidFill>
              </a:rPr>
              <a:t> </a:t>
            </a:r>
            <a:r>
              <a:rPr lang="en-US" sz="1600" spc="-20" dirty="0" smtClean="0">
                <a:solidFill>
                  <a:srgbClr val="0070C0"/>
                </a:solidFill>
              </a:rPr>
              <a:t>allow operand</a:t>
            </a:r>
          </a:p>
          <a:p>
            <a:pPr>
              <a:spcAft>
                <a:spcPts val="600"/>
              </a:spcAft>
              <a:buClr>
                <a:schemeClr val="tx1"/>
              </a:buClr>
            </a:pPr>
            <a:r>
              <a:rPr lang="en-US" sz="1600" dirty="0">
                <a:solidFill>
                  <a:srgbClr val="0070C0"/>
                </a:solidFill>
              </a:rPr>
              <a:t> </a:t>
            </a:r>
            <a:r>
              <a:rPr lang="en-US" sz="1600" dirty="0" smtClean="0">
                <a:solidFill>
                  <a:srgbClr val="0070C0"/>
                </a:solidFill>
              </a:rPr>
              <a:t>     </a:t>
            </a:r>
            <a:r>
              <a:rPr lang="en-US" sz="1600" dirty="0" smtClean="0">
                <a:solidFill>
                  <a:srgbClr val="0070C0"/>
                </a:solidFill>
              </a:rPr>
              <a:t> </a:t>
            </a:r>
            <a:r>
              <a:rPr lang="en-US" sz="1600" dirty="0">
                <a:solidFill>
                  <a:srgbClr val="0070C0"/>
                </a:solidFill>
              </a:rPr>
              <a:t>fetches both from registers and </a:t>
            </a:r>
            <a:r>
              <a:rPr lang="en-US" sz="1600" dirty="0" smtClean="0">
                <a:solidFill>
                  <a:srgbClr val="0070C0"/>
                </a:solidFill>
              </a:rPr>
              <a:t>the memory</a:t>
            </a:r>
            <a:r>
              <a:rPr lang="en-US" sz="1600" dirty="0">
                <a:solidFill>
                  <a:srgbClr val="0070C0"/>
                </a:solidFill>
              </a:rPr>
              <a:t>.</a:t>
            </a:r>
          </a:p>
          <a:p>
            <a:pPr marL="285750" indent="-285750">
              <a:buClr>
                <a:schemeClr val="tx1"/>
              </a:buClr>
              <a:buFont typeface="Arial" panose="020B0604020202020204" pitchFamily="34" charset="0"/>
              <a:buChar char="•"/>
            </a:pPr>
            <a:r>
              <a:rPr lang="en-US" sz="1600" dirty="0">
                <a:solidFill>
                  <a:srgbClr val="0070C0"/>
                </a:solidFill>
              </a:rPr>
              <a:t>This has two consequences;</a:t>
            </a:r>
          </a:p>
          <a:p>
            <a:pPr>
              <a:buClr>
                <a:schemeClr val="tx1"/>
              </a:buClr>
            </a:pPr>
            <a:r>
              <a:rPr lang="en-US" sz="1600" dirty="0">
                <a:solidFill>
                  <a:srgbClr val="FF0000"/>
                </a:solidFill>
              </a:rPr>
              <a:t>  </a:t>
            </a:r>
          </a:p>
        </p:txBody>
      </p:sp>
      <p:sp>
        <p:nvSpPr>
          <p:cNvPr id="10" name="TextBox 9"/>
          <p:cNvSpPr txBox="1"/>
          <p:nvPr/>
        </p:nvSpPr>
        <p:spPr>
          <a:xfrm>
            <a:off x="250825" y="4333361"/>
            <a:ext cx="8777596"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This is the reason why ARM designs dominate recently the embedded and the </a:t>
            </a:r>
          </a:p>
          <a:p>
            <a:pPr>
              <a:buClr>
                <a:schemeClr val="tx1"/>
              </a:buClr>
            </a:pPr>
            <a:r>
              <a:rPr lang="en-US" sz="1600" dirty="0">
                <a:solidFill>
                  <a:srgbClr val="FF0000"/>
                </a:solidFill>
              </a:rPr>
              <a:t>      mobile market </a:t>
            </a:r>
            <a:r>
              <a:rPr lang="en-US" sz="1600" dirty="0">
                <a:solidFill>
                  <a:srgbClr val="000000"/>
                </a:solidFill>
              </a:rPr>
              <a:t>(including smartphones and tablets) and why </a:t>
            </a:r>
            <a:r>
              <a:rPr lang="en-US" sz="1600" dirty="0">
                <a:solidFill>
                  <a:srgbClr val="0070C0"/>
                </a:solidFill>
              </a:rPr>
              <a:t>increasingly more</a:t>
            </a:r>
          </a:p>
          <a:p>
            <a:pPr>
              <a:spcAft>
                <a:spcPts val="600"/>
              </a:spcAft>
              <a:buClr>
                <a:schemeClr val="tx1"/>
              </a:buClr>
            </a:pPr>
            <a:r>
              <a:rPr lang="en-US" sz="1600" dirty="0">
                <a:solidFill>
                  <a:srgbClr val="0070C0"/>
                </a:solidFill>
              </a:rPr>
              <a:t>      </a:t>
            </a:r>
            <a:r>
              <a:rPr lang="en-US" sz="1600" dirty="0">
                <a:solidFill>
                  <a:srgbClr val="FF0000"/>
                </a:solidFill>
              </a:rPr>
              <a:t>ARM ISA-based server processor designs </a:t>
            </a:r>
            <a:r>
              <a:rPr lang="en-US" sz="1600" dirty="0">
                <a:solidFill>
                  <a:srgbClr val="0070C0"/>
                </a:solidFill>
              </a:rPr>
              <a:t>appear </a:t>
            </a:r>
            <a:r>
              <a:rPr lang="en-US" sz="1600" dirty="0">
                <a:solidFill>
                  <a:srgbClr val="000000"/>
                </a:solidFill>
              </a:rPr>
              <a:t>(e.g. ARM’s </a:t>
            </a:r>
            <a:r>
              <a:rPr lang="en-US" sz="1600" dirty="0" err="1">
                <a:solidFill>
                  <a:srgbClr val="000000"/>
                </a:solidFill>
              </a:rPr>
              <a:t>Neoverse</a:t>
            </a:r>
            <a:r>
              <a:rPr lang="en-US" sz="1600" dirty="0">
                <a:solidFill>
                  <a:srgbClr val="000000"/>
                </a:solidFill>
              </a:rPr>
              <a:t> line).</a:t>
            </a:r>
            <a:endParaRPr lang="hu-HU" sz="1600" dirty="0">
              <a:solidFill>
                <a:srgbClr val="000000"/>
              </a:solidFill>
            </a:endParaRPr>
          </a:p>
        </p:txBody>
      </p:sp>
      <p:sp>
        <p:nvSpPr>
          <p:cNvPr id="11" name="TextBox 10"/>
          <p:cNvSpPr txBox="1"/>
          <p:nvPr/>
        </p:nvSpPr>
        <p:spPr>
          <a:xfrm>
            <a:off x="566554" y="2943434"/>
            <a:ext cx="8577445" cy="1400383"/>
          </a:xfrm>
          <a:prstGeom prst="rect">
            <a:avLst/>
          </a:prstGeom>
          <a:noFill/>
        </p:spPr>
        <p:txBody>
          <a:bodyPr wrap="square" rtlCol="0">
            <a:spAutoFit/>
          </a:bodyPr>
          <a:lstStyle/>
          <a:p>
            <a:pPr marL="342900" indent="-342900">
              <a:buAutoNum type="alphaLcParenR"/>
            </a:pPr>
            <a:r>
              <a:rPr lang="en-GB" sz="1600" dirty="0">
                <a:solidFill>
                  <a:srgbClr val="FF0000"/>
                </a:solidFill>
              </a:rPr>
              <a:t>CISC instructions are different long</a:t>
            </a:r>
            <a:r>
              <a:rPr lang="en-GB" sz="1600" dirty="0"/>
              <a:t>, </a:t>
            </a:r>
            <a:r>
              <a:rPr lang="en-GB" sz="1600" dirty="0">
                <a:solidFill>
                  <a:srgbClr val="0070C0"/>
                </a:solidFill>
              </a:rPr>
              <a:t>depending on the number of memory</a:t>
            </a:r>
          </a:p>
          <a:p>
            <a:r>
              <a:rPr lang="en-GB" sz="1600" dirty="0">
                <a:solidFill>
                  <a:srgbClr val="0070C0"/>
                </a:solidFill>
              </a:rPr>
              <a:t>      operands to be fetched</a:t>
            </a:r>
            <a:r>
              <a:rPr lang="en-GB" sz="1600" dirty="0"/>
              <a:t> whereas </a:t>
            </a:r>
            <a:r>
              <a:rPr lang="en-GB" sz="1600" dirty="0">
                <a:solidFill>
                  <a:srgbClr val="0070C0"/>
                </a:solidFill>
              </a:rPr>
              <a:t>RISC instructions have equal length</a:t>
            </a:r>
          </a:p>
          <a:p>
            <a:pPr>
              <a:spcAft>
                <a:spcPts val="600"/>
              </a:spcAft>
            </a:pPr>
            <a:r>
              <a:rPr lang="en-GB" sz="1600" dirty="0"/>
              <a:t>      (typically  32-bit) and</a:t>
            </a:r>
          </a:p>
          <a:p>
            <a:r>
              <a:rPr lang="en-GB" sz="1600" dirty="0">
                <a:solidFill>
                  <a:srgbClr val="FF0000"/>
                </a:solidFill>
              </a:rPr>
              <a:t>b) CISC architectures consume inherently more power </a:t>
            </a:r>
            <a:r>
              <a:rPr lang="en-GB" sz="1600" dirty="0"/>
              <a:t>since </a:t>
            </a:r>
            <a:r>
              <a:rPr lang="en-GB" sz="1600" dirty="0">
                <a:solidFill>
                  <a:srgbClr val="0070C0"/>
                </a:solidFill>
              </a:rPr>
              <a:t>memory fetches </a:t>
            </a:r>
          </a:p>
          <a:p>
            <a:r>
              <a:rPr lang="en-GB" sz="1600" dirty="0">
                <a:solidFill>
                  <a:srgbClr val="0070C0"/>
                </a:solidFill>
              </a:rPr>
              <a:t>     and decoding need more power than register fetches and RISC decoding.</a:t>
            </a:r>
          </a:p>
        </p:txBody>
      </p:sp>
      <p:sp>
        <p:nvSpPr>
          <p:cNvPr id="12" name="TextBox 11"/>
          <p:cNvSpPr txBox="1"/>
          <p:nvPr/>
        </p:nvSpPr>
        <p:spPr>
          <a:xfrm>
            <a:off x="73261" y="476672"/>
            <a:ext cx="7776616" cy="369332"/>
          </a:xfrm>
          <a:prstGeom prst="rect">
            <a:avLst/>
          </a:prstGeom>
          <a:noFill/>
        </p:spPr>
        <p:txBody>
          <a:bodyPr wrap="none" rtlCol="0">
            <a:spAutoFit/>
          </a:bodyPr>
          <a:lstStyle/>
          <a:p>
            <a:r>
              <a:rPr lang="en-GB" dirty="0">
                <a:solidFill>
                  <a:schemeClr val="accent6"/>
                </a:solidFill>
              </a:rPr>
              <a:t>Recap: What are the differences between the Arm and x86 ISAs?</a:t>
            </a:r>
            <a:endParaRPr lang="en-US" dirty="0">
              <a:solidFill>
                <a:schemeClr val="accent6"/>
              </a:solidFill>
            </a:endParaRPr>
          </a:p>
        </p:txBody>
      </p:sp>
    </p:spTree>
    <p:extLst>
      <p:ext uri="{BB962C8B-B14F-4D97-AF65-F5344CB8AC3E}">
        <p14:creationId xmlns:p14="http://schemas.microsoft.com/office/powerpoint/2010/main" val="401713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 calcmode="lin" valueType="num">
                                      <p:cBhvr additive="base">
                                        <p:cTn id="4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 calcmode="lin" valueType="num">
                                      <p:cBhvr additive="base">
                                        <p:cTn id="4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xEl>
                                              <p:pRg st="3" end="3"/>
                                            </p:txEl>
                                          </p:spTgt>
                                        </p:tgtEl>
                                        <p:attrNameLst>
                                          <p:attrName>style.visibility</p:attrName>
                                        </p:attrNameLst>
                                      </p:cBhvr>
                                      <p:to>
                                        <p:strVal val="visible"/>
                                      </p:to>
                                    </p:set>
                                    <p:anim calcmode="lin" valueType="num">
                                      <p:cBhvr additive="base">
                                        <p:cTn id="5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
                                            <p:txEl>
                                              <p:pRg st="4" end="4"/>
                                            </p:txEl>
                                          </p:spTgt>
                                        </p:tgtEl>
                                        <p:attrNameLst>
                                          <p:attrName>style.visibility</p:attrName>
                                        </p:attrNameLst>
                                      </p:cBhvr>
                                      <p:to>
                                        <p:strVal val="visible"/>
                                      </p:to>
                                    </p:set>
                                    <p:anim calcmode="lin" valueType="num">
                                      <p:cBhvr additive="base">
                                        <p:cTn id="5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 calcmode="lin" valueType="num">
                                      <p:cBhvr additive="base">
                                        <p:cTn id="6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
                                            <p:txEl>
                                              <p:pRg st="1" end="1"/>
                                            </p:txEl>
                                          </p:spTgt>
                                        </p:tgtEl>
                                        <p:attrNameLst>
                                          <p:attrName>style.visibility</p:attrName>
                                        </p:attrNameLst>
                                      </p:cBhvr>
                                      <p:to>
                                        <p:strVal val="visible"/>
                                      </p:to>
                                    </p:set>
                                    <p:anim calcmode="lin" valueType="num">
                                      <p:cBhvr additive="base">
                                        <p:cTn id="6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0">
                                            <p:txEl>
                                              <p:pRg st="2" end="2"/>
                                            </p:txEl>
                                          </p:spTgt>
                                        </p:tgtEl>
                                        <p:attrNameLst>
                                          <p:attrName>style.visibility</p:attrName>
                                        </p:attrNameLst>
                                      </p:cBhvr>
                                      <p:to>
                                        <p:strVal val="visible"/>
                                      </p:to>
                                    </p:set>
                                    <p:anim calcmode="lin" valueType="num">
                                      <p:cBhvr additive="base">
                                        <p:cTn id="7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smtClean="0"/>
              <a:t>3.3 </a:t>
            </a:r>
            <a:r>
              <a:rPr lang="en-US" spc="-30" dirty="0"/>
              <a:t>x86 (Core 2/Zen)-based mobile Windows devices (Surface devices) (4) </a:t>
            </a:r>
            <a:endParaRPr lang="en-US" dirty="0"/>
          </a:p>
        </p:txBody>
      </p:sp>
      <p:sp>
        <p:nvSpPr>
          <p:cNvPr id="4" name="TextBox 3"/>
          <p:cNvSpPr txBox="1"/>
          <p:nvPr/>
        </p:nvSpPr>
        <p:spPr>
          <a:xfrm>
            <a:off x="71500" y="849806"/>
            <a:ext cx="8791189" cy="58477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Surface </a:t>
            </a:r>
            <a:r>
              <a:rPr kumimoji="0" lang="en-US" sz="1600" b="0" i="0" u="none" strike="noStrike" kern="1200" cap="none" spc="0" normalizeH="0" baseline="0" noProof="0" dirty="0">
                <a:ln>
                  <a:noFill/>
                </a:ln>
                <a:solidFill>
                  <a:srgbClr val="FF0000"/>
                </a:solidFill>
                <a:effectLst/>
                <a:uLnTx/>
                <a:uFillTx/>
                <a:latin typeface="Verdana"/>
                <a:ea typeface="+mn-ea"/>
                <a:cs typeface="+mn-cs"/>
              </a:rPr>
              <a:t>Pro 2-in-1 tablets </a:t>
            </a:r>
            <a:r>
              <a:rPr kumimoji="0" lang="en-US" sz="1600" b="0" i="0" u="none" strike="noStrike" kern="1200" cap="none" spc="0" normalizeH="0" baseline="0" noProof="0" dirty="0">
                <a:ln>
                  <a:noFill/>
                </a:ln>
                <a:effectLst/>
                <a:uLnTx/>
                <a:uFillTx/>
                <a:latin typeface="Verdana"/>
                <a:ea typeface="+mn-ea"/>
                <a:cs typeface="+mn-cs"/>
              </a:rPr>
              <a:t>are </a:t>
            </a:r>
            <a:r>
              <a:rPr kumimoji="0" lang="en-US" sz="1600" b="0" i="0" u="none" strike="noStrike" kern="1200" cap="none" spc="0" normalizeH="0" baseline="0" noProof="0" dirty="0">
                <a:ln>
                  <a:noFill/>
                </a:ln>
                <a:solidFill>
                  <a:srgbClr val="000000"/>
                </a:solidFill>
                <a:effectLst/>
                <a:uLnTx/>
                <a:uFillTx/>
                <a:latin typeface="Verdana"/>
                <a:ea typeface="+mn-ea"/>
                <a:cs typeface="+mn-cs"/>
              </a:rPr>
              <a:t>built on low power Core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 processors, include </a:t>
            </a:r>
            <a:r>
              <a:rPr kumimoji="0" lang="en-US" sz="1600" b="0" i="0" u="none" strike="noStrike" kern="1200" cap="none" spc="0" normalizeH="0" baseline="0" noProof="0" dirty="0">
                <a:ln>
                  <a:noFill/>
                </a:ln>
                <a:solidFill>
                  <a:srgbClr val="000000"/>
                </a:solidFill>
                <a:effectLst/>
                <a:uLnTx/>
                <a:uFillTx/>
                <a:latin typeface="Verdana"/>
                <a:ea typeface="+mn-ea"/>
                <a:cs typeface="+mn-cs"/>
              </a:rPr>
              <a:t>2 to 4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are running </a:t>
            </a:r>
            <a:r>
              <a:rPr kumimoji="0" lang="en-US" sz="1600" b="0" i="0" u="none" strike="noStrike" kern="1200" cap="none" spc="0" normalizeH="0" baseline="0" noProof="0" dirty="0">
                <a:ln>
                  <a:noFill/>
                </a:ln>
                <a:solidFill>
                  <a:srgbClr val="000000"/>
                </a:solidFill>
                <a:effectLst/>
                <a:uLnTx/>
                <a:uFillTx/>
                <a:latin typeface="Verdana"/>
                <a:ea typeface="+mn-ea"/>
                <a:cs typeface="+mn-cs"/>
              </a:rPr>
              <a:t>under Windows 8 Pro to Windows 11 Home/Pro.</a:t>
            </a:r>
          </a:p>
        </p:txBody>
      </p:sp>
      <p:graphicFrame>
        <p:nvGraphicFramePr>
          <p:cNvPr id="5" name="Táblázat 7"/>
          <p:cNvGraphicFramePr>
            <a:graphicFrameLocks noGrp="1"/>
          </p:cNvGraphicFramePr>
          <p:nvPr>
            <p:extLst/>
          </p:nvPr>
        </p:nvGraphicFramePr>
        <p:xfrm>
          <a:off x="179512" y="1736812"/>
          <a:ext cx="8750575" cy="3571240"/>
        </p:xfrm>
        <a:graphic>
          <a:graphicData uri="http://schemas.openxmlformats.org/drawingml/2006/table">
            <a:tbl>
              <a:tblPr firstRow="1" lastCol="1" bandRow="1">
                <a:tableStyleId>{5940675A-B579-460E-94D1-54222C63F5DA}</a:tableStyleId>
              </a:tblPr>
              <a:tblGrid>
                <a:gridCol w="1516987">
                  <a:extLst>
                    <a:ext uri="{9D8B030D-6E8A-4147-A177-3AD203B41FA5}">
                      <a16:colId xmlns:a16="http://schemas.microsoft.com/office/drawing/2014/main" val="20000"/>
                    </a:ext>
                  </a:extLst>
                </a:gridCol>
                <a:gridCol w="1021636">
                  <a:extLst>
                    <a:ext uri="{9D8B030D-6E8A-4147-A177-3AD203B41FA5}">
                      <a16:colId xmlns:a16="http://schemas.microsoft.com/office/drawing/2014/main" val="20001"/>
                    </a:ext>
                  </a:extLst>
                </a:gridCol>
                <a:gridCol w="1586626">
                  <a:extLst>
                    <a:ext uri="{9D8B030D-6E8A-4147-A177-3AD203B41FA5}">
                      <a16:colId xmlns:a16="http://schemas.microsoft.com/office/drawing/2014/main" val="20002"/>
                    </a:ext>
                  </a:extLst>
                </a:gridCol>
                <a:gridCol w="1269294">
                  <a:extLst>
                    <a:ext uri="{9D8B030D-6E8A-4147-A177-3AD203B41FA5}">
                      <a16:colId xmlns:a16="http://schemas.microsoft.com/office/drawing/2014/main" val="20003"/>
                    </a:ext>
                  </a:extLst>
                </a:gridCol>
                <a:gridCol w="913293">
                  <a:extLst>
                    <a:ext uri="{9D8B030D-6E8A-4147-A177-3AD203B41FA5}">
                      <a16:colId xmlns:a16="http://schemas.microsoft.com/office/drawing/2014/main" val="20004"/>
                    </a:ext>
                  </a:extLst>
                </a:gridCol>
                <a:gridCol w="2442739">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Core </a:t>
                      </a:r>
                    </a:p>
                    <a:p>
                      <a:pPr algn="ctr"/>
                      <a:r>
                        <a:rPr lang="hu-HU" sz="1300" dirty="0">
                          <a:latin typeface="Verdana" panose="020B0604030504040204" pitchFamily="34" charset="0"/>
                          <a:ea typeface="Verdana" panose="020B0604030504040204" pitchFamily="34" charset="0"/>
                          <a:cs typeface="Verdana" panose="020B0604030504040204" pitchFamily="34" charset="0"/>
                        </a:rPr>
                        <a:t>count</a:t>
                      </a: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2/2013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Ivy</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Bridge</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 Pro</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 3</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6/2014</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Skylake</a:t>
                      </a:r>
                      <a:r>
                        <a:rPr lang="en-US" sz="1300" dirty="0">
                          <a:latin typeface="Verdana" panose="020B0604030504040204" pitchFamily="34" charset="0"/>
                          <a:ea typeface="Verdana" panose="020B0604030504040204" pitchFamily="34" charset="0"/>
                          <a:cs typeface="Verdana" panose="020B0604030504040204" pitchFamily="34" charset="0"/>
                        </a:rPr>
                        <a:t>-U </a:t>
                      </a:r>
                      <a:r>
                        <a:rPr lang="en-US" sz="1300" dirty="0" err="1">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Kaby</a:t>
                      </a:r>
                      <a:r>
                        <a:rPr lang="en-US" sz="1300" dirty="0">
                          <a:latin typeface="Verdana" panose="020B0604030504040204" pitchFamily="34" charset="0"/>
                          <a:ea typeface="Verdana" panose="020B0604030504040204" pitchFamily="34" charset="0"/>
                          <a:cs typeface="Verdana" panose="020B0604030504040204" pitchFamily="34" charset="0"/>
                        </a:rPr>
                        <a:t> Lake </a:t>
                      </a:r>
                      <a:r>
                        <a:rPr lang="en-US" sz="1300" dirty="0" err="1">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a:t>
                      </a:r>
                      <a:r>
                        <a:rPr lang="en-US" sz="1300" baseline="0" dirty="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6</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10/2018</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Kaby Lake Refr.</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2761246688"/>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10/2019</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Ice Lake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3527773891"/>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8</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10/2020</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Tiger Lake i5/i7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 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11 Home/Pro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2208358071"/>
                  </a:ext>
                </a:extLst>
              </a:tr>
            </a:tbl>
          </a:graphicData>
        </a:graphic>
      </p:graphicFrame>
      <p:sp>
        <p:nvSpPr>
          <p:cNvPr id="6" name="TextBox 5"/>
          <p:cNvSpPr txBox="1"/>
          <p:nvPr/>
        </p:nvSpPr>
        <p:spPr>
          <a:xfrm>
            <a:off x="1043608" y="5438375"/>
            <a:ext cx="699883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Table: Microsoft’s Intel Core 2-based Surface Pro Windows tablets</a:t>
            </a:r>
          </a:p>
        </p:txBody>
      </p:sp>
      <p:sp>
        <p:nvSpPr>
          <p:cNvPr id="7" name="TextBox 6"/>
          <p:cNvSpPr txBox="1"/>
          <p:nvPr/>
        </p:nvSpPr>
        <p:spPr>
          <a:xfrm>
            <a:off x="71438" y="440668"/>
            <a:ext cx="9793150" cy="369332"/>
          </a:xfrm>
          <a:prstGeom prst="rect">
            <a:avLst/>
          </a:prstGeom>
          <a:noFill/>
        </p:spPr>
        <p:txBody>
          <a:bodyPr wrap="square" rtlCol="0">
            <a:spAutoFit/>
          </a:bodyPr>
          <a:lstStyle/>
          <a:p>
            <a:r>
              <a:rPr lang="en-GB" spc="-80" dirty="0">
                <a:solidFill>
                  <a:schemeClr val="accent6"/>
                </a:solidFill>
              </a:rPr>
              <a:t>Key features of Microsoft’s Surface Pro 2-in-1 Windows tablets built on Intel’s Core 2</a:t>
            </a:r>
          </a:p>
        </p:txBody>
      </p:sp>
      <p:sp>
        <p:nvSpPr>
          <p:cNvPr id="3" name="TextBox 2"/>
          <p:cNvSpPr txBox="1"/>
          <p:nvPr/>
        </p:nvSpPr>
        <p:spPr>
          <a:xfrm>
            <a:off x="179512" y="5841268"/>
            <a:ext cx="8813246" cy="584775"/>
          </a:xfrm>
          <a:prstGeom prst="rect">
            <a:avLst/>
          </a:prstGeom>
          <a:noFill/>
        </p:spPr>
        <p:txBody>
          <a:bodyPr wrap="none" rtlCol="0">
            <a:spAutoFit/>
          </a:bodyPr>
          <a:lstStyle/>
          <a:p>
            <a:r>
              <a:rPr lang="en-US" sz="1600" dirty="0"/>
              <a:t>We note that first Surface Pro models had 10.6 inch displays, whereas later models</a:t>
            </a:r>
          </a:p>
          <a:p>
            <a:r>
              <a:rPr lang="en-US" sz="1600" dirty="0"/>
              <a:t>  were shipped with enlarged displays of 12 or even 13-inch.</a:t>
            </a:r>
          </a:p>
        </p:txBody>
      </p:sp>
    </p:spTree>
    <p:extLst>
      <p:ext uri="{BB962C8B-B14F-4D97-AF65-F5344CB8AC3E}">
        <p14:creationId xmlns:p14="http://schemas.microsoft.com/office/powerpoint/2010/main" val="531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440668"/>
            <a:ext cx="6955750" cy="369332"/>
          </a:xfrm>
          <a:prstGeom prst="rect">
            <a:avLst/>
          </a:prstGeom>
          <a:noFill/>
        </p:spPr>
        <p:txBody>
          <a:bodyPr wrap="none" rtlCol="0">
            <a:spAutoFit/>
          </a:bodyPr>
          <a:lstStyle/>
          <a:p>
            <a:r>
              <a:rPr lang="hu-HU" dirty="0">
                <a:solidFill>
                  <a:schemeClr val="accent6"/>
                </a:solidFill>
              </a:rPr>
              <a:t>Example: </a:t>
            </a:r>
            <a:r>
              <a:rPr lang="en-US" dirty="0">
                <a:solidFill>
                  <a:schemeClr val="accent6"/>
                </a:solidFill>
              </a:rPr>
              <a:t>Windows Surface Pro 3 2-in-1 tablets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a:solidFill>
                  <a:srgbClr val="FF0000"/>
                </a:solidFill>
              </a:rPr>
              <a:t>2-in-1 tablet 12”</a:t>
            </a:r>
          </a:p>
          <a:p>
            <a:r>
              <a:rPr lang="en-US" dirty="0">
                <a:solidFill>
                  <a:srgbClr val="0070C0"/>
                </a:solidFill>
              </a:rPr>
              <a:t>Aim: Replacing laptops</a:t>
            </a:r>
          </a:p>
        </p:txBody>
      </p:sp>
      <p:sp>
        <p:nvSpPr>
          <p:cNvPr id="7" name="TextBox 6"/>
          <p:cNvSpPr txBox="1"/>
          <p:nvPr/>
        </p:nvSpPr>
        <p:spPr>
          <a:xfrm>
            <a:off x="1041693" y="5048002"/>
            <a:ext cx="2603598" cy="584775"/>
          </a:xfrm>
          <a:prstGeom prst="rect">
            <a:avLst/>
          </a:prstGeom>
          <a:noFill/>
        </p:spPr>
        <p:txBody>
          <a:bodyPr wrap="none" rtlCol="0">
            <a:spAutoFit/>
          </a:bodyPr>
          <a:lstStyle/>
          <a:p>
            <a:pPr algn="ctr"/>
            <a:r>
              <a:rPr lang="en-US" sz="1600" dirty="0"/>
              <a:t>Intel’s Surface Pro 3</a:t>
            </a:r>
          </a:p>
          <a:p>
            <a:pPr algn="ctr"/>
            <a:r>
              <a:rPr lang="en-US" sz="1600" dirty="0"/>
              <a:t> used as a laptop </a:t>
            </a:r>
            <a:r>
              <a:rPr lang="en-US" sz="1600" dirty="0" smtClean="0"/>
              <a:t>[106]</a:t>
            </a:r>
            <a:endParaRPr lang="en-US" sz="1600" dirty="0"/>
          </a:p>
        </p:txBody>
      </p:sp>
      <p:sp>
        <p:nvSpPr>
          <p:cNvPr id="11" name="TextBox 10"/>
          <p:cNvSpPr txBox="1"/>
          <p:nvPr/>
        </p:nvSpPr>
        <p:spPr>
          <a:xfrm>
            <a:off x="5595011" y="5048002"/>
            <a:ext cx="2552302" cy="584775"/>
          </a:xfrm>
          <a:prstGeom prst="rect">
            <a:avLst/>
          </a:prstGeom>
          <a:noFill/>
        </p:spPr>
        <p:txBody>
          <a:bodyPr wrap="none" rtlCol="0">
            <a:spAutoFit/>
          </a:bodyPr>
          <a:lstStyle/>
          <a:p>
            <a:pPr algn="ctr"/>
            <a:r>
              <a:rPr lang="en-US" sz="1600" dirty="0"/>
              <a:t>Intel’s Surface Pro 3</a:t>
            </a:r>
          </a:p>
          <a:p>
            <a:pPr algn="ctr"/>
            <a:r>
              <a:rPr lang="en-US" sz="1600" dirty="0"/>
              <a:t> used as a tablet </a:t>
            </a:r>
            <a:r>
              <a:rPr lang="en-US" sz="1600" dirty="0" smtClean="0"/>
              <a:t>[107]</a:t>
            </a:r>
            <a:endParaRPr lang="en-US" sz="1600" dirty="0"/>
          </a:p>
        </p:txBody>
      </p:sp>
      <p:sp>
        <p:nvSpPr>
          <p:cNvPr id="12" name="Title 1"/>
          <p:cNvSpPr>
            <a:spLocks noGrp="1"/>
          </p:cNvSpPr>
          <p:nvPr>
            <p:ph type="title"/>
          </p:nvPr>
        </p:nvSpPr>
        <p:spPr>
          <a:xfrm>
            <a:off x="-11460" y="3898"/>
            <a:ext cx="9144000" cy="392400"/>
          </a:xfrm>
        </p:spPr>
        <p:txBody>
          <a:bodyPr/>
          <a:lstStyle/>
          <a:p>
            <a:r>
              <a:rPr lang="en-US" spc="-30" dirty="0" smtClean="0"/>
              <a:t>3.3 </a:t>
            </a:r>
            <a:r>
              <a:rPr lang="en-US" spc="-30" dirty="0"/>
              <a:t>x86 (Core 2/Zen)-based mobile Windows devices (Surface devices) (3) </a:t>
            </a:r>
            <a:endParaRPr lang="en-US" dirty="0"/>
          </a:p>
        </p:txBody>
      </p:sp>
    </p:spTree>
    <p:extLst>
      <p:ext uri="{BB962C8B-B14F-4D97-AF65-F5344CB8AC3E}">
        <p14:creationId xmlns:p14="http://schemas.microsoft.com/office/powerpoint/2010/main" val="26406806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smtClean="0"/>
              <a:t>3.3 </a:t>
            </a:r>
            <a:r>
              <a:rPr lang="en-US" spc="-30" dirty="0"/>
              <a:t>x86 (Core 2/Zen)-based mobile Windows devices (Surface devices) (6) </a:t>
            </a:r>
            <a:endParaRPr lang="en-US" dirty="0"/>
          </a:p>
        </p:txBody>
      </p:sp>
      <p:sp>
        <p:nvSpPr>
          <p:cNvPr id="5" name="TextBox 4"/>
          <p:cNvSpPr txBox="1"/>
          <p:nvPr/>
        </p:nvSpPr>
        <p:spPr>
          <a:xfrm>
            <a:off x="71438" y="447797"/>
            <a:ext cx="6806094" cy="369332"/>
          </a:xfrm>
          <a:prstGeom prst="rect">
            <a:avLst/>
          </a:prstGeom>
          <a:noFill/>
        </p:spPr>
        <p:txBody>
          <a:bodyPr wrap="none" rtlCol="0">
            <a:spAutoFit/>
          </a:bodyPr>
          <a:lstStyle/>
          <a:p>
            <a:r>
              <a:rPr lang="en-US" dirty="0">
                <a:solidFill>
                  <a:schemeClr val="accent6"/>
                </a:solidFill>
              </a:rPr>
              <a:t>Introduction of a number of Surface devices by Microsoft</a:t>
            </a:r>
          </a:p>
        </p:txBody>
      </p:sp>
      <p:sp>
        <p:nvSpPr>
          <p:cNvPr id="6" name="TextBox 5"/>
          <p:cNvSpPr txBox="1"/>
          <p:nvPr/>
        </p:nvSpPr>
        <p:spPr>
          <a:xfrm>
            <a:off x="194328" y="800708"/>
            <a:ext cx="8891601" cy="830997"/>
          </a:xfrm>
          <a:prstGeom prst="rect">
            <a:avLst/>
          </a:prstGeom>
          <a:noFill/>
        </p:spPr>
        <p:txBody>
          <a:bodyPr wrap="none" rtlCol="0">
            <a:spAutoFit/>
          </a:bodyPr>
          <a:lstStyle/>
          <a:p>
            <a:r>
              <a:rPr lang="en-US" sz="1600" dirty="0"/>
              <a:t>Following the Surface and Surface Pro 2-in-1 tablets Microsoft introduced a number</a:t>
            </a:r>
          </a:p>
          <a:p>
            <a:r>
              <a:rPr lang="en-US" sz="1600" dirty="0"/>
              <a:t>  of </a:t>
            </a:r>
            <a:r>
              <a:rPr lang="en-US" sz="1600" dirty="0">
                <a:solidFill>
                  <a:srgbClr val="FF0000"/>
                </a:solidFill>
              </a:rPr>
              <a:t>further Surface devices</a:t>
            </a:r>
            <a:r>
              <a:rPr lang="en-US" sz="1600" dirty="0"/>
              <a:t>, like the low-cost, 10-inch </a:t>
            </a:r>
            <a:r>
              <a:rPr lang="en-US" sz="1600" dirty="0">
                <a:solidFill>
                  <a:srgbClr val="0070C0"/>
                </a:solidFill>
              </a:rPr>
              <a:t>Surface Go</a:t>
            </a:r>
            <a:r>
              <a:rPr lang="en-US" sz="1600" dirty="0"/>
              <a:t>, the </a:t>
            </a:r>
            <a:r>
              <a:rPr lang="en-US" sz="1600" dirty="0">
                <a:solidFill>
                  <a:srgbClr val="0070C0"/>
                </a:solidFill>
              </a:rPr>
              <a:t>Surface Book</a:t>
            </a:r>
          </a:p>
          <a:p>
            <a:r>
              <a:rPr lang="en-US" sz="1600" dirty="0"/>
              <a:t>  or the </a:t>
            </a:r>
            <a:r>
              <a:rPr lang="en-US" sz="1600" dirty="0">
                <a:solidFill>
                  <a:srgbClr val="0070C0"/>
                </a:solidFill>
              </a:rPr>
              <a:t>Surface Laptop </a:t>
            </a:r>
            <a:r>
              <a:rPr lang="en-US" sz="1600" dirty="0"/>
              <a:t>series, not discussed in this Chapter.</a:t>
            </a:r>
          </a:p>
        </p:txBody>
      </p:sp>
    </p:spTree>
    <p:extLst>
      <p:ext uri="{BB962C8B-B14F-4D97-AF65-F5344CB8AC3E}">
        <p14:creationId xmlns:p14="http://schemas.microsoft.com/office/powerpoint/2010/main" val="27685925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smtClean="0"/>
              <a:t>3.3 </a:t>
            </a:r>
            <a:r>
              <a:rPr lang="en-US" spc="-30" dirty="0"/>
              <a:t>x86 (Core 2/Zen)-based mobile Windows devices (Surface devices) (7) </a:t>
            </a:r>
            <a:endParaRPr lang="en-US" dirty="0"/>
          </a:p>
        </p:txBody>
      </p:sp>
      <p:sp>
        <p:nvSpPr>
          <p:cNvPr id="3" name="Rounded Rectangle 2"/>
          <p:cNvSpPr/>
          <p:nvPr/>
        </p:nvSpPr>
        <p:spPr bwMode="auto">
          <a:xfrm>
            <a:off x="508" y="837369"/>
            <a:ext cx="9144000" cy="122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47106" y="852500"/>
            <a:ext cx="9041418" cy="115416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a </a:t>
            </a:r>
            <a:r>
              <a:rPr kumimoji="0" lang="en-US" sz="1600" b="0" i="0" u="none" strike="noStrike" kern="1200" cap="none" spc="0" normalizeH="0" baseline="0" noProof="0" dirty="0">
                <a:ln>
                  <a:noFill/>
                </a:ln>
                <a:solidFill>
                  <a:srgbClr val="0070C0"/>
                </a:solidFill>
                <a:effectLst/>
                <a:uLnTx/>
                <a:uFillTx/>
                <a:latin typeface="Verdana"/>
                <a:ea typeface="+mn-ea"/>
                <a:cs typeface="+mn-cs"/>
              </a:rPr>
              <a:t>number of OEMs followed suit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x86-based Windows tablets,</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Lenovo or Acer.</a:t>
            </a:r>
          </a:p>
          <a:p>
            <a:r>
              <a:rPr lang="en-US" sz="1600" dirty="0">
                <a:solidFill>
                  <a:srgbClr val="000000"/>
                </a:solidFill>
              </a:rPr>
              <a:t>    At present, </a:t>
            </a:r>
            <a:r>
              <a:rPr lang="en-US" sz="1600" dirty="0">
                <a:solidFill>
                  <a:srgbClr val="FF0000"/>
                </a:solidFill>
              </a:rPr>
              <a:t>x86-based 2-in-1 Windows tablets </a:t>
            </a:r>
            <a:r>
              <a:rPr lang="en-US" sz="1600" dirty="0">
                <a:solidFill>
                  <a:srgbClr val="000000"/>
                </a:solidFill>
              </a:rPr>
              <a:t>have a </a:t>
            </a:r>
            <a:r>
              <a:rPr lang="en-US" sz="1600" dirty="0">
                <a:solidFill>
                  <a:srgbClr val="0070C0"/>
                </a:solidFill>
              </a:rPr>
              <a:t>market share of about 10 %</a:t>
            </a:r>
          </a:p>
          <a:p>
            <a:pPr>
              <a:spcAft>
                <a:spcPts val="600"/>
              </a:spcAft>
            </a:pPr>
            <a:r>
              <a:rPr lang="en-US" sz="1600" dirty="0">
                <a:solidFill>
                  <a:srgbClr val="0070C0"/>
                </a:solidFill>
              </a:rPr>
              <a:t>      </a:t>
            </a:r>
            <a:r>
              <a:rPr lang="en-US" sz="1600" dirty="0"/>
              <a:t>among tablets, as </a:t>
            </a:r>
            <a:r>
              <a:rPr lang="en-US" sz="1600" dirty="0" smtClean="0"/>
              <a:t>discussed next.</a:t>
            </a:r>
            <a:endParaRPr lang="en-US" sz="1600" dirty="0"/>
          </a:p>
        </p:txBody>
      </p:sp>
      <p:sp>
        <p:nvSpPr>
          <p:cNvPr id="8" name="TextBox 7"/>
          <p:cNvSpPr txBox="1"/>
          <p:nvPr/>
        </p:nvSpPr>
        <p:spPr>
          <a:xfrm>
            <a:off x="71438" y="440668"/>
            <a:ext cx="9217086" cy="369332"/>
          </a:xfrm>
          <a:prstGeom prst="rect">
            <a:avLst/>
          </a:prstGeom>
          <a:noFill/>
        </p:spPr>
        <p:txBody>
          <a:bodyPr wrap="square" rtlCol="0">
            <a:spAutoFit/>
          </a:bodyPr>
          <a:lstStyle/>
          <a:p>
            <a:r>
              <a:rPr lang="en-US" spc="-30" dirty="0">
                <a:solidFill>
                  <a:schemeClr val="accent6"/>
                </a:solidFill>
              </a:rPr>
              <a:t>x86 (Core 2/Zen)-based mobile Windows devices </a:t>
            </a:r>
            <a:r>
              <a:rPr lang="en-US" spc="-30" dirty="0" smtClean="0">
                <a:solidFill>
                  <a:schemeClr val="accent6"/>
                </a:solidFill>
              </a:rPr>
              <a:t>of other manufacturers</a:t>
            </a:r>
            <a:endParaRPr lang="en-US" spc="-30" dirty="0">
              <a:solidFill>
                <a:schemeClr val="accent6"/>
              </a:solidFill>
            </a:endParaRPr>
          </a:p>
        </p:txBody>
      </p:sp>
    </p:spTree>
    <p:extLst>
      <p:ext uri="{BB962C8B-B14F-4D97-AF65-F5344CB8AC3E}">
        <p14:creationId xmlns:p14="http://schemas.microsoft.com/office/powerpoint/2010/main" val="24586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 dirty="0"/>
              <a:t>3.3 x86 (Core 2/Zen)-based mobile Windows devices (Surface devices) </a:t>
            </a:r>
            <a:r>
              <a:rPr lang="en-US" spc="-30" dirty="0" smtClean="0"/>
              <a:t>(8) </a:t>
            </a:r>
            <a:endParaRPr lang="en-US" dirty="0"/>
          </a:p>
        </p:txBody>
      </p:sp>
      <p:pic>
        <p:nvPicPr>
          <p:cNvPr id="3" name="Picture 2"/>
          <p:cNvPicPr>
            <a:picLocks noChangeAspect="1"/>
          </p:cNvPicPr>
          <p:nvPr/>
        </p:nvPicPr>
        <p:blipFill rotWithShape="1">
          <a:blip r:embed="rId2"/>
          <a:srcRect l="4326" t="35650" r="39958" b="8700"/>
          <a:stretch/>
        </p:blipFill>
        <p:spPr>
          <a:xfrm>
            <a:off x="140338" y="800484"/>
            <a:ext cx="8715630" cy="4896768"/>
          </a:xfrm>
          <a:prstGeom prst="rect">
            <a:avLst/>
          </a:prstGeom>
        </p:spPr>
      </p:pic>
      <p:sp>
        <p:nvSpPr>
          <p:cNvPr id="7" name="TextBox 6"/>
          <p:cNvSpPr txBox="1"/>
          <p:nvPr/>
        </p:nvSpPr>
        <p:spPr>
          <a:xfrm>
            <a:off x="71438" y="440668"/>
            <a:ext cx="6272423" cy="369332"/>
          </a:xfrm>
          <a:prstGeom prst="rect">
            <a:avLst/>
          </a:prstGeom>
          <a:noFill/>
        </p:spPr>
        <p:txBody>
          <a:bodyPr wrap="none" rtlCol="0">
            <a:spAutoFit/>
          </a:bodyPr>
          <a:lstStyle/>
          <a:p>
            <a:r>
              <a:rPr lang="en-GB" dirty="0">
                <a:solidFill>
                  <a:schemeClr val="accent6"/>
                </a:solidFill>
              </a:rPr>
              <a:t>Tablet OS market share worldwide </a:t>
            </a:r>
            <a:r>
              <a:rPr lang="en-GB" dirty="0" smtClean="0">
                <a:solidFill>
                  <a:schemeClr val="accent6"/>
                </a:solidFill>
              </a:rPr>
              <a:t>2016-2022 </a:t>
            </a:r>
            <a:r>
              <a:rPr lang="en-GB" dirty="0" smtClean="0">
                <a:solidFill>
                  <a:schemeClr val="accent6"/>
                </a:solidFill>
              </a:rPr>
              <a:t>[111]</a:t>
            </a:r>
            <a:endParaRPr lang="en-GB" dirty="0">
              <a:solidFill>
                <a:schemeClr val="accent6"/>
              </a:solidFill>
            </a:endParaRPr>
          </a:p>
        </p:txBody>
      </p:sp>
      <p:sp>
        <p:nvSpPr>
          <p:cNvPr id="8" name="TextBox 7"/>
          <p:cNvSpPr txBox="1"/>
          <p:nvPr/>
        </p:nvSpPr>
        <p:spPr>
          <a:xfrm>
            <a:off x="174779" y="5589240"/>
            <a:ext cx="9215343"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GB" sz="1600" spc="-20" dirty="0" smtClean="0">
                <a:solidFill>
                  <a:srgbClr val="0070C0"/>
                </a:solidFill>
              </a:rPr>
              <a:t>Grey </a:t>
            </a:r>
            <a:r>
              <a:rPr lang="en-GB" sz="1600" spc="-20" dirty="0">
                <a:solidFill>
                  <a:srgbClr val="0070C0"/>
                </a:solidFill>
              </a:rPr>
              <a:t>coloured </a:t>
            </a:r>
            <a:r>
              <a:rPr lang="en-GB" sz="1600" spc="-20" dirty="0" smtClean="0">
                <a:solidFill>
                  <a:srgbClr val="0070C0"/>
                </a:solidFill>
              </a:rPr>
              <a:t>fields </a:t>
            </a:r>
            <a:r>
              <a:rPr lang="en-GB" sz="1600" spc="-20" dirty="0" smtClean="0"/>
              <a:t>in the Figure represents </a:t>
            </a:r>
            <a:r>
              <a:rPr lang="en-GB" sz="1600" spc="-20" dirty="0">
                <a:solidFill>
                  <a:srgbClr val="FF0000"/>
                </a:solidFill>
              </a:rPr>
              <a:t>Windows tablets or 2-in-one tablets.</a:t>
            </a:r>
          </a:p>
          <a:p>
            <a:pPr marL="285750" indent="-285750">
              <a:spcAft>
                <a:spcPts val="600"/>
              </a:spcAft>
              <a:buFont typeface="Arial" panose="020B0604020202020204" pitchFamily="34" charset="0"/>
              <a:buChar char="•"/>
            </a:pPr>
            <a:r>
              <a:rPr lang="en-GB" sz="1600" spc="-20" dirty="0"/>
              <a:t>This </a:t>
            </a:r>
            <a:r>
              <a:rPr lang="en-GB" sz="1600" spc="-20" dirty="0" smtClean="0"/>
              <a:t>field </a:t>
            </a:r>
            <a:r>
              <a:rPr lang="en-GB" sz="1600" spc="-20" dirty="0"/>
              <a:t>however, </a:t>
            </a:r>
            <a:r>
              <a:rPr lang="en-GB" sz="1600" spc="-20" dirty="0" smtClean="0"/>
              <a:t>include </a:t>
            </a:r>
            <a:r>
              <a:rPr lang="en-GB" sz="1600" spc="-20" dirty="0" smtClean="0">
                <a:solidFill>
                  <a:srgbClr val="0070C0"/>
                </a:solidFill>
              </a:rPr>
              <a:t>both Arm- and x86-based </a:t>
            </a:r>
            <a:r>
              <a:rPr lang="en-GB" sz="1600" spc="-20" dirty="0"/>
              <a:t>Windows </a:t>
            </a:r>
            <a:r>
              <a:rPr lang="en-GB" sz="1600" spc="-20" dirty="0" smtClean="0"/>
              <a:t>tablets as well</a:t>
            </a:r>
            <a:r>
              <a:rPr lang="en-GB" sz="1600" spc="-20" dirty="0"/>
              <a:t>. </a:t>
            </a:r>
            <a:endParaRPr lang="en-GB" sz="1600" spc="-20" dirty="0" smtClean="0"/>
          </a:p>
          <a:p>
            <a:r>
              <a:rPr lang="en-GB" sz="1600" spc="-20" dirty="0"/>
              <a:t> </a:t>
            </a:r>
            <a:r>
              <a:rPr lang="en-GB" sz="1600" spc="-20" dirty="0" smtClean="0"/>
              <a:t>   As Arm-base Windows tablets only count for a low share within the Windows tablets,</a:t>
            </a:r>
          </a:p>
          <a:p>
            <a:r>
              <a:rPr lang="en-GB" sz="1600" spc="-70" dirty="0"/>
              <a:t> </a:t>
            </a:r>
            <a:r>
              <a:rPr lang="en-GB" sz="1600" spc="-70" dirty="0" smtClean="0"/>
              <a:t>     the indicated </a:t>
            </a:r>
            <a:r>
              <a:rPr lang="en-GB" sz="1600" spc="-70" dirty="0" smtClean="0">
                <a:solidFill>
                  <a:srgbClr val="0070C0"/>
                </a:solidFill>
              </a:rPr>
              <a:t>≈ 10 % share</a:t>
            </a:r>
            <a:r>
              <a:rPr lang="en-GB" sz="1600" spc="-70" dirty="0" smtClean="0"/>
              <a:t> can be attributed more or less to </a:t>
            </a:r>
            <a:r>
              <a:rPr lang="en-GB" sz="1600" spc="-70" dirty="0" smtClean="0">
                <a:solidFill>
                  <a:srgbClr val="FF0000"/>
                </a:solidFill>
              </a:rPr>
              <a:t>x86-based Windows tablets</a:t>
            </a:r>
            <a:r>
              <a:rPr lang="en-GB" sz="1600" spc="-70" dirty="0" smtClean="0"/>
              <a:t>.</a:t>
            </a:r>
            <a:endParaRPr lang="en-GB" sz="1600" spc="-70" dirty="0"/>
          </a:p>
        </p:txBody>
      </p:sp>
    </p:spTree>
    <p:extLst>
      <p:ext uri="{BB962C8B-B14F-4D97-AF65-F5344CB8AC3E}">
        <p14:creationId xmlns:p14="http://schemas.microsoft.com/office/powerpoint/2010/main" val="38173877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 </a:t>
            </a:r>
            <a:r>
              <a:rPr kumimoji="0" lang="en-US" sz="1900" b="0" i="0" u="none" strike="noStrike" kern="1200" cap="none" spc="0" normalizeH="0" baseline="0" noProof="0" dirty="0">
                <a:ln>
                  <a:noFill/>
                </a:ln>
                <a:solidFill>
                  <a:srgbClr val="FFFFFF"/>
                </a:solidFill>
                <a:effectLst/>
                <a:uLnTx/>
                <a:uFillTx/>
                <a:latin typeface="Verdana"/>
                <a:ea typeface="+mn-ea"/>
                <a:cs typeface="+mn-cs"/>
              </a:rPr>
              <a:t>Major historical mobile device types</a:t>
            </a:r>
          </a:p>
        </p:txBody>
      </p:sp>
      <p:grpSp>
        <p:nvGrpSpPr>
          <p:cNvPr id="3" name="Group 13"/>
          <p:cNvGrpSpPr>
            <a:grpSpLocks/>
          </p:cNvGrpSpPr>
          <p:nvPr/>
        </p:nvGrpSpPr>
        <p:grpSpPr bwMode="auto">
          <a:xfrm>
            <a:off x="610260" y="2665774"/>
            <a:ext cx="7877175" cy="468313"/>
            <a:chOff x="469" y="2160"/>
            <a:chExt cx="4633" cy="295"/>
          </a:xfrm>
        </p:grpSpPr>
        <p:sp>
          <p:nvSpPr>
            <p:cNvPr id="4" name="AutoShape 11"/>
            <p:cNvSpPr>
              <a:spLocks noChangeArrowheads="1"/>
            </p:cNvSpPr>
            <p:nvPr/>
          </p:nvSpPr>
          <p:spPr bwMode="auto">
            <a:xfrm>
              <a:off x="658" y="2160"/>
              <a:ext cx="4444" cy="29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gn="ctr" defTabSz="914400" eaLnBrk="1" fontAlgn="base" hangingPunct="1">
                <a:spcBef>
                  <a:spcPct val="0"/>
                </a:spcBef>
                <a:spcAft>
                  <a:spcPct val="0"/>
                </a:spcAft>
                <a:buNone/>
                <a:defRPr/>
              </a:pP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4.1</a:t>
              </a:r>
              <a:r>
                <a:rPr lang="en-US" sz="2000" dirty="0" smtClean="0">
                  <a:solidFill>
                    <a:srgbClr val="FFFFFF"/>
                  </a:solidFill>
                  <a:latin typeface="Verdana"/>
                </a:rPr>
                <a:t> </a:t>
              </a:r>
              <a:r>
                <a:rPr lang="en-US" sz="2000" dirty="0">
                  <a:solidFill>
                    <a:srgbClr val="FFFFFF"/>
                  </a:solidFill>
                  <a:latin typeface="Verdana"/>
                </a:rPr>
                <a:t>Overview of major historical mobile device types</a:t>
              </a:r>
            </a:p>
          </p:txBody>
        </p:sp>
        <p:sp>
          <p:nvSpPr>
            <p:cNvPr id="5" name="Text Box 12"/>
            <p:cNvSpPr txBox="1">
              <a:spLocks noChangeArrowheads="1"/>
            </p:cNvSpPr>
            <p:nvPr/>
          </p:nvSpPr>
          <p:spPr bwMode="auto">
            <a:xfrm>
              <a:off x="469" y="2201"/>
              <a:ext cx="2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6" name="Group 14"/>
          <p:cNvGrpSpPr>
            <a:grpSpLocks/>
          </p:cNvGrpSpPr>
          <p:nvPr/>
        </p:nvGrpSpPr>
        <p:grpSpPr bwMode="auto">
          <a:xfrm>
            <a:off x="621373" y="3182558"/>
            <a:ext cx="7866062" cy="503238"/>
            <a:chOff x="476" y="2160"/>
            <a:chExt cx="4626" cy="317"/>
          </a:xfrm>
        </p:grpSpPr>
        <p:sp>
          <p:nvSpPr>
            <p:cNvPr id="7" name="AutoShape 15"/>
            <p:cNvSpPr>
              <a:spLocks noChangeArrowheads="1"/>
            </p:cNvSpPr>
            <p:nvPr/>
          </p:nvSpPr>
          <p:spPr bwMode="auto">
            <a:xfrm>
              <a:off x="658" y="2160"/>
              <a:ext cx="4444" cy="317"/>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altLang="en-US" sz="2000" dirty="0" smtClean="0">
                  <a:solidFill>
                    <a:srgbClr val="FFFFFF"/>
                  </a:solidFill>
                  <a:latin typeface="Verdana"/>
                  <a:cs typeface="Arial" charset="0"/>
                </a:rPr>
                <a:t>4.2</a:t>
              </a:r>
              <a:r>
                <a:rPr lang="en-US" sz="2000" dirty="0" smtClean="0">
                  <a:solidFill>
                    <a:srgbClr val="FFFFFF"/>
                  </a:solidFill>
                  <a:latin typeface="Verdana"/>
                </a:rPr>
                <a:t> </a:t>
              </a:r>
              <a:r>
                <a:rPr lang="en-US" sz="2000" dirty="0">
                  <a:solidFill>
                    <a:srgbClr val="FFFFFF"/>
                  </a:solidFill>
                  <a:latin typeface="Verdana"/>
                </a:rPr>
                <a:t>Arm ISA-based Windows smartphones</a:t>
              </a: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9" name="Group 20"/>
          <p:cNvGrpSpPr>
            <a:grpSpLocks/>
          </p:cNvGrpSpPr>
          <p:nvPr/>
        </p:nvGrpSpPr>
        <p:grpSpPr bwMode="auto">
          <a:xfrm>
            <a:off x="621373" y="3789039"/>
            <a:ext cx="7866062" cy="720000"/>
            <a:chOff x="476" y="2160"/>
            <a:chExt cx="4626" cy="318"/>
          </a:xfrm>
        </p:grpSpPr>
        <p:sp>
          <p:nvSpPr>
            <p:cNvPr id="10"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914400" eaLnBrk="1" fontAlgn="base" hangingPunct="1">
                <a:spcBef>
                  <a:spcPct val="0"/>
                </a:spcBef>
                <a:spcAft>
                  <a:spcPct val="0"/>
                </a:spcAft>
                <a:buNone/>
                <a:defRPr/>
              </a:pPr>
              <a:r>
                <a:rPr lang="en-US" altLang="en-US" sz="2000" dirty="0">
                  <a:solidFill>
                    <a:srgbClr val="FFFFFF"/>
                  </a:solidFill>
                  <a:latin typeface="Verdana"/>
                  <a:cs typeface="Arial" charset="0"/>
                </a:rPr>
                <a:t>   </a:t>
              </a:r>
              <a:r>
                <a:rPr lang="en-US" altLang="en-US" sz="2000" dirty="0" smtClean="0">
                  <a:solidFill>
                    <a:srgbClr val="FFFFFF"/>
                  </a:solidFill>
                  <a:latin typeface="Verdana"/>
                  <a:cs typeface="Arial" charset="0"/>
                </a:rPr>
                <a:t>4.3</a:t>
              </a:r>
              <a:r>
                <a:rPr lang="en-US" sz="2000" dirty="0" smtClean="0">
                  <a:solidFill>
                    <a:srgbClr val="FFFFFF"/>
                  </a:solidFill>
                  <a:latin typeface="Verdana"/>
                </a:rPr>
                <a:t> </a:t>
              </a:r>
              <a:r>
                <a:rPr lang="en-US" sz="2000" dirty="0">
                  <a:solidFill>
                    <a:srgbClr val="FFFFFF"/>
                  </a:solidFill>
                  <a:latin typeface="Verdana"/>
                </a:rPr>
                <a:t>x86 (Atom/Cat)-based Android/Windows </a:t>
              </a:r>
            </a:p>
            <a:p>
              <a:pPr lvl="0" defTabSz="914400" eaLnBrk="1" fontAlgn="base" hangingPunct="1">
                <a:spcBef>
                  <a:spcPct val="0"/>
                </a:spcBef>
                <a:spcAft>
                  <a:spcPct val="0"/>
                </a:spcAft>
                <a:buNone/>
                <a:defRPr/>
              </a:pPr>
              <a:r>
                <a:rPr lang="en-US" sz="2000" dirty="0">
                  <a:solidFill>
                    <a:srgbClr val="FFFFFF"/>
                  </a:solidFill>
                  <a:latin typeface="Verdana"/>
                </a:rPr>
                <a:t>             smartphones/tablets</a:t>
              </a:r>
            </a:p>
          </p:txBody>
        </p:sp>
        <p:sp>
          <p:nvSpPr>
            <p:cNvPr id="11"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spTree>
    <p:extLst>
      <p:ext uri="{BB962C8B-B14F-4D97-AF65-F5344CB8AC3E}">
        <p14:creationId xmlns:p14="http://schemas.microsoft.com/office/powerpoint/2010/main" val="34508339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4.1 </a:t>
            </a:r>
            <a:r>
              <a:rPr kumimoji="0" lang="en-US" sz="1900" b="0" i="0" u="none" strike="noStrike" kern="1200" cap="none" spc="0" normalizeH="0" baseline="0" noProof="0" dirty="0">
                <a:ln>
                  <a:noFill/>
                </a:ln>
                <a:solidFill>
                  <a:srgbClr val="FFFFFF"/>
                </a:solidFill>
                <a:effectLst/>
                <a:uLnTx/>
                <a:uFillTx/>
                <a:latin typeface="Verdana"/>
                <a:ea typeface="+mn-ea"/>
                <a:cs typeface="+mn-cs"/>
              </a:rPr>
              <a:t>Overview of major historical mobile device types</a:t>
            </a:r>
          </a:p>
        </p:txBody>
      </p:sp>
    </p:spTree>
    <p:extLst>
      <p:ext uri="{BB962C8B-B14F-4D97-AF65-F5344CB8AC3E}">
        <p14:creationId xmlns:p14="http://schemas.microsoft.com/office/powerpoint/2010/main" val="5522981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4.1 </a:t>
            </a:r>
            <a:r>
              <a:rPr lang="en-US" dirty="0"/>
              <a:t>Overview of major historical mobile device types (1)</a:t>
            </a:r>
          </a:p>
        </p:txBody>
      </p:sp>
      <p:graphicFrame>
        <p:nvGraphicFramePr>
          <p:cNvPr id="3" name="Table 2"/>
          <p:cNvGraphicFramePr>
            <a:graphicFrameLocks noGrp="1"/>
          </p:cNvGraphicFramePr>
          <p:nvPr>
            <p:extLst>
              <p:ext uri="{D42A27DB-BD31-4B8C-83A1-F6EECF244321}">
                <p14:modId xmlns:p14="http://schemas.microsoft.com/office/powerpoint/2010/main" val="592916365"/>
              </p:ext>
            </p:extLst>
          </p:nvPr>
        </p:nvGraphicFramePr>
        <p:xfrm>
          <a:off x="71437" y="4392312"/>
          <a:ext cx="9061123" cy="2385060"/>
        </p:xfrm>
        <a:graphic>
          <a:graphicData uri="http://schemas.openxmlformats.org/drawingml/2006/table">
            <a:tbl>
              <a:tblPr firstRow="1" bandRow="1">
                <a:tableStyleId>{5C22544A-7EE6-4342-B048-85BDC9FD1C3A}</a:tableStyleId>
              </a:tblPr>
              <a:tblGrid>
                <a:gridCol w="2340323">
                  <a:extLst>
                    <a:ext uri="{9D8B030D-6E8A-4147-A177-3AD203B41FA5}">
                      <a16:colId xmlns:a16="http://schemas.microsoft.com/office/drawing/2014/main" val="2978242839"/>
                    </a:ext>
                  </a:extLst>
                </a:gridCol>
                <a:gridCol w="2088232">
                  <a:extLst>
                    <a:ext uri="{9D8B030D-6E8A-4147-A177-3AD203B41FA5}">
                      <a16:colId xmlns:a16="http://schemas.microsoft.com/office/drawing/2014/main" val="3948398565"/>
                    </a:ext>
                  </a:extLst>
                </a:gridCol>
                <a:gridCol w="2160240">
                  <a:extLst>
                    <a:ext uri="{9D8B030D-6E8A-4147-A177-3AD203B41FA5}">
                      <a16:colId xmlns:a16="http://schemas.microsoft.com/office/drawing/2014/main" val="94232875"/>
                    </a:ext>
                  </a:extLst>
                </a:gridCol>
                <a:gridCol w="2472328">
                  <a:extLst>
                    <a:ext uri="{9D8B030D-6E8A-4147-A177-3AD203B41FA5}">
                      <a16:colId xmlns:a16="http://schemas.microsoft.com/office/drawing/2014/main" val="3667915999"/>
                    </a:ext>
                  </a:extLst>
                </a:gridCol>
              </a:tblGrid>
              <a:tr h="254591">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152440237"/>
                  </a:ext>
                </a:extLst>
              </a:tr>
              <a:tr h="777173">
                <a:tc>
                  <a:txBody>
                    <a:bodyPr/>
                    <a:lstStyle/>
                    <a:p>
                      <a:pPr algn="ctr"/>
                      <a:r>
                        <a:rPr lang="en-US" sz="1300" dirty="0"/>
                        <a:t>Built by different vendors, like Nokia,</a:t>
                      </a:r>
                      <a:r>
                        <a:rPr lang="en-US" sz="1300" baseline="0" dirty="0"/>
                        <a:t> Motorola, Sony etc. typically on </a:t>
                      </a:r>
                      <a:r>
                        <a:rPr lang="en-US" sz="1300" baseline="0" dirty="0">
                          <a:solidFill>
                            <a:srgbClr val="FF0000"/>
                          </a:solidFill>
                        </a:rPr>
                        <a:t>ARM proc.</a:t>
                      </a:r>
                      <a:endParaRPr lang="en-US" sz="1300" dirty="0">
                        <a:solidFill>
                          <a:srgbClr val="FF0000"/>
                        </a:solidFill>
                      </a:endParaRP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 Pearl family was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spc="-40" baseline="0" dirty="0">
                          <a:latin typeface="+mn-lt"/>
                        </a:rPr>
                        <a:t>built on Intel’s/Marvel’s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err="1">
                          <a:solidFill>
                            <a:srgbClr val="FF0000"/>
                          </a:solidFill>
                          <a:latin typeface="+mn-lt"/>
                        </a:rPr>
                        <a:t>XScale</a:t>
                      </a:r>
                      <a:r>
                        <a:rPr lang="en-US" sz="1300" dirty="0">
                          <a:latin typeface="+mn-lt"/>
                        </a:rPr>
                        <a:t> processors </a:t>
                      </a:r>
                      <a:endParaRPr lang="en-US" sz="1300" dirty="0"/>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Qualcomm’s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latin typeface="+mn-lt"/>
                        </a:rPr>
                        <a:t> processors </a:t>
                      </a:r>
                    </a:p>
                    <a:p>
                      <a:pPr algn="ctr"/>
                      <a:endParaRPr lang="en-US" sz="1300" dirty="0"/>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Atom/Cat</a:t>
                      </a:r>
                    </a:p>
                    <a:p>
                      <a:pPr lvl="0" algn="ctr">
                        <a:spcAft>
                          <a:spcPts val="100"/>
                        </a:spcAft>
                        <a:defRPr/>
                      </a:pPr>
                      <a:r>
                        <a:rPr lang="en-US" sz="1300" dirty="0">
                          <a:solidFill>
                            <a:srgbClr val="000000"/>
                          </a:solidFill>
                        </a:rPr>
                        <a:t>processors</a:t>
                      </a:r>
                    </a:p>
                  </a:txBody>
                  <a:tcPr anchor="ctr">
                    <a:solidFill>
                      <a:srgbClr val="E1F4FF"/>
                    </a:solidFill>
                  </a:tcPr>
                </a:tc>
                <a:extLst>
                  <a:ext uri="{0D108BD9-81ED-4DB2-BD59-A6C34878D82A}">
                    <a16:rowId xmlns:a16="http://schemas.microsoft.com/office/drawing/2014/main" val="650037181"/>
                  </a:ext>
                </a:extLst>
              </a:tr>
              <a:tr h="810672">
                <a:tc>
                  <a:txBody>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 various</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Symbian releases</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They run under various</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BlackBerry releases</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 </a:t>
                      </a:r>
                      <a:r>
                        <a:rPr lang="en-US" sz="1300" dirty="0">
                          <a:solidFill>
                            <a:srgbClr val="0070C0"/>
                          </a:solidFill>
                          <a:latin typeface="+mn-lt"/>
                        </a:rPr>
                        <a:t>Windows </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Phone 7/8</a:t>
                      </a:r>
                    </a:p>
                  </a:txBody>
                  <a:tcPr anchor="ctr">
                    <a:solidFill>
                      <a:schemeClr val="bg1">
                        <a:lumMod val="95000"/>
                      </a:schemeClr>
                    </a:solidFill>
                  </a:tcPr>
                </a:tc>
                <a:tc>
                  <a:txBody>
                    <a:bodyPr/>
                    <a:lstStyle/>
                    <a:p>
                      <a:pPr lvl="0" algn="ctr">
                        <a:spcAft>
                          <a:spcPts val="100"/>
                        </a:spcAft>
                        <a:defRPr/>
                      </a:pPr>
                      <a:r>
                        <a:rPr lang="en-US" sz="1300" dirty="0">
                          <a:solidFill>
                            <a:srgbClr val="0070C0"/>
                          </a:solidFill>
                        </a:rPr>
                        <a:t>Smartphones</a:t>
                      </a:r>
                    </a:p>
                    <a:p>
                      <a:pPr lvl="0" algn="ctr">
                        <a:spcAft>
                          <a:spcPts val="100"/>
                        </a:spcAft>
                        <a:defRPr/>
                      </a:pPr>
                      <a:r>
                        <a:rPr lang="en-US" sz="1300" dirty="0">
                          <a:solidFill>
                            <a:srgbClr val="000000"/>
                          </a:solidFill>
                        </a:rPr>
                        <a:t>run under </a:t>
                      </a:r>
                      <a:r>
                        <a:rPr lang="en-US" sz="1300" dirty="0">
                          <a:solidFill>
                            <a:srgbClr val="0070C0"/>
                          </a:solidFill>
                        </a:rPr>
                        <a:t>Android</a:t>
                      </a:r>
                      <a:r>
                        <a:rPr lang="en-US" sz="1300" dirty="0">
                          <a:solidFill>
                            <a:srgbClr val="000000"/>
                          </a:solidFill>
                        </a:rPr>
                        <a:t>, </a:t>
                      </a:r>
                    </a:p>
                    <a:p>
                      <a:pPr lvl="0" algn="ctr">
                        <a:spcAft>
                          <a:spcPts val="100"/>
                        </a:spcAft>
                        <a:defRPr/>
                      </a:pPr>
                      <a:r>
                        <a:rPr lang="en-US" sz="1300" dirty="0">
                          <a:solidFill>
                            <a:srgbClr val="0070C0"/>
                          </a:solidFill>
                        </a:rPr>
                        <a:t>tablets </a:t>
                      </a:r>
                      <a:r>
                        <a:rPr lang="en-US" sz="1300" dirty="0">
                          <a:solidFill>
                            <a:srgbClr val="000000"/>
                          </a:solidFill>
                        </a:rPr>
                        <a:t>run under </a:t>
                      </a:r>
                    </a:p>
                    <a:p>
                      <a:pPr lvl="0" algn="ctr">
                        <a:spcAft>
                          <a:spcPts val="100"/>
                        </a:spcAft>
                        <a:defRPr/>
                      </a:pPr>
                      <a:r>
                        <a:rPr lang="en-US" sz="1300" dirty="0">
                          <a:solidFill>
                            <a:srgbClr val="0070C0"/>
                          </a:solidFill>
                        </a:rPr>
                        <a:t>Windows 10/Android</a:t>
                      </a:r>
                    </a:p>
                  </a:txBody>
                  <a:tcPr anchor="ctr">
                    <a:solidFill>
                      <a:schemeClr val="bg1">
                        <a:lumMod val="95000"/>
                      </a:schemeClr>
                    </a:solidFill>
                  </a:tcPr>
                </a:tc>
                <a:extLst>
                  <a:ext uri="{0D108BD9-81ED-4DB2-BD59-A6C34878D82A}">
                    <a16:rowId xmlns:a16="http://schemas.microsoft.com/office/drawing/2014/main" val="2212271251"/>
                  </a:ext>
                </a:extLst>
              </a:tr>
              <a:tr h="254591">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50" normalizeH="0" baseline="0" noProof="0" dirty="0">
                          <a:ln>
                            <a:noFill/>
                          </a:ln>
                          <a:solidFill>
                            <a:srgbClr val="000000"/>
                          </a:solidFill>
                          <a:effectLst/>
                          <a:uLnTx/>
                          <a:uFillTx/>
                          <a:latin typeface="+mn-lt"/>
                          <a:ea typeface="+mn-ea"/>
                          <a:cs typeface="+mn-cs"/>
                        </a:rPr>
                        <a:t>≈2001 - ≈2011 (cancelled)</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mn-lt"/>
                          <a:ea typeface="+mn-ea"/>
                          <a:cs typeface="+mn-cs"/>
                        </a:rPr>
                        <a:t>1999-2013 (cancelled)</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mn-lt"/>
                          <a:ea typeface="+mn-ea"/>
                          <a:cs typeface="+mn-cs"/>
                        </a:rPr>
                        <a:t>2011-2014 (cancelled)</a:t>
                      </a:r>
                    </a:p>
                  </a:txBody>
                  <a:tcPr anchor="ctr">
                    <a:solidFill>
                      <a:srgbClr val="E1F4FF"/>
                    </a:solidFill>
                  </a:tcPr>
                </a:tc>
                <a:tc>
                  <a:txBody>
                    <a:bodyPr/>
                    <a:lstStyle/>
                    <a:p>
                      <a:pPr algn="ctr"/>
                      <a:r>
                        <a:rPr lang="en-US" sz="1300" dirty="0">
                          <a:solidFill>
                            <a:srgbClr val="000000"/>
                          </a:solidFill>
                        </a:rPr>
                        <a:t>2008-2016 (cancelled)</a:t>
                      </a:r>
                      <a:endParaRPr lang="en-US" sz="1300" dirty="0"/>
                    </a:p>
                  </a:txBody>
                  <a:tcPr anchor="ctr">
                    <a:solidFill>
                      <a:srgbClr val="E1F4FF"/>
                    </a:solidFill>
                  </a:tcPr>
                </a:tc>
                <a:extLst>
                  <a:ext uri="{0D108BD9-81ED-4DB2-BD59-A6C34878D82A}">
                    <a16:rowId xmlns:a16="http://schemas.microsoft.com/office/drawing/2014/main" val="1309003027"/>
                  </a:ext>
                </a:extLst>
              </a:tr>
            </a:tbl>
          </a:graphicData>
        </a:graphic>
      </p:graphicFrame>
      <p:sp>
        <p:nvSpPr>
          <p:cNvPr id="4" name="TextBox 3"/>
          <p:cNvSpPr txBox="1"/>
          <p:nvPr/>
        </p:nvSpPr>
        <p:spPr>
          <a:xfrm>
            <a:off x="71438" y="440668"/>
            <a:ext cx="6532558" cy="369332"/>
          </a:xfrm>
          <a:prstGeom prst="rect">
            <a:avLst/>
          </a:prstGeom>
          <a:noFill/>
        </p:spPr>
        <p:txBody>
          <a:bodyPr wrap="none" rtlCol="0">
            <a:spAutoFit/>
          </a:bodyPr>
          <a:lstStyle/>
          <a:p>
            <a:r>
              <a:rPr lang="en-US" dirty="0" smtClean="0">
                <a:solidFill>
                  <a:schemeClr val="accent6"/>
                </a:solidFill>
              </a:rPr>
              <a:t>4.1 </a:t>
            </a:r>
            <a:r>
              <a:rPr lang="en-US" dirty="0">
                <a:solidFill>
                  <a:schemeClr val="accent6"/>
                </a:solidFill>
              </a:rPr>
              <a:t>Overview of major historical mobile device types </a:t>
            </a:r>
          </a:p>
        </p:txBody>
      </p:sp>
      <p:sp>
        <p:nvSpPr>
          <p:cNvPr id="5" name="Text Box 5"/>
          <p:cNvSpPr txBox="1">
            <a:spLocks noChangeArrowheads="1"/>
          </p:cNvSpPr>
          <p:nvPr/>
        </p:nvSpPr>
        <p:spPr bwMode="auto">
          <a:xfrm>
            <a:off x="6965067" y="4137306"/>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6" name="Text Box 6"/>
          <p:cNvSpPr txBox="1">
            <a:spLocks noChangeArrowheads="1"/>
          </p:cNvSpPr>
          <p:nvPr/>
        </p:nvSpPr>
        <p:spPr bwMode="auto">
          <a:xfrm>
            <a:off x="4517194" y="3759237"/>
            <a:ext cx="2323058"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lvl="0" algn="ctr" defTabSz="914400" fontAlgn="base">
              <a:spcBef>
                <a:spcPct val="0"/>
              </a:spcBef>
              <a:spcAft>
                <a:spcPts val="400"/>
              </a:spcAft>
              <a:defRPr/>
            </a:pPr>
            <a:r>
              <a:rPr lang="en-US" sz="1300" b="1" dirty="0"/>
              <a:t>smartphones</a:t>
            </a:r>
          </a:p>
          <a:p>
            <a:pPr lvl="0" algn="ctr">
              <a:defRPr/>
            </a:pPr>
            <a:r>
              <a:rPr lang="en-US" sz="1300" dirty="0"/>
              <a:t>(Nokia/Microsoft</a:t>
            </a:r>
          </a:p>
          <a:p>
            <a:pPr lvl="0" algn="ctr">
              <a:defRPr/>
            </a:pPr>
            <a:r>
              <a:rPr lang="en-US" sz="1300" dirty="0"/>
              <a:t> Lumia smartphones)</a:t>
            </a:r>
          </a:p>
        </p:txBody>
      </p:sp>
      <p:cxnSp>
        <p:nvCxnSpPr>
          <p:cNvPr id="7" name="Straight Connector 6"/>
          <p:cNvCxnSpPr>
            <a:stCxn id="18" idx="1"/>
            <a:endCxn id="9" idx="7"/>
          </p:cNvCxnSpPr>
          <p:nvPr/>
        </p:nvCxnSpPr>
        <p:spPr bwMode="auto">
          <a:xfrm flipH="1">
            <a:off x="3565091" y="2720533"/>
            <a:ext cx="2159038"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 Box 4"/>
          <p:cNvSpPr txBox="1">
            <a:spLocks noChangeArrowheads="1"/>
          </p:cNvSpPr>
          <p:nvPr/>
        </p:nvSpPr>
        <p:spPr bwMode="auto">
          <a:xfrm>
            <a:off x="4139952" y="2271731"/>
            <a:ext cx="31840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Mobile device types (cancelled)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Oval 8"/>
          <p:cNvSpPr>
            <a:spLocks noChangeArrowheads="1"/>
          </p:cNvSpPr>
          <p:nvPr/>
        </p:nvSpPr>
        <p:spPr bwMode="auto">
          <a:xfrm>
            <a:off x="3509536" y="290485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0" name="Straight Connector 9"/>
          <p:cNvCxnSpPr>
            <a:stCxn id="18" idx="1"/>
            <a:endCxn id="11" idx="1"/>
          </p:cNvCxnSpPr>
          <p:nvPr/>
        </p:nvCxnSpPr>
        <p:spPr bwMode="auto">
          <a:xfrm>
            <a:off x="5724129" y="2720533"/>
            <a:ext cx="2202042"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Oval 13"/>
          <p:cNvSpPr>
            <a:spLocks noChangeArrowheads="1"/>
          </p:cNvSpPr>
          <p:nvPr/>
        </p:nvSpPr>
        <p:spPr bwMode="auto">
          <a:xfrm>
            <a:off x="7915627" y="28969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Oval 12"/>
          <p:cNvSpPr>
            <a:spLocks noChangeArrowheads="1"/>
          </p:cNvSpPr>
          <p:nvPr/>
        </p:nvSpPr>
        <p:spPr bwMode="auto">
          <a:xfrm>
            <a:off x="5652120" y="3677953"/>
            <a:ext cx="86798"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16" name="TextBox 15"/>
          <p:cNvSpPr txBox="1"/>
          <p:nvPr/>
        </p:nvSpPr>
        <p:spPr>
          <a:xfrm>
            <a:off x="2699792" y="2972561"/>
            <a:ext cx="1606530" cy="292388"/>
          </a:xfrm>
          <a:prstGeom prst="rect">
            <a:avLst/>
          </a:prstGeom>
          <a:noFill/>
        </p:spPr>
        <p:txBody>
          <a:bodyPr wrap="none" rtlCol="0">
            <a:spAutoFit/>
          </a:bodyPr>
          <a:lstStyle/>
          <a:p>
            <a:r>
              <a:rPr lang="en-US" sz="1300" b="1" dirty="0"/>
              <a:t>Arm-ISA based</a:t>
            </a:r>
          </a:p>
        </p:txBody>
      </p:sp>
      <p:sp>
        <p:nvSpPr>
          <p:cNvPr id="17" name="TextBox 16"/>
          <p:cNvSpPr txBox="1"/>
          <p:nvPr/>
        </p:nvSpPr>
        <p:spPr>
          <a:xfrm>
            <a:off x="6900238" y="2972561"/>
            <a:ext cx="2143536" cy="492443"/>
          </a:xfrm>
          <a:prstGeom prst="rect">
            <a:avLst/>
          </a:prstGeom>
          <a:noFill/>
        </p:spPr>
        <p:txBody>
          <a:bodyPr wrap="none" rtlCol="0">
            <a:spAutoFit/>
          </a:bodyPr>
          <a:lstStyle/>
          <a:p>
            <a:pPr algn="ctr"/>
            <a:r>
              <a:rPr lang="en-US" sz="1300" b="1" dirty="0"/>
              <a:t>x86 Atom/Cat-based</a:t>
            </a:r>
          </a:p>
          <a:p>
            <a:pPr algn="ctr"/>
            <a:r>
              <a:rPr lang="en-US" sz="1300" b="1" dirty="0"/>
              <a:t> devices</a:t>
            </a:r>
          </a:p>
        </p:txBody>
      </p:sp>
      <p:sp>
        <p:nvSpPr>
          <p:cNvPr id="18" name="Line 9"/>
          <p:cNvSpPr>
            <a:spLocks noChangeShapeType="1"/>
          </p:cNvSpPr>
          <p:nvPr/>
        </p:nvSpPr>
        <p:spPr bwMode="auto">
          <a:xfrm>
            <a:off x="5724128" y="2540533"/>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Line 9"/>
          <p:cNvSpPr>
            <a:spLocks noChangeShapeType="1"/>
          </p:cNvSpPr>
          <p:nvPr/>
        </p:nvSpPr>
        <p:spPr bwMode="auto">
          <a:xfrm flipH="1">
            <a:off x="7949681" y="3464500"/>
            <a:ext cx="2729" cy="2838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6"/>
          <p:cNvSpPr txBox="1">
            <a:spLocks noChangeArrowheads="1"/>
          </p:cNvSpPr>
          <p:nvPr/>
        </p:nvSpPr>
        <p:spPr bwMode="auto">
          <a:xfrm>
            <a:off x="6732636" y="3785976"/>
            <a:ext cx="2447876"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Android/Windows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marL="0" marR="0" lvl="0" indent="0" algn="ctr" defTabSz="914400" rtl="0" eaLnBrk="1" fontAlgn="base" latinLnBrk="0" hangingPunct="1">
              <a:lnSpc>
                <a:spcPct val="100000"/>
              </a:lnSpc>
              <a:spcBef>
                <a:spcPct val="0"/>
              </a:spcBef>
              <a:buClrTx/>
              <a:buSzTx/>
              <a:buFontTx/>
              <a:buNone/>
              <a:tabLst/>
              <a:defRPr/>
            </a:pPr>
            <a:r>
              <a:rPr lang="en-US" sz="1300" dirty="0"/>
              <a:t>(smartphones/</a:t>
            </a:r>
          </a:p>
          <a:p>
            <a:pPr marL="0" marR="0" lvl="0" indent="0" algn="ctr" defTabSz="914400" rtl="0" eaLnBrk="1" fontAlgn="base" latinLnBrk="0" hangingPunct="1">
              <a:lnSpc>
                <a:spcPct val="100000"/>
              </a:lnSpc>
              <a:spcBef>
                <a:spcPct val="0"/>
              </a:spcBef>
              <a:spcAft>
                <a:spcPts val="200"/>
              </a:spcAft>
              <a:buClrTx/>
              <a:buSzTx/>
              <a:buFontTx/>
              <a:buNone/>
              <a:tabLst/>
              <a:defRPr/>
            </a:pPr>
            <a:r>
              <a:rPr lang="en-US" sz="1300" dirty="0"/>
              <a:t>LV tablets)</a:t>
            </a:r>
          </a:p>
        </p:txBody>
      </p:sp>
      <p:grpSp>
        <p:nvGrpSpPr>
          <p:cNvPr id="21" name="Group 20"/>
          <p:cNvGrpSpPr/>
          <p:nvPr/>
        </p:nvGrpSpPr>
        <p:grpSpPr>
          <a:xfrm>
            <a:off x="5181896" y="3966901"/>
            <a:ext cx="1171898" cy="469707"/>
            <a:chOff x="3693183" y="4354376"/>
            <a:chExt cx="1094841" cy="658800"/>
          </a:xfrm>
        </p:grpSpPr>
        <p:cxnSp>
          <p:nvCxnSpPr>
            <p:cNvPr id="22" name="Straight Connector 21"/>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p:cNvGrpSpPr/>
          <p:nvPr/>
        </p:nvGrpSpPr>
        <p:grpSpPr>
          <a:xfrm>
            <a:off x="7447575" y="3968556"/>
            <a:ext cx="972108" cy="469707"/>
            <a:chOff x="3693183" y="4354376"/>
            <a:chExt cx="1094841" cy="658800"/>
          </a:xfrm>
        </p:grpSpPr>
        <p:cxnSp>
          <p:nvCxnSpPr>
            <p:cNvPr id="25" name="Straight Connector 24"/>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Text Box 6"/>
          <p:cNvSpPr txBox="1">
            <a:spLocks noChangeArrowheads="1"/>
          </p:cNvSpPr>
          <p:nvPr/>
        </p:nvSpPr>
        <p:spPr bwMode="auto">
          <a:xfrm>
            <a:off x="0" y="3759209"/>
            <a:ext cx="2591780"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Symbian</a:t>
            </a:r>
          </a:p>
          <a:p>
            <a:pPr lvl="0" algn="ctr" defTabSz="914400" fontAlgn="base">
              <a:spcBef>
                <a:spcPct val="0"/>
              </a:spcBef>
              <a:spcAft>
                <a:spcPts val="400"/>
              </a:spcAft>
              <a:defRPr/>
            </a:pPr>
            <a:r>
              <a:rPr lang="en-US" sz="1300" b="1" dirty="0"/>
              <a:t>smartphones</a:t>
            </a:r>
          </a:p>
          <a:p>
            <a:pPr lvl="0" algn="ctr">
              <a:defRPr/>
            </a:pPr>
            <a:r>
              <a:rPr lang="en-US" sz="1300" dirty="0"/>
              <a:t>(Nokia and others,</a:t>
            </a:r>
          </a:p>
          <a:p>
            <a:pPr lvl="0" algn="ctr">
              <a:defRPr/>
            </a:pPr>
            <a:r>
              <a:rPr lang="en-US" sz="1300" dirty="0"/>
              <a:t> e.g. Nokia smartphones)</a:t>
            </a:r>
          </a:p>
        </p:txBody>
      </p:sp>
      <p:grpSp>
        <p:nvGrpSpPr>
          <p:cNvPr id="31" name="Group 30"/>
          <p:cNvGrpSpPr/>
          <p:nvPr/>
        </p:nvGrpSpPr>
        <p:grpSpPr>
          <a:xfrm>
            <a:off x="755576" y="4038909"/>
            <a:ext cx="1171898" cy="469707"/>
            <a:chOff x="3693183" y="4354376"/>
            <a:chExt cx="1094841" cy="658800"/>
          </a:xfrm>
        </p:grpSpPr>
        <p:cxnSp>
          <p:nvCxnSpPr>
            <p:cNvPr id="32" name="Straight Connector 31"/>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 Box 6"/>
          <p:cNvSpPr txBox="1">
            <a:spLocks noChangeArrowheads="1"/>
          </p:cNvSpPr>
          <p:nvPr/>
        </p:nvSpPr>
        <p:spPr bwMode="auto">
          <a:xfrm>
            <a:off x="2356954" y="3759209"/>
            <a:ext cx="2323058"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BlackBerry</a:t>
            </a:r>
          </a:p>
          <a:p>
            <a:pPr lvl="0" algn="ctr" defTabSz="914400" fontAlgn="base">
              <a:spcBef>
                <a:spcPct val="0"/>
              </a:spcBef>
              <a:spcAft>
                <a:spcPts val="400"/>
              </a:spcAft>
              <a:defRPr/>
            </a:pPr>
            <a:r>
              <a:rPr lang="en-US" sz="1300" b="1" dirty="0"/>
              <a:t>smartphones</a:t>
            </a:r>
          </a:p>
          <a:p>
            <a:pPr lvl="0" algn="ctr">
              <a:defRPr/>
            </a:pPr>
            <a:r>
              <a:rPr lang="en-US" sz="1300" dirty="0"/>
              <a:t>(RIM, e.g.</a:t>
            </a:r>
          </a:p>
          <a:p>
            <a:pPr lvl="0" algn="ctr">
              <a:defRPr/>
            </a:pPr>
            <a:r>
              <a:rPr lang="en-US" sz="1300" dirty="0"/>
              <a:t> Pearl smartphones)</a:t>
            </a:r>
          </a:p>
        </p:txBody>
      </p:sp>
      <p:cxnSp>
        <p:nvCxnSpPr>
          <p:cNvPr id="35" name="Straight Connector 34"/>
          <p:cNvCxnSpPr/>
          <p:nvPr/>
        </p:nvCxnSpPr>
        <p:spPr>
          <a:xfrm flipH="1">
            <a:off x="3527889" y="3392492"/>
            <a:ext cx="5"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p:cNvSpPr>
            <a:spLocks noChangeArrowheads="1"/>
          </p:cNvSpPr>
          <p:nvPr/>
        </p:nvSpPr>
        <p:spPr bwMode="auto">
          <a:xfrm>
            <a:off x="3485040" y="367792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grpSp>
        <p:nvGrpSpPr>
          <p:cNvPr id="37" name="Group 36"/>
          <p:cNvGrpSpPr/>
          <p:nvPr/>
        </p:nvGrpSpPr>
        <p:grpSpPr>
          <a:xfrm>
            <a:off x="2915816" y="4112572"/>
            <a:ext cx="1171898" cy="469707"/>
            <a:chOff x="3693183" y="4354376"/>
            <a:chExt cx="1094841" cy="658800"/>
          </a:xfrm>
        </p:grpSpPr>
        <p:cxnSp>
          <p:nvCxnSpPr>
            <p:cNvPr id="38" name="Straight Connector 37"/>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1" name="Line 9"/>
          <p:cNvSpPr>
            <a:spLocks noChangeShapeType="1"/>
          </p:cNvSpPr>
          <p:nvPr/>
        </p:nvSpPr>
        <p:spPr bwMode="auto">
          <a:xfrm>
            <a:off x="3527884" y="3260573"/>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2" name="Straight Connector 41"/>
          <p:cNvCxnSpPr>
            <a:stCxn id="41" idx="1"/>
            <a:endCxn id="44" idx="6"/>
          </p:cNvCxnSpPr>
          <p:nvPr/>
        </p:nvCxnSpPr>
        <p:spPr>
          <a:xfrm flipH="1">
            <a:off x="1393924" y="3440573"/>
            <a:ext cx="2133961" cy="276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13"/>
          <p:cNvSpPr>
            <a:spLocks noChangeArrowheads="1"/>
          </p:cNvSpPr>
          <p:nvPr/>
        </p:nvSpPr>
        <p:spPr bwMode="auto">
          <a:xfrm>
            <a:off x="1321924" y="3682476"/>
            <a:ext cx="72000" cy="70056"/>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5" name="Straight Connector 44"/>
          <p:cNvCxnSpPr>
            <a:stCxn id="41" idx="1"/>
            <a:endCxn id="13" idx="0"/>
          </p:cNvCxnSpPr>
          <p:nvPr/>
        </p:nvCxnSpPr>
        <p:spPr bwMode="auto">
          <a:xfrm>
            <a:off x="3527885" y="3440573"/>
            <a:ext cx="2167634" cy="2373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39"/>
          <p:cNvSpPr>
            <a:spLocks noChangeArrowheads="1"/>
          </p:cNvSpPr>
          <p:nvPr/>
        </p:nvSpPr>
        <p:spPr bwMode="auto">
          <a:xfrm>
            <a:off x="7915627" y="3678036"/>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47" name="TextBox 46"/>
          <p:cNvSpPr txBox="1"/>
          <p:nvPr/>
        </p:nvSpPr>
        <p:spPr>
          <a:xfrm>
            <a:off x="251965" y="800708"/>
            <a:ext cx="9576619" cy="1400383"/>
          </a:xfrm>
          <a:prstGeom prst="rect">
            <a:avLst/>
          </a:prstGeom>
          <a:noFill/>
        </p:spPr>
        <p:txBody>
          <a:bodyPr wrap="square" rtlCol="0">
            <a:spAutoFit/>
          </a:bodyPr>
          <a:lstStyle/>
          <a:p>
            <a:pPr marL="285750" indent="-285750">
              <a:buFont typeface="Arial" panose="020B0604020202020204" pitchFamily="34" charset="0"/>
              <a:buChar char="•"/>
            </a:pPr>
            <a:r>
              <a:rPr lang="en-US" sz="1600" dirty="0"/>
              <a:t>In the course of the evolution a number of </a:t>
            </a:r>
            <a:r>
              <a:rPr lang="en-US" sz="1600" dirty="0">
                <a:solidFill>
                  <a:srgbClr val="0070C0"/>
                </a:solidFill>
              </a:rPr>
              <a:t>mobile device types were introduced </a:t>
            </a:r>
          </a:p>
          <a:p>
            <a:r>
              <a:rPr lang="en-US" sz="1600" dirty="0">
                <a:solidFill>
                  <a:srgbClr val="0070C0"/>
                </a:solidFill>
              </a:rPr>
              <a:t>      </a:t>
            </a:r>
            <a:r>
              <a:rPr lang="en-US" sz="1600" spc="-30" dirty="0">
                <a:solidFill>
                  <a:srgbClr val="0070C0"/>
                </a:solidFill>
              </a:rPr>
              <a:t>and cancelled,</a:t>
            </a:r>
            <a:r>
              <a:rPr lang="en-US" sz="1600" spc="-30" dirty="0"/>
              <a:t> like Arm-based smartphones running under Symbian, BlackBerry or</a:t>
            </a:r>
          </a:p>
          <a:p>
            <a:pPr>
              <a:spcAft>
                <a:spcPts val="600"/>
              </a:spcAft>
            </a:pPr>
            <a:r>
              <a:rPr lang="en-US" sz="1600" spc="-50" dirty="0"/>
              <a:t>      </a:t>
            </a:r>
            <a:r>
              <a:rPr lang="en-US" sz="1600" spc="-60" dirty="0"/>
              <a:t>Windows, Intel Atom or AMD Cat-based smartphones or tablets, netbooks, </a:t>
            </a:r>
            <a:r>
              <a:rPr lang="en-US" sz="1600" spc="-60" dirty="0" err="1"/>
              <a:t>nettops</a:t>
            </a:r>
            <a:r>
              <a:rPr lang="en-US" sz="1600" spc="-60" dirty="0"/>
              <a:t> etc.</a:t>
            </a:r>
          </a:p>
          <a:p>
            <a:pPr marL="285750" indent="-285750">
              <a:buFont typeface="Arial" panose="020B0604020202020204" pitchFamily="34" charset="0"/>
              <a:buChar char="•"/>
            </a:pPr>
            <a:r>
              <a:rPr lang="en-US" sz="1600" dirty="0"/>
              <a:t>From all of these, in this Section we briefly overview two mobile types: </a:t>
            </a:r>
          </a:p>
          <a:p>
            <a:r>
              <a:rPr lang="en-US" sz="1600" dirty="0"/>
              <a:t>      </a:t>
            </a:r>
            <a:r>
              <a:rPr lang="en-US" sz="1600" dirty="0">
                <a:solidFill>
                  <a:srgbClr val="0070C0"/>
                </a:solidFill>
              </a:rPr>
              <a:t>Arm-based Windows smartphones </a:t>
            </a:r>
            <a:r>
              <a:rPr lang="en-US" sz="1600" dirty="0"/>
              <a:t>and </a:t>
            </a:r>
            <a:r>
              <a:rPr lang="en-US" sz="1600" dirty="0">
                <a:solidFill>
                  <a:srgbClr val="0070C0"/>
                </a:solidFill>
              </a:rPr>
              <a:t>x86 Atom or Cat-based mobile devices</a:t>
            </a:r>
            <a:r>
              <a:rPr lang="en-US" sz="1600" dirty="0"/>
              <a:t>. </a:t>
            </a:r>
          </a:p>
        </p:txBody>
      </p:sp>
      <p:sp>
        <p:nvSpPr>
          <p:cNvPr id="30" name="Rectangle 29"/>
          <p:cNvSpPr/>
          <p:nvPr/>
        </p:nvSpPr>
        <p:spPr bwMode="auto">
          <a:xfrm>
            <a:off x="4533100" y="2922187"/>
            <a:ext cx="4610899" cy="3855185"/>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4064226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4.2 </a:t>
            </a:r>
            <a:r>
              <a:rPr kumimoji="0" lang="en-US" sz="1900" b="0" i="0" u="none" strike="noStrike" kern="1200" cap="none" spc="0" normalizeH="0" baseline="0" noProof="0" dirty="0">
                <a:ln>
                  <a:noFill/>
                </a:ln>
                <a:solidFill>
                  <a:srgbClr val="FFFFFF"/>
                </a:solidFill>
                <a:effectLst/>
                <a:uLnTx/>
                <a:uFillTx/>
                <a:latin typeface="Verdana"/>
                <a:ea typeface="+mn-ea"/>
                <a:cs typeface="+mn-cs"/>
              </a:rPr>
              <a:t>Arm ISA-based Windows smartphones</a:t>
            </a:r>
          </a:p>
        </p:txBody>
      </p:sp>
      <p:sp>
        <p:nvSpPr>
          <p:cNvPr id="2" name="TextBox 1"/>
          <p:cNvSpPr txBox="1"/>
          <p:nvPr/>
        </p:nvSpPr>
        <p:spPr>
          <a:xfrm>
            <a:off x="2051720" y="2996952"/>
            <a:ext cx="5004556" cy="338554"/>
          </a:xfrm>
          <a:prstGeom prst="rect">
            <a:avLst/>
          </a:prstGeom>
          <a:noFill/>
        </p:spPr>
        <p:txBody>
          <a:bodyPr wrap="square" rtlCol="0">
            <a:spAutoFit/>
          </a:bodyPr>
          <a:lstStyle/>
          <a:p>
            <a:r>
              <a:rPr lang="en-US" sz="1600" dirty="0" smtClean="0">
                <a:solidFill>
                  <a:schemeClr val="bg1"/>
                </a:solidFill>
              </a:rPr>
              <a:t>Optional reading, not part of the exam.</a:t>
            </a:r>
            <a:endParaRPr lang="en-US" sz="1600" dirty="0">
              <a:solidFill>
                <a:schemeClr val="bg1"/>
              </a:solidFill>
            </a:endParaRPr>
          </a:p>
        </p:txBody>
      </p:sp>
    </p:spTree>
    <p:extLst>
      <p:ext uri="{BB962C8B-B14F-4D97-AF65-F5344CB8AC3E}">
        <p14:creationId xmlns:p14="http://schemas.microsoft.com/office/powerpoint/2010/main" val="6063270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96118" y="4837512"/>
            <a:ext cx="49170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a:t>
            </a:r>
          </a:p>
        </p:txBody>
      </p:sp>
      <p:sp>
        <p:nvSpPr>
          <p:cNvPr id="26" name="TextBox 25"/>
          <p:cNvSpPr txBox="1"/>
          <p:nvPr/>
        </p:nvSpPr>
        <p:spPr>
          <a:xfrm>
            <a:off x="5664470" y="4837512"/>
            <a:ext cx="49170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g)</a:t>
            </a:r>
          </a:p>
        </p:txBody>
      </p:sp>
      <p:sp>
        <p:nvSpPr>
          <p:cNvPr id="31" name="Title 30"/>
          <p:cNvSpPr>
            <a:spLocks noGrp="1"/>
          </p:cNvSpPr>
          <p:nvPr>
            <p:ph type="title"/>
          </p:nvPr>
        </p:nvSpPr>
        <p:spPr/>
        <p:txBody>
          <a:bodyPr/>
          <a:lstStyle/>
          <a:p>
            <a:r>
              <a:rPr lang="en-US" dirty="0" smtClean="0"/>
              <a:t>4.2 </a:t>
            </a:r>
            <a:r>
              <a:rPr lang="en-US" dirty="0"/>
              <a:t>Arm-based Windows smartphones (1)</a:t>
            </a:r>
          </a:p>
        </p:txBody>
      </p:sp>
      <p:sp>
        <p:nvSpPr>
          <p:cNvPr id="32" name="TextBox 31"/>
          <p:cNvSpPr txBox="1"/>
          <p:nvPr/>
        </p:nvSpPr>
        <p:spPr>
          <a:xfrm>
            <a:off x="71438" y="447767"/>
            <a:ext cx="4945585" cy="369332"/>
          </a:xfrm>
          <a:prstGeom prst="rect">
            <a:avLst/>
          </a:prstGeom>
          <a:noFill/>
        </p:spPr>
        <p:txBody>
          <a:bodyPr wrap="none" rtlCol="0">
            <a:spAutoFit/>
          </a:bodyPr>
          <a:lstStyle/>
          <a:p>
            <a:r>
              <a:rPr lang="en-US" dirty="0" smtClean="0">
                <a:solidFill>
                  <a:schemeClr val="accent6"/>
                </a:solidFill>
              </a:rPr>
              <a:t>4.2 </a:t>
            </a:r>
            <a:r>
              <a:rPr lang="en-US" dirty="0">
                <a:solidFill>
                  <a:schemeClr val="accent6"/>
                </a:solidFill>
              </a:rPr>
              <a:t>Arm-based Windows smartphones -1</a:t>
            </a:r>
          </a:p>
        </p:txBody>
      </p:sp>
      <p:graphicFrame>
        <p:nvGraphicFramePr>
          <p:cNvPr id="30" name="Table 29"/>
          <p:cNvGraphicFramePr>
            <a:graphicFrameLocks noGrp="1"/>
          </p:cNvGraphicFramePr>
          <p:nvPr>
            <p:extLst>
              <p:ext uri="{D42A27DB-BD31-4B8C-83A1-F6EECF244321}">
                <p14:modId xmlns:p14="http://schemas.microsoft.com/office/powerpoint/2010/main" val="26120392"/>
              </p:ext>
            </p:extLst>
          </p:nvPr>
        </p:nvGraphicFramePr>
        <p:xfrm>
          <a:off x="34925" y="3204180"/>
          <a:ext cx="9061123" cy="2385060"/>
        </p:xfrm>
        <a:graphic>
          <a:graphicData uri="http://schemas.openxmlformats.org/drawingml/2006/table">
            <a:tbl>
              <a:tblPr firstRow="1" bandRow="1">
                <a:tableStyleId>{5C22544A-7EE6-4342-B048-85BDC9FD1C3A}</a:tableStyleId>
              </a:tblPr>
              <a:tblGrid>
                <a:gridCol w="2340323">
                  <a:extLst>
                    <a:ext uri="{9D8B030D-6E8A-4147-A177-3AD203B41FA5}">
                      <a16:colId xmlns:a16="http://schemas.microsoft.com/office/drawing/2014/main" val="2978242839"/>
                    </a:ext>
                  </a:extLst>
                </a:gridCol>
                <a:gridCol w="2088232">
                  <a:extLst>
                    <a:ext uri="{9D8B030D-6E8A-4147-A177-3AD203B41FA5}">
                      <a16:colId xmlns:a16="http://schemas.microsoft.com/office/drawing/2014/main" val="3948398565"/>
                    </a:ext>
                  </a:extLst>
                </a:gridCol>
                <a:gridCol w="2160240">
                  <a:extLst>
                    <a:ext uri="{9D8B030D-6E8A-4147-A177-3AD203B41FA5}">
                      <a16:colId xmlns:a16="http://schemas.microsoft.com/office/drawing/2014/main" val="94232875"/>
                    </a:ext>
                  </a:extLst>
                </a:gridCol>
                <a:gridCol w="2472328">
                  <a:extLst>
                    <a:ext uri="{9D8B030D-6E8A-4147-A177-3AD203B41FA5}">
                      <a16:colId xmlns:a16="http://schemas.microsoft.com/office/drawing/2014/main" val="3667915999"/>
                    </a:ext>
                  </a:extLst>
                </a:gridCol>
              </a:tblGrid>
              <a:tr h="254591">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152440237"/>
                  </a:ext>
                </a:extLst>
              </a:tr>
              <a:tr h="777173">
                <a:tc>
                  <a:txBody>
                    <a:bodyPr/>
                    <a:lstStyle/>
                    <a:p>
                      <a:pPr algn="ctr"/>
                      <a:r>
                        <a:rPr lang="en-US" sz="1300" dirty="0"/>
                        <a:t>Built by different vendors, like Nokia,</a:t>
                      </a:r>
                      <a:r>
                        <a:rPr lang="en-US" sz="1300" baseline="0" dirty="0"/>
                        <a:t> Motorola, Sony etc. typically on </a:t>
                      </a:r>
                      <a:r>
                        <a:rPr lang="en-US" sz="1300" baseline="0" dirty="0">
                          <a:solidFill>
                            <a:srgbClr val="FF0000"/>
                          </a:solidFill>
                        </a:rPr>
                        <a:t>ARM proc.</a:t>
                      </a:r>
                      <a:endParaRPr lang="en-US" sz="1300" dirty="0">
                        <a:solidFill>
                          <a:srgbClr val="FF0000"/>
                        </a:solidFill>
                      </a:endParaRP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 Pearl family was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spc="-40" baseline="0" dirty="0">
                          <a:latin typeface="+mn-lt"/>
                        </a:rPr>
                        <a:t>built on Intel’s/Marvel’s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err="1">
                          <a:solidFill>
                            <a:srgbClr val="FF0000"/>
                          </a:solidFill>
                          <a:latin typeface="+mn-lt"/>
                        </a:rPr>
                        <a:t>XScale</a:t>
                      </a:r>
                      <a:r>
                        <a:rPr lang="en-US" sz="1300" dirty="0">
                          <a:latin typeface="+mn-lt"/>
                        </a:rPr>
                        <a:t> processors </a:t>
                      </a:r>
                      <a:endParaRPr lang="en-US" sz="1300" dirty="0"/>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Qualcomm’s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latin typeface="+mn-lt"/>
                        </a:rPr>
                        <a:t> processors </a:t>
                      </a:r>
                    </a:p>
                    <a:p>
                      <a:pPr algn="ctr"/>
                      <a:endParaRPr lang="en-US" sz="1300" dirty="0"/>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Atom/Cat</a:t>
                      </a:r>
                    </a:p>
                    <a:p>
                      <a:pPr lvl="0" algn="ctr">
                        <a:spcAft>
                          <a:spcPts val="100"/>
                        </a:spcAft>
                        <a:defRPr/>
                      </a:pPr>
                      <a:r>
                        <a:rPr lang="en-US" sz="1300" dirty="0">
                          <a:solidFill>
                            <a:srgbClr val="000000"/>
                          </a:solidFill>
                        </a:rPr>
                        <a:t>processors</a:t>
                      </a:r>
                    </a:p>
                  </a:txBody>
                  <a:tcPr anchor="ctr">
                    <a:solidFill>
                      <a:srgbClr val="E1F4FF"/>
                    </a:solidFill>
                  </a:tcPr>
                </a:tc>
                <a:extLst>
                  <a:ext uri="{0D108BD9-81ED-4DB2-BD59-A6C34878D82A}">
                    <a16:rowId xmlns:a16="http://schemas.microsoft.com/office/drawing/2014/main" val="650037181"/>
                  </a:ext>
                </a:extLst>
              </a:tr>
              <a:tr h="810672">
                <a:tc>
                  <a:txBody>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 various</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Symbian releases</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They run under various</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BlackBerry releases</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 </a:t>
                      </a:r>
                      <a:r>
                        <a:rPr lang="en-US" sz="1300" dirty="0">
                          <a:solidFill>
                            <a:srgbClr val="0070C0"/>
                          </a:solidFill>
                          <a:latin typeface="+mn-lt"/>
                        </a:rPr>
                        <a:t>Windows </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Phone 7/8</a:t>
                      </a:r>
                    </a:p>
                  </a:txBody>
                  <a:tcPr anchor="ctr">
                    <a:solidFill>
                      <a:schemeClr val="bg1">
                        <a:lumMod val="95000"/>
                      </a:schemeClr>
                    </a:solidFill>
                  </a:tcPr>
                </a:tc>
                <a:tc>
                  <a:txBody>
                    <a:bodyPr/>
                    <a:lstStyle/>
                    <a:p>
                      <a:pPr lvl="0" algn="ctr">
                        <a:spcAft>
                          <a:spcPts val="100"/>
                        </a:spcAft>
                        <a:defRPr/>
                      </a:pPr>
                      <a:r>
                        <a:rPr lang="en-US" sz="1300" dirty="0">
                          <a:solidFill>
                            <a:srgbClr val="0070C0"/>
                          </a:solidFill>
                        </a:rPr>
                        <a:t>Smartphones</a:t>
                      </a:r>
                    </a:p>
                    <a:p>
                      <a:pPr lvl="0" algn="ctr">
                        <a:spcAft>
                          <a:spcPts val="100"/>
                        </a:spcAft>
                        <a:defRPr/>
                      </a:pPr>
                      <a:r>
                        <a:rPr lang="en-US" sz="1300" dirty="0">
                          <a:solidFill>
                            <a:srgbClr val="000000"/>
                          </a:solidFill>
                        </a:rPr>
                        <a:t>run under </a:t>
                      </a:r>
                      <a:r>
                        <a:rPr lang="en-US" sz="1300" dirty="0">
                          <a:solidFill>
                            <a:srgbClr val="0070C0"/>
                          </a:solidFill>
                        </a:rPr>
                        <a:t>Android</a:t>
                      </a:r>
                      <a:r>
                        <a:rPr lang="en-US" sz="1300" dirty="0">
                          <a:solidFill>
                            <a:srgbClr val="000000"/>
                          </a:solidFill>
                        </a:rPr>
                        <a:t>, </a:t>
                      </a:r>
                    </a:p>
                    <a:p>
                      <a:pPr lvl="0" algn="ctr">
                        <a:spcAft>
                          <a:spcPts val="100"/>
                        </a:spcAft>
                        <a:defRPr/>
                      </a:pPr>
                      <a:r>
                        <a:rPr lang="en-US" sz="1300" dirty="0">
                          <a:solidFill>
                            <a:srgbClr val="0070C0"/>
                          </a:solidFill>
                        </a:rPr>
                        <a:t>tablets </a:t>
                      </a:r>
                      <a:r>
                        <a:rPr lang="en-US" sz="1300" dirty="0">
                          <a:solidFill>
                            <a:srgbClr val="000000"/>
                          </a:solidFill>
                        </a:rPr>
                        <a:t>run under </a:t>
                      </a:r>
                    </a:p>
                    <a:p>
                      <a:pPr lvl="0" algn="ctr">
                        <a:spcAft>
                          <a:spcPts val="100"/>
                        </a:spcAft>
                        <a:defRPr/>
                      </a:pPr>
                      <a:r>
                        <a:rPr lang="en-US" sz="1300" dirty="0">
                          <a:solidFill>
                            <a:srgbClr val="0070C0"/>
                          </a:solidFill>
                        </a:rPr>
                        <a:t>Windows 10/Android</a:t>
                      </a:r>
                    </a:p>
                  </a:txBody>
                  <a:tcPr anchor="ctr">
                    <a:solidFill>
                      <a:schemeClr val="bg1">
                        <a:lumMod val="95000"/>
                      </a:schemeClr>
                    </a:solidFill>
                  </a:tcPr>
                </a:tc>
                <a:extLst>
                  <a:ext uri="{0D108BD9-81ED-4DB2-BD59-A6C34878D82A}">
                    <a16:rowId xmlns:a16="http://schemas.microsoft.com/office/drawing/2014/main" val="2212271251"/>
                  </a:ext>
                </a:extLst>
              </a:tr>
              <a:tr h="254591">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50" normalizeH="0" baseline="0" noProof="0" dirty="0">
                          <a:ln>
                            <a:noFill/>
                          </a:ln>
                          <a:solidFill>
                            <a:srgbClr val="000000"/>
                          </a:solidFill>
                          <a:effectLst/>
                          <a:uLnTx/>
                          <a:uFillTx/>
                          <a:latin typeface="+mn-lt"/>
                          <a:ea typeface="+mn-ea"/>
                          <a:cs typeface="+mn-cs"/>
                        </a:rPr>
                        <a:t>≈2001 - ≈2011 (cancelled)</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mn-lt"/>
                          <a:ea typeface="+mn-ea"/>
                          <a:cs typeface="+mn-cs"/>
                        </a:rPr>
                        <a:t>1999-2013 (cancelled)</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mn-lt"/>
                          <a:ea typeface="+mn-ea"/>
                          <a:cs typeface="+mn-cs"/>
                        </a:rPr>
                        <a:t>2011-2014 (cancelled)</a:t>
                      </a:r>
                    </a:p>
                  </a:txBody>
                  <a:tcPr anchor="ctr">
                    <a:solidFill>
                      <a:srgbClr val="E1F4FF"/>
                    </a:solidFill>
                  </a:tcPr>
                </a:tc>
                <a:tc>
                  <a:txBody>
                    <a:bodyPr/>
                    <a:lstStyle/>
                    <a:p>
                      <a:pPr algn="ctr"/>
                      <a:r>
                        <a:rPr lang="en-US" sz="1300" dirty="0">
                          <a:solidFill>
                            <a:srgbClr val="000000"/>
                          </a:solidFill>
                        </a:rPr>
                        <a:t>2008-2016 (cancelled)</a:t>
                      </a:r>
                      <a:endParaRPr lang="en-US" sz="1300" dirty="0"/>
                    </a:p>
                  </a:txBody>
                  <a:tcPr anchor="ctr">
                    <a:solidFill>
                      <a:srgbClr val="E1F4FF"/>
                    </a:solidFill>
                  </a:tcPr>
                </a:tc>
                <a:extLst>
                  <a:ext uri="{0D108BD9-81ED-4DB2-BD59-A6C34878D82A}">
                    <a16:rowId xmlns:a16="http://schemas.microsoft.com/office/drawing/2014/main" val="1309003027"/>
                  </a:ext>
                </a:extLst>
              </a:tr>
            </a:tbl>
          </a:graphicData>
        </a:graphic>
      </p:graphicFrame>
      <p:sp>
        <p:nvSpPr>
          <p:cNvPr id="33" name="Text Box 5"/>
          <p:cNvSpPr txBox="1">
            <a:spLocks noChangeArrowheads="1"/>
          </p:cNvSpPr>
          <p:nvPr/>
        </p:nvSpPr>
        <p:spPr bwMode="auto">
          <a:xfrm>
            <a:off x="6928555" y="2949174"/>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34" name="Text Box 6"/>
          <p:cNvSpPr txBox="1">
            <a:spLocks noChangeArrowheads="1"/>
          </p:cNvSpPr>
          <p:nvPr/>
        </p:nvSpPr>
        <p:spPr bwMode="auto">
          <a:xfrm>
            <a:off x="4480682" y="2571105"/>
            <a:ext cx="2323058"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lvl="0" algn="ctr" defTabSz="914400" fontAlgn="base">
              <a:spcBef>
                <a:spcPct val="0"/>
              </a:spcBef>
              <a:spcAft>
                <a:spcPts val="400"/>
              </a:spcAft>
              <a:defRPr/>
            </a:pPr>
            <a:r>
              <a:rPr lang="en-US" sz="1300" b="1" dirty="0"/>
              <a:t>smartphones</a:t>
            </a:r>
          </a:p>
          <a:p>
            <a:pPr lvl="0" algn="ctr">
              <a:defRPr/>
            </a:pPr>
            <a:r>
              <a:rPr lang="en-US" sz="1300" dirty="0"/>
              <a:t>(Nokia/Microsoft</a:t>
            </a:r>
          </a:p>
          <a:p>
            <a:pPr lvl="0" algn="ctr">
              <a:defRPr/>
            </a:pPr>
            <a:r>
              <a:rPr lang="en-US" sz="1300" dirty="0"/>
              <a:t> Lumia smartphones)</a:t>
            </a:r>
          </a:p>
        </p:txBody>
      </p:sp>
      <p:cxnSp>
        <p:nvCxnSpPr>
          <p:cNvPr id="35" name="Straight Connector 34"/>
          <p:cNvCxnSpPr>
            <a:stCxn id="43" idx="1"/>
            <a:endCxn id="37" idx="7"/>
          </p:cNvCxnSpPr>
          <p:nvPr/>
        </p:nvCxnSpPr>
        <p:spPr bwMode="auto">
          <a:xfrm flipH="1">
            <a:off x="3528579" y="1532401"/>
            <a:ext cx="2159038"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 Box 4"/>
          <p:cNvSpPr txBox="1">
            <a:spLocks noChangeArrowheads="1"/>
          </p:cNvSpPr>
          <p:nvPr/>
        </p:nvSpPr>
        <p:spPr bwMode="auto">
          <a:xfrm>
            <a:off x="4103440" y="1083599"/>
            <a:ext cx="31840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Mobile device types (cancelled)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7" name="Oval 36"/>
          <p:cNvSpPr>
            <a:spLocks noChangeArrowheads="1"/>
          </p:cNvSpPr>
          <p:nvPr/>
        </p:nvSpPr>
        <p:spPr bwMode="auto">
          <a:xfrm>
            <a:off x="3473024" y="17167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38" name="Straight Connector 37"/>
          <p:cNvCxnSpPr>
            <a:stCxn id="43" idx="1"/>
            <a:endCxn id="39" idx="1"/>
          </p:cNvCxnSpPr>
          <p:nvPr/>
        </p:nvCxnSpPr>
        <p:spPr bwMode="auto">
          <a:xfrm>
            <a:off x="5687617" y="1532401"/>
            <a:ext cx="2202042"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Oval 13"/>
          <p:cNvSpPr>
            <a:spLocks noChangeArrowheads="1"/>
          </p:cNvSpPr>
          <p:nvPr/>
        </p:nvSpPr>
        <p:spPr bwMode="auto">
          <a:xfrm>
            <a:off x="7879115" y="1708815"/>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Oval 39"/>
          <p:cNvSpPr>
            <a:spLocks noChangeArrowheads="1"/>
          </p:cNvSpPr>
          <p:nvPr/>
        </p:nvSpPr>
        <p:spPr bwMode="auto">
          <a:xfrm>
            <a:off x="5615608" y="2489821"/>
            <a:ext cx="86798"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41" name="TextBox 40"/>
          <p:cNvSpPr txBox="1"/>
          <p:nvPr/>
        </p:nvSpPr>
        <p:spPr>
          <a:xfrm>
            <a:off x="2663280" y="1784429"/>
            <a:ext cx="1606530" cy="292388"/>
          </a:xfrm>
          <a:prstGeom prst="rect">
            <a:avLst/>
          </a:prstGeom>
          <a:noFill/>
        </p:spPr>
        <p:txBody>
          <a:bodyPr wrap="none" rtlCol="0">
            <a:spAutoFit/>
          </a:bodyPr>
          <a:lstStyle/>
          <a:p>
            <a:r>
              <a:rPr lang="en-US" sz="1300" b="1" dirty="0"/>
              <a:t>Arm-ISA based</a:t>
            </a:r>
          </a:p>
        </p:txBody>
      </p:sp>
      <p:sp>
        <p:nvSpPr>
          <p:cNvPr id="42" name="TextBox 41"/>
          <p:cNvSpPr txBox="1"/>
          <p:nvPr/>
        </p:nvSpPr>
        <p:spPr>
          <a:xfrm>
            <a:off x="6863726" y="1784429"/>
            <a:ext cx="2143536" cy="492443"/>
          </a:xfrm>
          <a:prstGeom prst="rect">
            <a:avLst/>
          </a:prstGeom>
          <a:noFill/>
        </p:spPr>
        <p:txBody>
          <a:bodyPr wrap="none" rtlCol="0">
            <a:spAutoFit/>
          </a:bodyPr>
          <a:lstStyle/>
          <a:p>
            <a:pPr algn="ctr"/>
            <a:r>
              <a:rPr lang="en-US" sz="1300" b="1" dirty="0"/>
              <a:t>x86 Atom/Cat-based</a:t>
            </a:r>
          </a:p>
          <a:p>
            <a:pPr algn="ctr"/>
            <a:r>
              <a:rPr lang="en-US" sz="1300" b="1" dirty="0"/>
              <a:t> devices</a:t>
            </a:r>
          </a:p>
        </p:txBody>
      </p:sp>
      <p:sp>
        <p:nvSpPr>
          <p:cNvPr id="43" name="Line 9"/>
          <p:cNvSpPr>
            <a:spLocks noChangeShapeType="1"/>
          </p:cNvSpPr>
          <p:nvPr/>
        </p:nvSpPr>
        <p:spPr bwMode="auto">
          <a:xfrm>
            <a:off x="5687616" y="135240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4" name="Line 9"/>
          <p:cNvSpPr>
            <a:spLocks noChangeShapeType="1"/>
          </p:cNvSpPr>
          <p:nvPr/>
        </p:nvSpPr>
        <p:spPr bwMode="auto">
          <a:xfrm flipH="1">
            <a:off x="7913169" y="2276368"/>
            <a:ext cx="2729" cy="2838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5" name="Text Box 6"/>
          <p:cNvSpPr txBox="1">
            <a:spLocks noChangeArrowheads="1"/>
          </p:cNvSpPr>
          <p:nvPr/>
        </p:nvSpPr>
        <p:spPr bwMode="auto">
          <a:xfrm>
            <a:off x="6696124" y="2597844"/>
            <a:ext cx="2447876"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Android/Windows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marL="0" marR="0" lvl="0" indent="0" algn="ctr" defTabSz="914400" rtl="0" eaLnBrk="1" fontAlgn="base" latinLnBrk="0" hangingPunct="1">
              <a:lnSpc>
                <a:spcPct val="100000"/>
              </a:lnSpc>
              <a:spcBef>
                <a:spcPct val="0"/>
              </a:spcBef>
              <a:buClrTx/>
              <a:buSzTx/>
              <a:buFontTx/>
              <a:buNone/>
              <a:tabLst/>
              <a:defRPr/>
            </a:pPr>
            <a:r>
              <a:rPr lang="en-US" sz="1300" dirty="0"/>
              <a:t>(smartphones/</a:t>
            </a:r>
          </a:p>
          <a:p>
            <a:pPr marL="0" marR="0" lvl="0" indent="0" algn="ctr" defTabSz="914400" rtl="0" eaLnBrk="1" fontAlgn="base" latinLnBrk="0" hangingPunct="1">
              <a:lnSpc>
                <a:spcPct val="100000"/>
              </a:lnSpc>
              <a:spcBef>
                <a:spcPct val="0"/>
              </a:spcBef>
              <a:spcAft>
                <a:spcPts val="200"/>
              </a:spcAft>
              <a:buClrTx/>
              <a:buSzTx/>
              <a:buFontTx/>
              <a:buNone/>
              <a:tabLst/>
              <a:defRPr/>
            </a:pPr>
            <a:r>
              <a:rPr lang="en-US" sz="1300" dirty="0"/>
              <a:t>LV tablets)</a:t>
            </a:r>
          </a:p>
        </p:txBody>
      </p:sp>
      <p:grpSp>
        <p:nvGrpSpPr>
          <p:cNvPr id="46" name="Group 45"/>
          <p:cNvGrpSpPr/>
          <p:nvPr/>
        </p:nvGrpSpPr>
        <p:grpSpPr>
          <a:xfrm>
            <a:off x="5145384" y="2778769"/>
            <a:ext cx="1171898" cy="469707"/>
            <a:chOff x="3693183" y="4354376"/>
            <a:chExt cx="1094841" cy="658800"/>
          </a:xfrm>
        </p:grpSpPr>
        <p:cxnSp>
          <p:nvCxnSpPr>
            <p:cNvPr id="47" name="Straight Connector 46"/>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7411063" y="2780424"/>
            <a:ext cx="972108" cy="469707"/>
            <a:chOff x="3693183" y="4354376"/>
            <a:chExt cx="1094841" cy="658800"/>
          </a:xfrm>
        </p:grpSpPr>
        <p:cxnSp>
          <p:nvCxnSpPr>
            <p:cNvPr id="50" name="Straight Connector 49"/>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2" name="Text Box 6"/>
          <p:cNvSpPr txBox="1">
            <a:spLocks noChangeArrowheads="1"/>
          </p:cNvSpPr>
          <p:nvPr/>
        </p:nvSpPr>
        <p:spPr bwMode="auto">
          <a:xfrm>
            <a:off x="-36512" y="2571077"/>
            <a:ext cx="2591780"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Symbian</a:t>
            </a:r>
          </a:p>
          <a:p>
            <a:pPr lvl="0" algn="ctr" defTabSz="914400" fontAlgn="base">
              <a:spcBef>
                <a:spcPct val="0"/>
              </a:spcBef>
              <a:spcAft>
                <a:spcPts val="400"/>
              </a:spcAft>
              <a:defRPr/>
            </a:pPr>
            <a:r>
              <a:rPr lang="en-US" sz="1300" b="1" dirty="0"/>
              <a:t>smartphones</a:t>
            </a:r>
          </a:p>
          <a:p>
            <a:pPr lvl="0" algn="ctr">
              <a:defRPr/>
            </a:pPr>
            <a:r>
              <a:rPr lang="en-US" sz="1300" dirty="0"/>
              <a:t>(Nokia and others,</a:t>
            </a:r>
          </a:p>
          <a:p>
            <a:pPr lvl="0" algn="ctr">
              <a:defRPr/>
            </a:pPr>
            <a:r>
              <a:rPr lang="en-US" sz="1300" dirty="0"/>
              <a:t> e.g. Nokia smartphones)</a:t>
            </a:r>
          </a:p>
        </p:txBody>
      </p:sp>
      <p:grpSp>
        <p:nvGrpSpPr>
          <p:cNvPr id="53" name="Group 52"/>
          <p:cNvGrpSpPr/>
          <p:nvPr/>
        </p:nvGrpSpPr>
        <p:grpSpPr>
          <a:xfrm>
            <a:off x="719064" y="2850777"/>
            <a:ext cx="1171898" cy="469707"/>
            <a:chOff x="3693183" y="4354376"/>
            <a:chExt cx="1094841" cy="658800"/>
          </a:xfrm>
        </p:grpSpPr>
        <p:cxnSp>
          <p:nvCxnSpPr>
            <p:cNvPr id="54" name="Straight Connector 53"/>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6" name="Text Box 6"/>
          <p:cNvSpPr txBox="1">
            <a:spLocks noChangeArrowheads="1"/>
          </p:cNvSpPr>
          <p:nvPr/>
        </p:nvSpPr>
        <p:spPr bwMode="auto">
          <a:xfrm>
            <a:off x="2320442" y="2571077"/>
            <a:ext cx="2323058"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BlackBerry</a:t>
            </a:r>
          </a:p>
          <a:p>
            <a:pPr lvl="0" algn="ctr" defTabSz="914400" fontAlgn="base">
              <a:spcBef>
                <a:spcPct val="0"/>
              </a:spcBef>
              <a:spcAft>
                <a:spcPts val="400"/>
              </a:spcAft>
              <a:defRPr/>
            </a:pPr>
            <a:r>
              <a:rPr lang="en-US" sz="1300" b="1" dirty="0"/>
              <a:t>smartphones</a:t>
            </a:r>
          </a:p>
          <a:p>
            <a:pPr lvl="0" algn="ctr">
              <a:defRPr/>
            </a:pPr>
            <a:r>
              <a:rPr lang="en-US" sz="1300" dirty="0"/>
              <a:t>(RIM, e.g.</a:t>
            </a:r>
          </a:p>
          <a:p>
            <a:pPr lvl="0" algn="ctr">
              <a:defRPr/>
            </a:pPr>
            <a:r>
              <a:rPr lang="en-US" sz="1300" dirty="0"/>
              <a:t> Pearl smartphones)</a:t>
            </a:r>
          </a:p>
        </p:txBody>
      </p:sp>
      <p:cxnSp>
        <p:nvCxnSpPr>
          <p:cNvPr id="57" name="Straight Connector 56"/>
          <p:cNvCxnSpPr/>
          <p:nvPr/>
        </p:nvCxnSpPr>
        <p:spPr>
          <a:xfrm flipH="1">
            <a:off x="3491377" y="2204360"/>
            <a:ext cx="5"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a:spLocks noChangeArrowheads="1"/>
          </p:cNvSpPr>
          <p:nvPr/>
        </p:nvSpPr>
        <p:spPr bwMode="auto">
          <a:xfrm>
            <a:off x="3448528" y="248979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grpSp>
        <p:nvGrpSpPr>
          <p:cNvPr id="59" name="Group 58"/>
          <p:cNvGrpSpPr/>
          <p:nvPr/>
        </p:nvGrpSpPr>
        <p:grpSpPr>
          <a:xfrm>
            <a:off x="2879304" y="2924440"/>
            <a:ext cx="1171898" cy="469707"/>
            <a:chOff x="3693183" y="4354376"/>
            <a:chExt cx="1094841" cy="658800"/>
          </a:xfrm>
        </p:grpSpPr>
        <p:cxnSp>
          <p:nvCxnSpPr>
            <p:cNvPr id="60" name="Straight Connector 59"/>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2" name="Line 9"/>
          <p:cNvSpPr>
            <a:spLocks noChangeShapeType="1"/>
          </p:cNvSpPr>
          <p:nvPr/>
        </p:nvSpPr>
        <p:spPr bwMode="auto">
          <a:xfrm>
            <a:off x="3491372" y="207244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3" name="Straight Connector 62"/>
          <p:cNvCxnSpPr>
            <a:stCxn id="62" idx="1"/>
            <a:endCxn id="64" idx="6"/>
          </p:cNvCxnSpPr>
          <p:nvPr/>
        </p:nvCxnSpPr>
        <p:spPr>
          <a:xfrm flipH="1">
            <a:off x="1357412" y="2252441"/>
            <a:ext cx="2133961" cy="276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13"/>
          <p:cNvSpPr>
            <a:spLocks noChangeArrowheads="1"/>
          </p:cNvSpPr>
          <p:nvPr/>
        </p:nvSpPr>
        <p:spPr bwMode="auto">
          <a:xfrm>
            <a:off x="1285412" y="2494344"/>
            <a:ext cx="72000" cy="70056"/>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5" name="Straight Connector 64"/>
          <p:cNvCxnSpPr>
            <a:stCxn id="62" idx="1"/>
            <a:endCxn id="40" idx="0"/>
          </p:cNvCxnSpPr>
          <p:nvPr/>
        </p:nvCxnSpPr>
        <p:spPr bwMode="auto">
          <a:xfrm>
            <a:off x="3491373" y="2252441"/>
            <a:ext cx="2167634" cy="2373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Oval 65"/>
          <p:cNvSpPr>
            <a:spLocks noChangeArrowheads="1"/>
          </p:cNvSpPr>
          <p:nvPr/>
        </p:nvSpPr>
        <p:spPr bwMode="auto">
          <a:xfrm>
            <a:off x="7879115" y="2489904"/>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67" name="Rectangle 66"/>
          <p:cNvSpPr/>
          <p:nvPr/>
        </p:nvSpPr>
        <p:spPr bwMode="auto">
          <a:xfrm>
            <a:off x="4496588" y="1734055"/>
            <a:ext cx="2119821" cy="3855185"/>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089684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64"/>
            <a:ext cx="9144000" cy="393700"/>
          </a:xfrm>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(4)</a:t>
            </a:r>
            <a:endParaRPr lang="en-US" dirty="0"/>
          </a:p>
        </p:txBody>
      </p:sp>
      <p:sp>
        <p:nvSpPr>
          <p:cNvPr id="18" name="TextBox 17"/>
          <p:cNvSpPr txBox="1"/>
          <p:nvPr/>
        </p:nvSpPr>
        <p:spPr>
          <a:xfrm>
            <a:off x="71499" y="476672"/>
            <a:ext cx="9072501" cy="369332"/>
          </a:xfrm>
          <a:prstGeom prst="rect">
            <a:avLst/>
          </a:prstGeom>
          <a:noFill/>
        </p:spPr>
        <p:txBody>
          <a:bodyPr wrap="square" rtlCol="0">
            <a:spAutoFit/>
          </a:bodyPr>
          <a:lstStyle/>
          <a:p>
            <a:r>
              <a:rPr lang="en-US" spc="-40" dirty="0">
                <a:solidFill>
                  <a:schemeClr val="accent6"/>
                </a:solidFill>
              </a:rPr>
              <a:t>Distinguishing recent Arm ISA-based mobile devices by the OS running on them</a:t>
            </a:r>
          </a:p>
        </p:txBody>
      </p:sp>
      <p:sp>
        <p:nvSpPr>
          <p:cNvPr id="7" name="Rounded Rectangle 6"/>
          <p:cNvSpPr/>
          <p:nvPr/>
        </p:nvSpPr>
        <p:spPr bwMode="auto">
          <a:xfrm>
            <a:off x="612674" y="1088740"/>
            <a:ext cx="7812360" cy="2268252"/>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9" name="TextBox 18"/>
          <p:cNvSpPr txBox="1"/>
          <p:nvPr/>
        </p:nvSpPr>
        <p:spPr>
          <a:xfrm>
            <a:off x="3456990" y="2033044"/>
            <a:ext cx="1588579" cy="11439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buClrTx/>
              <a:buSzTx/>
              <a:buFontTx/>
              <a:buNone/>
              <a:tabLst/>
              <a:defRPr/>
            </a:pPr>
            <a:r>
              <a:rPr kumimoji="0" lang="en-US" sz="1300" b="1" i="0" u="none" strike="noStrike" kern="1200" cap="none" spc="0" normalizeH="0" baseline="0" noProof="0" dirty="0">
                <a:ln>
                  <a:noFill/>
                </a:ln>
                <a:effectLst/>
                <a:uLnTx/>
                <a:uFillTx/>
                <a:latin typeface="Verdana"/>
                <a:ea typeface="+mn-ea"/>
                <a:cs typeface="+mn-cs"/>
              </a:rPr>
              <a:t>iOS</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1300" b="1" dirty="0">
                <a:latin typeface="Verdana"/>
              </a:rPr>
              <a:t>devices</a:t>
            </a:r>
            <a:endParaRPr kumimoji="0" lang="en-US" sz="1300" b="1" i="0" u="none" strike="noStrike" kern="1200" cap="none" spc="0" normalizeH="0" baseline="0" noProof="0" dirty="0">
              <a:ln>
                <a:noFill/>
              </a:ln>
              <a:effectLst/>
              <a:uLnTx/>
              <a:uFillTx/>
              <a:latin typeface="Verdana"/>
              <a:ea typeface="+mn-ea"/>
              <a:cs typeface="+mn-cs"/>
            </a:endParaRPr>
          </a:p>
          <a:p>
            <a:pPr algn="ctr"/>
            <a:r>
              <a:rPr lang="en-US" sz="1300" dirty="0"/>
              <a:t>(smartphones</a:t>
            </a:r>
          </a:p>
          <a:p>
            <a:pPr algn="ctr"/>
            <a:r>
              <a:rPr lang="en-US" sz="1300" dirty="0"/>
              <a:t>tablets</a:t>
            </a:r>
            <a:r>
              <a:rPr kumimoji="0" lang="en-US" sz="1300" i="0" u="none" strike="noStrike" kern="1200" cap="none" spc="0" normalizeH="0" noProof="0" dirty="0">
                <a:ln>
                  <a:noFill/>
                </a:ln>
                <a:effectLst/>
                <a:uLnTx/>
                <a:uFillTx/>
                <a:latin typeface="Verdana"/>
              </a:rPr>
              <a:t> </a:t>
            </a:r>
          </a:p>
          <a:p>
            <a:pPr algn="ctr"/>
            <a:r>
              <a:rPr lang="en-US" sz="1300" dirty="0">
                <a:latin typeface="Verdana"/>
              </a:rPr>
              <a:t>LW laptops)</a:t>
            </a:r>
            <a:endParaRPr kumimoji="0" lang="en-US" sz="1300" i="0" u="none" strike="noStrike" kern="1200" cap="none" spc="0" normalizeH="0" noProof="0" dirty="0">
              <a:ln>
                <a:noFill/>
              </a:ln>
              <a:effectLst/>
              <a:uLnTx/>
              <a:uFillTx/>
              <a:latin typeface="Verdana"/>
            </a:endParaRPr>
          </a:p>
        </p:txBody>
      </p:sp>
      <p:sp>
        <p:nvSpPr>
          <p:cNvPr id="20" name="TextBox 19"/>
          <p:cNvSpPr txBox="1"/>
          <p:nvPr/>
        </p:nvSpPr>
        <p:spPr>
          <a:xfrm>
            <a:off x="1944822" y="2032228"/>
            <a:ext cx="1512168" cy="1143903"/>
          </a:xfrm>
          <a:prstGeom prst="rect">
            <a:avLst/>
          </a:prstGeom>
          <a:noFill/>
        </p:spPr>
        <p:txBody>
          <a:bodyPr wrap="square" rtlCol="0">
            <a:spAutoFit/>
          </a:bodyPr>
          <a:lstStyle/>
          <a:p>
            <a:pPr lvl="0" algn="ctr">
              <a:defRPr/>
            </a:pPr>
            <a:r>
              <a:rPr lang="en-US" sz="1300" b="1" dirty="0"/>
              <a:t>Android</a:t>
            </a:r>
          </a:p>
          <a:p>
            <a:pPr lvl="0" algn="ctr">
              <a:spcAft>
                <a:spcPts val="400"/>
              </a:spcAft>
              <a:defRPr/>
            </a:pPr>
            <a:r>
              <a:rPr lang="en-US" sz="1300" b="1" dirty="0"/>
              <a:t>devices</a:t>
            </a:r>
          </a:p>
          <a:p>
            <a:pPr lvl="0" algn="ctr">
              <a:defRPr/>
            </a:pPr>
            <a:r>
              <a:rPr lang="en-US" sz="1300" dirty="0"/>
              <a:t>(smartphones</a:t>
            </a:r>
          </a:p>
          <a:p>
            <a:pPr algn="ctr"/>
            <a:r>
              <a:rPr lang="en-US" sz="1300" dirty="0"/>
              <a:t>tablets </a:t>
            </a:r>
          </a:p>
          <a:p>
            <a:pPr algn="ctr"/>
            <a:r>
              <a:rPr lang="en-US" sz="1300" dirty="0"/>
              <a:t>LW laptops)</a:t>
            </a:r>
          </a:p>
        </p:txBody>
      </p:sp>
      <p:sp>
        <p:nvSpPr>
          <p:cNvPr id="21" name="Text Box 6"/>
          <p:cNvSpPr txBox="1">
            <a:spLocks noChangeArrowheads="1"/>
          </p:cNvSpPr>
          <p:nvPr/>
        </p:nvSpPr>
        <p:spPr bwMode="auto">
          <a:xfrm>
            <a:off x="4933153" y="2033133"/>
            <a:ext cx="1624583"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fontAlgn="base">
              <a:spcBef>
                <a:spcPct val="0"/>
              </a:spcBef>
              <a:defRPr/>
            </a:pPr>
            <a:r>
              <a:rPr lang="en-US" sz="1300" dirty="0"/>
              <a:t>(tablets</a:t>
            </a:r>
          </a:p>
          <a:p>
            <a:pPr lvl="0" algn="ctr" defTabSz="914400" fontAlgn="base">
              <a:spcBef>
                <a:spcPct val="0"/>
              </a:spcBef>
              <a:spcAft>
                <a:spcPct val="0"/>
              </a:spcAft>
              <a:defRPr/>
            </a:pPr>
            <a:r>
              <a:rPr lang="en-US" sz="1300" dirty="0"/>
              <a:t>LW laptops) </a:t>
            </a:r>
          </a:p>
        </p:txBody>
      </p:sp>
      <p:sp>
        <p:nvSpPr>
          <p:cNvPr id="22" name="Text Box 6"/>
          <p:cNvSpPr txBox="1">
            <a:spLocks noChangeArrowheads="1"/>
          </p:cNvSpPr>
          <p:nvPr/>
        </p:nvSpPr>
        <p:spPr bwMode="auto">
          <a:xfrm>
            <a:off x="6342841" y="2031796"/>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 </a:t>
            </a:r>
          </a:p>
          <a:p>
            <a:pPr algn="ctr" defTabSz="914400" eaLnBrk="1" fontAlgn="base" hangingPunct="1">
              <a:spcBef>
                <a:spcPct val="0"/>
              </a:spcBef>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sp>
        <p:nvSpPr>
          <p:cNvPr id="23" name="TextBox 22"/>
          <p:cNvSpPr txBox="1"/>
          <p:nvPr/>
        </p:nvSpPr>
        <p:spPr>
          <a:xfrm>
            <a:off x="684682" y="1196752"/>
            <a:ext cx="7811754" cy="292388"/>
          </a:xfrm>
          <a:prstGeom prst="rect">
            <a:avLst/>
          </a:prstGeom>
          <a:noFill/>
        </p:spPr>
        <p:txBody>
          <a:bodyPr wrap="none" rtlCol="0">
            <a:spAutoFit/>
          </a:bodyPr>
          <a:lstStyle/>
          <a:p>
            <a:r>
              <a:rPr lang="en-US" sz="1300" b="1" dirty="0"/>
              <a:t>Distinguishing recent Arm ISA-based mobile devices by the OS running on them</a:t>
            </a:r>
          </a:p>
        </p:txBody>
      </p:sp>
      <p:sp>
        <p:nvSpPr>
          <p:cNvPr id="24" name="Line 9"/>
          <p:cNvSpPr>
            <a:spLocks noChangeShapeType="1"/>
          </p:cNvSpPr>
          <p:nvPr/>
        </p:nvSpPr>
        <p:spPr bwMode="auto">
          <a:xfrm>
            <a:off x="4974332" y="1488552"/>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5" name="Line 10"/>
          <p:cNvSpPr>
            <a:spLocks noChangeShapeType="1"/>
          </p:cNvSpPr>
          <p:nvPr/>
        </p:nvSpPr>
        <p:spPr bwMode="auto">
          <a:xfrm flipH="1">
            <a:off x="4301628" y="1663182"/>
            <a:ext cx="672431" cy="2603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6" name="Straight Connector 25"/>
          <p:cNvCxnSpPr>
            <a:stCxn id="24" idx="1"/>
            <a:endCxn id="29" idx="6"/>
          </p:cNvCxnSpPr>
          <p:nvPr/>
        </p:nvCxnSpPr>
        <p:spPr>
          <a:xfrm flipH="1">
            <a:off x="2844914" y="1668552"/>
            <a:ext cx="2129419" cy="278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1"/>
            <a:endCxn id="30" idx="1"/>
          </p:cNvCxnSpPr>
          <p:nvPr/>
        </p:nvCxnSpPr>
        <p:spPr>
          <a:xfrm>
            <a:off x="4974333" y="1668552"/>
            <a:ext cx="653441" cy="2625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13"/>
          <p:cNvSpPr>
            <a:spLocks noChangeArrowheads="1"/>
          </p:cNvSpPr>
          <p:nvPr/>
        </p:nvSpPr>
        <p:spPr bwMode="auto">
          <a:xfrm>
            <a:off x="4239460" y="190610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9" name="Oval 28"/>
          <p:cNvSpPr>
            <a:spLocks noChangeArrowheads="1"/>
          </p:cNvSpPr>
          <p:nvPr/>
        </p:nvSpPr>
        <p:spPr bwMode="auto">
          <a:xfrm>
            <a:off x="2772914" y="191069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0" name="Oval 29"/>
          <p:cNvSpPr>
            <a:spLocks noChangeArrowheads="1"/>
          </p:cNvSpPr>
          <p:nvPr/>
        </p:nvSpPr>
        <p:spPr bwMode="auto">
          <a:xfrm>
            <a:off x="5617230" y="192058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31" name="Straight Connector 30"/>
          <p:cNvCxnSpPr>
            <a:endCxn id="32" idx="6"/>
          </p:cNvCxnSpPr>
          <p:nvPr/>
        </p:nvCxnSpPr>
        <p:spPr bwMode="auto">
          <a:xfrm>
            <a:off x="4974059" y="1660842"/>
            <a:ext cx="2150239" cy="26492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Oval 13"/>
          <p:cNvSpPr>
            <a:spLocks noChangeArrowheads="1"/>
          </p:cNvSpPr>
          <p:nvPr/>
        </p:nvSpPr>
        <p:spPr bwMode="auto">
          <a:xfrm>
            <a:off x="7052298" y="188976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767208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4.2 </a:t>
            </a:r>
            <a:r>
              <a:rPr lang="en-US" dirty="0"/>
              <a:t>Arm-based Windows smartphones (2)</a:t>
            </a:r>
          </a:p>
        </p:txBody>
      </p:sp>
      <p:sp>
        <p:nvSpPr>
          <p:cNvPr id="3" name="TextBox 2"/>
          <p:cNvSpPr txBox="1"/>
          <p:nvPr/>
        </p:nvSpPr>
        <p:spPr>
          <a:xfrm>
            <a:off x="71438" y="447767"/>
            <a:ext cx="4633000" cy="369332"/>
          </a:xfrm>
          <a:prstGeom prst="rect">
            <a:avLst/>
          </a:prstGeom>
          <a:noFill/>
        </p:spPr>
        <p:txBody>
          <a:bodyPr wrap="none" rtlCol="0">
            <a:spAutoFit/>
          </a:bodyPr>
          <a:lstStyle/>
          <a:p>
            <a:r>
              <a:rPr lang="en-US" dirty="0">
                <a:solidFill>
                  <a:schemeClr val="accent6"/>
                </a:solidFill>
              </a:rPr>
              <a:t>Arm-based Windows smartphones -2</a:t>
            </a:r>
          </a:p>
        </p:txBody>
      </p:sp>
      <p:sp>
        <p:nvSpPr>
          <p:cNvPr id="5" name="TextBox 4"/>
          <p:cNvSpPr txBox="1"/>
          <p:nvPr/>
        </p:nvSpPr>
        <p:spPr>
          <a:xfrm>
            <a:off x="71438" y="836712"/>
            <a:ext cx="9299341" cy="830997"/>
          </a:xfrm>
          <a:prstGeom prst="rect">
            <a:avLst/>
          </a:prstGeom>
          <a:noFill/>
        </p:spPr>
        <p:txBody>
          <a:bodyPr wrap="none" rtlCol="0">
            <a:spAutoFit/>
          </a:bodyPr>
          <a:lstStyle/>
          <a:p>
            <a:r>
              <a:rPr lang="en-US" sz="1600" dirty="0"/>
              <a:t>At the time when Arm-based </a:t>
            </a:r>
            <a:r>
              <a:rPr lang="en-US" sz="1600" dirty="0">
                <a:solidFill>
                  <a:srgbClr val="0070C0"/>
                </a:solidFill>
              </a:rPr>
              <a:t>Android smartphones</a:t>
            </a:r>
            <a:r>
              <a:rPr lang="en-US" sz="1600" dirty="0"/>
              <a:t> emerged (around 2009) they had</a:t>
            </a:r>
          </a:p>
          <a:p>
            <a:r>
              <a:rPr lang="en-US" sz="1600" dirty="0"/>
              <a:t>  to compete with </a:t>
            </a:r>
            <a:r>
              <a:rPr lang="en-US" sz="1600" dirty="0">
                <a:solidFill>
                  <a:srgbClr val="0070C0"/>
                </a:solidFill>
              </a:rPr>
              <a:t>Symbian (Nokia), iPhone (Apple), BlackBerry (RIM) and Windows </a:t>
            </a:r>
          </a:p>
          <a:p>
            <a:r>
              <a:rPr lang="en-US" sz="1600" dirty="0">
                <a:solidFill>
                  <a:srgbClr val="0070C0"/>
                </a:solidFill>
              </a:rPr>
              <a:t>  (Microsoft) smartphones</a:t>
            </a:r>
            <a:r>
              <a:rPr lang="en-US" sz="1600" dirty="0"/>
              <a:t>, as the next Figure indicates.</a:t>
            </a:r>
          </a:p>
        </p:txBody>
      </p:sp>
    </p:spTree>
    <p:extLst>
      <p:ext uri="{BB962C8B-B14F-4D97-AF65-F5344CB8AC3E}">
        <p14:creationId xmlns:p14="http://schemas.microsoft.com/office/powerpoint/2010/main" val="15668624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4.2 </a:t>
            </a:r>
            <a:r>
              <a:rPr lang="en-US" dirty="0"/>
              <a:t>Arm-based Windows smartphones (3)</a:t>
            </a:r>
          </a:p>
        </p:txBody>
      </p:sp>
      <p:sp>
        <p:nvSpPr>
          <p:cNvPr id="11" name="TextBox 10"/>
          <p:cNvSpPr txBox="1"/>
          <p:nvPr/>
        </p:nvSpPr>
        <p:spPr>
          <a:xfrm>
            <a:off x="76117" y="440668"/>
            <a:ext cx="90642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noProof="0" dirty="0">
                <a:ln>
                  <a:noFill/>
                </a:ln>
                <a:solidFill>
                  <a:srgbClr val="2D2D8A"/>
                </a:solidFill>
                <a:effectLst/>
                <a:uLnTx/>
                <a:uFillTx/>
                <a:latin typeface="Verdana"/>
                <a:ea typeface="+mn-ea"/>
                <a:cs typeface="+mn-cs"/>
              </a:rPr>
              <a:t>Worldwide market share of smartphone OSs sold to end users 20</a:t>
            </a:r>
            <a:r>
              <a:rPr kumimoji="0" lang="hu-HU" sz="1800" b="0" i="0" u="none" strike="noStrike" kern="1200" cap="none" spc="-30" normalizeH="0" noProof="0" dirty="0">
                <a:ln>
                  <a:noFill/>
                </a:ln>
                <a:solidFill>
                  <a:srgbClr val="2D2D8A"/>
                </a:solidFill>
                <a:effectLst/>
                <a:uLnTx/>
                <a:uFillTx/>
                <a:latin typeface="Verdana"/>
                <a:ea typeface="+mn-ea"/>
                <a:cs typeface="+mn-cs"/>
              </a:rPr>
              <a:t>09</a:t>
            </a:r>
            <a:r>
              <a:rPr kumimoji="0" lang="en-US" sz="1800" b="0" i="0" u="none" strike="noStrike" kern="1200" cap="none" spc="-30" normalizeH="0" noProof="0" dirty="0">
                <a:ln>
                  <a:noFill/>
                </a:ln>
                <a:solidFill>
                  <a:srgbClr val="2D2D8A"/>
                </a:solidFill>
                <a:effectLst/>
                <a:uLnTx/>
                <a:uFillTx/>
                <a:latin typeface="Verdana"/>
                <a:ea typeface="+mn-ea"/>
                <a:cs typeface="+mn-cs"/>
              </a:rPr>
              <a:t>-2018 </a:t>
            </a:r>
            <a:r>
              <a:rPr kumimoji="0" lang="en-US" sz="1800" b="0" i="0" u="none" strike="noStrike" kern="1200" cap="none" spc="-30" normalizeH="0" noProof="0" dirty="0">
                <a:ln>
                  <a:noFill/>
                </a:ln>
                <a:solidFill>
                  <a:srgbClr val="000000"/>
                </a:solidFill>
                <a:effectLst/>
                <a:uLnTx/>
                <a:uFillTx/>
                <a:latin typeface="Verdana"/>
                <a:ea typeface="+mn-ea"/>
                <a:cs typeface="+mn-cs"/>
              </a:rPr>
              <a:t>[56]</a:t>
            </a:r>
          </a:p>
        </p:txBody>
      </p:sp>
      <p:sp>
        <p:nvSpPr>
          <p:cNvPr id="12" name="TextBox 11"/>
          <p:cNvSpPr txBox="1"/>
          <p:nvPr/>
        </p:nvSpPr>
        <p:spPr>
          <a:xfrm>
            <a:off x="8795288" y="6141966"/>
            <a:ext cx="3481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pic>
        <p:nvPicPr>
          <p:cNvPr id="13" name="Picture 12"/>
          <p:cNvPicPr>
            <a:picLocks noChangeAspect="1"/>
          </p:cNvPicPr>
          <p:nvPr/>
        </p:nvPicPr>
        <p:blipFill rotWithShape="1">
          <a:blip r:embed="rId2"/>
          <a:srcRect l="3336" t="17025" r="2394" b="2152"/>
          <a:stretch/>
        </p:blipFill>
        <p:spPr>
          <a:xfrm>
            <a:off x="26495" y="944724"/>
            <a:ext cx="9001000" cy="5625625"/>
          </a:xfrm>
          <a:prstGeom prst="rect">
            <a:avLst/>
          </a:prstGeom>
        </p:spPr>
      </p:pic>
    </p:spTree>
    <p:extLst>
      <p:ext uri="{BB962C8B-B14F-4D97-AF65-F5344CB8AC3E}">
        <p14:creationId xmlns:p14="http://schemas.microsoft.com/office/powerpoint/2010/main" val="10459883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4.2 </a:t>
            </a:r>
            <a:r>
              <a:rPr lang="en-US" dirty="0"/>
              <a:t>Arm-based Windows smartphones (3)</a:t>
            </a:r>
          </a:p>
        </p:txBody>
      </p:sp>
      <p:sp>
        <p:nvSpPr>
          <p:cNvPr id="3" name="TextBox 2"/>
          <p:cNvSpPr txBox="1"/>
          <p:nvPr/>
        </p:nvSpPr>
        <p:spPr>
          <a:xfrm>
            <a:off x="71438" y="447767"/>
            <a:ext cx="4633000" cy="369332"/>
          </a:xfrm>
          <a:prstGeom prst="rect">
            <a:avLst/>
          </a:prstGeom>
          <a:noFill/>
        </p:spPr>
        <p:txBody>
          <a:bodyPr wrap="none" rtlCol="0">
            <a:spAutoFit/>
          </a:bodyPr>
          <a:lstStyle/>
          <a:p>
            <a:r>
              <a:rPr lang="en-US" dirty="0">
                <a:solidFill>
                  <a:schemeClr val="accent6"/>
                </a:solidFill>
              </a:rPr>
              <a:t>Arm-based Windows smartphones -3</a:t>
            </a:r>
          </a:p>
        </p:txBody>
      </p:sp>
      <p:sp>
        <p:nvSpPr>
          <p:cNvPr id="4" name="TextBox 3"/>
          <p:cNvSpPr txBox="1"/>
          <p:nvPr/>
        </p:nvSpPr>
        <p:spPr>
          <a:xfrm>
            <a:off x="199431" y="809621"/>
            <a:ext cx="8945077"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t>From all of these smartphones </a:t>
            </a:r>
            <a:r>
              <a:rPr lang="en-US" sz="1600" dirty="0">
                <a:solidFill>
                  <a:srgbClr val="0070C0"/>
                </a:solidFill>
              </a:rPr>
              <a:t>only Android and iPhone </a:t>
            </a:r>
            <a:r>
              <a:rPr lang="en-US" sz="1600" dirty="0"/>
              <a:t>(renamed to iOS in 2010)</a:t>
            </a:r>
          </a:p>
          <a:p>
            <a:pPr>
              <a:spcAft>
                <a:spcPts val="600"/>
              </a:spcAft>
            </a:pPr>
            <a:r>
              <a:rPr lang="en-US" sz="1600" dirty="0"/>
              <a:t>      </a:t>
            </a:r>
            <a:r>
              <a:rPr lang="en-US" sz="1600" dirty="0">
                <a:solidFill>
                  <a:srgbClr val="0070C0"/>
                </a:solidFill>
              </a:rPr>
              <a:t>based devices survived</a:t>
            </a:r>
            <a:r>
              <a:rPr lang="en-US" sz="1600" dirty="0"/>
              <a:t>.</a:t>
            </a:r>
          </a:p>
          <a:p>
            <a:pPr marL="285750" indent="-285750">
              <a:buFont typeface="Arial" panose="020B0604020202020204" pitchFamily="34" charset="0"/>
              <a:buChar char="•"/>
            </a:pPr>
            <a:r>
              <a:rPr lang="en-US" sz="1600" dirty="0"/>
              <a:t>The fate of Windows smartphones is summarized next.</a:t>
            </a:r>
          </a:p>
        </p:txBody>
      </p:sp>
    </p:spTree>
    <p:extLst>
      <p:ext uri="{BB962C8B-B14F-4D97-AF65-F5344CB8AC3E}">
        <p14:creationId xmlns:p14="http://schemas.microsoft.com/office/powerpoint/2010/main" val="40666361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a:solidFill>
            <a:srgbClr val="0000FF"/>
          </a:solidFill>
        </p:spPr>
        <p:txBody>
          <a:bodyPr/>
          <a:lstStyle/>
          <a:p>
            <a:r>
              <a:rPr lang="en-US" dirty="0" smtClean="0"/>
              <a:t>4.2 </a:t>
            </a:r>
            <a:r>
              <a:rPr lang="en-US" dirty="0"/>
              <a:t>Arm-based Windows smartphones (4)</a:t>
            </a:r>
          </a:p>
        </p:txBody>
      </p:sp>
      <p:sp>
        <p:nvSpPr>
          <p:cNvPr id="4" name="Rectangle 3"/>
          <p:cNvSpPr/>
          <p:nvPr/>
        </p:nvSpPr>
        <p:spPr>
          <a:xfrm>
            <a:off x="296524" y="1926617"/>
            <a:ext cx="8955996"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9/</a:t>
            </a:r>
            <a:r>
              <a:rPr kumimoji="0" lang="en-US" sz="1600" b="0" i="0" u="none" strike="noStrike" kern="1200" cap="none" spc="0" normalizeH="0" baseline="0" noProof="0" dirty="0">
                <a:ln>
                  <a:noFill/>
                </a:ln>
                <a:solidFill>
                  <a:srgbClr val="000000"/>
                </a:solidFill>
                <a:effectLst/>
                <a:uLnTx/>
                <a:uFillTx/>
                <a:latin typeface="Verdana"/>
                <a:ea typeface="+mn-ea"/>
                <a:cs typeface="+mn-cs"/>
              </a:rPr>
              <a:t>201</a:t>
            </a:r>
            <a:r>
              <a:rPr kumimoji="0" lang="hu-HU" sz="1600" b="0" i="0" u="none" strike="noStrike" kern="1200" cap="none" spc="0" normalizeH="0" baseline="0" noProof="0" dirty="0">
                <a:ln>
                  <a:noFill/>
                </a:ln>
                <a:solidFill>
                  <a:srgbClr val="000000"/>
                </a:solidFill>
                <a:effectLst/>
                <a:uLnTx/>
                <a:uFillTx/>
                <a:latin typeface="Verdana"/>
                <a:ea typeface="+mn-ea"/>
                <a:cs typeface="+mn-cs"/>
              </a:rPr>
              <a:t>3</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Microsoft </a:t>
            </a:r>
            <a:r>
              <a:rPr kumimoji="0" lang="hu-HU" sz="1600" b="0" i="0" u="none" strike="noStrike" kern="1200" cap="none" spc="0" normalizeH="0" baseline="0" noProof="0" dirty="0">
                <a:ln>
                  <a:noFill/>
                </a:ln>
                <a:solidFill>
                  <a:srgbClr val="000000"/>
                </a:solidFill>
                <a:effectLst/>
                <a:uLnTx/>
                <a:uFillTx/>
                <a:latin typeface="Verdana"/>
                <a:ea typeface="+mn-ea"/>
                <a:cs typeface="+mn-cs"/>
              </a:rPr>
              <a:t>announces their plan to acquire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phone business</a:t>
            </a:r>
            <a:r>
              <a:rPr kumimoji="0" lang="hu-HU" sz="1600" b="0" i="0" u="none" strike="noStrike" kern="1200" cap="none" spc="0" normalizeH="0" baseline="0" noProof="0" dirty="0">
                <a:ln>
                  <a:noFill/>
                </a:ln>
                <a:solidFill>
                  <a:srgbClr val="0070C0"/>
                </a:solidFill>
                <a:effectLst/>
                <a:uLnTx/>
                <a:uFillTx/>
                <a:latin typeface="Verdana"/>
                <a:ea typeface="+mn-ea"/>
                <a:cs typeface="+mn-cs"/>
              </a:rPr>
              <a:t> of Nokia</a:t>
            </a:r>
            <a:r>
              <a:rPr kumimoji="0" lang="hu-HU" sz="1600" b="0" i="0" u="none" strike="noStrike" kern="1200" cap="none" spc="0" normalizeH="0" baseline="0" noProof="0" dirty="0">
                <a:ln>
                  <a:noFill/>
                </a:ln>
                <a:solidFill>
                  <a:srgbClr val="3333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including the Lumia brand.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4/2014: Microsoft finalyses the acqisition by paying about </a:t>
            </a:r>
            <a:r>
              <a:rPr kumimoji="0" lang="hu-HU" sz="1600" b="0" i="0" u="none" strike="noStrike" kern="1200" cap="none" spc="0" normalizeH="0" baseline="0" noProof="0" dirty="0">
                <a:ln>
                  <a:noFill/>
                </a:ln>
                <a:solidFill>
                  <a:srgbClr val="0070C0"/>
                </a:solidFill>
                <a:effectLst/>
                <a:uLnTx/>
                <a:uFillTx/>
                <a:latin typeface="Verdana"/>
                <a:ea typeface="+mn-ea"/>
                <a:cs typeface="+mn-cs"/>
              </a:rPr>
              <a:t>7 billion USD </a:t>
            </a:r>
            <a:r>
              <a:rPr kumimoji="0" lang="hu-HU" sz="1600" b="0" i="0" u="none" strike="noStrike" kern="1200" cap="none" spc="0" normalizeH="0" baseline="0" noProof="0" dirty="0">
                <a:ln>
                  <a:noFill/>
                </a:ln>
                <a:solidFill>
                  <a:srgbClr val="000000"/>
                </a:solidFill>
                <a:effectLst/>
                <a:uLnTx/>
                <a:uFillTx/>
                <a:latin typeface="Verdana"/>
                <a:ea typeface="+mn-ea"/>
                <a:cs typeface="+mn-cs"/>
              </a:rPr>
              <a:t>to Nokia,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taking over about 25000 Nokia employees.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11/</a:t>
            </a:r>
            <a:r>
              <a:rPr kumimoji="0" lang="en-US" sz="1600" b="0" i="0" u="none" strike="noStrike" kern="1200" cap="none" spc="0" normalizeH="0" baseline="0" noProof="0" dirty="0">
                <a:ln>
                  <a:noFill/>
                </a:ln>
                <a:solidFill>
                  <a:srgbClr val="000000"/>
                </a:solidFill>
                <a:effectLst/>
                <a:uLnTx/>
                <a:uFillTx/>
                <a:latin typeface="Verdana"/>
                <a:ea typeface="+mn-ea"/>
                <a:cs typeface="+mn-cs"/>
              </a:rPr>
              <a:t>2014</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Microsoft </a:t>
            </a:r>
            <a:r>
              <a:rPr kumimoji="0" lang="hu-HU" sz="1600" b="0" i="0" u="none" strike="noStrike" kern="1200" cap="none" spc="0" normalizeH="0" baseline="0" noProof="0" dirty="0">
                <a:ln>
                  <a:noFill/>
                </a:ln>
                <a:solidFill>
                  <a:srgbClr val="0070C0"/>
                </a:solidFill>
                <a:effectLst/>
                <a:uLnTx/>
                <a:uFillTx/>
                <a:latin typeface="Verdana"/>
                <a:ea typeface="+mn-ea"/>
                <a:cs typeface="+mn-cs"/>
              </a:rPr>
              <a:t>rebranded the Nokia Lumia line to Microsoft Lumia line</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132468" y="456124"/>
            <a:ext cx="8555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1800" b="0" i="0" u="none" strike="noStrike" kern="1200" cap="none" spc="0" normalizeH="0" baseline="0" noProof="0" dirty="0">
                <a:ln>
                  <a:noFill/>
                </a:ln>
                <a:solidFill>
                  <a:srgbClr val="2D2D8A"/>
                </a:solidFill>
                <a:effectLst/>
                <a:uLnTx/>
                <a:uFillTx/>
                <a:latin typeface="Verdana"/>
                <a:ea typeface="+mn-ea"/>
                <a:cs typeface="+mn-cs"/>
              </a:rPr>
              <a:t>Microsoft's move to enter </a:t>
            </a:r>
            <a:r>
              <a:rPr kumimoji="0" lang="hu-HU" altLang="en-US"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alt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altLang="en-US" sz="1800" b="0" i="0" u="none" strike="noStrike" kern="1200" cap="none" spc="0" normalizeH="0" baseline="0" noProof="0" dirty="0" err="1">
                <a:ln>
                  <a:noFill/>
                </a:ln>
                <a:solidFill>
                  <a:srgbClr val="2D2D8A"/>
                </a:solidFill>
                <a:effectLst/>
                <a:uLnTx/>
                <a:uFillTx/>
                <a:latin typeface="Verdana"/>
                <a:ea typeface="+mn-ea"/>
                <a:cs typeface="+mn-cs"/>
              </a:rPr>
              <a:t>phone</a:t>
            </a:r>
            <a:r>
              <a:rPr kumimoji="0" lang="hu-HU" altLang="en-US" sz="1800" b="0" i="0" u="none" strike="noStrike" kern="1200" cap="none" spc="0" normalizeH="0" baseline="0" noProof="0" dirty="0">
                <a:ln>
                  <a:noFill/>
                </a:ln>
                <a:solidFill>
                  <a:srgbClr val="2D2D8A"/>
                </a:solidFill>
                <a:effectLst/>
                <a:uLnTx/>
                <a:uFillTx/>
                <a:latin typeface="Verdana"/>
                <a:ea typeface="+mn-ea"/>
                <a:cs typeface="+mn-cs"/>
              </a:rPr>
              <a:t> business</a:t>
            </a:r>
            <a:r>
              <a:rPr kumimoji="0" lang="en-US" altLang="en-US" sz="1800" b="0" i="0" u="none" strike="noStrike" kern="1200" cap="none" spc="0" normalizeH="0" baseline="0" noProof="0" dirty="0">
                <a:ln>
                  <a:noFill/>
                </a:ln>
                <a:solidFill>
                  <a:srgbClr val="2D2D8A"/>
                </a:solidFill>
                <a:effectLst/>
                <a:uLnTx/>
                <a:uFillTx/>
                <a:latin typeface="Verdana"/>
                <a:ea typeface="+mn-ea"/>
                <a:cs typeface="+mn-cs"/>
              </a:rPr>
              <a:t> </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8" name="TextBox 7"/>
          <p:cNvSpPr txBox="1"/>
          <p:nvPr/>
        </p:nvSpPr>
        <p:spPr>
          <a:xfrm>
            <a:off x="310696" y="848993"/>
            <a:ext cx="8796062"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2/2011 </a:t>
            </a:r>
            <a:r>
              <a:rPr kumimoji="0" lang="en-US" sz="1600" b="0" i="0" u="none" strike="noStrike" kern="1200" cap="none" spc="0" normalizeH="0" baseline="0" noProof="0" dirty="0">
                <a:ln>
                  <a:noFill/>
                </a:ln>
                <a:solidFill>
                  <a:srgbClr val="FF0000"/>
                </a:solidFill>
                <a:effectLst/>
                <a:uLnTx/>
                <a:uFillTx/>
                <a:latin typeface="Verdana"/>
                <a:ea typeface="+mn-ea"/>
                <a:cs typeface="+mn-cs"/>
              </a:rPr>
              <a:t>Nokia </a:t>
            </a:r>
            <a:r>
              <a:rPr kumimoji="0" lang="en-US" sz="1600" b="0" i="0" u="none" strike="noStrike" kern="1200" cap="none" spc="0" normalizeH="0" baseline="0" noProof="0" dirty="0">
                <a:ln>
                  <a:noFill/>
                </a:ln>
                <a:solidFill>
                  <a:srgbClr val="000000"/>
                </a:solidFill>
                <a:effectLst/>
                <a:uLnTx/>
                <a:uFillTx/>
                <a:latin typeface="Verdana"/>
                <a:ea typeface="+mn-ea"/>
                <a:cs typeface="+mn-cs"/>
              </a:rPr>
              <a:t>tried to improve its unfavorable market position by establishing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 business partnership with Microsoft </a:t>
            </a:r>
            <a:r>
              <a:rPr kumimoji="0" lang="hu-HU" sz="1600" b="0" i="0" u="none" strike="noStrike" kern="1200" cap="none" spc="0" normalizeH="0" baseline="0" noProof="0" dirty="0">
                <a:ln>
                  <a:noFill/>
                </a:ln>
                <a:solidFill>
                  <a:srgbClr val="000000"/>
                </a:solidFill>
                <a:effectLst/>
                <a:uLnTx/>
                <a:uFillTx/>
                <a:latin typeface="Verdana"/>
                <a:ea typeface="+mn-ea"/>
                <a:cs typeface="+mn-cs"/>
              </a:rPr>
              <a:t>and </a:t>
            </a:r>
            <a:r>
              <a:rPr kumimoji="0" lang="hu-HU" sz="1600" b="0" i="0" u="none" strike="noStrike" kern="1200" cap="none" spc="0" normalizeH="0" baseline="0" noProof="0" dirty="0">
                <a:ln>
                  <a:noFill/>
                </a:ln>
                <a:solidFill>
                  <a:srgbClr val="FF0000"/>
                </a:solidFill>
                <a:effectLst/>
                <a:uLnTx/>
                <a:uFillTx/>
                <a:latin typeface="Verdana"/>
                <a:ea typeface="+mn-ea"/>
                <a:cs typeface="+mn-cs"/>
              </a:rPr>
              <a:t>adopt</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ed</a:t>
            </a:r>
            <a:r>
              <a:rPr kumimoji="0" lang="en-US" sz="1600" b="0" i="0" u="none" strike="noStrike" kern="1200" cap="none" spc="0" normalizeH="0" baseline="0" noProof="0" dirty="0">
                <a:ln>
                  <a:noFill/>
                </a:ln>
                <a:solidFill>
                  <a:srgbClr val="FF0000"/>
                </a:solidFill>
                <a:effectLst/>
                <a:uLnTx/>
                <a:uFillTx/>
                <a:latin typeface="Verdana"/>
                <a:ea typeface="+mn-ea"/>
                <a:cs typeface="+mn-cs"/>
              </a:rPr>
              <a:t> Microsoft’s </a:t>
            </a:r>
            <a:r>
              <a:rPr kumimoji="0" lang="hu-HU" sz="1600" b="0" i="0" u="none" strike="noStrike" kern="1200" cap="none" spc="0" normalizeH="0" baseline="0" noProof="0" dirty="0">
                <a:ln>
                  <a:noFill/>
                </a:ln>
                <a:solidFill>
                  <a:srgbClr val="FF0000"/>
                </a:solidFill>
                <a:effectLst/>
                <a:uLnTx/>
                <a:uFillTx/>
                <a:latin typeface="Verdana"/>
                <a:ea typeface="+mn-ea"/>
                <a:cs typeface="+mn-cs"/>
              </a:rPr>
              <a:t>Windows Phone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as its</a:t>
            </a:r>
            <a:r>
              <a:rPr kumimoji="0" lang="en-US" sz="1600" b="0" i="0" u="none" strike="noStrike" kern="1200" cap="none" spc="0" normalizeH="0" baseline="0" noProof="0" dirty="0">
                <a:ln>
                  <a:noFill/>
                </a:ln>
                <a:solidFill>
                  <a:srgbClr val="FF0000"/>
                </a:solidFill>
                <a:effectLst/>
                <a:uLnTx/>
                <a:uFillTx/>
                <a:latin typeface="Verdana"/>
                <a:ea typeface="+mn-ea"/>
                <a:cs typeface="+mn-cs"/>
              </a:rPr>
              <a:t> p</a:t>
            </a:r>
            <a:r>
              <a:rPr kumimoji="0" lang="hu-HU" sz="1600" b="0" i="0" u="none" strike="noStrike" kern="1200" cap="none" spc="0" normalizeH="0" baseline="0" noProof="0" dirty="0">
                <a:ln>
                  <a:noFill/>
                </a:ln>
                <a:solidFill>
                  <a:srgbClr val="FF0000"/>
                </a:solidFill>
                <a:effectLst/>
                <a:uLnTx/>
                <a:uFillTx/>
                <a:latin typeface="Verdana"/>
                <a:ea typeface="+mn-ea"/>
                <a:cs typeface="+mn-cs"/>
              </a:rPr>
              <a:t>rimary platform</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for </a:t>
            </a:r>
            <a:r>
              <a:rPr kumimoji="0" lang="en-US" sz="1600" b="0" i="0" u="none" strike="noStrike" kern="1200" cap="none" spc="0" normalizeH="0" baseline="0" noProof="0" dirty="0">
                <a:ln>
                  <a:noFill/>
                </a:ln>
                <a:solidFill>
                  <a:srgbClr val="000000"/>
                </a:solidFill>
                <a:effectLst/>
                <a:uLnTx/>
                <a:uFillTx/>
                <a:latin typeface="Verdana"/>
                <a:ea typeface="+mn-ea"/>
                <a:cs typeface="+mn-cs"/>
              </a:rPr>
              <a:t>their new</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smartphone</a:t>
            </a:r>
            <a:r>
              <a:rPr kumimoji="0" lang="en-US" sz="1600" b="0" i="0" u="none" strike="noStrike" kern="1200" cap="none" spc="0" normalizeH="0" baseline="0" noProof="0" dirty="0">
                <a:ln>
                  <a:noFill/>
                </a:ln>
                <a:solidFill>
                  <a:srgbClr val="000000"/>
                </a:solidFill>
                <a:effectLst/>
                <a:uLnTx/>
                <a:uFillTx/>
                <a:latin typeface="Verdana"/>
                <a:ea typeface="+mn-ea"/>
                <a:cs typeface="+mn-cs"/>
              </a:rPr>
              <a:t> line</a:t>
            </a:r>
            <a:r>
              <a:rPr lang="en-US" sz="1600" noProof="0" dirty="0">
                <a:latin typeface="Verdana"/>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a:t>
            </a:r>
            <a:r>
              <a:rPr kumimoji="0" lang="en-US" sz="1600" b="0" i="0" u="none" strike="noStrike" kern="1200" cap="none" spc="0" normalizeH="0" baseline="0" noProof="0" dirty="0">
                <a:ln>
                  <a:noFill/>
                </a:ln>
                <a:solidFill>
                  <a:srgbClr val="FF0000"/>
                </a:solidFill>
                <a:effectLst/>
                <a:uLnTx/>
                <a:uFillTx/>
                <a:latin typeface="Verdana"/>
                <a:ea typeface="+mn-ea"/>
                <a:cs typeface="+mn-cs"/>
              </a:rPr>
              <a:t> Lumia, </a:t>
            </a:r>
            <a:r>
              <a:rPr kumimoji="0" lang="en-US" sz="1600" b="0" i="0" u="none" strike="noStrike" kern="1200" cap="none" spc="0" normalizeH="0" baseline="0" noProof="0" dirty="0">
                <a:ln>
                  <a:noFill/>
                </a:ln>
                <a:solidFill>
                  <a:srgbClr val="0070C0"/>
                </a:solidFill>
                <a:effectLst/>
                <a:uLnTx/>
                <a:uFillTx/>
                <a:latin typeface="Verdana"/>
                <a:ea typeface="+mn-ea"/>
                <a:cs typeface="+mn-cs"/>
              </a:rPr>
              <a:t>instead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Nokia’s original Symbian OS</a:t>
            </a:r>
            <a:r>
              <a:rPr kumimoji="0" lang="hu-HU" sz="1600" b="0" i="0" u="none" strike="noStrike" kern="1200" cap="none" spc="0" normalizeH="0" baseline="0" noProof="0" dirty="0">
                <a:ln>
                  <a:noFill/>
                </a:ln>
                <a:solidFill>
                  <a:srgbClr val="0070C0"/>
                </a:solidFill>
                <a:effectLst/>
                <a:uLnTx/>
                <a:uFillTx/>
                <a:latin typeface="Verdana"/>
                <a:ea typeface="+mn-ea"/>
                <a:cs typeface="+mn-cs"/>
              </a:rPr>
              <a:t>.</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3788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00FF"/>
          </a:solidFill>
        </p:spPr>
        <p:txBody>
          <a:bodyPr/>
          <a:lstStyle/>
          <a:p>
            <a:r>
              <a:rPr lang="en-US" dirty="0" smtClean="0"/>
              <a:t>4.2 </a:t>
            </a:r>
            <a:r>
              <a:rPr lang="en-US" dirty="0"/>
              <a:t>Arm-based Windows smartphones (5)</a:t>
            </a:r>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988" y="447504"/>
            <a:ext cx="9138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The first Microsoft branded Lumia phone (the Lumia 535 from 11/2014) [90]</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31603446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dirty="0" smtClean="0"/>
              <a:t>4.2 </a:t>
            </a:r>
            <a:r>
              <a:rPr lang="en-US" dirty="0"/>
              <a:t>Arm-based Windows smartphones (6)</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9681"/>
            <a:ext cx="9144000" cy="2101103"/>
          </a:xfrm>
          <a:prstGeom prst="rect">
            <a:avLst/>
          </a:prstGeom>
        </p:spPr>
      </p:pic>
      <p:sp>
        <p:nvSpPr>
          <p:cNvPr id="6" name="TextBox 5"/>
          <p:cNvSpPr txBox="1"/>
          <p:nvPr/>
        </p:nvSpPr>
        <p:spPr>
          <a:xfrm>
            <a:off x="236332" y="872716"/>
            <a:ext cx="8928470"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Microsoft's acquisition of Nokia's phone business </a:t>
            </a:r>
            <a:r>
              <a:rPr kumimoji="0" lang="hu-HU" sz="1600" b="0" i="0" u="none" strike="noStrike" kern="1200" cap="none" spc="0" normalizeH="0" baseline="0" noProof="0" dirty="0">
                <a:ln>
                  <a:noFill/>
                </a:ln>
                <a:solidFill>
                  <a:srgbClr val="0070C0"/>
                </a:solidFill>
                <a:effectLst/>
                <a:uLnTx/>
                <a:uFillTx/>
                <a:latin typeface="Verdana"/>
                <a:ea typeface="+mn-ea"/>
                <a:cs typeface="+mn-cs"/>
              </a:rPr>
              <a:t>did not seriously boost the sale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figures of Windows phone based Lumia devices</a:t>
            </a:r>
            <a:r>
              <a:rPr kumimoji="0" lang="hu-HU" sz="1600" b="0" i="0" u="none" strike="noStrike" kern="1200" cap="none" spc="0" normalizeH="0" baseline="0" noProof="0" dirty="0">
                <a:ln>
                  <a:noFill/>
                </a:ln>
                <a:solidFill>
                  <a:srgbClr val="000000"/>
                </a:solidFill>
                <a:effectLst/>
                <a:uLnTx/>
                <a:uFillTx/>
                <a:latin typeface="Verdana"/>
                <a:ea typeface="+mn-ea"/>
                <a:cs typeface="+mn-cs"/>
              </a:rPr>
              <a:t>, as indicated in the Figure below.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43535" y="4630373"/>
            <a:ext cx="959390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a:ln>
                  <a:noFill/>
                </a:ln>
                <a:solidFill>
                  <a:srgbClr val="000000"/>
                </a:solidFill>
                <a:effectLst/>
                <a:uLnTx/>
                <a:uFillTx/>
                <a:latin typeface="Verdana"/>
                <a:ea typeface="+mn-ea"/>
                <a:cs typeface="+mn-cs"/>
              </a:rPr>
              <a:t>Quarterly sale</a:t>
            </a:r>
            <a:r>
              <a:rPr kumimoji="0" lang="hu-HU" sz="1600" b="0" i="0" u="none" strike="noStrike" kern="1200" cap="none" spc="0" normalizeH="0" baseline="0" noProof="0" dirty="0">
                <a:ln>
                  <a:noFill/>
                </a:ln>
                <a:solidFill>
                  <a:srgbClr val="000000"/>
                </a:solidFill>
                <a:effectLst/>
                <a:uLnTx/>
                <a:uFillTx/>
                <a:latin typeface="Verdana"/>
                <a:ea typeface="+mn-ea"/>
                <a:cs typeface="+mn-cs"/>
              </a:rPr>
              <a:t> figure</a:t>
            </a:r>
            <a:r>
              <a:rPr kumimoji="0" lang="en-US" sz="1600" b="0" i="0" u="none" strike="noStrike" kern="1200" cap="none" spc="0" normalizeH="0" baseline="0" noProof="0" dirty="0">
                <a:ln>
                  <a:noFill/>
                </a:ln>
                <a:solidFill>
                  <a:srgbClr val="000000"/>
                </a:solidFill>
                <a:effectLst/>
                <a:uLnTx/>
                <a:uFillTx/>
                <a:latin typeface="Verdana"/>
                <a:ea typeface="+mn-ea"/>
                <a:cs typeface="+mn-cs"/>
              </a:rPr>
              <a:t>s of Lumia devices (million units)</a:t>
            </a:r>
            <a:r>
              <a:rPr kumimoji="0" lang="hu-HU" sz="1600" b="0" i="0" u="none" strike="noStrike" kern="1200" cap="none" spc="0" normalizeH="0" baseline="0" noProof="0" dirty="0">
                <a:ln>
                  <a:noFill/>
                </a:ln>
                <a:solidFill>
                  <a:srgbClr val="000000"/>
                </a:solidFill>
                <a:effectLst/>
                <a:uLnTx/>
                <a:uFillTx/>
                <a:latin typeface="Verdana"/>
                <a:ea typeface="+mn-ea"/>
                <a:cs typeface="+mn-cs"/>
              </a:rPr>
              <a:t> [90]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(Nokia introduced the Lumia brand for a series of smartphones running Windows phone)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9" name="Straight Connector 8"/>
          <p:cNvCxnSpPr/>
          <p:nvPr/>
        </p:nvCxnSpPr>
        <p:spPr>
          <a:xfrm>
            <a:off x="5427095" y="2380123"/>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62292" y="1875443"/>
            <a:ext cx="196560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Microsoft ackquires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 Nokia's phone buiness</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246271" y="5342612"/>
            <a:ext cx="8907823"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On the contrary, </a:t>
            </a:r>
            <a:r>
              <a:rPr kumimoji="0" lang="hu-HU" sz="1600" b="0" i="0" u="none" strike="noStrike" kern="1200" cap="none" spc="0" normalizeH="0" baseline="0" noProof="0" dirty="0">
                <a:ln>
                  <a:noFill/>
                </a:ln>
                <a:solidFill>
                  <a:srgbClr val="0070C0"/>
                </a:solidFill>
                <a:effectLst/>
                <a:uLnTx/>
                <a:uFillTx/>
                <a:latin typeface="Verdana"/>
                <a:ea typeface="+mn-ea"/>
                <a:cs typeface="+mn-cs"/>
              </a:rPr>
              <a:t>in about two years sale figures desreased below 1 % of the total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world sales </a:t>
            </a:r>
            <a:r>
              <a:rPr kumimoji="0" lang="hu-HU" sz="1600" b="0" i="0" u="none" strike="noStrike" kern="1200" cap="none" spc="0" normalizeH="0" baseline="0" noProof="0" dirty="0">
                <a:ln>
                  <a:noFill/>
                </a:ln>
                <a:solidFill>
                  <a:srgbClr val="000000"/>
                </a:solidFill>
                <a:effectLst/>
                <a:uLnTx/>
                <a:uFillTx/>
                <a:latin typeface="Verdana"/>
                <a:ea typeface="+mn-ea"/>
                <a:cs typeface="+mn-cs"/>
              </a:rPr>
              <a:t>of smartphones, as indicated in the Figure.</a:t>
            </a:r>
          </a:p>
        </p:txBody>
      </p:sp>
      <p:cxnSp>
        <p:nvCxnSpPr>
          <p:cNvPr id="16" name="Straight Connector 15"/>
          <p:cNvCxnSpPr/>
          <p:nvPr/>
        </p:nvCxnSpPr>
        <p:spPr>
          <a:xfrm flipV="1">
            <a:off x="4413235" y="3659654"/>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18836" y="2624311"/>
            <a:ext cx="16049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1 % of worldwide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smartphone sales </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22" name="Straight Arrow Connector 21"/>
          <p:cNvCxnSpPr/>
          <p:nvPr/>
        </p:nvCxnSpPr>
        <p:spPr>
          <a:xfrm>
            <a:off x="8802470" y="3055198"/>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8296" y="450599"/>
            <a:ext cx="49391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The outcome of Microsoft's Nokia deal -1</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cxnSp>
        <p:nvCxnSpPr>
          <p:cNvPr id="15" name="Straight Connector 14"/>
          <p:cNvCxnSpPr/>
          <p:nvPr/>
        </p:nvCxnSpPr>
        <p:spPr>
          <a:xfrm>
            <a:off x="6372200" y="2380123"/>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11299" y="1885068"/>
            <a:ext cx="270292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Rebranding the Nokia Lumia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to Microsoft Lumia line</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431540" y="2290113"/>
            <a:ext cx="63190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Million</a:t>
            </a:r>
          </a:p>
        </p:txBody>
      </p:sp>
    </p:spTree>
    <p:extLst>
      <p:ext uri="{BB962C8B-B14F-4D97-AF65-F5344CB8AC3E}">
        <p14:creationId xmlns:p14="http://schemas.microsoft.com/office/powerpoint/2010/main" val="38216014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p:spPr>
        <p:txBody>
          <a:bodyPr/>
          <a:lstStyle/>
          <a:p>
            <a:r>
              <a:rPr lang="en-US" dirty="0" smtClean="0"/>
              <a:t>4.2 </a:t>
            </a:r>
            <a:r>
              <a:rPr lang="en-US" dirty="0"/>
              <a:t>Arm-based Windows smartphones (7)</a:t>
            </a:r>
          </a:p>
        </p:txBody>
      </p:sp>
      <p:sp>
        <p:nvSpPr>
          <p:cNvPr id="3" name="TextBox 2"/>
          <p:cNvSpPr txBox="1"/>
          <p:nvPr/>
        </p:nvSpPr>
        <p:spPr>
          <a:xfrm>
            <a:off x="334290" y="1131128"/>
            <a:ext cx="8664488" cy="236988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In 7/2015 </a:t>
            </a:r>
            <a:r>
              <a:rPr kumimoji="0" lang="hu-HU" sz="1600" b="0" i="0" u="none" strike="noStrike" kern="1200" cap="none" spc="0" normalizeH="0" baseline="0" noProof="0" dirty="0">
                <a:ln>
                  <a:noFill/>
                </a:ln>
                <a:solidFill>
                  <a:srgbClr val="0070C0"/>
                </a:solidFill>
                <a:effectLst/>
                <a:uLnTx/>
                <a:uFillTx/>
                <a:latin typeface="Verdana"/>
                <a:ea typeface="+mn-ea"/>
                <a:cs typeface="+mn-cs"/>
              </a:rPr>
              <a:t>Microsoft restructured Microsoft Mobile </a:t>
            </a:r>
            <a:r>
              <a:rPr kumimoji="0" lang="hu-HU" sz="1600" b="0" i="0" u="none" strike="noStrike" kern="1200" cap="none" spc="0" normalizeH="0" baseline="0" noProof="0" dirty="0">
                <a:ln>
                  <a:noFill/>
                </a:ln>
                <a:solidFill>
                  <a:srgbClr val="000000"/>
                </a:solidFill>
                <a:effectLst/>
                <a:uLnTx/>
                <a:uFillTx/>
                <a:latin typeface="Verdana"/>
                <a:ea typeface="+mn-ea"/>
                <a:cs typeface="+mn-cs"/>
              </a:rPr>
              <a:t>and </a:t>
            </a:r>
            <a:r>
              <a:rPr kumimoji="0" lang="hu-HU" sz="1600" b="0" i="0" u="none" strike="noStrike" kern="1200" cap="none" spc="0" normalizeH="0" baseline="0" noProof="0" dirty="0">
                <a:ln>
                  <a:noFill/>
                </a:ln>
                <a:solidFill>
                  <a:srgbClr val="0070C0"/>
                </a:solidFill>
                <a:effectLst/>
                <a:uLnTx/>
                <a:uFillTx/>
                <a:latin typeface="Verdana"/>
                <a:ea typeface="+mn-ea"/>
                <a:cs typeface="+mn-cs"/>
              </a:rPr>
              <a:t>laid off 7200 employees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In 5/2016 Microsoft made the decision </a:t>
            </a:r>
            <a:r>
              <a:rPr kumimoji="0" lang="hu-HU" sz="1600" b="0" i="0" u="none" strike="noStrike" kern="1200" cap="none" spc="0" normalizeH="0" baseline="0" noProof="0" dirty="0">
                <a:ln>
                  <a:noFill/>
                </a:ln>
                <a:solidFill>
                  <a:srgbClr val="0070C0"/>
                </a:solidFill>
                <a:effectLst/>
                <a:uLnTx/>
                <a:uFillTx/>
                <a:latin typeface="Verdana"/>
                <a:ea typeface="+mn-ea"/>
                <a:cs typeface="+mn-cs"/>
              </a:rPr>
              <a:t>to sell their feature phone business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to Foxconn</a:t>
            </a:r>
            <a:r>
              <a:rPr kumimoji="0" lang="hu-HU" sz="1600" b="0" i="0" u="none" strike="noStrike" kern="1200" cap="none" spc="0" normalizeH="0" baseline="0" noProof="0" dirty="0">
                <a:ln>
                  <a:noFill/>
                </a:ln>
                <a:solidFill>
                  <a:srgbClr val="000000"/>
                </a:solidFill>
                <a:effectLst/>
                <a:uLnTx/>
                <a:uFillTx/>
                <a:latin typeface="Verdana"/>
                <a:ea typeface="+mn-ea"/>
                <a:cs typeface="+mn-cs"/>
              </a:rPr>
              <a:t> (Taiwan), for 350 million USD.</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As a consequence, 4500 Microsoft employes were moved to Foxconn.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At the same time </a:t>
            </a:r>
            <a:r>
              <a:rPr kumimoji="0" lang="en-US" sz="1600" b="0" i="0" u="none" strike="noStrike" kern="1200" cap="none" spc="0" normalizeH="0" baseline="0" noProof="0" dirty="0">
                <a:ln>
                  <a:noFill/>
                </a:ln>
                <a:solidFill>
                  <a:srgbClr val="000000"/>
                </a:solidFill>
                <a:effectLst/>
                <a:uLnTx/>
                <a:uFillTx/>
                <a:latin typeface="Verdana"/>
                <a:ea typeface="+mn-ea"/>
                <a:cs typeface="+mn-cs"/>
              </a:rPr>
              <a:t>Microsoft </a:t>
            </a:r>
            <a:r>
              <a:rPr kumimoji="0" lang="hu-HU" sz="1600" b="0" i="0" u="none" strike="noStrike" kern="1200" cap="none" spc="0" normalizeH="0" baseline="0" noProof="0" dirty="0">
                <a:ln>
                  <a:noFill/>
                </a:ln>
                <a:solidFill>
                  <a:srgbClr val="000000"/>
                </a:solidFill>
                <a:effectLst/>
                <a:uLnTx/>
                <a:uFillTx/>
                <a:latin typeface="Verdana"/>
                <a:ea typeface="+mn-ea"/>
                <a:cs typeface="+mn-cs"/>
              </a:rPr>
              <a:t>confirmed that </a:t>
            </a:r>
            <a:r>
              <a:rPr kumimoji="0" lang="en-US" sz="1600" b="0" i="0" u="none" strike="noStrike" kern="1200" cap="none" spc="0" normalizeH="0" baseline="0" noProof="0" dirty="0">
                <a:ln>
                  <a:noFill/>
                </a:ln>
                <a:solidFill>
                  <a:srgbClr val="FF0000"/>
                </a:solidFill>
                <a:effectLst/>
                <a:uLnTx/>
                <a:uFillTx/>
                <a:latin typeface="Verdana"/>
                <a:ea typeface="+mn-ea"/>
                <a:cs typeface="+mn-cs"/>
              </a:rPr>
              <a:t>it will continue to develop</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Windows 10</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Mobile,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support existing Lumia phones and ones </a:t>
            </a:r>
            <a:r>
              <a:rPr kumimoji="0" lang="hu-HU" sz="1600" b="0" i="0" u="none" strike="noStrike" kern="1200" cap="none" spc="0" normalizeH="0" baseline="0" noProof="0" dirty="0">
                <a:ln>
                  <a:noFill/>
                </a:ln>
                <a:solidFill>
                  <a:srgbClr val="0070C0"/>
                </a:solidFill>
                <a:effectLst/>
                <a:uLnTx/>
                <a:uFillTx/>
                <a:latin typeface="Verdana"/>
                <a:ea typeface="+mn-ea"/>
                <a:cs typeface="+mn-cs"/>
              </a:rPr>
              <a:t>built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by</a:t>
            </a:r>
            <a:r>
              <a:rPr kumimoji="0" lang="en-US" sz="1600" b="0" i="0" u="none" strike="noStrike" kern="1200" cap="none" spc="0" normalizeH="0" baseline="0" noProof="0" dirty="0">
                <a:ln>
                  <a:noFill/>
                </a:ln>
                <a:solidFill>
                  <a:srgbClr val="0070C0"/>
                </a:solidFill>
                <a:effectLst/>
                <a:uLnTx/>
                <a:uFillTx/>
                <a:latin typeface="Verdana"/>
                <a:ea typeface="+mn-ea"/>
                <a:cs typeface="+mn-cs"/>
              </a:rPr>
              <a:t> third-party phone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makers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[91].</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a:ln>
                  <a:noFill/>
                </a:ln>
                <a:solidFill>
                  <a:srgbClr val="0070C0"/>
                </a:solidFill>
                <a:effectLst/>
                <a:uLnTx/>
                <a:uFillTx/>
                <a:latin typeface="Verdana"/>
                <a:ea typeface="+mn-ea"/>
                <a:cs typeface="+mn-cs"/>
              </a:rPr>
              <a:t>10/2017 Microsoft cancelled Windows 10 Mobile.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126079" y="450599"/>
            <a:ext cx="50032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The outcome of Microsoft's Nokia deal -2</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6" name="TextBox 5"/>
          <p:cNvSpPr txBox="1"/>
          <p:nvPr/>
        </p:nvSpPr>
        <p:spPr>
          <a:xfrm>
            <a:off x="86523" y="795084"/>
            <a:ext cx="80009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Consequences of deminishing sales figures of Windows based Lumia phones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34377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512549" y="1849916"/>
            <a:ext cx="8055895" cy="720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4.3 x86 </a:t>
            </a:r>
            <a:r>
              <a:rPr kumimoji="0" lang="en-US" sz="1900" b="0" i="0" u="none" strike="noStrike" kern="1200" cap="none" spc="0" normalizeH="0" baseline="0" noProof="0" dirty="0">
                <a:ln>
                  <a:noFill/>
                </a:ln>
                <a:solidFill>
                  <a:srgbClr val="FFFFFF"/>
                </a:solidFill>
                <a:effectLst/>
                <a:uLnTx/>
                <a:uFillTx/>
                <a:latin typeface="Verdana"/>
                <a:ea typeface="+mn-ea"/>
                <a:cs typeface="+mn-cs"/>
              </a:rPr>
              <a:t>(Atom/Cat)-based Android/Windows smartphones/tablets</a:t>
            </a:r>
          </a:p>
        </p:txBody>
      </p:sp>
    </p:spTree>
    <p:extLst>
      <p:ext uri="{BB962C8B-B14F-4D97-AF65-F5344CB8AC3E}">
        <p14:creationId xmlns:p14="http://schemas.microsoft.com/office/powerpoint/2010/main" val="5344448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438" y="440668"/>
            <a:ext cx="818140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4.3 </a:t>
            </a:r>
            <a:r>
              <a:rPr kumimoji="0" lang="en-US" sz="1800" b="0" i="0" u="none" strike="noStrike" kern="1200" cap="none" spc="0" normalizeH="0" baseline="0" noProof="0" dirty="0">
                <a:ln>
                  <a:noFill/>
                </a:ln>
                <a:solidFill>
                  <a:srgbClr val="2D2D8A"/>
                </a:solidFill>
                <a:effectLst/>
                <a:uLnTx/>
                <a:uFillTx/>
                <a:latin typeface="Verdana"/>
                <a:ea typeface="+mn-ea"/>
                <a:cs typeface="+mn-cs"/>
              </a:rPr>
              <a:t>x86 (Atom/Cat)-based Android/Windows smartphones/tablets -1</a:t>
            </a:r>
          </a:p>
        </p:txBody>
      </p:sp>
      <p:sp>
        <p:nvSpPr>
          <p:cNvPr id="29" name="Title 28"/>
          <p:cNvSpPr>
            <a:spLocks noGrp="1"/>
          </p:cNvSpPr>
          <p:nvPr>
            <p:ph type="title"/>
          </p:nvPr>
        </p:nvSpPr>
        <p:spPr/>
        <p:txBody>
          <a:bodyPr/>
          <a:lstStyle/>
          <a:p>
            <a:r>
              <a:rPr lang="en-US" dirty="0" smtClean="0"/>
              <a:t>4.3 </a:t>
            </a:r>
            <a:r>
              <a:rPr lang="en-US" dirty="0"/>
              <a:t>x86 (Atom/Cat)-based Android/Windows smartphones/tablets (1)</a:t>
            </a:r>
          </a:p>
        </p:txBody>
      </p:sp>
      <p:sp>
        <p:nvSpPr>
          <p:cNvPr id="30" name="TextBox 29"/>
          <p:cNvSpPr txBox="1"/>
          <p:nvPr/>
        </p:nvSpPr>
        <p:spPr>
          <a:xfrm>
            <a:off x="2496118" y="4837512"/>
            <a:ext cx="49170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a:t>
            </a:r>
          </a:p>
        </p:txBody>
      </p:sp>
      <p:sp>
        <p:nvSpPr>
          <p:cNvPr id="31" name="TextBox 30"/>
          <p:cNvSpPr txBox="1"/>
          <p:nvPr/>
        </p:nvSpPr>
        <p:spPr>
          <a:xfrm>
            <a:off x="5664470" y="4837512"/>
            <a:ext cx="49170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g)</a:t>
            </a:r>
          </a:p>
        </p:txBody>
      </p:sp>
      <p:graphicFrame>
        <p:nvGraphicFramePr>
          <p:cNvPr id="32" name="Table 31"/>
          <p:cNvGraphicFramePr>
            <a:graphicFrameLocks noGrp="1"/>
          </p:cNvGraphicFramePr>
          <p:nvPr>
            <p:extLst>
              <p:ext uri="{D42A27DB-BD31-4B8C-83A1-F6EECF244321}">
                <p14:modId xmlns:p14="http://schemas.microsoft.com/office/powerpoint/2010/main" val="2341927902"/>
              </p:ext>
            </p:extLst>
          </p:nvPr>
        </p:nvGraphicFramePr>
        <p:xfrm>
          <a:off x="34925" y="3204180"/>
          <a:ext cx="9061123" cy="2385060"/>
        </p:xfrm>
        <a:graphic>
          <a:graphicData uri="http://schemas.openxmlformats.org/drawingml/2006/table">
            <a:tbl>
              <a:tblPr firstRow="1" bandRow="1">
                <a:tableStyleId>{5C22544A-7EE6-4342-B048-85BDC9FD1C3A}</a:tableStyleId>
              </a:tblPr>
              <a:tblGrid>
                <a:gridCol w="2340323">
                  <a:extLst>
                    <a:ext uri="{9D8B030D-6E8A-4147-A177-3AD203B41FA5}">
                      <a16:colId xmlns:a16="http://schemas.microsoft.com/office/drawing/2014/main" val="2978242839"/>
                    </a:ext>
                  </a:extLst>
                </a:gridCol>
                <a:gridCol w="2088232">
                  <a:extLst>
                    <a:ext uri="{9D8B030D-6E8A-4147-A177-3AD203B41FA5}">
                      <a16:colId xmlns:a16="http://schemas.microsoft.com/office/drawing/2014/main" val="3948398565"/>
                    </a:ext>
                  </a:extLst>
                </a:gridCol>
                <a:gridCol w="2160240">
                  <a:extLst>
                    <a:ext uri="{9D8B030D-6E8A-4147-A177-3AD203B41FA5}">
                      <a16:colId xmlns:a16="http://schemas.microsoft.com/office/drawing/2014/main" val="94232875"/>
                    </a:ext>
                  </a:extLst>
                </a:gridCol>
                <a:gridCol w="2472328">
                  <a:extLst>
                    <a:ext uri="{9D8B030D-6E8A-4147-A177-3AD203B41FA5}">
                      <a16:colId xmlns:a16="http://schemas.microsoft.com/office/drawing/2014/main" val="3667915999"/>
                    </a:ext>
                  </a:extLst>
                </a:gridCol>
              </a:tblGrid>
              <a:tr h="254591">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tc>
                  <a:txBody>
                    <a:bodyPr/>
                    <a:lstStyle/>
                    <a:p>
                      <a:pPr algn="ctr"/>
                      <a:endParaRPr lang="en-US" sz="1300" dirty="0"/>
                    </a:p>
                  </a:txBody>
                  <a:tcPr anchor="ctr">
                    <a:solidFill>
                      <a:schemeClr val="bg1"/>
                    </a:solidFill>
                  </a:tcPr>
                </a:tc>
                <a:extLst>
                  <a:ext uri="{0D108BD9-81ED-4DB2-BD59-A6C34878D82A}">
                    <a16:rowId xmlns:a16="http://schemas.microsoft.com/office/drawing/2014/main" val="152440237"/>
                  </a:ext>
                </a:extLst>
              </a:tr>
              <a:tr h="777173">
                <a:tc>
                  <a:txBody>
                    <a:bodyPr/>
                    <a:lstStyle/>
                    <a:p>
                      <a:pPr algn="ctr"/>
                      <a:r>
                        <a:rPr lang="en-US" sz="1300" dirty="0"/>
                        <a:t>Built by different vendors, like Nokia,</a:t>
                      </a:r>
                      <a:r>
                        <a:rPr lang="en-US" sz="1300" baseline="0" dirty="0"/>
                        <a:t> Motorola, Sony etc. typically on </a:t>
                      </a:r>
                      <a:r>
                        <a:rPr lang="en-US" sz="1300" baseline="0" dirty="0">
                          <a:solidFill>
                            <a:srgbClr val="FF0000"/>
                          </a:solidFill>
                        </a:rPr>
                        <a:t>ARM proc.</a:t>
                      </a:r>
                      <a:endParaRPr lang="en-US" sz="1300" dirty="0">
                        <a:solidFill>
                          <a:srgbClr val="FF0000"/>
                        </a:solidFill>
                      </a:endParaRP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 Pearl family was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spc="-40" baseline="0" dirty="0">
                          <a:latin typeface="+mn-lt"/>
                        </a:rPr>
                        <a:t>built on Intel’s/Marvel’s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err="1">
                          <a:solidFill>
                            <a:srgbClr val="FF0000"/>
                          </a:solidFill>
                          <a:latin typeface="+mn-lt"/>
                        </a:rPr>
                        <a:t>XScale</a:t>
                      </a:r>
                      <a:r>
                        <a:rPr lang="en-US" sz="1300" dirty="0">
                          <a:latin typeface="+mn-lt"/>
                        </a:rPr>
                        <a:t> processors </a:t>
                      </a:r>
                      <a:endParaRPr lang="en-US" sz="1300" dirty="0"/>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Built on Qualcomm’s</a:t>
                      </a:r>
                    </a:p>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solidFill>
                            <a:srgbClr val="FF0000"/>
                          </a:solidFill>
                          <a:latin typeface="+mn-lt"/>
                        </a:rPr>
                        <a:t>Snapdragon</a:t>
                      </a:r>
                      <a:r>
                        <a:rPr lang="en-US" sz="1300" dirty="0">
                          <a:latin typeface="+mn-lt"/>
                        </a:rPr>
                        <a:t> processors </a:t>
                      </a:r>
                    </a:p>
                    <a:p>
                      <a:pPr algn="ctr"/>
                      <a:endParaRPr lang="en-US" sz="1300" dirty="0"/>
                    </a:p>
                  </a:txBody>
                  <a:tcPr anchor="ctr">
                    <a:solidFill>
                      <a:srgbClr val="E1F4FF"/>
                    </a:solidFill>
                  </a:tcPr>
                </a:tc>
                <a:tc>
                  <a:txBody>
                    <a:bodyPr/>
                    <a:lstStyle/>
                    <a:p>
                      <a:pPr lvl="0" algn="ctr">
                        <a:spcAft>
                          <a:spcPts val="100"/>
                        </a:spcAft>
                        <a:defRPr/>
                      </a:pPr>
                      <a:r>
                        <a:rPr lang="en-US" sz="1300" dirty="0">
                          <a:solidFill>
                            <a:srgbClr val="000000"/>
                          </a:solidFill>
                        </a:rPr>
                        <a:t>Built on</a:t>
                      </a:r>
                    </a:p>
                    <a:p>
                      <a:pPr lvl="0" algn="ctr">
                        <a:spcAft>
                          <a:spcPts val="100"/>
                        </a:spcAft>
                        <a:defRPr/>
                      </a:pPr>
                      <a:r>
                        <a:rPr lang="en-US" sz="1300" dirty="0">
                          <a:solidFill>
                            <a:srgbClr val="FF0000"/>
                          </a:solidFill>
                        </a:rPr>
                        <a:t> Atom/Cat</a:t>
                      </a:r>
                    </a:p>
                    <a:p>
                      <a:pPr lvl="0" algn="ctr">
                        <a:spcAft>
                          <a:spcPts val="100"/>
                        </a:spcAft>
                        <a:defRPr/>
                      </a:pPr>
                      <a:r>
                        <a:rPr lang="en-US" sz="1300" dirty="0">
                          <a:solidFill>
                            <a:srgbClr val="000000"/>
                          </a:solidFill>
                        </a:rPr>
                        <a:t>processors</a:t>
                      </a:r>
                    </a:p>
                  </a:txBody>
                  <a:tcPr anchor="ctr">
                    <a:solidFill>
                      <a:srgbClr val="E1F4FF"/>
                    </a:solidFill>
                  </a:tcPr>
                </a:tc>
                <a:extLst>
                  <a:ext uri="{0D108BD9-81ED-4DB2-BD59-A6C34878D82A}">
                    <a16:rowId xmlns:a16="http://schemas.microsoft.com/office/drawing/2014/main" val="650037181"/>
                  </a:ext>
                </a:extLst>
              </a:tr>
              <a:tr h="810672">
                <a:tc>
                  <a:txBody>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They run under</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 various</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Symbian releases</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chemeClr val="tx1"/>
                          </a:solidFill>
                          <a:latin typeface="+mn-lt"/>
                        </a:rPr>
                        <a:t>They run under various</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BlackBerry releases</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lang="en-US" sz="1300" dirty="0">
                          <a:latin typeface="+mn-lt"/>
                        </a:rPr>
                        <a:t>They run under </a:t>
                      </a:r>
                      <a:r>
                        <a:rPr lang="en-US" sz="1300" dirty="0">
                          <a:solidFill>
                            <a:srgbClr val="0070C0"/>
                          </a:solidFill>
                          <a:latin typeface="+mn-lt"/>
                        </a:rPr>
                        <a:t>Windows </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dirty="0">
                          <a:solidFill>
                            <a:srgbClr val="0070C0"/>
                          </a:solidFill>
                          <a:latin typeface="+mn-lt"/>
                        </a:rPr>
                        <a:t>Phone 7/8</a:t>
                      </a:r>
                    </a:p>
                  </a:txBody>
                  <a:tcPr anchor="ctr">
                    <a:solidFill>
                      <a:schemeClr val="bg1">
                        <a:lumMod val="95000"/>
                      </a:schemeClr>
                    </a:solidFill>
                  </a:tcPr>
                </a:tc>
                <a:tc>
                  <a:txBody>
                    <a:bodyPr/>
                    <a:lstStyle/>
                    <a:p>
                      <a:pPr lvl="0" algn="ctr">
                        <a:spcAft>
                          <a:spcPts val="100"/>
                        </a:spcAft>
                        <a:defRPr/>
                      </a:pPr>
                      <a:r>
                        <a:rPr lang="en-US" sz="1300" dirty="0">
                          <a:solidFill>
                            <a:srgbClr val="0070C0"/>
                          </a:solidFill>
                        </a:rPr>
                        <a:t>Smartphones</a:t>
                      </a:r>
                    </a:p>
                    <a:p>
                      <a:pPr lvl="0" algn="ctr">
                        <a:spcAft>
                          <a:spcPts val="100"/>
                        </a:spcAft>
                        <a:defRPr/>
                      </a:pPr>
                      <a:r>
                        <a:rPr lang="en-US" sz="1300" dirty="0">
                          <a:solidFill>
                            <a:srgbClr val="000000"/>
                          </a:solidFill>
                        </a:rPr>
                        <a:t>run under </a:t>
                      </a:r>
                      <a:r>
                        <a:rPr lang="en-US" sz="1300" dirty="0">
                          <a:solidFill>
                            <a:srgbClr val="0070C0"/>
                          </a:solidFill>
                        </a:rPr>
                        <a:t>Android</a:t>
                      </a:r>
                      <a:r>
                        <a:rPr lang="en-US" sz="1300" dirty="0">
                          <a:solidFill>
                            <a:srgbClr val="000000"/>
                          </a:solidFill>
                        </a:rPr>
                        <a:t>, </a:t>
                      </a:r>
                    </a:p>
                    <a:p>
                      <a:pPr lvl="0" algn="ctr">
                        <a:spcAft>
                          <a:spcPts val="100"/>
                        </a:spcAft>
                        <a:defRPr/>
                      </a:pPr>
                      <a:r>
                        <a:rPr lang="en-US" sz="1300" dirty="0">
                          <a:solidFill>
                            <a:srgbClr val="0070C0"/>
                          </a:solidFill>
                        </a:rPr>
                        <a:t>tablets </a:t>
                      </a:r>
                      <a:r>
                        <a:rPr lang="en-US" sz="1300" dirty="0">
                          <a:solidFill>
                            <a:srgbClr val="000000"/>
                          </a:solidFill>
                        </a:rPr>
                        <a:t>run under </a:t>
                      </a:r>
                    </a:p>
                    <a:p>
                      <a:pPr lvl="0" algn="ctr">
                        <a:spcAft>
                          <a:spcPts val="100"/>
                        </a:spcAft>
                        <a:defRPr/>
                      </a:pPr>
                      <a:r>
                        <a:rPr lang="en-US" sz="1300" dirty="0">
                          <a:solidFill>
                            <a:srgbClr val="0070C0"/>
                          </a:solidFill>
                        </a:rPr>
                        <a:t>Windows 10/Android</a:t>
                      </a:r>
                    </a:p>
                  </a:txBody>
                  <a:tcPr anchor="ctr">
                    <a:solidFill>
                      <a:schemeClr val="bg1">
                        <a:lumMod val="95000"/>
                      </a:schemeClr>
                    </a:solidFill>
                  </a:tcPr>
                </a:tc>
                <a:extLst>
                  <a:ext uri="{0D108BD9-81ED-4DB2-BD59-A6C34878D82A}">
                    <a16:rowId xmlns:a16="http://schemas.microsoft.com/office/drawing/2014/main" val="2212271251"/>
                  </a:ext>
                </a:extLst>
              </a:tr>
              <a:tr h="254591">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50" normalizeH="0" baseline="0" noProof="0" dirty="0">
                          <a:ln>
                            <a:noFill/>
                          </a:ln>
                          <a:solidFill>
                            <a:srgbClr val="000000"/>
                          </a:solidFill>
                          <a:effectLst/>
                          <a:uLnTx/>
                          <a:uFillTx/>
                          <a:latin typeface="+mn-lt"/>
                          <a:ea typeface="+mn-ea"/>
                          <a:cs typeface="+mn-cs"/>
                        </a:rPr>
                        <a:t>≈2001 - ≈2011 (cancelled)</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mn-lt"/>
                          <a:ea typeface="+mn-ea"/>
                          <a:cs typeface="+mn-cs"/>
                        </a:rPr>
                        <a:t>1999-2013 (cancelled)</a:t>
                      </a:r>
                    </a:p>
                  </a:txBody>
                  <a:tcPr anchor="ctr">
                    <a:solidFill>
                      <a:srgbClr val="E1F4FF"/>
                    </a:solidFill>
                  </a:tcPr>
                </a:tc>
                <a:tc>
                  <a:txBody>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mn-lt"/>
                          <a:ea typeface="+mn-ea"/>
                          <a:cs typeface="+mn-cs"/>
                        </a:rPr>
                        <a:t>2011-2014 (cancelled)</a:t>
                      </a:r>
                    </a:p>
                  </a:txBody>
                  <a:tcPr anchor="ctr">
                    <a:solidFill>
                      <a:srgbClr val="E1F4FF"/>
                    </a:solidFill>
                  </a:tcPr>
                </a:tc>
                <a:tc>
                  <a:txBody>
                    <a:bodyPr/>
                    <a:lstStyle/>
                    <a:p>
                      <a:pPr algn="ctr"/>
                      <a:r>
                        <a:rPr lang="en-US" sz="1300" dirty="0">
                          <a:solidFill>
                            <a:srgbClr val="000000"/>
                          </a:solidFill>
                        </a:rPr>
                        <a:t>2008-2016 (cancelled)</a:t>
                      </a:r>
                      <a:endParaRPr lang="en-US" sz="1300" dirty="0"/>
                    </a:p>
                  </a:txBody>
                  <a:tcPr anchor="ctr">
                    <a:solidFill>
                      <a:srgbClr val="E1F4FF"/>
                    </a:solidFill>
                  </a:tcPr>
                </a:tc>
                <a:extLst>
                  <a:ext uri="{0D108BD9-81ED-4DB2-BD59-A6C34878D82A}">
                    <a16:rowId xmlns:a16="http://schemas.microsoft.com/office/drawing/2014/main" val="1309003027"/>
                  </a:ext>
                </a:extLst>
              </a:tr>
            </a:tbl>
          </a:graphicData>
        </a:graphic>
      </p:graphicFrame>
      <p:sp>
        <p:nvSpPr>
          <p:cNvPr id="33" name="Text Box 5"/>
          <p:cNvSpPr txBox="1">
            <a:spLocks noChangeArrowheads="1"/>
          </p:cNvSpPr>
          <p:nvPr/>
        </p:nvSpPr>
        <p:spPr bwMode="auto">
          <a:xfrm>
            <a:off x="6928555" y="2949174"/>
            <a:ext cx="168295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34" name="Text Box 6"/>
          <p:cNvSpPr txBox="1">
            <a:spLocks noChangeArrowheads="1"/>
          </p:cNvSpPr>
          <p:nvPr/>
        </p:nvSpPr>
        <p:spPr bwMode="auto">
          <a:xfrm>
            <a:off x="4480682" y="2571105"/>
            <a:ext cx="2323058"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lvl="0" algn="ctr" defTabSz="914400" fontAlgn="base">
              <a:spcBef>
                <a:spcPct val="0"/>
              </a:spcBef>
              <a:spcAft>
                <a:spcPts val="400"/>
              </a:spcAft>
              <a:defRPr/>
            </a:pPr>
            <a:r>
              <a:rPr lang="en-US" sz="1300" b="1" dirty="0"/>
              <a:t>smartphones</a:t>
            </a:r>
          </a:p>
          <a:p>
            <a:pPr lvl="0" algn="ctr">
              <a:defRPr/>
            </a:pPr>
            <a:r>
              <a:rPr lang="en-US" sz="1300" dirty="0"/>
              <a:t>(Nokia/Microsoft</a:t>
            </a:r>
          </a:p>
          <a:p>
            <a:pPr lvl="0" algn="ctr">
              <a:defRPr/>
            </a:pPr>
            <a:r>
              <a:rPr lang="en-US" sz="1300" dirty="0"/>
              <a:t> Lumia smartphones)</a:t>
            </a:r>
          </a:p>
        </p:txBody>
      </p:sp>
      <p:cxnSp>
        <p:nvCxnSpPr>
          <p:cNvPr id="35" name="Straight Connector 34"/>
          <p:cNvCxnSpPr>
            <a:stCxn id="43" idx="1"/>
            <a:endCxn id="37" idx="7"/>
          </p:cNvCxnSpPr>
          <p:nvPr/>
        </p:nvCxnSpPr>
        <p:spPr bwMode="auto">
          <a:xfrm flipH="1">
            <a:off x="3528579" y="1532401"/>
            <a:ext cx="2159038" cy="1931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 Box 4"/>
          <p:cNvSpPr txBox="1">
            <a:spLocks noChangeArrowheads="1"/>
          </p:cNvSpPr>
          <p:nvPr/>
        </p:nvSpPr>
        <p:spPr bwMode="auto">
          <a:xfrm>
            <a:off x="4103440" y="1083599"/>
            <a:ext cx="31840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Mobile device types (cancelled)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7" name="Oval 36"/>
          <p:cNvSpPr>
            <a:spLocks noChangeArrowheads="1"/>
          </p:cNvSpPr>
          <p:nvPr/>
        </p:nvSpPr>
        <p:spPr bwMode="auto">
          <a:xfrm>
            <a:off x="3473024" y="17167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38" name="Straight Connector 37"/>
          <p:cNvCxnSpPr>
            <a:stCxn id="43" idx="1"/>
            <a:endCxn id="39" idx="1"/>
          </p:cNvCxnSpPr>
          <p:nvPr/>
        </p:nvCxnSpPr>
        <p:spPr bwMode="auto">
          <a:xfrm>
            <a:off x="5687617" y="1532401"/>
            <a:ext cx="2202042" cy="18695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Oval 13"/>
          <p:cNvSpPr>
            <a:spLocks noChangeArrowheads="1"/>
          </p:cNvSpPr>
          <p:nvPr/>
        </p:nvSpPr>
        <p:spPr bwMode="auto">
          <a:xfrm>
            <a:off x="7879115" y="1708815"/>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Oval 39"/>
          <p:cNvSpPr>
            <a:spLocks noChangeArrowheads="1"/>
          </p:cNvSpPr>
          <p:nvPr/>
        </p:nvSpPr>
        <p:spPr bwMode="auto">
          <a:xfrm>
            <a:off x="5615608" y="2489821"/>
            <a:ext cx="86798"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41" name="TextBox 40"/>
          <p:cNvSpPr txBox="1"/>
          <p:nvPr/>
        </p:nvSpPr>
        <p:spPr>
          <a:xfrm>
            <a:off x="2663280" y="1784429"/>
            <a:ext cx="1606530" cy="292388"/>
          </a:xfrm>
          <a:prstGeom prst="rect">
            <a:avLst/>
          </a:prstGeom>
          <a:noFill/>
        </p:spPr>
        <p:txBody>
          <a:bodyPr wrap="none" rtlCol="0">
            <a:spAutoFit/>
          </a:bodyPr>
          <a:lstStyle/>
          <a:p>
            <a:r>
              <a:rPr lang="en-US" sz="1300" b="1" dirty="0"/>
              <a:t>Arm-ISA based</a:t>
            </a:r>
          </a:p>
        </p:txBody>
      </p:sp>
      <p:sp>
        <p:nvSpPr>
          <p:cNvPr id="42" name="TextBox 41"/>
          <p:cNvSpPr txBox="1"/>
          <p:nvPr/>
        </p:nvSpPr>
        <p:spPr>
          <a:xfrm>
            <a:off x="6863726" y="1784429"/>
            <a:ext cx="2143536" cy="492443"/>
          </a:xfrm>
          <a:prstGeom prst="rect">
            <a:avLst/>
          </a:prstGeom>
          <a:noFill/>
        </p:spPr>
        <p:txBody>
          <a:bodyPr wrap="none" rtlCol="0">
            <a:spAutoFit/>
          </a:bodyPr>
          <a:lstStyle/>
          <a:p>
            <a:pPr algn="ctr"/>
            <a:r>
              <a:rPr lang="en-US" sz="1300" b="1" dirty="0"/>
              <a:t>x86 Atom/Cat-based</a:t>
            </a:r>
          </a:p>
          <a:p>
            <a:pPr algn="ctr"/>
            <a:r>
              <a:rPr lang="en-US" sz="1300" b="1" dirty="0"/>
              <a:t> devices</a:t>
            </a:r>
          </a:p>
        </p:txBody>
      </p:sp>
      <p:sp>
        <p:nvSpPr>
          <p:cNvPr id="43" name="Line 9"/>
          <p:cNvSpPr>
            <a:spLocks noChangeShapeType="1"/>
          </p:cNvSpPr>
          <p:nvPr/>
        </p:nvSpPr>
        <p:spPr bwMode="auto">
          <a:xfrm>
            <a:off x="5687616" y="135240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4" name="Line 9"/>
          <p:cNvSpPr>
            <a:spLocks noChangeShapeType="1"/>
          </p:cNvSpPr>
          <p:nvPr/>
        </p:nvSpPr>
        <p:spPr bwMode="auto">
          <a:xfrm flipH="1">
            <a:off x="7913169" y="2276368"/>
            <a:ext cx="2729" cy="2838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5" name="Text Box 6"/>
          <p:cNvSpPr txBox="1">
            <a:spLocks noChangeArrowheads="1"/>
          </p:cNvSpPr>
          <p:nvPr/>
        </p:nvSpPr>
        <p:spPr bwMode="auto">
          <a:xfrm>
            <a:off x="6696124" y="2597844"/>
            <a:ext cx="2447876"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Android/Windows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marL="0" marR="0" lvl="0" indent="0" algn="ctr" defTabSz="914400" rtl="0" eaLnBrk="1" fontAlgn="base" latinLnBrk="0" hangingPunct="1">
              <a:lnSpc>
                <a:spcPct val="100000"/>
              </a:lnSpc>
              <a:spcBef>
                <a:spcPct val="0"/>
              </a:spcBef>
              <a:buClrTx/>
              <a:buSzTx/>
              <a:buFontTx/>
              <a:buNone/>
              <a:tabLst/>
              <a:defRPr/>
            </a:pPr>
            <a:r>
              <a:rPr lang="en-US" sz="1300" dirty="0"/>
              <a:t>(smartphones/</a:t>
            </a:r>
          </a:p>
          <a:p>
            <a:pPr marL="0" marR="0" lvl="0" indent="0" algn="ctr" defTabSz="914400" rtl="0" eaLnBrk="1" fontAlgn="base" latinLnBrk="0" hangingPunct="1">
              <a:lnSpc>
                <a:spcPct val="100000"/>
              </a:lnSpc>
              <a:spcBef>
                <a:spcPct val="0"/>
              </a:spcBef>
              <a:spcAft>
                <a:spcPts val="200"/>
              </a:spcAft>
              <a:buClrTx/>
              <a:buSzTx/>
              <a:buFontTx/>
              <a:buNone/>
              <a:tabLst/>
              <a:defRPr/>
            </a:pPr>
            <a:r>
              <a:rPr lang="en-US" sz="1300" dirty="0"/>
              <a:t>LV tablets)</a:t>
            </a:r>
          </a:p>
        </p:txBody>
      </p:sp>
      <p:grpSp>
        <p:nvGrpSpPr>
          <p:cNvPr id="46" name="Group 45"/>
          <p:cNvGrpSpPr/>
          <p:nvPr/>
        </p:nvGrpSpPr>
        <p:grpSpPr>
          <a:xfrm>
            <a:off x="5145384" y="2778769"/>
            <a:ext cx="1171898" cy="469707"/>
            <a:chOff x="3693183" y="4354376"/>
            <a:chExt cx="1094841" cy="658800"/>
          </a:xfrm>
        </p:grpSpPr>
        <p:cxnSp>
          <p:nvCxnSpPr>
            <p:cNvPr id="47" name="Straight Connector 46"/>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7411063" y="2780424"/>
            <a:ext cx="972108" cy="469707"/>
            <a:chOff x="3693183" y="4354376"/>
            <a:chExt cx="1094841" cy="658800"/>
          </a:xfrm>
        </p:grpSpPr>
        <p:cxnSp>
          <p:nvCxnSpPr>
            <p:cNvPr id="50" name="Straight Connector 49"/>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2" name="Text Box 6"/>
          <p:cNvSpPr txBox="1">
            <a:spLocks noChangeArrowheads="1"/>
          </p:cNvSpPr>
          <p:nvPr/>
        </p:nvSpPr>
        <p:spPr bwMode="auto">
          <a:xfrm>
            <a:off x="-36512" y="2571077"/>
            <a:ext cx="2591780"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Symbian</a:t>
            </a:r>
          </a:p>
          <a:p>
            <a:pPr lvl="0" algn="ctr" defTabSz="914400" fontAlgn="base">
              <a:spcBef>
                <a:spcPct val="0"/>
              </a:spcBef>
              <a:spcAft>
                <a:spcPts val="400"/>
              </a:spcAft>
              <a:defRPr/>
            </a:pPr>
            <a:r>
              <a:rPr lang="en-US" sz="1300" b="1" dirty="0"/>
              <a:t>smartphones</a:t>
            </a:r>
          </a:p>
          <a:p>
            <a:pPr lvl="0" algn="ctr">
              <a:defRPr/>
            </a:pPr>
            <a:r>
              <a:rPr lang="en-US" sz="1300" dirty="0"/>
              <a:t>(Nokia and others,</a:t>
            </a:r>
          </a:p>
          <a:p>
            <a:pPr lvl="0" algn="ctr">
              <a:defRPr/>
            </a:pPr>
            <a:r>
              <a:rPr lang="en-US" sz="1300" dirty="0"/>
              <a:t> e.g. Nokia smartphones)</a:t>
            </a:r>
          </a:p>
        </p:txBody>
      </p:sp>
      <p:grpSp>
        <p:nvGrpSpPr>
          <p:cNvPr id="53" name="Group 52"/>
          <p:cNvGrpSpPr/>
          <p:nvPr/>
        </p:nvGrpSpPr>
        <p:grpSpPr>
          <a:xfrm>
            <a:off x="719064" y="2850777"/>
            <a:ext cx="1171898" cy="469707"/>
            <a:chOff x="3693183" y="4354376"/>
            <a:chExt cx="1094841" cy="658800"/>
          </a:xfrm>
        </p:grpSpPr>
        <p:cxnSp>
          <p:nvCxnSpPr>
            <p:cNvPr id="54" name="Straight Connector 53"/>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6" name="Text Box 6"/>
          <p:cNvSpPr txBox="1">
            <a:spLocks noChangeArrowheads="1"/>
          </p:cNvSpPr>
          <p:nvPr/>
        </p:nvSpPr>
        <p:spPr bwMode="auto">
          <a:xfrm>
            <a:off x="2320442" y="2571077"/>
            <a:ext cx="2323058"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BlackBerry</a:t>
            </a:r>
          </a:p>
          <a:p>
            <a:pPr lvl="0" algn="ctr" defTabSz="914400" fontAlgn="base">
              <a:spcBef>
                <a:spcPct val="0"/>
              </a:spcBef>
              <a:spcAft>
                <a:spcPts val="400"/>
              </a:spcAft>
              <a:defRPr/>
            </a:pPr>
            <a:r>
              <a:rPr lang="en-US" sz="1300" b="1" dirty="0"/>
              <a:t>smartphones</a:t>
            </a:r>
          </a:p>
          <a:p>
            <a:pPr lvl="0" algn="ctr">
              <a:defRPr/>
            </a:pPr>
            <a:r>
              <a:rPr lang="en-US" sz="1300" dirty="0"/>
              <a:t>(RIM, e.g.</a:t>
            </a:r>
          </a:p>
          <a:p>
            <a:pPr lvl="0" algn="ctr">
              <a:defRPr/>
            </a:pPr>
            <a:r>
              <a:rPr lang="en-US" sz="1300" dirty="0"/>
              <a:t> Pearl smartphones)</a:t>
            </a:r>
          </a:p>
        </p:txBody>
      </p:sp>
      <p:cxnSp>
        <p:nvCxnSpPr>
          <p:cNvPr id="57" name="Straight Connector 56"/>
          <p:cNvCxnSpPr/>
          <p:nvPr/>
        </p:nvCxnSpPr>
        <p:spPr>
          <a:xfrm flipH="1">
            <a:off x="3491377" y="2204360"/>
            <a:ext cx="5"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a:spLocks noChangeArrowheads="1"/>
          </p:cNvSpPr>
          <p:nvPr/>
        </p:nvSpPr>
        <p:spPr bwMode="auto">
          <a:xfrm>
            <a:off x="3448528" y="248979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grpSp>
        <p:nvGrpSpPr>
          <p:cNvPr id="59" name="Group 58"/>
          <p:cNvGrpSpPr/>
          <p:nvPr/>
        </p:nvGrpSpPr>
        <p:grpSpPr>
          <a:xfrm>
            <a:off x="2879304" y="2924440"/>
            <a:ext cx="1171898" cy="469707"/>
            <a:chOff x="3693183" y="4354376"/>
            <a:chExt cx="1094841" cy="658800"/>
          </a:xfrm>
        </p:grpSpPr>
        <p:cxnSp>
          <p:nvCxnSpPr>
            <p:cNvPr id="60" name="Straight Connector 59"/>
            <p:cNvCxnSpPr/>
            <p:nvPr/>
          </p:nvCxnSpPr>
          <p:spPr bwMode="auto">
            <a:xfrm>
              <a:off x="3693183" y="4354667"/>
              <a:ext cx="1068020" cy="65850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H="1">
              <a:off x="3708024" y="4354376"/>
              <a:ext cx="1080000" cy="6588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2" name="Line 9"/>
          <p:cNvSpPr>
            <a:spLocks noChangeShapeType="1"/>
          </p:cNvSpPr>
          <p:nvPr/>
        </p:nvSpPr>
        <p:spPr bwMode="auto">
          <a:xfrm>
            <a:off x="3491372" y="2072441"/>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3" name="Straight Connector 62"/>
          <p:cNvCxnSpPr>
            <a:stCxn id="62" idx="1"/>
            <a:endCxn id="64" idx="6"/>
          </p:cNvCxnSpPr>
          <p:nvPr/>
        </p:nvCxnSpPr>
        <p:spPr>
          <a:xfrm flipH="1">
            <a:off x="1357412" y="2252441"/>
            <a:ext cx="2133961" cy="276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13"/>
          <p:cNvSpPr>
            <a:spLocks noChangeArrowheads="1"/>
          </p:cNvSpPr>
          <p:nvPr/>
        </p:nvSpPr>
        <p:spPr bwMode="auto">
          <a:xfrm>
            <a:off x="1285412" y="2494344"/>
            <a:ext cx="72000" cy="70056"/>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5" name="Straight Connector 64"/>
          <p:cNvCxnSpPr>
            <a:stCxn id="62" idx="1"/>
            <a:endCxn id="40" idx="0"/>
          </p:cNvCxnSpPr>
          <p:nvPr/>
        </p:nvCxnSpPr>
        <p:spPr bwMode="auto">
          <a:xfrm>
            <a:off x="3491373" y="2252441"/>
            <a:ext cx="2167634" cy="2373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Oval 65"/>
          <p:cNvSpPr>
            <a:spLocks noChangeArrowheads="1"/>
          </p:cNvSpPr>
          <p:nvPr/>
        </p:nvSpPr>
        <p:spPr bwMode="auto">
          <a:xfrm>
            <a:off x="7879115" y="2489904"/>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67" name="Rectangle 66"/>
          <p:cNvSpPr/>
          <p:nvPr/>
        </p:nvSpPr>
        <p:spPr bwMode="auto">
          <a:xfrm>
            <a:off x="6667415" y="1734055"/>
            <a:ext cx="2405085" cy="3855185"/>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0545505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(2)</a:t>
            </a:r>
          </a:p>
        </p:txBody>
      </p:sp>
      <p:sp>
        <p:nvSpPr>
          <p:cNvPr id="4" name="TextBox 3"/>
          <p:cNvSpPr txBox="1"/>
          <p:nvPr/>
        </p:nvSpPr>
        <p:spPr>
          <a:xfrm>
            <a:off x="71438" y="440668"/>
            <a:ext cx="9541122" cy="369332"/>
          </a:xfrm>
          <a:prstGeom prst="rect">
            <a:avLst/>
          </a:prstGeom>
          <a:noFill/>
        </p:spPr>
        <p:txBody>
          <a:bodyPr wrap="square" rtlCol="0">
            <a:spAutoFit/>
          </a:bodyPr>
          <a:lstStyle/>
          <a:p>
            <a:pPr>
              <a:defRPr/>
            </a:pPr>
            <a:r>
              <a:rPr kumimoji="0" lang="en-US" sz="1800" b="0" i="0" u="none" strike="noStrike" kern="1200" cap="none" spc="-30" normalizeH="0" baseline="0" noProof="0" dirty="0">
                <a:ln>
                  <a:noFill/>
                </a:ln>
                <a:solidFill>
                  <a:srgbClr val="2D2D8A"/>
                </a:solidFill>
                <a:effectLst/>
                <a:uLnTx/>
                <a:uFillTx/>
                <a:latin typeface="Verdana"/>
                <a:ea typeface="+mn-ea"/>
                <a:cs typeface="+mn-cs"/>
              </a:rPr>
              <a:t>x86 Atom/Cat-based </a:t>
            </a:r>
            <a:r>
              <a:rPr lang="en-US" dirty="0">
                <a:solidFill>
                  <a:srgbClr val="2D2D8A"/>
                </a:solidFill>
              </a:rPr>
              <a:t>Android/Windows smartphones/tablets -2</a:t>
            </a:r>
          </a:p>
        </p:txBody>
      </p:sp>
      <p:sp>
        <p:nvSpPr>
          <p:cNvPr id="7" name="TextBox 6"/>
          <p:cNvSpPr txBox="1"/>
          <p:nvPr/>
        </p:nvSpPr>
        <p:spPr>
          <a:xfrm>
            <a:off x="431540" y="2564904"/>
            <a:ext cx="417646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seen in the next two Figures.</a:t>
            </a:r>
          </a:p>
        </p:txBody>
      </p:sp>
      <p:sp>
        <p:nvSpPr>
          <p:cNvPr id="8" name="TextBox 7"/>
          <p:cNvSpPr txBox="1"/>
          <p:nvPr/>
        </p:nvSpPr>
        <p:spPr>
          <a:xfrm>
            <a:off x="658065" y="1988840"/>
            <a:ext cx="4859664" cy="62324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Intel’s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Atom </a:t>
            </a:r>
            <a:r>
              <a:rPr kumimoji="0" lang="en-US" sz="1600" b="0" i="0" u="none" strike="noStrike" kern="1200" cap="none" spc="0" normalizeH="0" baseline="0" noProof="0" dirty="0">
                <a:ln>
                  <a:noFill/>
                </a:ln>
                <a:solidFill>
                  <a:srgbClr val="000000"/>
                </a:solidFill>
                <a:effectLst/>
                <a:uLnTx/>
                <a:uFillTx/>
                <a:latin typeface="Verdana"/>
                <a:ea typeface="+mn-ea"/>
                <a:cs typeface="+mn-cs"/>
              </a:rPr>
              <a:t>line in </a:t>
            </a:r>
            <a:r>
              <a:rPr kumimoji="0" lang="en-US" sz="1600" b="0" i="0" u="none" strike="noStrike" kern="1200" cap="none" spc="0" normalizeH="0" baseline="0" noProof="0" dirty="0">
                <a:ln>
                  <a:noFill/>
                </a:ln>
                <a:solidFill>
                  <a:srgbClr val="0070C0"/>
                </a:solidFill>
                <a:effectLst/>
                <a:uLnTx/>
                <a:uFillTx/>
                <a:latin typeface="Verdana"/>
                <a:ea typeface="+mn-ea"/>
                <a:cs typeface="+mn-cs"/>
              </a:rPr>
              <a:t>2008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p>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AMD’s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Cat line three years later, in </a:t>
            </a:r>
            <a:r>
              <a:rPr kumimoji="0" lang="en-US" sz="1600" b="0" i="0" u="none" strike="noStrike" kern="1200" cap="none" spc="0" normalizeH="0" baseline="0" noProof="0" dirty="0">
                <a:ln>
                  <a:noFill/>
                </a:ln>
                <a:solidFill>
                  <a:srgbClr val="0070C0"/>
                </a:solidFill>
                <a:effectLst/>
                <a:uLnTx/>
                <a:uFillTx/>
                <a:latin typeface="Verdana"/>
                <a:ea typeface="+mn-ea"/>
                <a:cs typeface="+mn-cs"/>
              </a:rPr>
              <a:t>2011,  </a:t>
            </a:r>
          </a:p>
        </p:txBody>
      </p:sp>
      <p:sp>
        <p:nvSpPr>
          <p:cNvPr id="3" name="TextBox 2"/>
          <p:cNvSpPr txBox="1"/>
          <p:nvPr/>
        </p:nvSpPr>
        <p:spPr>
          <a:xfrm>
            <a:off x="205800" y="828001"/>
            <a:ext cx="8879501"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order to take a foot in the door in the booming mobile processor market,</a:t>
            </a:r>
            <a:r>
              <a:rPr kumimoji="0" lang="en-GB" sz="1600" b="0" i="0" u="none" strike="noStrike" kern="1200" cap="none" spc="0" normalizeH="0" baseline="0" noProof="0" dirty="0">
                <a:ln>
                  <a:noFill/>
                </a:ln>
                <a:solidFill>
                  <a:srgbClr val="0070C0"/>
                </a:solidFill>
                <a:effectLst/>
                <a:uLnTx/>
                <a:uFillTx/>
                <a:latin typeface="Verdana"/>
                <a:ea typeface="+mn-ea"/>
                <a:cs typeface="+mn-cs"/>
              </a:rPr>
              <a:t> both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Intel and AMD introduced low power x86 ISA-based mobile processor lines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since their traditional lines were too power hungry for mobile use.</a:t>
            </a:r>
          </a:p>
        </p:txBody>
      </p:sp>
      <p:sp>
        <p:nvSpPr>
          <p:cNvPr id="5" name="TextBox 4"/>
          <p:cNvSpPr txBox="1"/>
          <p:nvPr/>
        </p:nvSpPr>
        <p:spPr>
          <a:xfrm>
            <a:off x="189137" y="1664804"/>
            <a:ext cx="3227165"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introduced lines were:</a:t>
            </a:r>
          </a:p>
        </p:txBody>
      </p:sp>
    </p:spTree>
    <p:extLst>
      <p:ext uri="{BB962C8B-B14F-4D97-AF65-F5344CB8AC3E}">
        <p14:creationId xmlns:p14="http://schemas.microsoft.com/office/powerpoint/2010/main" val="315043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1200" dirty="0" smtClean="0">
                <a:solidFill>
                  <a:srgbClr val="FFFFFF"/>
                </a:solidFill>
                <a:latin typeface="Verdana" pitchFamily="34" charset="0"/>
                <a:cs typeface="Arial" charset="0"/>
              </a:rPr>
              <a:t>1. </a:t>
            </a:r>
            <a:r>
              <a:rPr lang="en-US" altLang="en-US" kern="1200" dirty="0">
                <a:solidFill>
                  <a:srgbClr val="FFFFFF"/>
                </a:solidFill>
                <a:latin typeface="Verdana" pitchFamily="34" charset="0"/>
                <a:cs typeface="Arial" charset="0"/>
              </a:rPr>
              <a:t>Overview of recent mobile devices </a:t>
            </a:r>
            <a:r>
              <a:rPr lang="en-US" altLang="en-US" kern="1200" dirty="0" smtClean="0">
                <a:solidFill>
                  <a:srgbClr val="FFFFFF"/>
                </a:solidFill>
                <a:latin typeface="Verdana" pitchFamily="34" charset="0"/>
                <a:cs typeface="Arial" charset="0"/>
              </a:rPr>
              <a:t>(5)</a:t>
            </a:r>
            <a:endParaRPr lang="en-US" dirty="0"/>
          </a:p>
        </p:txBody>
      </p:sp>
      <p:sp>
        <p:nvSpPr>
          <p:cNvPr id="14" name="TextBox 13"/>
          <p:cNvSpPr txBox="1"/>
          <p:nvPr/>
        </p:nvSpPr>
        <p:spPr>
          <a:xfrm>
            <a:off x="71500" y="503384"/>
            <a:ext cx="9649072" cy="369332"/>
          </a:xfrm>
          <a:prstGeom prst="rect">
            <a:avLst/>
          </a:prstGeom>
          <a:noFill/>
        </p:spPr>
        <p:txBody>
          <a:bodyPr wrap="square" rtlCol="0">
            <a:spAutoFit/>
          </a:bodyPr>
          <a:lstStyle/>
          <a:p>
            <a:r>
              <a:rPr lang="en-US" spc="-40" dirty="0">
                <a:solidFill>
                  <a:schemeClr val="accent6"/>
                </a:solidFill>
              </a:rPr>
              <a:t>Distinguishing recent x86 ISA-based mobile devices by the OS running on them</a:t>
            </a:r>
          </a:p>
        </p:txBody>
      </p:sp>
      <p:sp>
        <p:nvSpPr>
          <p:cNvPr id="5" name="Rounded Rectangle 4"/>
          <p:cNvSpPr/>
          <p:nvPr/>
        </p:nvSpPr>
        <p:spPr bwMode="auto">
          <a:xfrm>
            <a:off x="134329" y="1064950"/>
            <a:ext cx="8893050" cy="2868106"/>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7" name="Text Box 6"/>
          <p:cNvSpPr txBox="1">
            <a:spLocks noChangeArrowheads="1"/>
          </p:cNvSpPr>
          <p:nvPr/>
        </p:nvSpPr>
        <p:spPr bwMode="auto">
          <a:xfrm>
            <a:off x="4624181" y="2310361"/>
            <a:ext cx="153124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effectLst/>
              <a:uLnTx/>
              <a:uFillTx/>
            </a:endParaRPr>
          </a:p>
        </p:txBody>
      </p:sp>
      <p:sp>
        <p:nvSpPr>
          <p:cNvPr id="18" name="Text Box 6"/>
          <p:cNvSpPr txBox="1">
            <a:spLocks noChangeArrowheads="1"/>
          </p:cNvSpPr>
          <p:nvPr/>
        </p:nvSpPr>
        <p:spPr bwMode="auto">
          <a:xfrm>
            <a:off x="2870695" y="1972619"/>
            <a:ext cx="2119065"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buClrTx/>
              <a:buSzTx/>
              <a:buFontTx/>
              <a:buNone/>
              <a:tabLst/>
              <a:defRPr/>
            </a:pPr>
            <a:r>
              <a:rPr lang="en-US" sz="1300" b="1" dirty="0"/>
              <a:t>Windows</a:t>
            </a:r>
          </a:p>
          <a:p>
            <a:pPr marL="0" marR="0" lvl="0" indent="0" algn="ctr" defTabSz="914400" rtl="0" eaLnBrk="1" fontAlgn="base" latinLnBrk="0" hangingPunct="1">
              <a:lnSpc>
                <a:spcPct val="100000"/>
              </a:lnSpc>
              <a:spcBef>
                <a:spcPct val="0"/>
              </a:spcBef>
              <a:spcAft>
                <a:spcPts val="400"/>
              </a:spcAft>
              <a:buClrTx/>
              <a:buSzTx/>
              <a:buFontTx/>
              <a:buNone/>
              <a:tabLst/>
              <a:defRPr/>
            </a:pPr>
            <a:r>
              <a:rPr lang="en-US" sz="1300" b="1" dirty="0"/>
              <a:t>devices</a:t>
            </a:r>
          </a:p>
          <a:p>
            <a:pPr lvl="0" algn="ctr" defTabSz="914400" eaLnBrk="1" fontAlgn="base" hangingPunct="1">
              <a:spcBef>
                <a:spcPct val="0"/>
              </a:spcBef>
              <a:spcAft>
                <a:spcPct val="0"/>
              </a:spcAft>
              <a:defRPr/>
            </a:pPr>
            <a:r>
              <a:rPr lang="en-US" sz="1300" dirty="0"/>
              <a:t>(tablets</a:t>
            </a:r>
          </a:p>
          <a:p>
            <a:pPr lvl="0" algn="ctr" defTabSz="914400" eaLnBrk="1" fontAlgn="base" hangingPunct="1">
              <a:spcBef>
                <a:spcPct val="0"/>
              </a:spcBef>
              <a:spcAft>
                <a:spcPct val="0"/>
              </a:spcAft>
              <a:defRPr/>
            </a:pPr>
            <a:r>
              <a:rPr lang="en-US" sz="1300" dirty="0"/>
              <a:t>LW laptops)</a:t>
            </a:r>
          </a:p>
          <a:p>
            <a:pPr lvl="0" algn="ctr" defTabSz="914400" eaLnBrk="1" fontAlgn="base" hangingPunct="1">
              <a:spcBef>
                <a:spcPct val="0"/>
              </a:spcBef>
              <a:spcAft>
                <a:spcPct val="0"/>
              </a:spcAft>
              <a:defRPr/>
            </a:pPr>
            <a:r>
              <a:rPr lang="en-US" sz="1300" spc="-80" dirty="0"/>
              <a:t>(Surface Pro/Go)</a:t>
            </a:r>
          </a:p>
        </p:txBody>
      </p:sp>
      <p:cxnSp>
        <p:nvCxnSpPr>
          <p:cNvPr id="19" name="Straight Connector 18"/>
          <p:cNvCxnSpPr>
            <a:endCxn id="22" idx="6"/>
          </p:cNvCxnSpPr>
          <p:nvPr/>
        </p:nvCxnSpPr>
        <p:spPr bwMode="auto">
          <a:xfrm flipH="1">
            <a:off x="4053296" y="1594556"/>
            <a:ext cx="684077" cy="280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a:endCxn id="21" idx="2"/>
          </p:cNvCxnSpPr>
          <p:nvPr/>
        </p:nvCxnSpPr>
        <p:spPr bwMode="auto">
          <a:xfrm>
            <a:off x="4752784" y="1609967"/>
            <a:ext cx="703889" cy="2597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Oval 13"/>
          <p:cNvSpPr>
            <a:spLocks noChangeArrowheads="1"/>
          </p:cNvSpPr>
          <p:nvPr/>
        </p:nvSpPr>
        <p:spPr bwMode="auto">
          <a:xfrm>
            <a:off x="5456673" y="1833743"/>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sp>
        <p:nvSpPr>
          <p:cNvPr id="22" name="Oval 13"/>
          <p:cNvSpPr>
            <a:spLocks noChangeArrowheads="1"/>
          </p:cNvSpPr>
          <p:nvPr/>
        </p:nvSpPr>
        <p:spPr bwMode="auto">
          <a:xfrm>
            <a:off x="3980509" y="1839156"/>
            <a:ext cx="72787"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effectLst/>
              <a:uLnTx/>
              <a:uFillTx/>
              <a:latin typeface="Verdana" pitchFamily="34" charset="0"/>
              <a:ea typeface="+mn-ea"/>
              <a:cs typeface="+mn-cs"/>
            </a:endParaRPr>
          </a:p>
        </p:txBody>
      </p:sp>
      <p:cxnSp>
        <p:nvCxnSpPr>
          <p:cNvPr id="23" name="Straight Connector 22"/>
          <p:cNvCxnSpPr/>
          <p:nvPr/>
        </p:nvCxnSpPr>
        <p:spPr bwMode="auto">
          <a:xfrm>
            <a:off x="5313436" y="1064950"/>
            <a:ext cx="0" cy="112969"/>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879608" y="1113168"/>
            <a:ext cx="7720383" cy="292388"/>
          </a:xfrm>
          <a:prstGeom prst="rect">
            <a:avLst/>
          </a:prstGeom>
          <a:noFill/>
        </p:spPr>
        <p:txBody>
          <a:bodyPr wrap="none" rtlCol="0">
            <a:spAutoFit/>
          </a:bodyPr>
          <a:lstStyle/>
          <a:p>
            <a:pPr algn="ctr"/>
            <a:r>
              <a:rPr lang="en-US" sz="1300" b="1" dirty="0"/>
              <a:t>Distinguishing recent x86 ISA-based mobile devices by the OS running on them</a:t>
            </a:r>
          </a:p>
        </p:txBody>
      </p:sp>
      <p:sp>
        <p:nvSpPr>
          <p:cNvPr id="25" name="Line 9"/>
          <p:cNvSpPr>
            <a:spLocks noChangeShapeType="1"/>
          </p:cNvSpPr>
          <p:nvPr/>
        </p:nvSpPr>
        <p:spPr bwMode="auto">
          <a:xfrm>
            <a:off x="4737372" y="1414556"/>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6"/>
          <p:cNvSpPr txBox="1">
            <a:spLocks noChangeArrowheads="1"/>
          </p:cNvSpPr>
          <p:nvPr/>
        </p:nvSpPr>
        <p:spPr bwMode="auto">
          <a:xfrm>
            <a:off x="4784438" y="1970007"/>
            <a:ext cx="1722661" cy="11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defTabSz="914400" eaLnBrk="1" fontAlgn="base" hangingPunct="1">
              <a:spcBef>
                <a:spcPct val="0"/>
              </a:spcBef>
              <a:defRPr/>
            </a:pPr>
            <a:r>
              <a:rPr lang="en-US" sz="1300" b="1" dirty="0"/>
              <a:t>Chrome</a:t>
            </a:r>
          </a:p>
          <a:p>
            <a:pPr algn="ctr" defTabSz="914400" eaLnBrk="1" fontAlgn="base" hangingPunct="1">
              <a:spcBef>
                <a:spcPct val="0"/>
              </a:spcBef>
              <a:spcAft>
                <a:spcPts val="400"/>
              </a:spcAft>
              <a:defRPr/>
            </a:pPr>
            <a:r>
              <a:rPr lang="en-US" sz="1300" b="1" dirty="0"/>
              <a:t>devices</a:t>
            </a:r>
          </a:p>
          <a:p>
            <a:pPr algn="ctr" defTabSz="914400" eaLnBrk="1" fontAlgn="base" hangingPunct="1">
              <a:spcBef>
                <a:spcPct val="0"/>
              </a:spcBef>
              <a:spcAft>
                <a:spcPct val="0"/>
              </a:spcAft>
              <a:defRPr/>
            </a:pPr>
            <a:r>
              <a:rPr lang="en-US" sz="1300" dirty="0"/>
              <a:t>(tablets</a:t>
            </a:r>
          </a:p>
          <a:p>
            <a:pPr algn="ctr" defTabSz="914400" eaLnBrk="1" fontAlgn="base" hangingPunct="1">
              <a:spcBef>
                <a:spcPct val="0"/>
              </a:spcBef>
              <a:spcAft>
                <a:spcPct val="0"/>
              </a:spcAft>
              <a:defRPr/>
            </a:pPr>
            <a:r>
              <a:rPr lang="en-US" sz="1300" dirty="0"/>
              <a:t>LW laptops)</a:t>
            </a:r>
          </a:p>
          <a:p>
            <a:pPr algn="ctr" defTabSz="914400" eaLnBrk="1" fontAlgn="base" hangingPunct="1">
              <a:spcBef>
                <a:spcPct val="0"/>
              </a:spcBef>
              <a:spcAft>
                <a:spcPct val="0"/>
              </a:spcAft>
              <a:defRPr/>
            </a:pPr>
            <a:r>
              <a:rPr lang="en-US" sz="1300" spc="-60" dirty="0"/>
              <a:t>(Chromebooks)</a:t>
            </a:r>
          </a:p>
        </p:txBody>
      </p:sp>
      <p:sp>
        <p:nvSpPr>
          <p:cNvPr id="27" name="TextBox 26"/>
          <p:cNvSpPr txBox="1"/>
          <p:nvPr/>
        </p:nvSpPr>
        <p:spPr>
          <a:xfrm>
            <a:off x="278407" y="3288487"/>
            <a:ext cx="8964488" cy="584775"/>
          </a:xfrm>
          <a:prstGeom prst="rect">
            <a:avLst/>
          </a:prstGeom>
          <a:noFill/>
        </p:spPr>
        <p:txBody>
          <a:bodyPr wrap="square" rtlCol="0">
            <a:spAutoFit/>
          </a:bodyPr>
          <a:lstStyle/>
          <a:p>
            <a:r>
              <a:rPr lang="en-US" sz="1600" dirty="0"/>
              <a:t>While taking into account both aspects mentioned (ISA, OS) we get the following </a:t>
            </a:r>
          </a:p>
          <a:p>
            <a:r>
              <a:rPr lang="en-US" sz="1600" dirty="0"/>
              <a:t>  subdivision of recent mobile devices:</a:t>
            </a:r>
          </a:p>
        </p:txBody>
      </p:sp>
    </p:spTree>
    <p:extLst>
      <p:ext uri="{BB962C8B-B14F-4D97-AF65-F5344CB8AC3E}">
        <p14:creationId xmlns:p14="http://schemas.microsoft.com/office/powerpoint/2010/main" val="2433921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(3)</a:t>
            </a:r>
          </a:p>
        </p:txBody>
      </p:sp>
      <p:grpSp>
        <p:nvGrpSpPr>
          <p:cNvPr id="13" name="Group 12"/>
          <p:cNvGrpSpPr/>
          <p:nvPr/>
        </p:nvGrpSpPr>
        <p:grpSpPr>
          <a:xfrm>
            <a:off x="38501" y="1280881"/>
            <a:ext cx="9182501" cy="4770013"/>
            <a:chOff x="86116" y="1330623"/>
            <a:chExt cx="9097479" cy="4770013"/>
          </a:xfrm>
        </p:grpSpPr>
        <p:pic>
          <p:nvPicPr>
            <p:cNvPr id="1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15" name="Rounded Rectangle 14"/>
            <p:cNvSpPr/>
            <p:nvPr/>
          </p:nvSpPr>
          <p:spPr>
            <a:xfrm>
              <a:off x="99961" y="4265092"/>
              <a:ext cx="8952334" cy="1584000"/>
            </a:xfrm>
            <a:prstGeom prst="roundRect">
              <a:avLst/>
            </a:prstGeom>
            <a:noFill/>
            <a:ln w="38100"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pic>
          <p:nvPicPr>
            <p:cNvPr id="1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17" name="TextBox 16"/>
            <p:cNvSpPr txBox="1"/>
            <p:nvPr/>
          </p:nvSpPr>
          <p:spPr>
            <a:xfrm>
              <a:off x="4886353" y="5382636"/>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in-order</a:t>
              </a:r>
            </a:p>
          </p:txBody>
        </p:sp>
        <p:sp>
          <p:nvSpPr>
            <p:cNvPr id="18" name="TextBox 17"/>
            <p:cNvSpPr txBox="1"/>
            <p:nvPr/>
          </p:nvSpPr>
          <p:spPr>
            <a:xfrm>
              <a:off x="6172609" y="5385069"/>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sp>
          <p:nvSpPr>
            <p:cNvPr id="19" name="TextBox 18"/>
            <p:cNvSpPr txBox="1"/>
            <p:nvPr/>
          </p:nvSpPr>
          <p:spPr>
            <a:xfrm>
              <a:off x="7183005" y="5386618"/>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0" name="TextBox 19"/>
            <p:cNvSpPr txBox="1"/>
            <p:nvPr/>
          </p:nvSpPr>
          <p:spPr>
            <a:xfrm>
              <a:off x="8037042" y="5383087"/>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3-wide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grpSp>
      <p:sp>
        <p:nvSpPr>
          <p:cNvPr id="21" name="TextBox 1"/>
          <p:cNvSpPr txBox="1">
            <a:spLocks noChangeArrowheads="1"/>
          </p:cNvSpPr>
          <p:nvPr/>
        </p:nvSpPr>
        <p:spPr bwMode="auto">
          <a:xfrm>
            <a:off x="73456" y="440668"/>
            <a:ext cx="7822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Intel’s x86-based Atom line designed for mobiles (Based on [</a:t>
            </a:r>
            <a:r>
              <a:rPr kumimoji="0" lang="hu-HU" sz="1800" b="0" i="0" u="none" strike="noStrike" kern="1200" cap="none" spc="0" normalizeH="0" baseline="0" noProof="0" dirty="0">
                <a:ln>
                  <a:noFill/>
                </a:ln>
                <a:solidFill>
                  <a:srgbClr val="2D2D8A"/>
                </a:solidFill>
                <a:effectLst/>
                <a:uLnTx/>
                <a:uFillTx/>
                <a:latin typeface="Verdana"/>
                <a:ea typeface="+mn-ea"/>
                <a:cs typeface="+mn-cs"/>
              </a:rPr>
              <a:t>92]</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22" name="TextBox 21"/>
          <p:cNvSpPr txBox="1"/>
          <p:nvPr/>
        </p:nvSpPr>
        <p:spPr>
          <a:xfrm>
            <a:off x="7684348" y="3591089"/>
            <a:ext cx="115726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5-wide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spTree>
    <p:extLst>
      <p:ext uri="{BB962C8B-B14F-4D97-AF65-F5344CB8AC3E}">
        <p14:creationId xmlns:p14="http://schemas.microsoft.com/office/powerpoint/2010/main" val="11216665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(4)</a:t>
            </a:r>
          </a:p>
        </p:txBody>
      </p:sp>
      <p:sp>
        <p:nvSpPr>
          <p:cNvPr id="18" name="Szövegdoboz 51"/>
          <p:cNvSpPr txBox="1"/>
          <p:nvPr/>
        </p:nvSpPr>
        <p:spPr>
          <a:xfrm>
            <a:off x="7857365" y="5749491"/>
            <a:ext cx="5757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201</a:t>
            </a:r>
            <a:r>
              <a:rPr kumimoji="0" lang="en-US" sz="12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4</a:t>
            </a:r>
            <a:endParaRPr kumimoji="0" lang="hu-HU" sz="12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endParaRPr>
          </a:p>
        </p:txBody>
      </p:sp>
      <p:cxnSp>
        <p:nvCxnSpPr>
          <p:cNvPr id="19" name="Straight Connector 18"/>
          <p:cNvCxnSpPr/>
          <p:nvPr/>
        </p:nvCxnSpPr>
        <p:spPr>
          <a:xfrm>
            <a:off x="231756" y="6144458"/>
            <a:ext cx="8570714" cy="0"/>
          </a:xfrm>
          <a:prstGeom prst="line">
            <a:avLst/>
          </a:prstGeom>
          <a:noFill/>
          <a:ln w="9525" cap="flat" cmpd="sng" algn="ctr">
            <a:solidFill>
              <a:srgbClr val="BBE0E3">
                <a:shade val="95000"/>
                <a:satMod val="105000"/>
              </a:srgbClr>
            </a:solidFill>
            <a:prstDash val="solid"/>
          </a:ln>
          <a:effectLst/>
        </p:spPr>
      </p:cxnSp>
      <p:cxnSp>
        <p:nvCxnSpPr>
          <p:cNvPr id="20" name="Straight Connector 19"/>
          <p:cNvCxnSpPr/>
          <p:nvPr/>
        </p:nvCxnSpPr>
        <p:spPr>
          <a:xfrm>
            <a:off x="1547664" y="5984761"/>
            <a:ext cx="0" cy="90679"/>
          </a:xfrm>
          <a:prstGeom prst="line">
            <a:avLst/>
          </a:prstGeom>
          <a:noFill/>
          <a:ln w="9525" cap="flat" cmpd="sng" algn="ctr">
            <a:solidFill>
              <a:srgbClr val="BBE0E3">
                <a:shade val="95000"/>
                <a:satMod val="105000"/>
              </a:srgbClr>
            </a:solidFill>
            <a:prstDash val="solid"/>
          </a:ln>
          <a:effectLst/>
        </p:spPr>
      </p:cxnSp>
      <p:cxnSp>
        <p:nvCxnSpPr>
          <p:cNvPr id="21" name="Straight Connector 20"/>
          <p:cNvCxnSpPr/>
          <p:nvPr/>
        </p:nvCxnSpPr>
        <p:spPr>
          <a:xfrm>
            <a:off x="3259950" y="5981485"/>
            <a:ext cx="0" cy="90679"/>
          </a:xfrm>
          <a:prstGeom prst="line">
            <a:avLst/>
          </a:prstGeom>
          <a:noFill/>
          <a:ln w="9525" cap="flat" cmpd="sng" algn="ctr">
            <a:solidFill>
              <a:srgbClr val="BBE0E3">
                <a:shade val="95000"/>
                <a:satMod val="105000"/>
              </a:srgbClr>
            </a:solidFill>
            <a:prstDash val="solid"/>
          </a:ln>
          <a:effectLst/>
        </p:spPr>
      </p:cxnSp>
      <p:cxnSp>
        <p:nvCxnSpPr>
          <p:cNvPr id="22" name="Straight Connector 21"/>
          <p:cNvCxnSpPr/>
          <p:nvPr/>
        </p:nvCxnSpPr>
        <p:spPr>
          <a:xfrm>
            <a:off x="4970140" y="5980816"/>
            <a:ext cx="0" cy="90679"/>
          </a:xfrm>
          <a:prstGeom prst="line">
            <a:avLst/>
          </a:prstGeom>
          <a:noFill/>
          <a:ln w="9525" cap="flat" cmpd="sng" algn="ctr">
            <a:solidFill>
              <a:srgbClr val="BBE0E3">
                <a:shade val="95000"/>
                <a:satMod val="105000"/>
              </a:srgbClr>
            </a:solidFill>
            <a:prstDash val="solid"/>
          </a:ln>
          <a:effectLst/>
        </p:spPr>
      </p:cxnSp>
      <p:cxnSp>
        <p:nvCxnSpPr>
          <p:cNvPr id="23" name="Straight Connector 22"/>
          <p:cNvCxnSpPr/>
          <p:nvPr/>
        </p:nvCxnSpPr>
        <p:spPr>
          <a:xfrm>
            <a:off x="6676755" y="5981485"/>
            <a:ext cx="0" cy="90679"/>
          </a:xfrm>
          <a:prstGeom prst="line">
            <a:avLst/>
          </a:prstGeom>
          <a:noFill/>
          <a:ln w="9525" cap="flat" cmpd="sng" algn="ctr">
            <a:solidFill>
              <a:srgbClr val="BBE0E3">
                <a:shade val="95000"/>
                <a:satMod val="105000"/>
              </a:srgbClr>
            </a:solidFill>
            <a:prstDash val="solid"/>
          </a:ln>
          <a:effectLst/>
        </p:spPr>
      </p:cxnSp>
      <p:cxnSp>
        <p:nvCxnSpPr>
          <p:cNvPr id="24" name="Straight Connector 23"/>
          <p:cNvCxnSpPr/>
          <p:nvPr/>
        </p:nvCxnSpPr>
        <p:spPr>
          <a:xfrm>
            <a:off x="8383370" y="5981485"/>
            <a:ext cx="0" cy="90679"/>
          </a:xfrm>
          <a:prstGeom prst="line">
            <a:avLst/>
          </a:prstGeom>
          <a:noFill/>
          <a:ln w="9525" cap="flat" cmpd="sng" algn="ctr">
            <a:solidFill>
              <a:srgbClr val="BBE0E3">
                <a:shade val="95000"/>
                <a:satMod val="105000"/>
              </a:srgbClr>
            </a:solidFill>
            <a:prstDash val="solid"/>
          </a:ln>
          <a:effectLst/>
        </p:spPr>
      </p:cxnSp>
      <p:sp>
        <p:nvSpPr>
          <p:cNvPr id="25" name="Szövegdoboz 77"/>
          <p:cNvSpPr txBox="1"/>
          <p:nvPr/>
        </p:nvSpPr>
        <p:spPr>
          <a:xfrm>
            <a:off x="7452320" y="4140225"/>
            <a:ext cx="65114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4</a:t>
            </a:r>
            <a:r>
              <a:rPr kumimoji="0" lang="hu-HU"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/201</a:t>
            </a:r>
            <a:r>
              <a:rPr kumimoji="0" lang="en-US"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4</a:t>
            </a:r>
            <a:endParaRPr kumimoji="0" lang="hu-HU"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endParaRPr>
          </a:p>
        </p:txBody>
      </p:sp>
      <p:sp>
        <p:nvSpPr>
          <p:cNvPr id="26" name="TextBox 25"/>
          <p:cNvSpPr txBox="1"/>
          <p:nvPr/>
        </p:nvSpPr>
        <p:spPr>
          <a:xfrm>
            <a:off x="3065250" y="5194503"/>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7" name="TextBox 26"/>
          <p:cNvSpPr txBox="1"/>
          <p:nvPr/>
        </p:nvSpPr>
        <p:spPr>
          <a:xfrm>
            <a:off x="6147175" y="5220345"/>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8" name="TextBox 27"/>
          <p:cNvSpPr txBox="1"/>
          <p:nvPr/>
        </p:nvSpPr>
        <p:spPr>
          <a:xfrm>
            <a:off x="7835780" y="5220345"/>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9" name="TextBox 28"/>
          <p:cNvSpPr txBox="1"/>
          <p:nvPr/>
        </p:nvSpPr>
        <p:spPr>
          <a:xfrm>
            <a:off x="4730435" y="2835080"/>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4-wide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pic>
        <p:nvPicPr>
          <p:cNvPr id="30"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268760"/>
            <a:ext cx="9083325" cy="4875697"/>
          </a:xfrm>
          <a:prstGeom prst="rect">
            <a:avLst/>
          </a:prstGeom>
        </p:spPr>
      </p:pic>
      <p:sp>
        <p:nvSpPr>
          <p:cNvPr id="31" name="Rounded Rectangle 30"/>
          <p:cNvSpPr/>
          <p:nvPr/>
        </p:nvSpPr>
        <p:spPr>
          <a:xfrm>
            <a:off x="72402" y="4235430"/>
            <a:ext cx="9000000" cy="1584000"/>
          </a:xfrm>
          <a:prstGeom prst="roundRect">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
        <p:nvSpPr>
          <p:cNvPr id="32" name="TextBox 1"/>
          <p:cNvSpPr txBox="1">
            <a:spLocks noChangeArrowheads="1"/>
          </p:cNvSpPr>
          <p:nvPr/>
        </p:nvSpPr>
        <p:spPr bwMode="auto">
          <a:xfrm>
            <a:off x="73456" y="440668"/>
            <a:ext cx="5735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AMD’s x86-based Cat line designed for mobiles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cxnSp>
        <p:nvCxnSpPr>
          <p:cNvPr id="33" name="Straight Arrow Connector 32"/>
          <p:cNvCxnSpPr/>
          <p:nvPr/>
        </p:nvCxnSpPr>
        <p:spPr bwMode="auto">
          <a:xfrm>
            <a:off x="8358983" y="4509120"/>
            <a:ext cx="482633" cy="1008112"/>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H="1">
            <a:off x="8358983" y="4509232"/>
            <a:ext cx="482633" cy="10080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72402" y="6383369"/>
            <a:ext cx="7064178" cy="338554"/>
          </a:xfrm>
          <a:prstGeom prst="rect">
            <a:avLst/>
          </a:prstGeom>
          <a:noFill/>
        </p:spPr>
        <p:txBody>
          <a:bodyPr wrap="none" rtlCol="0">
            <a:spAutoFit/>
          </a:bodyPr>
          <a:lstStyle/>
          <a:p>
            <a:r>
              <a:rPr lang="en-US" sz="1600" dirty="0">
                <a:solidFill>
                  <a:srgbClr val="FF0000"/>
                </a:solidFill>
              </a:rPr>
              <a:t>Note</a:t>
            </a:r>
            <a:r>
              <a:rPr lang="en-US" sz="1600" dirty="0"/>
              <a:t> that AMD entered the mobile market 3 years later than Intel.</a:t>
            </a:r>
          </a:p>
        </p:txBody>
      </p:sp>
    </p:spTree>
    <p:extLst>
      <p:ext uri="{BB962C8B-B14F-4D97-AF65-F5344CB8AC3E}">
        <p14:creationId xmlns:p14="http://schemas.microsoft.com/office/powerpoint/2010/main" val="7635782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(5)</a:t>
            </a:r>
          </a:p>
        </p:txBody>
      </p:sp>
      <p:grpSp>
        <p:nvGrpSpPr>
          <p:cNvPr id="3" name="Group 2"/>
          <p:cNvGrpSpPr/>
          <p:nvPr/>
        </p:nvGrpSpPr>
        <p:grpSpPr>
          <a:xfrm>
            <a:off x="79312" y="106070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Clover Trail+</a:t>
                </a:r>
                <a:endParaRPr kumimoji="0" lang="en-US" sz="11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(2013)</a:t>
                </a:r>
              </a:p>
            </p:txBody>
          </p:sp>
          <p:sp>
            <p:nvSpPr>
              <p:cNvPr id="21" name="TextBox 20"/>
              <p:cNvSpPr txBox="1"/>
              <p:nvPr/>
            </p:nvSpPr>
            <p:spPr>
              <a:xfrm>
                <a:off x="2029496" y="3068960"/>
                <a:ext cx="994017"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Medfield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(2012)</a:t>
                </a:r>
              </a:p>
            </p:txBody>
          </p:sp>
          <p:sp>
            <p:nvSpPr>
              <p:cNvPr id="22" name="TextBox 21"/>
              <p:cNvSpPr txBox="1"/>
              <p:nvPr/>
            </p:nvSpPr>
            <p:spPr>
              <a:xfrm>
                <a:off x="4941309" y="1870111"/>
                <a:ext cx="1102449"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Merrifield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(2014)</a:t>
                </a:r>
              </a:p>
            </p:txBody>
          </p:sp>
          <p:sp>
            <p:nvSpPr>
              <p:cNvPr id="23" name="TextBox 22"/>
              <p:cNvSpPr txBox="1"/>
              <p:nvPr/>
            </p:nvSpPr>
            <p:spPr>
              <a:xfrm>
                <a:off x="6373099" y="1408892"/>
                <a:ext cx="1189842"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Moorefield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(2014)</a:t>
                </a:r>
              </a:p>
            </p:txBody>
          </p:sp>
          <p:sp>
            <p:nvSpPr>
              <p:cNvPr id="24" name="TextBox 23"/>
              <p:cNvSpPr txBox="1"/>
              <p:nvPr/>
            </p:nvSpPr>
            <p:spPr>
              <a:xfrm>
                <a:off x="3428616" y="4710630"/>
                <a:ext cx="1125106" cy="459078"/>
              </a:xfrm>
              <a:prstGeom prst="rect">
                <a:avLst/>
              </a:prstGeom>
              <a:noFill/>
            </p:spPr>
            <p:txBody>
              <a:bodyPr wrap="none" rtlCol="0">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Lexington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(2013)</a:t>
                </a:r>
              </a:p>
            </p:txBody>
          </p:sp>
          <p:sp>
            <p:nvSpPr>
              <p:cNvPr id="25" name="TextBox 24"/>
              <p:cNvSpPr txBox="1"/>
              <p:nvPr/>
            </p:nvSpPr>
            <p:spPr>
              <a:xfrm>
                <a:off x="5029186" y="4330787"/>
                <a:ext cx="900927" cy="46685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Slayton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(2014)</a:t>
                </a:r>
              </a:p>
            </p:txBody>
          </p:sp>
          <p:sp>
            <p:nvSpPr>
              <p:cNvPr id="26" name="TextBox 25"/>
              <p:cNvSpPr txBox="1"/>
              <p:nvPr/>
            </p:nvSpPr>
            <p:spPr>
              <a:xfrm>
                <a:off x="3030556" y="3767110"/>
                <a:ext cx="1906790"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Z2520-2580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Saltwell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6268/6360/7160</a:t>
                </a:r>
              </a:p>
            </p:txBody>
          </p:sp>
          <p:sp>
            <p:nvSpPr>
              <p:cNvPr id="27" name="TextBox 26"/>
              <p:cNvSpPr txBox="1"/>
              <p:nvPr/>
            </p:nvSpPr>
            <p:spPr>
              <a:xfrm>
                <a:off x="3473798" y="6095439"/>
                <a:ext cx="1052278"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Z2420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Saltwell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6265</a:t>
                </a:r>
              </a:p>
            </p:txBody>
          </p:sp>
          <p:sp>
            <p:nvSpPr>
              <p:cNvPr id="28" name="TextBox 27"/>
              <p:cNvSpPr txBox="1"/>
              <p:nvPr/>
            </p:nvSpPr>
            <p:spPr>
              <a:xfrm>
                <a:off x="1925979" y="4450909"/>
                <a:ext cx="1063112"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Z2460/2480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Saltwell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6260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Z34x0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7160/7260</a:t>
                </a:r>
              </a:p>
            </p:txBody>
          </p:sp>
          <p:sp>
            <p:nvSpPr>
              <p:cNvPr id="30" name="TextBox 29"/>
              <p:cNvSpPr txBox="1"/>
              <p:nvPr/>
            </p:nvSpPr>
            <p:spPr>
              <a:xfrm>
                <a:off x="4873088" y="5729919"/>
                <a:ext cx="1197933"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Z3xxx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+A-GOLD 620</a:t>
                </a:r>
              </a:p>
            </p:txBody>
          </p:sp>
          <p:sp>
            <p:nvSpPr>
              <p:cNvPr id="31" name="TextBox 30"/>
              <p:cNvSpPr txBox="1"/>
              <p:nvPr/>
            </p:nvSpPr>
            <p:spPr>
              <a:xfrm>
                <a:off x="6223705" y="2792936"/>
                <a:ext cx="1453640"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Z35xx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4x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7260/2/35</a:t>
                </a: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Verdana"/>
                    <a:ea typeface="+mn-ea"/>
                    <a:cs typeface="+mn-cs"/>
                  </a:rPr>
                  <a:t>Performance (not to scale)</a:t>
                </a: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FFC000"/>
                    </a:solidFill>
                    <a:effectLst/>
                    <a:uLnTx/>
                    <a:uFillTx/>
                    <a:latin typeface="Verdana"/>
                    <a:ea typeface="+mn-ea"/>
                    <a:cs typeface="+mn-cs"/>
                  </a:rPr>
                  <a:t>Morestown</a:t>
                </a:r>
                <a:endParaRPr kumimoji="0" lang="en-US" sz="1300" b="1" i="0" u="none" strike="noStrike" kern="1200" cap="none" spc="0" normalizeH="0" baseline="0" noProof="0" dirty="0">
                  <a:ln>
                    <a:noFill/>
                  </a:ln>
                  <a:solidFill>
                    <a:srgbClr val="FFC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(2010)</a:t>
                </a:r>
              </a:p>
            </p:txBody>
          </p:sp>
          <p:sp>
            <p:nvSpPr>
              <p:cNvPr id="36" name="TextBox 35"/>
              <p:cNvSpPr txBox="1"/>
              <p:nvPr/>
            </p:nvSpPr>
            <p:spPr>
              <a:xfrm>
                <a:off x="500870" y="4911521"/>
                <a:ext cx="928459"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Z6xx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Bonnell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45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+Wireless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module</a:t>
                </a: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Riverton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(2015)</a:t>
                </a:r>
              </a:p>
            </p:txBody>
          </p:sp>
          <p:sp>
            <p:nvSpPr>
              <p:cNvPr id="40" name="Rectangle 39"/>
              <p:cNvSpPr/>
              <p:nvPr/>
            </p:nvSpPr>
            <p:spPr>
              <a:xfrm>
                <a:off x="7663237" y="3789040"/>
                <a:ext cx="1358064" cy="6924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FFC000"/>
                    </a:solidFill>
                    <a:effectLst/>
                    <a:uLnTx/>
                    <a:uFillTx/>
                    <a:latin typeface="Verdana"/>
                    <a:ea typeface="+mn-ea"/>
                    <a:cs typeface="+mn-cs"/>
                  </a:rPr>
                  <a:t>SoFIA</a:t>
                </a:r>
                <a:endParaRPr kumimoji="0" lang="en-US" sz="1300" b="1" i="0" u="none" strike="noStrike" kern="1200" cap="none" spc="0" normalizeH="0" baseline="0" noProof="0" dirty="0">
                  <a:ln>
                    <a:noFill/>
                  </a:ln>
                  <a:solidFill>
                    <a:srgbClr val="FFC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(x3 3G/LTE)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 </a:t>
                </a:r>
                <a:r>
                  <a:rPr kumimoji="0" lang="en-US" sz="1100" b="0" i="0" u="none" strike="noStrike" kern="1200" cap="none" spc="0" normalizeH="0" baseline="0" noProof="0" dirty="0">
                    <a:ln>
                      <a:noFill/>
                    </a:ln>
                    <a:solidFill>
                      <a:srgbClr val="FFFFFF"/>
                    </a:solidFill>
                    <a:effectLst/>
                    <a:uLnTx/>
                    <a:uFillTx/>
                    <a:latin typeface="Verdana"/>
                    <a:ea typeface="+mn-ea"/>
                    <a:cs typeface="+mn-cs"/>
                  </a:rPr>
                  <a:t>(2015)</a:t>
                </a:r>
              </a:p>
            </p:txBody>
          </p:sp>
          <p:sp>
            <p:nvSpPr>
              <p:cNvPr id="41" name="TextBox 40"/>
              <p:cNvSpPr txBox="1"/>
              <p:nvPr/>
            </p:nvSpPr>
            <p:spPr>
              <a:xfrm>
                <a:off x="6368099" y="5490678"/>
                <a:ext cx="1071127"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Z3xxx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Airmont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14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Integrated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C31xx/32xx/34xx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2x/4x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28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Integrated LTE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3G/4G modem</a:t>
                </a:r>
              </a:p>
            </p:txBody>
          </p:sp>
          <p:sp>
            <p:nvSpPr>
              <p:cNvPr id="43" name="TextBox 42"/>
              <p:cNvSpPr txBox="1"/>
              <p:nvPr/>
            </p:nvSpPr>
            <p:spPr>
              <a:xfrm>
                <a:off x="4818888" y="6492240"/>
                <a:ext cx="1387688" cy="427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Planned, not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mplemented</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sp>
            <p:nvSpPr>
              <p:cNvPr id="50" name="TextBox 49"/>
              <p:cNvSpPr txBox="1"/>
              <p:nvPr/>
            </p:nvSpPr>
            <p:spPr>
              <a:xfrm>
                <a:off x="7918737" y="6219310"/>
                <a:ext cx="974596" cy="4357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Cancelled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in 04/2016</a:t>
                </a:r>
              </a:p>
            </p:txBody>
          </p:sp>
          <p:sp>
            <p:nvSpPr>
              <p:cNvPr id="51" name="TextBox 50"/>
              <p:cNvSpPr txBox="1"/>
              <p:nvPr/>
            </p:nvSpPr>
            <p:spPr>
              <a:xfrm>
                <a:off x="6398779" y="6390059"/>
                <a:ext cx="1207559"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Planned, not implemented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Morganfield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(2016)</a:t>
              </a:r>
            </a:p>
          </p:txBody>
        </p:sp>
        <p:sp>
          <p:nvSpPr>
            <p:cNvPr id="7" name="TextBox 6"/>
            <p:cNvSpPr txBox="1"/>
            <p:nvPr/>
          </p:nvSpPr>
          <p:spPr>
            <a:xfrm>
              <a:off x="7823071" y="2635163"/>
              <a:ext cx="1096775"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Z5xxx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4x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Goldmont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14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7360</a:t>
              </a:r>
            </a:p>
          </p:txBody>
        </p:sp>
        <p:sp>
          <p:nvSpPr>
            <p:cNvPr id="10" name="TextBox 9"/>
            <p:cNvSpPr txBox="1"/>
            <p:nvPr/>
          </p:nvSpPr>
          <p:spPr>
            <a:xfrm>
              <a:off x="7936191" y="3324107"/>
              <a:ext cx="974596" cy="4357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Cancelled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in 04/2016</a:t>
              </a:r>
            </a:p>
          </p:txBody>
        </p:sp>
      </p:grpSp>
      <p:sp>
        <p:nvSpPr>
          <p:cNvPr id="71" name="TextBox 70"/>
          <p:cNvSpPr txBox="1"/>
          <p:nvPr/>
        </p:nvSpPr>
        <p:spPr>
          <a:xfrm>
            <a:off x="132109" y="440668"/>
            <a:ext cx="9516455" cy="369332"/>
          </a:xfrm>
          <a:prstGeom prst="rect">
            <a:avLst/>
          </a:prstGeom>
          <a:noFill/>
        </p:spPr>
        <p:txBody>
          <a:bodyPr wrap="square" rtlCol="0">
            <a:spAutoFit/>
          </a:bodyPr>
          <a:lstStyle/>
          <a:p>
            <a:pPr lvl="0">
              <a:defRPr/>
            </a:pPr>
            <a:r>
              <a:rPr lang="en-US" dirty="0" smtClean="0"/>
              <a:t>Intel’s x86 Atom-based smartphone processors </a:t>
            </a:r>
            <a:r>
              <a:rPr lang="en-US" dirty="0"/>
              <a:t>[</a:t>
            </a:r>
            <a:r>
              <a:rPr lang="hu-HU" dirty="0"/>
              <a:t>93</a:t>
            </a:r>
            <a:r>
              <a:rPr lang="en-US" dirty="0"/>
              <a:t>]</a:t>
            </a:r>
            <a:endParaRPr kumimoji="0" lang="en-US" sz="1800" b="0" i="0" u="none" strike="noStrike" kern="1200" cap="none" spc="-40" normalizeH="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15656888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375" y="440668"/>
            <a:ext cx="840095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normalizeH="0" noProof="0" dirty="0">
                <a:ln>
                  <a:noFill/>
                </a:ln>
                <a:solidFill>
                  <a:srgbClr val="2D2D8A"/>
                </a:solidFill>
                <a:effectLst/>
                <a:uLnTx/>
                <a:uFillTx/>
                <a:latin typeface="Verdana"/>
                <a:ea typeface="+mn-ea"/>
                <a:cs typeface="+mn-cs"/>
              </a:rPr>
              <a:t>Worldwide market share of smartphone and tablet processors</a:t>
            </a:r>
            <a:r>
              <a:rPr kumimoji="0" lang="hu-HU" b="0" i="0" u="none" strike="noStrike" kern="1200" cap="none" normalizeH="0" noProof="0" dirty="0">
                <a:ln>
                  <a:noFill/>
                </a:ln>
                <a:solidFill>
                  <a:srgbClr val="2D2D8A"/>
                </a:solidFill>
                <a:effectLst/>
                <a:uLnTx/>
                <a:uFillTx/>
                <a:latin typeface="Verdana"/>
                <a:ea typeface="+mn-ea"/>
                <a:cs typeface="+mn-cs"/>
              </a:rPr>
              <a:t> in 2015</a:t>
            </a:r>
            <a:r>
              <a:rPr kumimoji="0" lang="en-US" b="0" i="0" u="none" strike="noStrike" kern="1200" cap="none" normalizeH="0" noProof="0" dirty="0">
                <a:ln>
                  <a:noFill/>
                </a:ln>
                <a:solidFill>
                  <a:srgbClr val="2D2D8A"/>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normalizeH="0" baseline="0" noProof="0" dirty="0">
                <a:ln>
                  <a:noFill/>
                </a:ln>
                <a:solidFill>
                  <a:srgbClr val="2D2D8A"/>
                </a:solidFill>
                <a:effectLst/>
                <a:uLnTx/>
                <a:uFillTx/>
                <a:latin typeface="Verdana"/>
                <a:ea typeface="+mn-ea"/>
                <a:cs typeface="+mn-cs"/>
              </a:rPr>
              <a:t>  (based on revenue) </a:t>
            </a:r>
            <a:r>
              <a:rPr kumimoji="0" lang="en-US" b="0" i="0" u="none" strike="noStrike" kern="1200" cap="none" normalizeH="0" baseline="0" noProof="0" dirty="0">
                <a:ln>
                  <a:noFill/>
                </a:ln>
                <a:solidFill>
                  <a:srgbClr val="000000"/>
                </a:solidFill>
                <a:effectLst/>
                <a:uLnTx/>
                <a:uFillTx/>
                <a:latin typeface="Verdana"/>
                <a:ea typeface="+mn-ea"/>
                <a:cs typeface="+mn-cs"/>
              </a:rPr>
              <a:t>-1</a:t>
            </a:r>
          </a:p>
        </p:txBody>
      </p:sp>
      <p:sp>
        <p:nvSpPr>
          <p:cNvPr id="9" name="Title 1"/>
          <p:cNvSpPr>
            <a:spLocks noGrp="1"/>
          </p:cNvSpPr>
          <p:nvPr>
            <p:ph type="title"/>
          </p:nvPr>
        </p:nvSpPr>
        <p:spPr>
          <a:xfrm>
            <a:off x="0" y="0"/>
            <a:ext cx="9144000" cy="393700"/>
          </a:xfrm>
        </p:spPr>
        <p:txBody>
          <a:bodyPr/>
          <a:lstStyle/>
          <a:p>
            <a:r>
              <a:rPr lang="en-US" dirty="0" smtClean="0"/>
              <a:t>4.3 </a:t>
            </a:r>
            <a:r>
              <a:rPr lang="en-US" dirty="0"/>
              <a:t>x86 (Atom/Cat)-based Android/Windows smartphones/tablets (6)</a:t>
            </a:r>
          </a:p>
        </p:txBody>
      </p:sp>
      <p:graphicFrame>
        <p:nvGraphicFramePr>
          <p:cNvPr id="10" name="Táblázat 5"/>
          <p:cNvGraphicFramePr>
            <a:graphicFrameLocks noGrp="1"/>
          </p:cNvGraphicFramePr>
          <p:nvPr/>
        </p:nvGraphicFramePr>
        <p:xfrm>
          <a:off x="611560" y="1511787"/>
          <a:ext cx="364540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tblGrid>
              <a:tr h="370840">
                <a:tc gridSpan="2">
                  <a:txBody>
                    <a:bodyPr/>
                    <a:lstStyle/>
                    <a:p>
                      <a:pPr algn="ctr"/>
                      <a:r>
                        <a:rPr lang="en-US" sz="1200" dirty="0"/>
                        <a:t>Smartphone application processors</a:t>
                      </a:r>
                    </a:p>
                    <a:p>
                      <a:pPr algn="ctr"/>
                      <a:r>
                        <a:rPr lang="en-US" sz="1200" dirty="0"/>
                        <a:t>worldwide market share 201</a:t>
                      </a:r>
                      <a:r>
                        <a:rPr lang="hu-HU" sz="1200" dirty="0"/>
                        <a:t>5</a:t>
                      </a:r>
                      <a:r>
                        <a:rPr lang="en-US" sz="1200" dirty="0"/>
                        <a:t> (revenue) </a:t>
                      </a:r>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a:t>Qualcomm (USA) </a:t>
                      </a:r>
                      <a:endParaRPr lang="hu-HU" sz="1200" dirty="0"/>
                    </a:p>
                  </a:txBody>
                  <a:tcPr anchor="ctr">
                    <a:solidFill>
                      <a:srgbClr val="FFEAD5"/>
                    </a:solidFill>
                  </a:tcPr>
                </a:tc>
                <a:tc>
                  <a:txBody>
                    <a:bodyPr/>
                    <a:lstStyle/>
                    <a:p>
                      <a:pPr algn="ctr"/>
                      <a:r>
                        <a:rPr lang="hu-HU" sz="1200" dirty="0"/>
                        <a:t>42</a:t>
                      </a:r>
                      <a:r>
                        <a:rPr lang="en-US" sz="1200" dirty="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200" dirty="0"/>
                        <a:t>Apple (USA) </a:t>
                      </a:r>
                      <a:endParaRPr lang="hu-HU" sz="1200" dirty="0"/>
                    </a:p>
                  </a:txBody>
                  <a:tcPr anchor="ctr">
                    <a:solidFill>
                      <a:srgbClr val="FFEAD5"/>
                    </a:solidFill>
                  </a:tcPr>
                </a:tc>
                <a:tc>
                  <a:txBody>
                    <a:bodyPr/>
                    <a:lstStyle/>
                    <a:p>
                      <a:pPr algn="ctr"/>
                      <a:r>
                        <a:rPr lang="hu-HU" sz="1200" dirty="0"/>
                        <a:t>21</a:t>
                      </a:r>
                      <a:r>
                        <a:rPr lang="en-US" sz="1200" dirty="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200" dirty="0" err="1"/>
                        <a:t>MediaTek</a:t>
                      </a:r>
                      <a:r>
                        <a:rPr lang="en-US" sz="1200" dirty="0"/>
                        <a:t> (Taiwan) </a:t>
                      </a:r>
                      <a:endParaRPr lang="hu-HU" sz="1200" dirty="0"/>
                    </a:p>
                  </a:txBody>
                  <a:tcPr anchor="ctr">
                    <a:solidFill>
                      <a:srgbClr val="FFEAD5"/>
                    </a:solidFill>
                  </a:tcPr>
                </a:tc>
                <a:tc>
                  <a:txBody>
                    <a:bodyPr/>
                    <a:lstStyle/>
                    <a:p>
                      <a:pPr algn="ctr"/>
                      <a:r>
                        <a:rPr lang="hu-HU" sz="1200" dirty="0"/>
                        <a:t>19</a:t>
                      </a:r>
                      <a:r>
                        <a:rPr lang="en-US" sz="1200" dirty="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Samsung (S. Korea)      </a:t>
                      </a:r>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t>Spreadtrum</a:t>
                      </a:r>
                      <a:r>
                        <a:rPr lang="en-US" sz="1200" dirty="0"/>
                        <a:t> (China)</a:t>
                      </a:r>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graphicFrame>
        <p:nvGraphicFramePr>
          <p:cNvPr id="11" name="Táblázat 8"/>
          <p:cNvGraphicFramePr>
            <a:graphicFrameLocks noGrp="1"/>
          </p:cNvGraphicFramePr>
          <p:nvPr/>
        </p:nvGraphicFramePr>
        <p:xfrm>
          <a:off x="4797025" y="1517750"/>
          <a:ext cx="364540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tblGrid>
              <a:tr h="370840">
                <a:tc gridSpan="2">
                  <a:txBody>
                    <a:bodyPr/>
                    <a:lstStyle/>
                    <a:p>
                      <a:pPr algn="ctr"/>
                      <a:r>
                        <a:rPr lang="en-US" sz="1200" dirty="0"/>
                        <a:t>Tablet application processors</a:t>
                      </a:r>
                    </a:p>
                    <a:p>
                      <a:pPr algn="ctr"/>
                      <a:r>
                        <a:rPr lang="en-US" sz="1200" dirty="0"/>
                        <a:t>worldwide market share 201</a:t>
                      </a:r>
                      <a:r>
                        <a:rPr lang="hu-HU" sz="1200" dirty="0"/>
                        <a:t>5</a:t>
                      </a:r>
                      <a:r>
                        <a:rPr lang="en-US" sz="1200" dirty="0"/>
                        <a:t> (revenue</a:t>
                      </a:r>
                      <a:r>
                        <a:rPr lang="hu-HU" sz="1200" dirty="0"/>
                        <a:t>)</a:t>
                      </a:r>
                      <a:r>
                        <a:rPr lang="en-US" sz="1200" dirty="0"/>
                        <a:t> </a:t>
                      </a:r>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a:t>Apple (USA) </a:t>
                      </a:r>
                      <a:endParaRPr lang="hu-HU" sz="1200" dirty="0"/>
                    </a:p>
                  </a:txBody>
                  <a:tcPr anchor="ctr">
                    <a:solidFill>
                      <a:srgbClr val="FFEAD5"/>
                    </a:solidFill>
                  </a:tcPr>
                </a:tc>
                <a:tc>
                  <a:txBody>
                    <a:bodyPr/>
                    <a:lstStyle/>
                    <a:p>
                      <a:pPr algn="ctr"/>
                      <a:r>
                        <a:rPr lang="en-US" sz="1200" dirty="0"/>
                        <a:t>3</a:t>
                      </a:r>
                      <a:r>
                        <a:rPr lang="hu-HU" sz="1200" dirty="0"/>
                        <a:t>1</a:t>
                      </a:r>
                      <a:r>
                        <a:rPr lang="en-US" sz="1200" dirty="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200" dirty="0"/>
                        <a:t>Qualcomm (USA) </a:t>
                      </a:r>
                      <a:endParaRPr lang="hu-HU" sz="1200" dirty="0"/>
                    </a:p>
                  </a:txBody>
                  <a:tcPr anchor="ctr">
                    <a:solidFill>
                      <a:srgbClr val="FFEAD5"/>
                    </a:solidFill>
                  </a:tcPr>
                </a:tc>
                <a:tc>
                  <a:txBody>
                    <a:bodyPr/>
                    <a:lstStyle/>
                    <a:p>
                      <a:pPr algn="ctr"/>
                      <a:r>
                        <a:rPr lang="en-US" sz="1200" dirty="0"/>
                        <a:t>1</a:t>
                      </a:r>
                      <a:r>
                        <a:rPr lang="hu-HU" sz="1200" dirty="0"/>
                        <a:t>6</a:t>
                      </a:r>
                      <a:r>
                        <a:rPr lang="en-US" sz="1200" dirty="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200" dirty="0"/>
                        <a:t>Intel </a:t>
                      </a:r>
                      <a:r>
                        <a:rPr lang="en-US" sz="1200" dirty="0"/>
                        <a:t>(</a:t>
                      </a:r>
                      <a:r>
                        <a:rPr lang="hu-HU" sz="1200" dirty="0"/>
                        <a:t>USA</a:t>
                      </a:r>
                      <a:r>
                        <a:rPr lang="en-US" sz="1200" dirty="0"/>
                        <a:t>) </a:t>
                      </a:r>
                      <a:endParaRPr lang="hu-HU" sz="1200" dirty="0"/>
                    </a:p>
                  </a:txBody>
                  <a:tcPr anchor="ctr">
                    <a:solidFill>
                      <a:srgbClr val="FFEAD5"/>
                    </a:solidFill>
                  </a:tcPr>
                </a:tc>
                <a:tc>
                  <a:txBody>
                    <a:bodyPr/>
                    <a:lstStyle/>
                    <a:p>
                      <a:pPr algn="ctr"/>
                      <a:r>
                        <a:rPr lang="en-US" sz="1200" dirty="0"/>
                        <a:t>1</a:t>
                      </a:r>
                      <a:r>
                        <a:rPr lang="hu-HU" sz="1200" dirty="0"/>
                        <a:t>4</a:t>
                      </a:r>
                      <a:r>
                        <a:rPr lang="en-US" sz="1200" dirty="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hu-HU" sz="1200" dirty="0"/>
                        <a:t>MediaTek</a:t>
                      </a:r>
                      <a:r>
                        <a:rPr lang="hu-HU" sz="1200" baseline="0" dirty="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hu-HU" sz="1200" dirty="0"/>
                        <a:t>Samsung (S. Korea)</a:t>
                      </a:r>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sp>
        <p:nvSpPr>
          <p:cNvPr id="2" name="TextBox 1"/>
          <p:cNvSpPr txBox="1"/>
          <p:nvPr/>
        </p:nvSpPr>
        <p:spPr>
          <a:xfrm>
            <a:off x="2276745" y="4160113"/>
            <a:ext cx="438607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[Source: Related press releases of Strategy Analytics</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 name="TextBox 3"/>
          <p:cNvSpPr txBox="1"/>
          <p:nvPr/>
        </p:nvSpPr>
        <p:spPr>
          <a:xfrm>
            <a:off x="719572" y="5265204"/>
            <a:ext cx="204453" cy="3559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66784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(7)</a:t>
            </a:r>
          </a:p>
        </p:txBody>
      </p:sp>
      <p:sp>
        <p:nvSpPr>
          <p:cNvPr id="3" name="TextBox 2"/>
          <p:cNvSpPr txBox="1"/>
          <p:nvPr/>
        </p:nvSpPr>
        <p:spPr>
          <a:xfrm>
            <a:off x="74375" y="440668"/>
            <a:ext cx="840095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D2D8A"/>
                </a:solidFill>
                <a:effectLst/>
                <a:uLnTx/>
                <a:uFillTx/>
                <a:latin typeface="Verdana"/>
                <a:ea typeface="+mn-ea"/>
                <a:cs typeface="+mn-cs"/>
              </a:rPr>
              <a:t>Worldwide market share of smartphone and tablet processors</a:t>
            </a:r>
            <a:r>
              <a:rPr kumimoji="0" lang="hu-HU" b="0" i="0" u="none" strike="noStrike" kern="1200" cap="none" spc="0" normalizeH="0" baseline="0" noProof="0" dirty="0">
                <a:ln>
                  <a:noFill/>
                </a:ln>
                <a:solidFill>
                  <a:srgbClr val="2D2D8A"/>
                </a:solidFill>
                <a:effectLst/>
                <a:uLnTx/>
                <a:uFillTx/>
                <a:latin typeface="Verdana"/>
                <a:ea typeface="+mn-ea"/>
                <a:cs typeface="+mn-cs"/>
              </a:rPr>
              <a:t> in 2015</a:t>
            </a:r>
            <a:r>
              <a:rPr kumimoji="0" lang="en-US"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D2D8A"/>
                </a:solidFill>
                <a:effectLst/>
                <a:uLnTx/>
                <a:uFillTx/>
                <a:latin typeface="Verdana"/>
                <a:ea typeface="+mn-ea"/>
                <a:cs typeface="+mn-cs"/>
              </a:rPr>
              <a:t>  (based on revenue) </a:t>
            </a:r>
            <a:r>
              <a:rPr kumimoji="0" lang="en-US" b="0" i="0" u="none" strike="noStrike" kern="1200" cap="none" spc="0" normalizeH="0" baseline="0" noProof="0" dirty="0">
                <a:ln>
                  <a:noFill/>
                </a:ln>
                <a:solidFill>
                  <a:srgbClr val="000000"/>
                </a:solidFill>
                <a:effectLst/>
                <a:uLnTx/>
                <a:uFillTx/>
                <a:latin typeface="Verdana"/>
                <a:ea typeface="+mn-ea"/>
                <a:cs typeface="+mn-cs"/>
              </a:rPr>
              <a:t>-2</a:t>
            </a:r>
          </a:p>
        </p:txBody>
      </p:sp>
      <p:sp>
        <p:nvSpPr>
          <p:cNvPr id="9" name="TextBox 8"/>
          <p:cNvSpPr txBox="1"/>
          <p:nvPr/>
        </p:nvSpPr>
        <p:spPr>
          <a:xfrm>
            <a:off x="226775" y="1124744"/>
            <a:ext cx="8883970" cy="295465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far as </a:t>
            </a:r>
            <a:r>
              <a:rPr kumimoji="0" lang="en-US" sz="1600" b="0" i="0" u="none" strike="noStrike" kern="1200" cap="none" spc="0" normalizeH="0" baseline="0" noProof="0" dirty="0">
                <a:ln>
                  <a:noFill/>
                </a:ln>
                <a:solidFill>
                  <a:srgbClr val="FF0000"/>
                </a:solidFill>
                <a:effectLst/>
                <a:uLnTx/>
                <a:uFillTx/>
                <a:latin typeface="Verdana"/>
                <a:ea typeface="+mn-ea"/>
                <a:cs typeface="+mn-cs"/>
              </a:rPr>
              <a:t>smartphone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concerned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achieved less than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market share in 2014 (in revenue) and could not become one of the 5 largest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suppliers, as the above data reveal.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By </a:t>
            </a:r>
            <a:r>
              <a:rPr kumimoji="0" lang="en-US" sz="1600" b="0" i="0" u="none" strike="noStrike" kern="1200" cap="none" spc="0" normalizeH="0" baseline="0" noProof="0" dirty="0">
                <a:ln>
                  <a:noFill/>
                </a:ln>
                <a:solidFill>
                  <a:srgbClr val="FF0000"/>
                </a:solidFill>
                <a:effectLst/>
                <a:uLnTx/>
                <a:uFillTx/>
                <a:latin typeface="Verdana"/>
                <a:ea typeface="+mn-ea"/>
                <a:cs typeface="+mn-cs"/>
              </a:rPr>
              <a:t>tablet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Intel became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third largest supplier </a:t>
            </a:r>
            <a:r>
              <a:rPr kumimoji="0" lang="en-US" sz="1600" b="0" i="0" u="none" strike="noStrike" kern="1200" cap="none" spc="0" normalizeH="0" baseline="0" noProof="0" dirty="0">
                <a:ln>
                  <a:noFill/>
                </a:ln>
                <a:solidFill>
                  <a:srgbClr val="000000"/>
                </a:solidFill>
                <a:effectLst/>
                <a:uLnTx/>
                <a:uFillTx/>
                <a:latin typeface="Verdana"/>
                <a:ea typeface="+mn-ea"/>
                <a:cs typeface="+mn-cs"/>
              </a:rPr>
              <a:t>only due to paying</a:t>
            </a:r>
          </a:p>
          <a:p>
            <a:pPr lvl="0">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notable subsidies (≈ 50 $ per tablet [a] </a:t>
            </a:r>
            <a:r>
              <a:rPr kumimoji="0" lang="en-US" sz="1600" b="0" i="0" u="none" strike="noStrike" kern="1200" cap="none" spc="0" normalizeH="0" baseline="0" noProof="0" dirty="0">
                <a:ln>
                  <a:noFill/>
                </a:ln>
                <a:solidFill>
                  <a:srgbClr val="000000"/>
                </a:solidFill>
                <a:effectLst/>
                <a:uLnTx/>
                <a:uFillTx/>
                <a:latin typeface="Verdana"/>
                <a:ea typeface="+mn-ea"/>
                <a:cs typeface="+mn-cs"/>
              </a:rPr>
              <a:t>to OEMs </a:t>
            </a:r>
            <a:r>
              <a:rPr lang="en-US" sz="1600" dirty="0">
                <a:solidFill>
                  <a:srgbClr val="000000"/>
                </a:solidFill>
              </a:rPr>
              <a:t>from 2014 on for </a:t>
            </a:r>
            <a:r>
              <a:rPr lang="en-US" sz="1600" dirty="0" err="1">
                <a:solidFill>
                  <a:srgbClr val="000000"/>
                </a:solidFill>
              </a:rPr>
              <a:t>i</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nspiring</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their switching to Atom processors from ARM devices.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Nevertheless, owing to subsidies Intel's mobile and communication division has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lost 7 billion $ only in the years 2013-2014 </a:t>
            </a:r>
            <a:r>
              <a:rPr kumimoji="0" lang="en-US" sz="1600" b="0" i="0" u="none" strike="noStrike" kern="1200" cap="none" spc="0" normalizeH="0" baseline="0" noProof="0" dirty="0">
                <a:ln>
                  <a:noFill/>
                </a:ln>
                <a:solidFill>
                  <a:srgbClr val="000000"/>
                </a:solidFill>
                <a:effectLst/>
                <a:uLnTx/>
                <a:uFillTx/>
                <a:latin typeface="Verdana"/>
                <a:ea typeface="+mn-ea"/>
                <a:cs typeface="+mn-cs"/>
              </a:rPr>
              <a:t>[b], so their high losses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forced </a:t>
            </a:r>
            <a:r>
              <a:rPr kumimoji="0" lang="hu-HU" sz="1600" b="0" i="0" u="none" strike="noStrike" kern="1200" cap="none" spc="0" normalizeH="0" baseline="0" noProof="0" dirty="0">
                <a:ln>
                  <a:noFill/>
                </a:ln>
                <a:solidFill>
                  <a:srgbClr val="000000"/>
                </a:solidFill>
                <a:effectLst/>
                <a:uLnTx/>
                <a:uFillTx/>
                <a:latin typeface="Verdana"/>
                <a:ea typeface="+mn-ea"/>
                <a:cs typeface="+mn-cs"/>
              </a:rPr>
              <a:t>Intel</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first to </a:t>
            </a:r>
            <a:r>
              <a:rPr kumimoji="0" lang="en-US" sz="1600" b="0" i="0" u="none" strike="noStrike" kern="1200" cap="none" spc="0" normalizeH="0" baseline="0" noProof="0" dirty="0">
                <a:ln>
                  <a:noFill/>
                </a:ln>
                <a:solidFill>
                  <a:srgbClr val="0070C0"/>
                </a:solidFill>
                <a:effectLst/>
                <a:uLnTx/>
                <a:uFillTx/>
                <a:latin typeface="Verdana"/>
                <a:ea typeface="+mn-ea"/>
                <a:cs typeface="+mn-cs"/>
              </a:rPr>
              <a:t>stop paying subsidies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then in </a:t>
            </a:r>
            <a:r>
              <a:rPr kumimoji="0" lang="en-US" sz="1600" b="0" i="0" u="none" strike="noStrike" kern="1200" cap="none" spc="0" normalizeH="0" baseline="0" noProof="0" dirty="0">
                <a:ln>
                  <a:noFill/>
                </a:ln>
                <a:solidFill>
                  <a:srgbClr val="0070C0"/>
                </a:solidFill>
                <a:effectLst/>
                <a:uLnTx/>
                <a:uFillTx/>
                <a:latin typeface="Verdana"/>
                <a:ea typeface="+mn-ea"/>
                <a:cs typeface="+mn-cs"/>
              </a:rPr>
              <a:t>4/2016 to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their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withdrawal</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from</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the</a:t>
            </a:r>
            <a:r>
              <a:rPr kumimoji="0" lang="hu-HU" sz="1600" b="0" i="0" u="none" strike="noStrike" kern="1200" cap="none" spc="0" normalizeH="0" baseline="0" noProof="0" dirty="0">
                <a:ln>
                  <a:noFill/>
                </a:ln>
                <a:solidFill>
                  <a:srgbClr val="FF0000"/>
                </a:solidFill>
                <a:effectLst/>
                <a:uLnTx/>
                <a:uFillTx/>
                <a:latin typeface="Verdana"/>
                <a:ea typeface="+mn-ea"/>
                <a:cs typeface="+mn-cs"/>
              </a:rPr>
              <a:t> mobile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market</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223318" y="3781911"/>
            <a:ext cx="8921190" cy="20467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70C0"/>
                </a:solidFill>
                <a:effectLst/>
                <a:uLnTx/>
                <a:uFillTx/>
                <a:latin typeface="Verdana"/>
                <a:ea typeface="+mn-ea"/>
                <a:cs typeface="+mn-cs"/>
              </a:rPr>
              <a:t>Intel's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statement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says</a:t>
            </a:r>
            <a:r>
              <a:rPr kumimoji="0" lang="en-US" sz="1600" b="0" i="0" u="none" strike="noStrike" kern="1200" cap="none" spc="0" normalizeH="0" baseline="0" noProof="0" dirty="0">
                <a:ln>
                  <a:noFill/>
                </a:ln>
                <a:solidFill>
                  <a:srgbClr val="000000"/>
                </a:solidFill>
                <a:effectLst/>
                <a:uLnTx/>
                <a:uFillTx/>
                <a:latin typeface="Verdana"/>
                <a:ea typeface="+mn-ea"/>
                <a:cs typeface="+mn-cs"/>
              </a:rPr>
              <a:t> [c]</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 can confirm that the changes included canceling the Broxton platform as well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SoFIA</a:t>
            </a:r>
            <a:r>
              <a:rPr kumimoji="0" lang="en-US" sz="1600" b="0" i="0" u="none" strike="noStrike" kern="1200" cap="none" spc="0" normalizeH="0" baseline="0" noProof="0" dirty="0">
                <a:ln>
                  <a:noFill/>
                </a:ln>
                <a:solidFill>
                  <a:srgbClr val="000000"/>
                </a:solidFill>
                <a:effectLst/>
                <a:uLnTx/>
                <a:uFillTx/>
                <a:latin typeface="Verdana"/>
                <a:ea typeface="+mn-ea"/>
                <a:cs typeface="+mn-cs"/>
              </a:rPr>
              <a:t>, 3GX,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SoFIA</a:t>
            </a:r>
            <a:r>
              <a:rPr kumimoji="0" lang="en-US" sz="1600" b="0" i="0" u="none" strike="noStrike" kern="1200" cap="none" spc="0" normalizeH="0" baseline="0" noProof="0" dirty="0">
                <a:ln>
                  <a:noFill/>
                </a:ln>
                <a:solidFill>
                  <a:srgbClr val="000000"/>
                </a:solidFill>
                <a:effectLst/>
                <a:uLnTx/>
                <a:uFillTx/>
                <a:latin typeface="Verdana"/>
                <a:ea typeface="+mn-ea"/>
                <a:cs typeface="+mn-cs"/>
              </a:rPr>
              <a:t> LTE and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SoFIA</a:t>
            </a:r>
            <a:r>
              <a:rPr kumimoji="0" lang="en-US" sz="1600" b="0" i="0" u="none" strike="noStrike" kern="1200" cap="none" spc="0" normalizeH="0" baseline="0" noProof="0" dirty="0">
                <a:ln>
                  <a:noFill/>
                </a:ln>
                <a:solidFill>
                  <a:srgbClr val="000000"/>
                </a:solidFill>
                <a:effectLst/>
                <a:uLnTx/>
                <a:uFillTx/>
                <a:latin typeface="Verdana"/>
                <a:ea typeface="+mn-ea"/>
                <a:cs typeface="+mn-cs"/>
              </a:rPr>
              <a:t> LTE2 commercial platforms to enable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move resources to products that deliver higher returns and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advance our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strategy. </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These changes are effective immediately.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30" normalizeH="0" baseline="0" noProof="0" dirty="0">
                <a:ln>
                  <a:noFill/>
                </a:ln>
                <a:solidFill>
                  <a:srgbClr val="0070C0"/>
                </a:solidFill>
                <a:effectLst/>
                <a:uLnTx/>
                <a:uFillTx/>
                <a:latin typeface="Verdana"/>
                <a:ea typeface="+mn-ea"/>
                <a:cs typeface="+mn-cs"/>
              </a:rPr>
              <a:t>At the same time Intel laid off about 12000 employees (~ 11 % of their</a:t>
            </a:r>
            <a:r>
              <a:rPr kumimoji="0" lang="en-US" sz="1600" b="0" i="0" u="none" strike="noStrike" kern="1200" cap="none" spc="-30" normalizeH="0" baseline="0" noProof="0" dirty="0">
                <a:ln>
                  <a:noFill/>
                </a:ln>
                <a:solidFill>
                  <a:srgbClr val="0070C0"/>
                </a:solidFill>
                <a:effectLst/>
                <a:uLnTx/>
                <a:uFillTx/>
                <a:latin typeface="Verdana"/>
                <a:ea typeface="+mn-ea"/>
                <a:cs typeface="+mn-cs"/>
              </a:rPr>
              <a:t> </a:t>
            </a:r>
            <a:r>
              <a:rPr kumimoji="0" lang="hu-HU" sz="1600" b="0" i="0" u="none" strike="noStrike" kern="1200" cap="none" spc="-30" normalizeH="0" baseline="0" noProof="0" dirty="0">
                <a:ln>
                  <a:noFill/>
                </a:ln>
                <a:solidFill>
                  <a:srgbClr val="0070C0"/>
                </a:solidFill>
                <a:effectLst/>
                <a:uLnTx/>
                <a:uFillTx/>
                <a:latin typeface="Verdana"/>
                <a:ea typeface="+mn-ea"/>
                <a:cs typeface="+mn-cs"/>
              </a:rPr>
              <a:t>workforce).</a:t>
            </a:r>
            <a:endParaRPr kumimoji="0" lang="en-US" sz="1600" b="0" i="0" u="none" strike="noStrike" kern="1200" cap="none" spc="-3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4513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 calcmode="lin" valueType="num">
                                      <p:cBhvr additive="base">
                                        <p:cTn id="3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anim calcmode="lin" valueType="num">
                                      <p:cBhvr additive="base">
                                        <p:cTn id="43"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anim calcmode="lin" valueType="num">
                                      <p:cBhvr additive="base">
                                        <p:cTn id="47"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 calcmode="lin" valueType="num">
                                      <p:cBhvr additive="base">
                                        <p:cTn id="5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additive="base">
                                        <p:cTn id="5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
                                            <p:txEl>
                                              <p:pRg st="3" end="3"/>
                                            </p:txEl>
                                          </p:spTgt>
                                        </p:tgtEl>
                                        <p:attrNameLst>
                                          <p:attrName>style.visibility</p:attrName>
                                        </p:attrNameLst>
                                      </p:cBhvr>
                                      <p:to>
                                        <p:strVal val="visible"/>
                                      </p:to>
                                    </p:set>
                                    <p:anim calcmode="lin" valueType="num">
                                      <p:cBhvr additive="base">
                                        <p:cTn id="6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xEl>
                                              <p:pRg st="4" end="4"/>
                                            </p:txEl>
                                          </p:spTgt>
                                        </p:tgtEl>
                                        <p:attrNameLst>
                                          <p:attrName>style.visibility</p:attrName>
                                        </p:attrNameLst>
                                      </p:cBhvr>
                                      <p:to>
                                        <p:strVal val="visible"/>
                                      </p:to>
                                    </p:set>
                                    <p:anim calcmode="lin" valueType="num">
                                      <p:cBhvr additive="base">
                                        <p:cTn id="6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
                                            <p:txEl>
                                              <p:pRg st="5" end="5"/>
                                            </p:txEl>
                                          </p:spTgt>
                                        </p:tgtEl>
                                        <p:attrNameLst>
                                          <p:attrName>style.visibility</p:attrName>
                                        </p:attrNameLst>
                                      </p:cBhvr>
                                      <p:to>
                                        <p:strVal val="visible"/>
                                      </p:to>
                                    </p:set>
                                    <p:anim calcmode="lin" valueType="num">
                                      <p:cBhvr additive="base">
                                        <p:cTn id="6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 calcmode="lin" valueType="num">
                                      <p:cBhvr additive="base">
                                        <p:cTn id="7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
                                            <p:txEl>
                                              <p:pRg st="6" end="6"/>
                                            </p:txEl>
                                          </p:spTgt>
                                        </p:tgtEl>
                                        <p:attrNameLst>
                                          <p:attrName>style.visibility</p:attrName>
                                        </p:attrNameLst>
                                      </p:cBhvr>
                                      <p:to>
                                        <p:strVal val="visible"/>
                                      </p:to>
                                    </p:set>
                                    <p:anim calcmode="lin" valueType="num">
                                      <p:cBhvr additive="base">
                                        <p:cTn id="7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(8)</a:t>
            </a:r>
          </a:p>
        </p:txBody>
      </p:sp>
      <p:grpSp>
        <p:nvGrpSpPr>
          <p:cNvPr id="3" name="Group 2"/>
          <p:cNvGrpSpPr/>
          <p:nvPr/>
        </p:nvGrpSpPr>
        <p:grpSpPr>
          <a:xfrm>
            <a:off x="79312" y="106070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Clover Trail+</a:t>
                </a:r>
                <a:endParaRPr kumimoji="0" lang="en-US" sz="11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(2013)</a:t>
                </a:r>
              </a:p>
            </p:txBody>
          </p:sp>
          <p:sp>
            <p:nvSpPr>
              <p:cNvPr id="21" name="TextBox 20"/>
              <p:cNvSpPr txBox="1"/>
              <p:nvPr/>
            </p:nvSpPr>
            <p:spPr>
              <a:xfrm>
                <a:off x="2029496" y="3068960"/>
                <a:ext cx="994017"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Medfield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(2012)</a:t>
                </a:r>
              </a:p>
            </p:txBody>
          </p:sp>
          <p:sp>
            <p:nvSpPr>
              <p:cNvPr id="22" name="TextBox 21"/>
              <p:cNvSpPr txBox="1"/>
              <p:nvPr/>
            </p:nvSpPr>
            <p:spPr>
              <a:xfrm>
                <a:off x="4941309" y="1870111"/>
                <a:ext cx="1102449"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Merrifield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(2014)</a:t>
                </a:r>
              </a:p>
            </p:txBody>
          </p:sp>
          <p:sp>
            <p:nvSpPr>
              <p:cNvPr id="23" name="TextBox 22"/>
              <p:cNvSpPr txBox="1"/>
              <p:nvPr/>
            </p:nvSpPr>
            <p:spPr>
              <a:xfrm>
                <a:off x="6373099" y="1408892"/>
                <a:ext cx="1189842"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Moorefield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(2014)</a:t>
                </a:r>
              </a:p>
            </p:txBody>
          </p:sp>
          <p:sp>
            <p:nvSpPr>
              <p:cNvPr id="24" name="TextBox 23"/>
              <p:cNvSpPr txBox="1"/>
              <p:nvPr/>
            </p:nvSpPr>
            <p:spPr>
              <a:xfrm>
                <a:off x="3428616" y="4710630"/>
                <a:ext cx="1125106" cy="459078"/>
              </a:xfrm>
              <a:prstGeom prst="rect">
                <a:avLst/>
              </a:prstGeom>
              <a:noFill/>
            </p:spPr>
            <p:txBody>
              <a:bodyPr wrap="none" rtlCol="0">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Lexington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(2013)</a:t>
                </a:r>
              </a:p>
            </p:txBody>
          </p:sp>
          <p:sp>
            <p:nvSpPr>
              <p:cNvPr id="25" name="TextBox 24"/>
              <p:cNvSpPr txBox="1"/>
              <p:nvPr/>
            </p:nvSpPr>
            <p:spPr>
              <a:xfrm>
                <a:off x="5029186" y="4330787"/>
                <a:ext cx="900927" cy="46685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Slayton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(2014)</a:t>
                </a:r>
              </a:p>
            </p:txBody>
          </p:sp>
          <p:sp>
            <p:nvSpPr>
              <p:cNvPr id="26" name="TextBox 25"/>
              <p:cNvSpPr txBox="1"/>
              <p:nvPr/>
            </p:nvSpPr>
            <p:spPr>
              <a:xfrm>
                <a:off x="3030556" y="3767110"/>
                <a:ext cx="1906790"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Z2520-2580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Saltwell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6268/6360/7160</a:t>
                </a:r>
              </a:p>
            </p:txBody>
          </p:sp>
          <p:sp>
            <p:nvSpPr>
              <p:cNvPr id="27" name="TextBox 26"/>
              <p:cNvSpPr txBox="1"/>
              <p:nvPr/>
            </p:nvSpPr>
            <p:spPr>
              <a:xfrm>
                <a:off x="3473798" y="6095439"/>
                <a:ext cx="1052278"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Z2420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Saltwell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6265</a:t>
                </a:r>
              </a:p>
            </p:txBody>
          </p:sp>
          <p:sp>
            <p:nvSpPr>
              <p:cNvPr id="28" name="TextBox 27"/>
              <p:cNvSpPr txBox="1"/>
              <p:nvPr/>
            </p:nvSpPr>
            <p:spPr>
              <a:xfrm>
                <a:off x="1925979" y="4450909"/>
                <a:ext cx="1063112"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Z2460/2480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Saltwell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6260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Z34x0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7160/7260</a:t>
                </a:r>
              </a:p>
            </p:txBody>
          </p:sp>
          <p:sp>
            <p:nvSpPr>
              <p:cNvPr id="30" name="TextBox 29"/>
              <p:cNvSpPr txBox="1"/>
              <p:nvPr/>
            </p:nvSpPr>
            <p:spPr>
              <a:xfrm>
                <a:off x="4873088" y="5729919"/>
                <a:ext cx="1197933"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Z3xxx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+A-GOLD 620</a:t>
                </a:r>
              </a:p>
            </p:txBody>
          </p:sp>
          <p:sp>
            <p:nvSpPr>
              <p:cNvPr id="31" name="TextBox 30"/>
              <p:cNvSpPr txBox="1"/>
              <p:nvPr/>
            </p:nvSpPr>
            <p:spPr>
              <a:xfrm>
                <a:off x="6223705" y="2792936"/>
                <a:ext cx="1453640" cy="7780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Z35xx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4x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22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7260/2/35</a:t>
                </a: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CECFF"/>
                    </a:solidFill>
                    <a:effectLst/>
                    <a:uLnTx/>
                    <a:uFillTx/>
                    <a:latin typeface="Verdana"/>
                    <a:ea typeface="+mn-ea"/>
                    <a:cs typeface="+mn-cs"/>
                  </a:rPr>
                  <a:t>Performance (not to scale)</a:t>
                </a: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FFC000"/>
                    </a:solidFill>
                    <a:effectLst/>
                    <a:uLnTx/>
                    <a:uFillTx/>
                    <a:latin typeface="Verdana"/>
                    <a:ea typeface="+mn-ea"/>
                    <a:cs typeface="+mn-cs"/>
                  </a:rPr>
                  <a:t>Morestown</a:t>
                </a:r>
                <a:endParaRPr kumimoji="0" lang="en-US" sz="1300" b="1" i="0" u="none" strike="noStrike" kern="1200" cap="none" spc="0" normalizeH="0" baseline="0" noProof="0" dirty="0">
                  <a:ln>
                    <a:noFill/>
                  </a:ln>
                  <a:solidFill>
                    <a:srgbClr val="FFC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(2010)</a:t>
                </a:r>
              </a:p>
            </p:txBody>
          </p:sp>
          <p:sp>
            <p:nvSpPr>
              <p:cNvPr id="36" name="TextBox 35"/>
              <p:cNvSpPr txBox="1"/>
              <p:nvPr/>
            </p:nvSpPr>
            <p:spPr>
              <a:xfrm>
                <a:off x="500870" y="4911521"/>
                <a:ext cx="928459"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Z6xx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Bonnell</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45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+Wireless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module</a:t>
                </a: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Riverton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(2015)</a:t>
                </a:r>
              </a:p>
            </p:txBody>
          </p:sp>
          <p:sp>
            <p:nvSpPr>
              <p:cNvPr id="40" name="Rectangle 39"/>
              <p:cNvSpPr/>
              <p:nvPr/>
            </p:nvSpPr>
            <p:spPr>
              <a:xfrm>
                <a:off x="7663237" y="3789040"/>
                <a:ext cx="1358064" cy="6924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FFC000"/>
                    </a:solidFill>
                    <a:effectLst/>
                    <a:uLnTx/>
                    <a:uFillTx/>
                    <a:latin typeface="Verdana"/>
                    <a:ea typeface="+mn-ea"/>
                    <a:cs typeface="+mn-cs"/>
                  </a:rPr>
                  <a:t>SoFIA</a:t>
                </a:r>
                <a:endParaRPr kumimoji="0" lang="en-US" sz="1300" b="1" i="0" u="none" strike="noStrike" kern="1200" cap="none" spc="0" normalizeH="0" baseline="0" noProof="0" dirty="0">
                  <a:ln>
                    <a:noFill/>
                  </a:ln>
                  <a:solidFill>
                    <a:srgbClr val="FFC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(x3 3G/LTE)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 </a:t>
                </a:r>
                <a:r>
                  <a:rPr kumimoji="0" lang="en-US" sz="1100" b="0" i="0" u="none" strike="noStrike" kern="1200" cap="none" spc="0" normalizeH="0" baseline="0" noProof="0" dirty="0">
                    <a:ln>
                      <a:noFill/>
                    </a:ln>
                    <a:solidFill>
                      <a:srgbClr val="FFFFFF"/>
                    </a:solidFill>
                    <a:effectLst/>
                    <a:uLnTx/>
                    <a:uFillTx/>
                    <a:latin typeface="Verdana"/>
                    <a:ea typeface="+mn-ea"/>
                    <a:cs typeface="+mn-cs"/>
                  </a:rPr>
                  <a:t>(2015)</a:t>
                </a:r>
              </a:p>
            </p:txBody>
          </p:sp>
          <p:sp>
            <p:nvSpPr>
              <p:cNvPr id="41" name="TextBox 40"/>
              <p:cNvSpPr txBox="1"/>
              <p:nvPr/>
            </p:nvSpPr>
            <p:spPr>
              <a:xfrm>
                <a:off x="6368099" y="5490678"/>
                <a:ext cx="1071127"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Z3xxx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Airmont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14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Integrated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C31xx/32xx/34xx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2x/4x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Silvermont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28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Integrated LTE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3G/4G modem</a:t>
                </a:r>
              </a:p>
            </p:txBody>
          </p:sp>
          <p:sp>
            <p:nvSpPr>
              <p:cNvPr id="43" name="TextBox 42"/>
              <p:cNvSpPr txBox="1"/>
              <p:nvPr/>
            </p:nvSpPr>
            <p:spPr>
              <a:xfrm>
                <a:off x="4818888" y="6492240"/>
                <a:ext cx="1387688" cy="427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Planned, not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mplemented</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44" name="Straight Connector 43"/>
              <p:cNvCxnSpPr/>
              <p:nvPr/>
            </p:nvCxnSpPr>
            <p:spPr>
              <a:xfrm>
                <a:off x="5022050" y="4374105"/>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11774" y="4391861"/>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952" y="4040067"/>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7650" y="3863178"/>
                <a:ext cx="1241012" cy="19960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42054" y="4054687"/>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57404" y="3848665"/>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18737" y="6219310"/>
                <a:ext cx="974596" cy="4357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 Cancelled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in 04/2016</a:t>
                </a:r>
              </a:p>
            </p:txBody>
          </p:sp>
          <p:sp>
            <p:nvSpPr>
              <p:cNvPr id="51" name="TextBox 50"/>
              <p:cNvSpPr txBox="1"/>
              <p:nvPr/>
            </p:nvSpPr>
            <p:spPr>
              <a:xfrm>
                <a:off x="6398779" y="6390059"/>
                <a:ext cx="1207559"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Planned, not implemented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Verdana"/>
                  <a:ea typeface="+mn-ea"/>
                  <a:cs typeface="+mn-cs"/>
                </a:rPr>
                <a:t>Morganfield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(2016)</a:t>
              </a:r>
            </a:p>
          </p:txBody>
        </p:sp>
        <p:sp>
          <p:nvSpPr>
            <p:cNvPr id="7" name="TextBox 6"/>
            <p:cNvSpPr txBox="1"/>
            <p:nvPr/>
          </p:nvSpPr>
          <p:spPr>
            <a:xfrm>
              <a:off x="7823071" y="2635163"/>
              <a:ext cx="1096775"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Z5xxx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4x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Goldmont</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14 nm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+XMM 7360</a:t>
              </a:r>
            </a:p>
          </p:txBody>
        </p:sp>
        <p:cxnSp>
          <p:nvCxnSpPr>
            <p:cNvPr id="8" name="Straight Connector 7"/>
            <p:cNvCxnSpPr/>
            <p:nvPr/>
          </p:nvCxnSpPr>
          <p:spPr>
            <a:xfrm>
              <a:off x="7824010" y="1223755"/>
              <a:ext cx="1313800" cy="20151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90993" y="1223755"/>
              <a:ext cx="1355862" cy="1936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36191" y="3324107"/>
              <a:ext cx="974596" cy="4357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Cancelled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in 04/2016</a:t>
              </a:r>
            </a:p>
          </p:txBody>
        </p:sp>
      </p:grpSp>
      <p:sp>
        <p:nvSpPr>
          <p:cNvPr id="71" name="TextBox 70"/>
          <p:cNvSpPr txBox="1"/>
          <p:nvPr/>
        </p:nvSpPr>
        <p:spPr>
          <a:xfrm>
            <a:off x="132109" y="440668"/>
            <a:ext cx="9516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90" normalizeH="0" noProof="0" dirty="0">
                <a:ln>
                  <a:noFill/>
                </a:ln>
                <a:solidFill>
                  <a:srgbClr val="2D2D8A"/>
                </a:solidFill>
                <a:effectLst/>
                <a:uLnTx/>
                <a:uFillTx/>
                <a:latin typeface="Verdana"/>
                <a:ea typeface="+mn-ea"/>
                <a:cs typeface="+mn-cs"/>
              </a:rPr>
              <a:t>Intel’s cancellation of their current smartphone platforms in 04/2016 (based on [</a:t>
            </a:r>
            <a:r>
              <a:rPr kumimoji="0" lang="hu-HU" sz="1800" b="0" i="0" u="none" strike="noStrike" kern="1200" cap="none" spc="-90" normalizeH="0" noProof="0" dirty="0">
                <a:ln>
                  <a:noFill/>
                </a:ln>
                <a:solidFill>
                  <a:srgbClr val="2D2D8A"/>
                </a:solidFill>
                <a:effectLst/>
                <a:uLnTx/>
                <a:uFillTx/>
                <a:latin typeface="Verdana"/>
                <a:ea typeface="+mn-ea"/>
                <a:cs typeface="+mn-cs"/>
              </a:rPr>
              <a:t>93</a:t>
            </a:r>
            <a:r>
              <a:rPr kumimoji="0" lang="en-US" sz="1800" b="0" i="0" u="none" strike="noStrike" kern="1200" cap="none" spc="-90" normalizeH="0" noProof="0" dirty="0">
                <a:ln>
                  <a:noFill/>
                </a:ln>
                <a:solidFill>
                  <a:srgbClr val="2D2D8A"/>
                </a:solidFill>
                <a:effectLst/>
                <a:uLnTx/>
                <a:uFillTx/>
                <a:latin typeface="Verdana"/>
                <a:ea typeface="+mn-ea"/>
                <a:cs typeface="+mn-cs"/>
              </a:rPr>
              <a:t>])</a:t>
            </a:r>
          </a:p>
        </p:txBody>
      </p:sp>
    </p:spTree>
    <p:extLst>
      <p:ext uri="{BB962C8B-B14F-4D97-AF65-F5344CB8AC3E}">
        <p14:creationId xmlns:p14="http://schemas.microsoft.com/office/powerpoint/2010/main" val="38995117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(9)</a:t>
            </a:r>
          </a:p>
        </p:txBody>
      </p:sp>
      <p:grpSp>
        <p:nvGrpSpPr>
          <p:cNvPr id="13" name="Group 12"/>
          <p:cNvGrpSpPr/>
          <p:nvPr/>
        </p:nvGrpSpPr>
        <p:grpSpPr>
          <a:xfrm>
            <a:off x="38501" y="1280881"/>
            <a:ext cx="9182501" cy="4770013"/>
            <a:chOff x="86116" y="1330623"/>
            <a:chExt cx="9097479" cy="4770013"/>
          </a:xfrm>
        </p:grpSpPr>
        <p:pic>
          <p:nvPicPr>
            <p:cNvPr id="1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15" name="Rounded Rectangle 14"/>
            <p:cNvSpPr/>
            <p:nvPr/>
          </p:nvSpPr>
          <p:spPr>
            <a:xfrm>
              <a:off x="99961" y="4265092"/>
              <a:ext cx="8952334" cy="1584000"/>
            </a:xfrm>
            <a:prstGeom prst="roundRect">
              <a:avLst/>
            </a:prstGeom>
            <a:noFill/>
            <a:ln w="38100"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pic>
          <p:nvPicPr>
            <p:cNvPr id="1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17" name="TextBox 16"/>
            <p:cNvSpPr txBox="1"/>
            <p:nvPr/>
          </p:nvSpPr>
          <p:spPr>
            <a:xfrm>
              <a:off x="4886353" y="5382636"/>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in-order</a:t>
              </a:r>
            </a:p>
          </p:txBody>
        </p:sp>
        <p:sp>
          <p:nvSpPr>
            <p:cNvPr id="18" name="TextBox 17"/>
            <p:cNvSpPr txBox="1"/>
            <p:nvPr/>
          </p:nvSpPr>
          <p:spPr>
            <a:xfrm>
              <a:off x="6172609" y="5385069"/>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sp>
          <p:nvSpPr>
            <p:cNvPr id="19" name="TextBox 18"/>
            <p:cNvSpPr txBox="1"/>
            <p:nvPr/>
          </p:nvSpPr>
          <p:spPr>
            <a:xfrm>
              <a:off x="7183005" y="5386618"/>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0" name="TextBox 19"/>
            <p:cNvSpPr txBox="1"/>
            <p:nvPr/>
          </p:nvSpPr>
          <p:spPr>
            <a:xfrm>
              <a:off x="8037042" y="5383087"/>
              <a:ext cx="1146553"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3-wide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grpSp>
      <p:sp>
        <p:nvSpPr>
          <p:cNvPr id="21" name="TextBox 1"/>
          <p:cNvSpPr txBox="1">
            <a:spLocks noChangeArrowheads="1"/>
          </p:cNvSpPr>
          <p:nvPr/>
        </p:nvSpPr>
        <p:spPr bwMode="auto">
          <a:xfrm>
            <a:off x="73456" y="440668"/>
            <a:ext cx="9219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10" normalizeH="0" noProof="0" dirty="0">
                <a:ln>
                  <a:noFill/>
                </a:ln>
                <a:solidFill>
                  <a:srgbClr val="2D2D8A"/>
                </a:solidFill>
                <a:effectLst/>
                <a:uLnTx/>
                <a:uFillTx/>
                <a:latin typeface="Verdana"/>
                <a:ea typeface="+mn-ea"/>
                <a:cs typeface="+mn-cs"/>
              </a:rPr>
              <a:t>Intel’s cancellation of their x86-based Atom line introduced for mobiles in 04/2016</a:t>
            </a:r>
            <a:r>
              <a:rPr kumimoji="0" lang="hu-HU" sz="1800" b="0" i="0" u="none" strike="noStrike" kern="1200" cap="none" spc="-110" normalizeH="0" noProof="0" dirty="0">
                <a:ln>
                  <a:noFill/>
                </a:ln>
                <a:solidFill>
                  <a:srgbClr val="2D2D8A"/>
                </a:solidFill>
                <a:effectLst/>
                <a:uLnTx/>
                <a:uFillTx/>
                <a:latin typeface="Verdana"/>
                <a:ea typeface="+mn-ea"/>
                <a:cs typeface="+mn-cs"/>
              </a:rPr>
              <a:t> [92]</a:t>
            </a:r>
            <a:r>
              <a:rPr kumimoji="0" lang="en-US" sz="1800" b="0" i="0" u="none" strike="noStrike" kern="1200" cap="none" spc="-110" normalizeH="0" noProof="0" dirty="0">
                <a:ln>
                  <a:noFill/>
                </a:ln>
                <a:solidFill>
                  <a:srgbClr val="2D2D8A"/>
                </a:solidFill>
                <a:effectLst/>
                <a:uLnTx/>
                <a:uFillTx/>
                <a:latin typeface="Verdana"/>
                <a:ea typeface="+mn-ea"/>
                <a:cs typeface="+mn-cs"/>
              </a:rPr>
              <a:t> </a:t>
            </a:r>
          </a:p>
        </p:txBody>
      </p:sp>
      <p:sp>
        <p:nvSpPr>
          <p:cNvPr id="22" name="TextBox 21"/>
          <p:cNvSpPr txBox="1"/>
          <p:nvPr/>
        </p:nvSpPr>
        <p:spPr>
          <a:xfrm>
            <a:off x="7684348" y="3591089"/>
            <a:ext cx="115726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5-wide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1" u="none" strike="noStrike" kern="0" cap="none" spc="0" normalizeH="0" baseline="0" noProof="0" dirty="0">
                <a:ln>
                  <a:noFill/>
                </a:ln>
                <a:solidFill>
                  <a:srgbClr val="FFFFFF"/>
                </a:solidFill>
                <a:effectLst/>
                <a:uLnTx/>
                <a:uFillTx/>
                <a:latin typeface="Verdana"/>
                <a:ea typeface="+mn-ea"/>
                <a:cs typeface="+mn-cs"/>
              </a:rPr>
              <a:t>out-of-order</a:t>
            </a:r>
          </a:p>
        </p:txBody>
      </p:sp>
      <p:cxnSp>
        <p:nvCxnSpPr>
          <p:cNvPr id="4" name="Straight Arrow Connector 3"/>
          <p:cNvCxnSpPr/>
          <p:nvPr/>
        </p:nvCxnSpPr>
        <p:spPr bwMode="auto">
          <a:xfrm>
            <a:off x="8358983" y="4509120"/>
            <a:ext cx="482633" cy="1008112"/>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H="1">
            <a:off x="8358983" y="4509232"/>
            <a:ext cx="482633" cy="10080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610540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(10)</a:t>
            </a:r>
          </a:p>
        </p:txBody>
      </p:sp>
      <p:sp>
        <p:nvSpPr>
          <p:cNvPr id="3" name="TextBox 2"/>
          <p:cNvSpPr txBox="1"/>
          <p:nvPr/>
        </p:nvSpPr>
        <p:spPr>
          <a:xfrm>
            <a:off x="79585" y="440668"/>
            <a:ext cx="475264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2D8A"/>
                </a:solidFill>
                <a:effectLst/>
                <a:uLnTx/>
                <a:uFillTx/>
                <a:latin typeface="Verdana"/>
                <a:ea typeface="+mn-ea"/>
                <a:cs typeface="+mn-cs"/>
              </a:rPr>
              <a:t>AMD’s c</a:t>
            </a:r>
            <a:r>
              <a:rPr kumimoji="0" lang="hu-HU" sz="1600" b="0" i="0" u="none" strike="noStrike" kern="1200" cap="none" spc="0" normalizeH="0" baseline="0" noProof="0" dirty="0">
                <a:ln>
                  <a:noFill/>
                </a:ln>
                <a:solidFill>
                  <a:srgbClr val="2D2D8A"/>
                </a:solidFill>
                <a:effectLst/>
                <a:uLnTx/>
                <a:uFillTx/>
                <a:latin typeface="Verdana"/>
                <a:ea typeface="+mn-ea"/>
                <a:cs typeface="+mn-cs"/>
              </a:rPr>
              <a:t>ancellation of </a:t>
            </a:r>
            <a:r>
              <a:rPr kumimoji="0" lang="en-US" sz="1600" b="0" i="0" u="none" strike="noStrike" kern="1200" cap="none" spc="0" normalizeH="0" baseline="0" noProof="0" dirty="0">
                <a:ln>
                  <a:noFill/>
                </a:ln>
                <a:solidFill>
                  <a:srgbClr val="2D2D8A"/>
                </a:solidFill>
                <a:effectLst/>
                <a:uLnTx/>
                <a:uFillTx/>
                <a:latin typeface="Verdana"/>
                <a:ea typeface="+mn-ea"/>
                <a:cs typeface="+mn-cs"/>
              </a:rPr>
              <a:t>their </a:t>
            </a:r>
            <a:r>
              <a:rPr kumimoji="0" lang="hu-HU" sz="1600" b="0" i="0" u="none" strike="noStrike" kern="1200" cap="none" spc="0" normalizeH="0" baseline="0" noProof="0" dirty="0">
                <a:ln>
                  <a:noFill/>
                </a:ln>
                <a:solidFill>
                  <a:srgbClr val="2D2D8A"/>
                </a:solidFill>
                <a:effectLst/>
                <a:uLnTx/>
                <a:uFillTx/>
                <a:latin typeface="Verdana"/>
                <a:ea typeface="+mn-ea"/>
                <a:cs typeface="+mn-cs"/>
              </a:rPr>
              <a:t>Cat line in 201</a:t>
            </a:r>
            <a:r>
              <a:rPr kumimoji="0" lang="en-US" sz="1600" b="0" i="0" u="none" strike="noStrike" kern="1200" cap="none" spc="0" normalizeH="0" baseline="0" noProof="0" dirty="0">
                <a:ln>
                  <a:noFill/>
                </a:ln>
                <a:solidFill>
                  <a:srgbClr val="2D2D8A"/>
                </a:solidFill>
                <a:effectLst/>
                <a:uLnTx/>
                <a:uFillTx/>
                <a:latin typeface="Verdana"/>
                <a:ea typeface="+mn-ea"/>
                <a:cs typeface="+mn-cs"/>
              </a:rPr>
              <a:t>6</a:t>
            </a:r>
          </a:p>
        </p:txBody>
      </p:sp>
      <p:sp>
        <p:nvSpPr>
          <p:cNvPr id="4" name="TextBox 3"/>
          <p:cNvSpPr txBox="1"/>
          <p:nvPr/>
        </p:nvSpPr>
        <p:spPr>
          <a:xfrm>
            <a:off x="252227" y="798674"/>
            <a:ext cx="8703408"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AMD achieved even less market share </a:t>
            </a:r>
            <a:r>
              <a:rPr kumimoji="0" lang="en-US" sz="1600" b="0" i="0" u="none" strike="noStrike" kern="1200" cap="none" spc="0" normalizeH="0" baseline="0" noProof="0" dirty="0">
                <a:ln>
                  <a:noFill/>
                </a:ln>
                <a:solidFill>
                  <a:srgbClr val="000000"/>
                </a:solidFill>
                <a:effectLst/>
                <a:uLnTx/>
                <a:uFillTx/>
                <a:latin typeface="Verdana"/>
                <a:ea typeface="+mn-ea"/>
                <a:cs typeface="+mn-cs"/>
              </a:rPr>
              <a:t>than Intel on the mobile market, thus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AMD </a:t>
            </a:r>
            <a:r>
              <a:rPr kumimoji="0" lang="en-US" sz="1600" b="0" i="0" u="none" strike="noStrike" kern="1200" cap="none" spc="0" normalizeH="0" baseline="0" noProof="0" dirty="0">
                <a:ln>
                  <a:noFill/>
                </a:ln>
                <a:solidFill>
                  <a:srgbClr val="0070C0"/>
                </a:solidFill>
                <a:effectLst/>
                <a:uLnTx/>
                <a:uFillTx/>
                <a:latin typeface="Verdana"/>
                <a:ea typeface="+mn-ea"/>
                <a:cs typeface="+mn-cs"/>
              </a:rPr>
              <a:t>also cancelled their mobile activities in 2016.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Instead</a:t>
            </a:r>
            <a:r>
              <a:rPr lang="en-US" sz="1600" dirty="0">
                <a:solidFill>
                  <a:srgbClr val="000000"/>
                </a:solidFill>
                <a:latin typeface="Verdana"/>
              </a:rPr>
              <a:t>,</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AMD </a:t>
            </a:r>
            <a:r>
              <a:rPr kumimoji="0" lang="en-US" sz="1600" b="0" i="0" u="none" strike="noStrike" kern="1200" cap="none" spc="0" normalizeH="0" baseline="0" noProof="0" dirty="0">
                <a:ln>
                  <a:noFill/>
                </a:ln>
                <a:solidFill>
                  <a:srgbClr val="000000"/>
                </a:solidFill>
                <a:effectLst/>
                <a:uLnTx/>
                <a:uFillTx/>
                <a:latin typeface="Verdana"/>
                <a:ea typeface="+mn-ea"/>
                <a:cs typeface="+mn-cs"/>
              </a:rPr>
              <a:t>had been </a:t>
            </a:r>
            <a:r>
              <a:rPr kumimoji="0" lang="hu-HU" sz="1600" b="0" i="0" u="none" strike="noStrike" kern="1200" cap="none" spc="0" normalizeH="0" baseline="0" noProof="0" dirty="0">
                <a:ln>
                  <a:noFill/>
                </a:ln>
                <a:solidFill>
                  <a:srgbClr val="000000"/>
                </a:solidFill>
                <a:effectLst/>
                <a:uLnTx/>
                <a:uFillTx/>
                <a:latin typeface="Verdana"/>
                <a:ea typeface="+mn-ea"/>
                <a:cs typeface="+mn-cs"/>
              </a:rPr>
              <a:t>place</a:t>
            </a:r>
            <a:r>
              <a:rPr kumimoji="0" lang="en-US" sz="1600" b="0" i="0" u="none" strike="noStrike" kern="1200" cap="none" spc="0" normalizeH="0" baseline="0" noProof="0" dirty="0">
                <a:ln>
                  <a:noFill/>
                </a:ln>
                <a:solidFill>
                  <a:srgbClr val="000000"/>
                </a:solidFill>
                <a:effectLst/>
                <a:uLnTx/>
                <a:uFillTx/>
                <a:latin typeface="Verdana"/>
                <a:ea typeface="+mn-ea"/>
                <a:cs typeface="+mn-cs"/>
              </a:rPr>
              <a:t>d</a:t>
            </a:r>
            <a:r>
              <a:rPr kumimoji="0" lang="hu-HU" sz="1600" b="0" i="0" u="none" strike="noStrike" kern="1200" cap="none" spc="0" normalizeH="0" baseline="0" noProof="0" dirty="0">
                <a:ln>
                  <a:noFill/>
                </a:ln>
                <a:solidFill>
                  <a:srgbClr val="000000"/>
                </a:solidFill>
                <a:effectLst/>
                <a:uLnTx/>
                <a:uFillTx/>
                <a:latin typeface="Verdana"/>
                <a:ea typeface="+mn-ea"/>
                <a:cs typeface="+mn-cs"/>
              </a:rPr>
              <a:t> emphasis on the Zen architecture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has been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launched</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in 2017.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6600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a:t>
            </a:r>
            <a:r>
              <a:rPr lang="en-US" dirty="0"/>
              <a:t>x86 (Atom/Cat)-based Android/Windows smartphones/tablets (11)</a:t>
            </a:r>
          </a:p>
        </p:txBody>
      </p:sp>
      <p:sp>
        <p:nvSpPr>
          <p:cNvPr id="18" name="Szövegdoboz 51"/>
          <p:cNvSpPr txBox="1"/>
          <p:nvPr/>
        </p:nvSpPr>
        <p:spPr>
          <a:xfrm>
            <a:off x="7857365" y="5749491"/>
            <a:ext cx="5757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201</a:t>
            </a:r>
            <a:r>
              <a:rPr kumimoji="0" lang="en-US" sz="12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4</a:t>
            </a:r>
            <a:endParaRPr kumimoji="0" lang="hu-HU" sz="12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endParaRPr>
          </a:p>
        </p:txBody>
      </p:sp>
      <p:cxnSp>
        <p:nvCxnSpPr>
          <p:cNvPr id="19" name="Straight Connector 18"/>
          <p:cNvCxnSpPr/>
          <p:nvPr/>
        </p:nvCxnSpPr>
        <p:spPr>
          <a:xfrm>
            <a:off x="231756" y="6144458"/>
            <a:ext cx="8570714" cy="0"/>
          </a:xfrm>
          <a:prstGeom prst="line">
            <a:avLst/>
          </a:prstGeom>
          <a:noFill/>
          <a:ln w="9525" cap="flat" cmpd="sng" algn="ctr">
            <a:solidFill>
              <a:srgbClr val="BBE0E3">
                <a:shade val="95000"/>
                <a:satMod val="105000"/>
              </a:srgbClr>
            </a:solidFill>
            <a:prstDash val="solid"/>
          </a:ln>
          <a:effectLst/>
        </p:spPr>
      </p:cxnSp>
      <p:cxnSp>
        <p:nvCxnSpPr>
          <p:cNvPr id="20" name="Straight Connector 19"/>
          <p:cNvCxnSpPr/>
          <p:nvPr/>
        </p:nvCxnSpPr>
        <p:spPr>
          <a:xfrm>
            <a:off x="1547664" y="5984761"/>
            <a:ext cx="0" cy="90679"/>
          </a:xfrm>
          <a:prstGeom prst="line">
            <a:avLst/>
          </a:prstGeom>
          <a:noFill/>
          <a:ln w="9525" cap="flat" cmpd="sng" algn="ctr">
            <a:solidFill>
              <a:srgbClr val="BBE0E3">
                <a:shade val="95000"/>
                <a:satMod val="105000"/>
              </a:srgbClr>
            </a:solidFill>
            <a:prstDash val="solid"/>
          </a:ln>
          <a:effectLst/>
        </p:spPr>
      </p:cxnSp>
      <p:cxnSp>
        <p:nvCxnSpPr>
          <p:cNvPr id="21" name="Straight Connector 20"/>
          <p:cNvCxnSpPr/>
          <p:nvPr/>
        </p:nvCxnSpPr>
        <p:spPr>
          <a:xfrm>
            <a:off x="3259950" y="5981485"/>
            <a:ext cx="0" cy="90679"/>
          </a:xfrm>
          <a:prstGeom prst="line">
            <a:avLst/>
          </a:prstGeom>
          <a:noFill/>
          <a:ln w="9525" cap="flat" cmpd="sng" algn="ctr">
            <a:solidFill>
              <a:srgbClr val="BBE0E3">
                <a:shade val="95000"/>
                <a:satMod val="105000"/>
              </a:srgbClr>
            </a:solidFill>
            <a:prstDash val="solid"/>
          </a:ln>
          <a:effectLst/>
        </p:spPr>
      </p:cxnSp>
      <p:cxnSp>
        <p:nvCxnSpPr>
          <p:cNvPr id="22" name="Straight Connector 21"/>
          <p:cNvCxnSpPr/>
          <p:nvPr/>
        </p:nvCxnSpPr>
        <p:spPr>
          <a:xfrm>
            <a:off x="4970140" y="5980816"/>
            <a:ext cx="0" cy="90679"/>
          </a:xfrm>
          <a:prstGeom prst="line">
            <a:avLst/>
          </a:prstGeom>
          <a:noFill/>
          <a:ln w="9525" cap="flat" cmpd="sng" algn="ctr">
            <a:solidFill>
              <a:srgbClr val="BBE0E3">
                <a:shade val="95000"/>
                <a:satMod val="105000"/>
              </a:srgbClr>
            </a:solidFill>
            <a:prstDash val="solid"/>
          </a:ln>
          <a:effectLst/>
        </p:spPr>
      </p:cxnSp>
      <p:cxnSp>
        <p:nvCxnSpPr>
          <p:cNvPr id="23" name="Straight Connector 22"/>
          <p:cNvCxnSpPr/>
          <p:nvPr/>
        </p:nvCxnSpPr>
        <p:spPr>
          <a:xfrm>
            <a:off x="6676755" y="5981485"/>
            <a:ext cx="0" cy="90679"/>
          </a:xfrm>
          <a:prstGeom prst="line">
            <a:avLst/>
          </a:prstGeom>
          <a:noFill/>
          <a:ln w="9525" cap="flat" cmpd="sng" algn="ctr">
            <a:solidFill>
              <a:srgbClr val="BBE0E3">
                <a:shade val="95000"/>
                <a:satMod val="105000"/>
              </a:srgbClr>
            </a:solidFill>
            <a:prstDash val="solid"/>
          </a:ln>
          <a:effectLst/>
        </p:spPr>
      </p:cxnSp>
      <p:cxnSp>
        <p:nvCxnSpPr>
          <p:cNvPr id="24" name="Straight Connector 23"/>
          <p:cNvCxnSpPr/>
          <p:nvPr/>
        </p:nvCxnSpPr>
        <p:spPr>
          <a:xfrm>
            <a:off x="8383370" y="5981485"/>
            <a:ext cx="0" cy="90679"/>
          </a:xfrm>
          <a:prstGeom prst="line">
            <a:avLst/>
          </a:prstGeom>
          <a:noFill/>
          <a:ln w="9525" cap="flat" cmpd="sng" algn="ctr">
            <a:solidFill>
              <a:srgbClr val="BBE0E3">
                <a:shade val="95000"/>
                <a:satMod val="105000"/>
              </a:srgbClr>
            </a:solidFill>
            <a:prstDash val="solid"/>
          </a:ln>
          <a:effectLst/>
        </p:spPr>
      </p:cxnSp>
      <p:sp>
        <p:nvSpPr>
          <p:cNvPr id="25" name="Szövegdoboz 77"/>
          <p:cNvSpPr txBox="1"/>
          <p:nvPr/>
        </p:nvSpPr>
        <p:spPr>
          <a:xfrm>
            <a:off x="7452320" y="4140225"/>
            <a:ext cx="65114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4</a:t>
            </a:r>
            <a:r>
              <a:rPr kumimoji="0" lang="hu-HU"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/201</a:t>
            </a:r>
            <a:r>
              <a:rPr kumimoji="0" lang="en-US"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rPr>
              <a:t>4</a:t>
            </a:r>
            <a:endParaRPr kumimoji="0" lang="hu-HU" sz="1000" b="0" i="0" u="none" strike="noStrike" kern="1200" cap="none" spc="0" normalizeH="0" baseline="0" noProof="0" dirty="0">
              <a:ln>
                <a:noFill/>
              </a:ln>
              <a:solidFill>
                <a:srgbClr val="FFFFFF"/>
              </a:solidFill>
              <a:effectLst/>
              <a:uLnTx/>
              <a:uFillTx/>
              <a:latin typeface="Verdana"/>
              <a:ea typeface="Verdana" pitchFamily="34" charset="0"/>
              <a:cs typeface="Verdana" pitchFamily="34" charset="0"/>
            </a:endParaRPr>
          </a:p>
        </p:txBody>
      </p:sp>
      <p:sp>
        <p:nvSpPr>
          <p:cNvPr id="26" name="TextBox 25"/>
          <p:cNvSpPr txBox="1"/>
          <p:nvPr/>
        </p:nvSpPr>
        <p:spPr>
          <a:xfrm>
            <a:off x="3065250" y="5194503"/>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7" name="TextBox 26"/>
          <p:cNvSpPr txBox="1"/>
          <p:nvPr/>
        </p:nvSpPr>
        <p:spPr>
          <a:xfrm>
            <a:off x="6147175" y="5220345"/>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8" name="TextBox 27"/>
          <p:cNvSpPr txBox="1"/>
          <p:nvPr/>
        </p:nvSpPr>
        <p:spPr>
          <a:xfrm>
            <a:off x="7835780" y="5220345"/>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2-wide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sp>
        <p:nvSpPr>
          <p:cNvPr id="29" name="TextBox 28"/>
          <p:cNvSpPr txBox="1"/>
          <p:nvPr/>
        </p:nvSpPr>
        <p:spPr>
          <a:xfrm>
            <a:off x="4730435" y="2835080"/>
            <a:ext cx="105670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4-wide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Verdana"/>
                <a:ea typeface="+mn-ea"/>
                <a:cs typeface="+mn-cs"/>
              </a:rPr>
              <a:t>out-of-order</a:t>
            </a:r>
          </a:p>
        </p:txBody>
      </p:sp>
      <p:pic>
        <p:nvPicPr>
          <p:cNvPr id="30"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268760"/>
            <a:ext cx="9083325" cy="4875697"/>
          </a:xfrm>
          <a:prstGeom prst="rect">
            <a:avLst/>
          </a:prstGeom>
        </p:spPr>
      </p:pic>
      <p:sp>
        <p:nvSpPr>
          <p:cNvPr id="31" name="Rounded Rectangle 30"/>
          <p:cNvSpPr/>
          <p:nvPr/>
        </p:nvSpPr>
        <p:spPr>
          <a:xfrm>
            <a:off x="72402" y="4235430"/>
            <a:ext cx="9000000" cy="1584000"/>
          </a:xfrm>
          <a:prstGeom prst="roundRect">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
        <p:nvSpPr>
          <p:cNvPr id="32" name="TextBox 1"/>
          <p:cNvSpPr txBox="1">
            <a:spLocks noChangeArrowheads="1"/>
          </p:cNvSpPr>
          <p:nvPr/>
        </p:nvSpPr>
        <p:spPr bwMode="auto">
          <a:xfrm>
            <a:off x="73456" y="440668"/>
            <a:ext cx="8445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AMD’s cancellation of their x86-based Cat line introduced for mobiles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cxnSp>
        <p:nvCxnSpPr>
          <p:cNvPr id="33" name="Straight Arrow Connector 32"/>
          <p:cNvCxnSpPr/>
          <p:nvPr/>
        </p:nvCxnSpPr>
        <p:spPr bwMode="auto">
          <a:xfrm>
            <a:off x="8358983" y="4509120"/>
            <a:ext cx="482633" cy="1008112"/>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H="1">
            <a:off x="8358983" y="4509232"/>
            <a:ext cx="482633" cy="10080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084920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771" name="AutoShape 3"/>
          <p:cNvSpPr>
            <a:spLocks noChangeArrowheads="1"/>
          </p:cNvSpPr>
          <p:nvPr/>
        </p:nvSpPr>
        <p:spPr bwMode="auto">
          <a:xfrm>
            <a:off x="611560" y="1844824"/>
            <a:ext cx="7961095" cy="563665"/>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5. </a:t>
            </a:r>
            <a:r>
              <a:rPr kumimoji="0" lang="en-US" sz="1900" b="0" i="0" u="none" strike="noStrike" kern="1200" cap="none" spc="0" normalizeH="0" baseline="0" noProof="0" dirty="0">
                <a:ln>
                  <a:noFill/>
                </a:ln>
                <a:solidFill>
                  <a:srgbClr val="FFFFFF"/>
                </a:solidFill>
                <a:effectLst/>
                <a:uLnTx/>
                <a:uFillTx/>
                <a:latin typeface="Verdana"/>
                <a:ea typeface="+mn-ea"/>
                <a:cs typeface="+mn-cs"/>
              </a:rPr>
              <a:t>Evolution of the width </a:t>
            </a: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and performance of </a:t>
            </a:r>
            <a:r>
              <a:rPr kumimoji="0" lang="en-US" sz="1900" b="0" i="0" u="none" strike="noStrike" kern="1200" cap="none" spc="0" normalizeH="0" baseline="0" noProof="0" dirty="0">
                <a:ln>
                  <a:noFill/>
                </a:ln>
                <a:solidFill>
                  <a:srgbClr val="FFFFFF"/>
                </a:solidFill>
                <a:effectLst/>
                <a:uLnTx/>
                <a:uFillTx/>
                <a:latin typeface="Verdana"/>
                <a:ea typeface="+mn-ea"/>
                <a:cs typeface="+mn-cs"/>
              </a:rPr>
              <a:t>mobile </a:t>
            </a:r>
            <a:r>
              <a:rPr lang="en-US" sz="1900" dirty="0">
                <a:solidFill>
                  <a:srgbClr val="FFFFFF"/>
                </a:solidFill>
                <a:latin typeface="Verdana"/>
              </a:rPr>
              <a:t>CPU </a:t>
            </a:r>
            <a:r>
              <a:rPr lang="en-US" sz="1900" dirty="0" smtClean="0">
                <a:solidFill>
                  <a:srgbClr val="FFFFFF"/>
                </a:solidFill>
                <a:latin typeface="Verdana"/>
              </a:rPr>
              <a:t>cores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285755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7F496D3-8788-4B36-8A5C-C87CE3E3637F}" vid="{7C9DE38E-8C1A-4903-98A7-3AFBB843D68A}"/>
    </a:ext>
  </a:extLst>
</a:theme>
</file>

<file path=ppt/theme/theme5.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600" dirty="0"/>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err="1"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F57F55E438109E48B6391729A5612895" ma:contentTypeVersion="11" ma:contentTypeDescription="Új dokumentum létrehozása." ma:contentTypeScope="" ma:versionID="6799ee667cbdf3c801b890cdaf82f340">
  <xsd:schema xmlns:xsd="http://www.w3.org/2001/XMLSchema" xmlns:xs="http://www.w3.org/2001/XMLSchema" xmlns:p="http://schemas.microsoft.com/office/2006/metadata/properties" xmlns:ns3="f743888c-3ec0-442a-bfd6-6c7a23bdab96" targetNamespace="http://schemas.microsoft.com/office/2006/metadata/properties" ma:root="true" ma:fieldsID="1dabecf181e67d368fe81f8b232ae595" ns3:_="">
    <xsd:import namespace="f743888c-3ec0-442a-bfd6-6c7a23bdab9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3888c-3ec0-442a-bfd6-6c7a23bda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0AEE11-0604-4993-A4E0-79D535481BA5}">
  <ds:schemaRefs>
    <ds:schemaRef ds:uri="http://schemas.microsoft.com/office/2006/documentManagement/types"/>
    <ds:schemaRef ds:uri="http://purl.org/dc/dcmitype/"/>
    <ds:schemaRef ds:uri="http://schemas.microsoft.com/office/2006/metadata/properties"/>
    <ds:schemaRef ds:uri="http://purl.org/dc/terms/"/>
    <ds:schemaRef ds:uri="http://www.w3.org/XML/1998/namespace"/>
    <ds:schemaRef ds:uri="http://purl.org/dc/elements/1.1/"/>
    <ds:schemaRef ds:uri="f743888c-3ec0-442a-bfd6-6c7a23bdab96"/>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244FFE7D-07DD-44C8-823D-39BF28A8F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3888c-3ec0-442a-bfd6-6c7a23bdab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21779B-0B33-4499-97A6-C78B52A77C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117178</TotalTime>
  <Words>19016</Words>
  <Application>Microsoft Office PowerPoint</Application>
  <PresentationFormat>On-screen Show (4:3)</PresentationFormat>
  <Paragraphs>3725</Paragraphs>
  <Slides>154</Slides>
  <Notes>25</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154</vt:i4>
      </vt:variant>
    </vt:vector>
  </HeadingPairs>
  <TitlesOfParts>
    <vt:vector size="169" baseType="lpstr">
      <vt:lpstr>Arial</vt:lpstr>
      <vt:lpstr>Calibri</vt:lpstr>
      <vt:lpstr>Cambria Math</vt:lpstr>
      <vt:lpstr>Garamond</vt:lpstr>
      <vt:lpstr>Symbol</vt:lpstr>
      <vt:lpstr>Times New Roman</vt:lpstr>
      <vt:lpstr>Verdana</vt:lpstr>
      <vt:lpstr>Wingdings</vt:lpstr>
      <vt:lpstr>1_Default Design</vt:lpstr>
      <vt:lpstr>4_Default Design</vt:lpstr>
      <vt:lpstr>3_Default Design</vt:lpstr>
      <vt:lpstr>Theme1</vt:lpstr>
      <vt:lpstr>2_Level</vt:lpstr>
      <vt:lpstr>3_Level</vt:lpstr>
      <vt:lpstr>8_Default Design</vt:lpstr>
      <vt:lpstr>PowerPoint Presentation</vt:lpstr>
      <vt:lpstr>1. Recent mobile devices (1)</vt:lpstr>
      <vt:lpstr>PowerPoint Presentation</vt:lpstr>
      <vt:lpstr>PowerPoint Presentation</vt:lpstr>
      <vt:lpstr>1. Overview of recent mobile devices (1)</vt:lpstr>
      <vt:lpstr>1. Overview of recent mobile devices (2)</vt:lpstr>
      <vt:lpstr>1. Overview of recent mobile devices (3)</vt:lpstr>
      <vt:lpstr>1. Overview of recent mobile devices (4)</vt:lpstr>
      <vt:lpstr>1. Overview of recent mobile devices (5)</vt:lpstr>
      <vt:lpstr>1. Overview of recent mobile devices (6)</vt:lpstr>
      <vt:lpstr>1. Overview of recent mobile devices (7)</vt:lpstr>
      <vt:lpstr>1. Overview of recent mobile devices (8)</vt:lpstr>
      <vt:lpstr>1. Overview of recent mobile devices (9)</vt:lpstr>
      <vt:lpstr>2. Overview of recent mobile devices (10)</vt:lpstr>
      <vt:lpstr>PowerPoint Presentation</vt:lpstr>
      <vt:lpstr>PowerPoint Presentation</vt:lpstr>
      <vt:lpstr>2.1 Overview of recent Arm ISA-based mobile devices (1)</vt:lpstr>
      <vt:lpstr>PowerPoint Presentation</vt:lpstr>
      <vt:lpstr>2.2 Licensing of Arm ISA-based mobile processors (1)</vt:lpstr>
      <vt:lpstr>2.2 Licensing of Arm ISA-based mobile processors (2)</vt:lpstr>
      <vt:lpstr>2.2 Licensing of Arm ISA-based mobile processors (3)</vt:lpstr>
      <vt:lpstr>PowerPoint Presentation</vt:lpstr>
      <vt:lpstr>2.3 Recent Arm ISA-based Android and iOS mobile devices (1)</vt:lpstr>
      <vt:lpstr>2.3 Recent Arm ISA-based Android and iOS mobile devices (2)</vt:lpstr>
      <vt:lpstr>2.3 Recent Arm ISA-based Android and iOS mobile devices (3)</vt:lpstr>
      <vt:lpstr>2.3 Recent Arm ISA-based Android and iOS mobile devices (4)</vt:lpstr>
      <vt:lpstr>2.3 Recent Arm ISA-based Android and iOS mobile devices (5)</vt:lpstr>
      <vt:lpstr>2.3 Recent Arm ISA-based Android and iOS mobile devices (6)</vt:lpstr>
      <vt:lpstr>2.3 Recent Arm ISA-based Android and iOS mobile devices (7)</vt:lpstr>
      <vt:lpstr>2.3 Recent Arm ISA-based Android and iOS mobile devices (8)</vt:lpstr>
      <vt:lpstr>PowerPoint Presentation</vt:lpstr>
      <vt:lpstr>2.4 Arm-based mobile Windows devices (1)</vt:lpstr>
      <vt:lpstr>2.4 Arm-based mobile Windows devices (2)</vt:lpstr>
      <vt:lpstr>2.4 Arm-based mobile Windows devices (3)</vt:lpstr>
      <vt:lpstr>2.4 Arm-based mobile Windows devices (4)</vt:lpstr>
      <vt:lpstr>2.4 Arm-based mobile Windows devices (5)</vt:lpstr>
      <vt:lpstr>2.4 Arm-based mobile Windows devices (6)</vt:lpstr>
      <vt:lpstr>2.4 Arm-based mobile Windows devices (7)</vt:lpstr>
      <vt:lpstr>2.4 Arm-based mobile Windows devices (8)</vt:lpstr>
      <vt:lpstr>2.4 Arm-based mobile Windows devices (9)</vt:lpstr>
      <vt:lpstr>2.4 Arm-based mobile Windows devices (10)</vt:lpstr>
      <vt:lpstr>2.4 Arm-based mobile Windows devices (11)</vt:lpstr>
      <vt:lpstr>2.4 Arm-based mobile Windows devices (12)</vt:lpstr>
      <vt:lpstr>2.4 Arm-based mobile Windows devices (13)</vt:lpstr>
      <vt:lpstr>2.4 Arm-based mobile Windows devices (14)</vt:lpstr>
      <vt:lpstr>2.4 Arm-based mobile Windows devices (15)</vt:lpstr>
      <vt:lpstr>2.4 Arm-based mobile Windows devices (16)</vt:lpstr>
      <vt:lpstr>2.4 Arm-based mobile Windows devices (17)</vt:lpstr>
      <vt:lpstr>2.4 Arm-based mobile Windows devices (18)</vt:lpstr>
      <vt:lpstr>2.4 Arm-based mobile Windows devices (19)</vt:lpstr>
      <vt:lpstr>2.4 Arm-based mobile Windows devices (20)</vt:lpstr>
      <vt:lpstr>PowerPoint Presentation</vt:lpstr>
      <vt:lpstr>2.5 Arm-based mobile Chrome devices (Chromebooks) (1)</vt:lpstr>
      <vt:lpstr>2.5 Arm-based mobile Chrome devices (Chromebooks) (2)</vt:lpstr>
      <vt:lpstr>2.5 Arm-based mobile Chrome devices (Chromebooks) (3)</vt:lpstr>
      <vt:lpstr>2.5 Arm-based mobile Chrome devices (Chromebooks) (4)</vt:lpstr>
      <vt:lpstr>2.5 Arm-based mobile Chrome devices (Chromebooks) (5)</vt:lpstr>
      <vt:lpstr>2.5 Arm-based mobile Chrome devices (Chromebooks) (6)</vt:lpstr>
      <vt:lpstr>2.5 Arm-based mobile Chrome devices (Chromebooks) (7)</vt:lpstr>
      <vt:lpstr>PowerPoint Presentation</vt:lpstr>
      <vt:lpstr>PowerPoint Presentation</vt:lpstr>
      <vt:lpstr>3.1 Overview of recent x86-based mobile devices (1)</vt:lpstr>
      <vt:lpstr>PowerPoint Presentation</vt:lpstr>
      <vt:lpstr>3.2 x86 (Core 2/Zen)-based mobile Chrome devices (Chromebooks) (1)</vt:lpstr>
      <vt:lpstr>3.2 x86 (Core 2/Zen)-based mobile Chrome devices (Chromebooks) (2)</vt:lpstr>
      <vt:lpstr>PowerPoint Presentation</vt:lpstr>
      <vt:lpstr>3.3 x86 (Core 2/Zen)-based mobile Windows devices (Surface devices) (1) </vt:lpstr>
      <vt:lpstr>3.3 x86 (Core 2/Zen)-based mobile Windows devices (Surface devices) (2) </vt:lpstr>
      <vt:lpstr>3.3 x86 (Core 2/Zen)-based mobile Windows devices (Surface devices) (5) </vt:lpstr>
      <vt:lpstr>3.3 x86 (Core 2/Zen)-based mobile Windows devices (Surface devices) (4) </vt:lpstr>
      <vt:lpstr>3.3 x86 (Core 2/Zen)-based mobile Windows devices (Surface devices) (3) </vt:lpstr>
      <vt:lpstr>3.3 x86 (Core 2/Zen)-based mobile Windows devices (Surface devices) (6) </vt:lpstr>
      <vt:lpstr>3.3 x86 (Core 2/Zen)-based mobile Windows devices (Surface devices) (7) </vt:lpstr>
      <vt:lpstr>3.3 x86 (Core 2/Zen)-based mobile Windows devices (Surface devices) (8) </vt:lpstr>
      <vt:lpstr>PowerPoint Presentation</vt:lpstr>
      <vt:lpstr>PowerPoint Presentation</vt:lpstr>
      <vt:lpstr>4.1 Overview of major historical mobile device types (1)</vt:lpstr>
      <vt:lpstr>PowerPoint Presentation</vt:lpstr>
      <vt:lpstr>4.2 Arm-based Windows smartphones (1)</vt:lpstr>
      <vt:lpstr>4.2 Arm-based Windows smartphones (2)</vt:lpstr>
      <vt:lpstr>4.2 Arm-based Windows smartphones (3)</vt:lpstr>
      <vt:lpstr>4.2 Arm-based Windows smartphones (3)</vt:lpstr>
      <vt:lpstr>4.2 Arm-based Windows smartphones (4)</vt:lpstr>
      <vt:lpstr>4.2 Arm-based Windows smartphones (5)</vt:lpstr>
      <vt:lpstr>4.2 Arm-based Windows smartphones (6)</vt:lpstr>
      <vt:lpstr>4.2 Arm-based Windows smartphones (7)</vt:lpstr>
      <vt:lpstr>PowerPoint Presentation</vt:lpstr>
      <vt:lpstr>4.3 x86 (Atom/Cat)-based Android/Windows smartphones/tablets (1)</vt:lpstr>
      <vt:lpstr>4.3 x86 (Atom/Cat)-based Android/Windows smartphones/tablets (2)</vt:lpstr>
      <vt:lpstr>4.3 x86 (Atom/Cat)-based Android/Windows smartphones/tablets (3)</vt:lpstr>
      <vt:lpstr>4.3 x86 (Atom/Cat)-based Android/Windows smartphones/tablets (4)</vt:lpstr>
      <vt:lpstr>4.3 x86 (Atom/Cat)-based Android/Windows smartphones/tablets (5)</vt:lpstr>
      <vt:lpstr>4.3 x86 (Atom/Cat)-based Android/Windows smartphones/tablets (6)</vt:lpstr>
      <vt:lpstr>4.3 x86 (Atom/Cat)-based Android/Windows smartphones/tablets (7)</vt:lpstr>
      <vt:lpstr>4.3 x86 (Atom/Cat)-based Android/Windows smartphones/tablets (8)</vt:lpstr>
      <vt:lpstr>4.3 x86 (Atom/Cat)-based Android/Windows smartphones/tablets (9)</vt:lpstr>
      <vt:lpstr>4.3 x86 (Atom/Cat)-based Android/Windows smartphones/tablets (10)</vt:lpstr>
      <vt:lpstr>4.3 x86 (Atom/Cat)-based Android/Windows smartphones/tablets (11)</vt:lpstr>
      <vt:lpstr>PowerPoint Presentation</vt:lpstr>
      <vt:lpstr>5. Evolution of the width of mobile CPU cores (1)</vt:lpstr>
      <vt:lpstr>5. Evolution of the width of mobile CPU cores (2)</vt:lpstr>
      <vt:lpstr>5. Evolution of the width of mobile CPU cores (3)</vt:lpstr>
      <vt:lpstr>5. Evolution of the width of mobile CPU cores (4)</vt:lpstr>
      <vt:lpstr>5. Evolution of the width of mobile CPU cores (5)</vt:lpstr>
      <vt:lpstr>5. Evolution of the width of mobile CPU cores (6)</vt:lpstr>
      <vt:lpstr>5. Evolution of the width of mobile CPU cores (7)</vt:lpstr>
      <vt:lpstr>5. Evolution of the width of mobile CPU cores (8)</vt:lpstr>
      <vt:lpstr>5. Evolution of the width of mobile CPU cores (9)</vt:lpstr>
      <vt:lpstr>5. Evolution of the width of mobile CPU cores (10)</vt:lpstr>
      <vt:lpstr>5. Evolution of the width of mobile CPU cores (11)</vt:lpstr>
      <vt:lpstr>5. Evolution of the width of mobile CPU cores (12)</vt:lpstr>
      <vt:lpstr>5. Evolution of the width of mobile CPU cores (13)</vt:lpstr>
      <vt:lpstr>5. Evolution of the width of mobile CPU cores (14)</vt:lpstr>
      <vt:lpstr>5. Evolution of the width of mobile CPU cores (15)</vt:lpstr>
      <vt:lpstr>5. Evolution of the width of mobile CPU cores (16)</vt:lpstr>
      <vt:lpstr>5. Evolution of the width of mobile CPU cores (17)</vt:lpstr>
      <vt:lpstr>5. Evolution of the width of mobile CPU cores (18)</vt:lpstr>
      <vt:lpstr>5. Evolution of the width of mobile CPU cores (19)</vt:lpstr>
      <vt:lpstr>5. Evolution of the width of mobile CPU cores (20)</vt:lpstr>
      <vt:lpstr>5. Evolution of the width of mobile CPU cores (21)</vt:lpstr>
      <vt:lpstr>PowerPoint Presentation</vt:lpstr>
      <vt:lpstr>6. Appendix: Evolution of Apple’s mobile processors (1)</vt:lpstr>
      <vt:lpstr>6. Appendix: Evolution of Apple’s mobile processors (2)</vt:lpstr>
      <vt:lpstr>6. Appendix: Evolution of Apple’s mobile processors (3)</vt:lpstr>
      <vt:lpstr>6. Appendix: Evolution of Apple’s mobile processors (4)</vt:lpstr>
      <vt:lpstr>6. Appendix: Evolution of Apple’s mobile processors (5)</vt:lpstr>
      <vt:lpstr>6. Appendix: Evolution of Apple’s mobile processors (6)</vt:lpstr>
      <vt:lpstr>6. Appendix: Evolution of Apple’s mobile processors (7)</vt:lpstr>
      <vt:lpstr>6. Appendix: Evolution of Apple’s mobile processors (8)</vt:lpstr>
      <vt:lpstr>6. Appendix: Evolution of Apple’s mobile processors (9)</vt:lpstr>
      <vt:lpstr>6. Appendix: Evolution of Apple’s mobile processors (10)</vt:lpstr>
      <vt:lpstr>6. Appendix: Evolution of Apple’s mobile processors (11)</vt:lpstr>
      <vt:lpstr>6. Appendix: Evolution of Apple’s mobile processors (12)</vt:lpstr>
      <vt:lpstr>6. Appendix: Evolution of Apple’s mobile processors (13)</vt:lpstr>
      <vt:lpstr>6. Appendix: Evolution of Apple’s mobile processors (14)</vt:lpstr>
      <vt:lpstr>6. Appendix: Evolution of Apple’s mobile processors (15)</vt:lpstr>
      <vt:lpstr>6. Appendix: Evolution of Apple’s mobile processors (16)</vt:lpstr>
      <vt:lpstr>6. Appendix: Evolution of Apple’s mobile processors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References (15)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dc:creator>
  <cp:lastModifiedBy>Prof. Dr. Sima Dezső</cp:lastModifiedBy>
  <cp:revision>2188</cp:revision>
  <cp:lastPrinted>2022-10-28T11:18:40Z</cp:lastPrinted>
  <dcterms:created xsi:type="dcterms:W3CDTF">2018-04-17T06:51:48Z</dcterms:created>
  <dcterms:modified xsi:type="dcterms:W3CDTF">2022-11-29T21:21:32Z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0x010100F57F55E438109E48B6391729A5612895</vt:lpwstr>
  </property>
</Properties>
</file>