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4"/>
    <p:sldMasterId id="2147483714" r:id="rId5"/>
    <p:sldMasterId id="2147483727" r:id="rId6"/>
  </p:sldMasterIdLst>
  <p:notesMasterIdLst>
    <p:notesMasterId r:id="rId349"/>
  </p:notesMasterIdLst>
  <p:sldIdLst>
    <p:sldId id="846" r:id="rId7"/>
    <p:sldId id="817" r:id="rId8"/>
    <p:sldId id="818" r:id="rId9"/>
    <p:sldId id="819" r:id="rId10"/>
    <p:sldId id="820" r:id="rId11"/>
    <p:sldId id="821" r:id="rId12"/>
    <p:sldId id="822" r:id="rId13"/>
    <p:sldId id="823" r:id="rId14"/>
    <p:sldId id="824" r:id="rId15"/>
    <p:sldId id="928" r:id="rId16"/>
    <p:sldId id="825" r:id="rId17"/>
    <p:sldId id="826" r:id="rId18"/>
    <p:sldId id="827" r:id="rId19"/>
    <p:sldId id="828" r:id="rId20"/>
    <p:sldId id="829" r:id="rId21"/>
    <p:sldId id="830" r:id="rId22"/>
    <p:sldId id="831" r:id="rId23"/>
    <p:sldId id="832" r:id="rId24"/>
    <p:sldId id="833" r:id="rId25"/>
    <p:sldId id="834" r:id="rId26"/>
    <p:sldId id="835" r:id="rId27"/>
    <p:sldId id="836" r:id="rId28"/>
    <p:sldId id="837" r:id="rId29"/>
    <p:sldId id="838" r:id="rId30"/>
    <p:sldId id="1074" r:id="rId31"/>
    <p:sldId id="840" r:id="rId32"/>
    <p:sldId id="841" r:id="rId33"/>
    <p:sldId id="842" r:id="rId34"/>
    <p:sldId id="843" r:id="rId35"/>
    <p:sldId id="844" r:id="rId36"/>
    <p:sldId id="845" r:id="rId37"/>
    <p:sldId id="849" r:id="rId38"/>
    <p:sldId id="1077" r:id="rId39"/>
    <p:sldId id="1009" r:id="rId40"/>
    <p:sldId id="1099" r:id="rId41"/>
    <p:sldId id="1100" r:id="rId42"/>
    <p:sldId id="1010" r:id="rId43"/>
    <p:sldId id="1011" r:id="rId44"/>
    <p:sldId id="1012" r:id="rId45"/>
    <p:sldId id="850" r:id="rId46"/>
    <p:sldId id="1081" r:id="rId47"/>
    <p:sldId id="1082" r:id="rId48"/>
    <p:sldId id="1083" r:id="rId49"/>
    <p:sldId id="1023" r:id="rId50"/>
    <p:sldId id="1019" r:id="rId51"/>
    <p:sldId id="1063" r:id="rId52"/>
    <p:sldId id="945" r:id="rId53"/>
    <p:sldId id="894" r:id="rId54"/>
    <p:sldId id="1065" r:id="rId55"/>
    <p:sldId id="290" r:id="rId56"/>
    <p:sldId id="291" r:id="rId57"/>
    <p:sldId id="1084" r:id="rId58"/>
    <p:sldId id="293" r:id="rId59"/>
    <p:sldId id="294" r:id="rId60"/>
    <p:sldId id="879" r:id="rId61"/>
    <p:sldId id="296" r:id="rId62"/>
    <p:sldId id="297" r:id="rId63"/>
    <p:sldId id="298" r:id="rId64"/>
    <p:sldId id="326" r:id="rId65"/>
    <p:sldId id="321" r:id="rId66"/>
    <p:sldId id="369" r:id="rId67"/>
    <p:sldId id="368" r:id="rId68"/>
    <p:sldId id="1086" r:id="rId69"/>
    <p:sldId id="299" r:id="rId70"/>
    <p:sldId id="300" r:id="rId71"/>
    <p:sldId id="301" r:id="rId72"/>
    <p:sldId id="302" r:id="rId73"/>
    <p:sldId id="365" r:id="rId74"/>
    <p:sldId id="362" r:id="rId75"/>
    <p:sldId id="816" r:id="rId76"/>
    <p:sldId id="366" r:id="rId77"/>
    <p:sldId id="895" r:id="rId78"/>
    <p:sldId id="370" r:id="rId79"/>
    <p:sldId id="371" r:id="rId80"/>
    <p:sldId id="372" r:id="rId81"/>
    <p:sldId id="373" r:id="rId82"/>
    <p:sldId id="374" r:id="rId83"/>
    <p:sldId id="375" r:id="rId84"/>
    <p:sldId id="376" r:id="rId85"/>
    <p:sldId id="377" r:id="rId86"/>
    <p:sldId id="378" r:id="rId87"/>
    <p:sldId id="379" r:id="rId88"/>
    <p:sldId id="380" r:id="rId89"/>
    <p:sldId id="381" r:id="rId90"/>
    <p:sldId id="382" r:id="rId91"/>
    <p:sldId id="383" r:id="rId92"/>
    <p:sldId id="398" r:id="rId93"/>
    <p:sldId id="399" r:id="rId94"/>
    <p:sldId id="400" r:id="rId95"/>
    <p:sldId id="401" r:id="rId96"/>
    <p:sldId id="402" r:id="rId97"/>
    <p:sldId id="403" r:id="rId98"/>
    <p:sldId id="404" r:id="rId99"/>
    <p:sldId id="405" r:id="rId100"/>
    <p:sldId id="1014" r:id="rId101"/>
    <p:sldId id="880" r:id="rId102"/>
    <p:sldId id="1024" r:id="rId103"/>
    <p:sldId id="1033" r:id="rId104"/>
    <p:sldId id="1025" r:id="rId105"/>
    <p:sldId id="940" r:id="rId106"/>
    <p:sldId id="564" r:id="rId107"/>
    <p:sldId id="1087" r:id="rId108"/>
    <p:sldId id="1088" r:id="rId109"/>
    <p:sldId id="897" r:id="rId110"/>
    <p:sldId id="899" r:id="rId111"/>
    <p:sldId id="855" r:id="rId112"/>
    <p:sldId id="904" r:id="rId113"/>
    <p:sldId id="906" r:id="rId114"/>
    <p:sldId id="907" r:id="rId115"/>
    <p:sldId id="908" r:id="rId116"/>
    <p:sldId id="913" r:id="rId117"/>
    <p:sldId id="901" r:id="rId118"/>
    <p:sldId id="856" r:id="rId119"/>
    <p:sldId id="857" r:id="rId120"/>
    <p:sldId id="1066" r:id="rId121"/>
    <p:sldId id="886" r:id="rId122"/>
    <p:sldId id="888" r:id="rId123"/>
    <p:sldId id="890" r:id="rId124"/>
    <p:sldId id="1089" r:id="rId125"/>
    <p:sldId id="921" r:id="rId126"/>
    <p:sldId id="923" r:id="rId127"/>
    <p:sldId id="920" r:id="rId128"/>
    <p:sldId id="924" r:id="rId129"/>
    <p:sldId id="927" r:id="rId130"/>
    <p:sldId id="926" r:id="rId131"/>
    <p:sldId id="891" r:id="rId132"/>
    <p:sldId id="598" r:id="rId133"/>
    <p:sldId id="771" r:id="rId134"/>
    <p:sldId id="1015" r:id="rId135"/>
    <p:sldId id="601" r:id="rId136"/>
    <p:sldId id="602" r:id="rId137"/>
    <p:sldId id="603" r:id="rId138"/>
    <p:sldId id="604" r:id="rId139"/>
    <p:sldId id="605" r:id="rId140"/>
    <p:sldId id="606" r:id="rId141"/>
    <p:sldId id="607" r:id="rId142"/>
    <p:sldId id="608" r:id="rId143"/>
    <p:sldId id="609" r:id="rId144"/>
    <p:sldId id="610" r:id="rId145"/>
    <p:sldId id="611" r:id="rId146"/>
    <p:sldId id="774" r:id="rId147"/>
    <p:sldId id="612" r:id="rId148"/>
    <p:sldId id="613" r:id="rId149"/>
    <p:sldId id="615" r:id="rId150"/>
    <p:sldId id="616" r:id="rId151"/>
    <p:sldId id="496" r:id="rId152"/>
    <p:sldId id="557" r:id="rId153"/>
    <p:sldId id="558" r:id="rId154"/>
    <p:sldId id="559" r:id="rId155"/>
    <p:sldId id="1072" r:id="rId156"/>
    <p:sldId id="1073" r:id="rId157"/>
    <p:sldId id="1017" r:id="rId158"/>
    <p:sldId id="1018" r:id="rId159"/>
    <p:sldId id="1095" r:id="rId160"/>
    <p:sldId id="775" r:id="rId161"/>
    <p:sldId id="500" r:id="rId162"/>
    <p:sldId id="501" r:id="rId163"/>
    <p:sldId id="776" r:id="rId164"/>
    <p:sldId id="505" r:id="rId165"/>
    <p:sldId id="815" r:id="rId166"/>
    <p:sldId id="578" r:id="rId167"/>
    <p:sldId id="1090" r:id="rId168"/>
    <p:sldId id="588" r:id="rId169"/>
    <p:sldId id="630" r:id="rId170"/>
    <p:sldId id="777" r:id="rId171"/>
    <p:sldId id="1034" r:id="rId172"/>
    <p:sldId id="1060" r:id="rId173"/>
    <p:sldId id="800" r:id="rId174"/>
    <p:sldId id="785" r:id="rId175"/>
    <p:sldId id="781" r:id="rId176"/>
    <p:sldId id="782" r:id="rId177"/>
    <p:sldId id="783" r:id="rId178"/>
    <p:sldId id="1016" r:id="rId179"/>
    <p:sldId id="635" r:id="rId180"/>
    <p:sldId id="788" r:id="rId181"/>
    <p:sldId id="641" r:id="rId182"/>
    <p:sldId id="794" r:id="rId183"/>
    <p:sldId id="798" r:id="rId184"/>
    <p:sldId id="801" r:id="rId185"/>
    <p:sldId id="640" r:id="rId186"/>
    <p:sldId id="802" r:id="rId187"/>
    <p:sldId id="1035" r:id="rId188"/>
    <p:sldId id="1036" r:id="rId189"/>
    <p:sldId id="1037" r:id="rId190"/>
    <p:sldId id="1038" r:id="rId191"/>
    <p:sldId id="1070" r:id="rId192"/>
    <p:sldId id="1068" r:id="rId193"/>
    <p:sldId id="1069" r:id="rId194"/>
    <p:sldId id="1042" r:id="rId195"/>
    <p:sldId id="1043" r:id="rId196"/>
    <p:sldId id="1044" r:id="rId197"/>
    <p:sldId id="1050" r:id="rId198"/>
    <p:sldId id="1046" r:id="rId199"/>
    <p:sldId id="1047" r:id="rId200"/>
    <p:sldId id="1048" r:id="rId201"/>
    <p:sldId id="643" r:id="rId202"/>
    <p:sldId id="804" r:id="rId203"/>
    <p:sldId id="646" r:id="rId204"/>
    <p:sldId id="647" r:id="rId205"/>
    <p:sldId id="648" r:id="rId206"/>
    <p:sldId id="649" r:id="rId207"/>
    <p:sldId id="650" r:id="rId208"/>
    <p:sldId id="651" r:id="rId209"/>
    <p:sldId id="665" r:id="rId210"/>
    <p:sldId id="858" r:id="rId211"/>
    <p:sldId id="666" r:id="rId212"/>
    <p:sldId id="861" r:id="rId213"/>
    <p:sldId id="668" r:id="rId214"/>
    <p:sldId id="864" r:id="rId215"/>
    <p:sldId id="669" r:id="rId216"/>
    <p:sldId id="670" r:id="rId217"/>
    <p:sldId id="862" r:id="rId218"/>
    <p:sldId id="672" r:id="rId219"/>
    <p:sldId id="675" r:id="rId220"/>
    <p:sldId id="673" r:id="rId221"/>
    <p:sldId id="865" r:id="rId222"/>
    <p:sldId id="676" r:id="rId223"/>
    <p:sldId id="677" r:id="rId224"/>
    <p:sldId id="682" r:id="rId225"/>
    <p:sldId id="683" r:id="rId226"/>
    <p:sldId id="684" r:id="rId227"/>
    <p:sldId id="685" r:id="rId228"/>
    <p:sldId id="686" r:id="rId229"/>
    <p:sldId id="687" r:id="rId230"/>
    <p:sldId id="688" r:id="rId231"/>
    <p:sldId id="689" r:id="rId232"/>
    <p:sldId id="690" r:id="rId233"/>
    <p:sldId id="691" r:id="rId234"/>
    <p:sldId id="695" r:id="rId235"/>
    <p:sldId id="696" r:id="rId236"/>
    <p:sldId id="697" r:id="rId237"/>
    <p:sldId id="1052" r:id="rId238"/>
    <p:sldId id="699" r:id="rId239"/>
    <p:sldId id="700" r:id="rId240"/>
    <p:sldId id="701" r:id="rId241"/>
    <p:sldId id="1057" r:id="rId242"/>
    <p:sldId id="702" r:id="rId243"/>
    <p:sldId id="732" r:id="rId244"/>
    <p:sldId id="733" r:id="rId245"/>
    <p:sldId id="1058" r:id="rId246"/>
    <p:sldId id="1067" r:id="rId247"/>
    <p:sldId id="1059" r:id="rId248"/>
    <p:sldId id="987" r:id="rId249"/>
    <p:sldId id="988" r:id="rId250"/>
    <p:sldId id="989" r:id="rId251"/>
    <p:sldId id="990" r:id="rId252"/>
    <p:sldId id="991" r:id="rId253"/>
    <p:sldId id="992" r:id="rId254"/>
    <p:sldId id="993" r:id="rId255"/>
    <p:sldId id="994" r:id="rId256"/>
    <p:sldId id="995" r:id="rId257"/>
    <p:sldId id="996" r:id="rId258"/>
    <p:sldId id="997" r:id="rId259"/>
    <p:sldId id="998" r:id="rId260"/>
    <p:sldId id="999" r:id="rId261"/>
    <p:sldId id="947" r:id="rId262"/>
    <p:sldId id="948" r:id="rId263"/>
    <p:sldId id="949" r:id="rId264"/>
    <p:sldId id="950" r:id="rId265"/>
    <p:sldId id="951" r:id="rId266"/>
    <p:sldId id="952" r:id="rId267"/>
    <p:sldId id="953" r:id="rId268"/>
    <p:sldId id="954" r:id="rId269"/>
    <p:sldId id="955" r:id="rId270"/>
    <p:sldId id="956" r:id="rId271"/>
    <p:sldId id="957" r:id="rId272"/>
    <p:sldId id="958" r:id="rId273"/>
    <p:sldId id="959" r:id="rId274"/>
    <p:sldId id="960" r:id="rId275"/>
    <p:sldId id="961" r:id="rId276"/>
    <p:sldId id="962" r:id="rId277"/>
    <p:sldId id="963" r:id="rId278"/>
    <p:sldId id="964" r:id="rId279"/>
    <p:sldId id="965" r:id="rId280"/>
    <p:sldId id="966" r:id="rId281"/>
    <p:sldId id="967" r:id="rId282"/>
    <p:sldId id="968" r:id="rId283"/>
    <p:sldId id="969" r:id="rId284"/>
    <p:sldId id="970" r:id="rId285"/>
    <p:sldId id="971" r:id="rId286"/>
    <p:sldId id="972" r:id="rId287"/>
    <p:sldId id="973" r:id="rId288"/>
    <p:sldId id="974" r:id="rId289"/>
    <p:sldId id="975" r:id="rId290"/>
    <p:sldId id="976" r:id="rId291"/>
    <p:sldId id="977" r:id="rId292"/>
    <p:sldId id="978" r:id="rId293"/>
    <p:sldId id="979" r:id="rId294"/>
    <p:sldId id="980" r:id="rId295"/>
    <p:sldId id="981" r:id="rId296"/>
    <p:sldId id="982" r:id="rId297"/>
    <p:sldId id="983" r:id="rId298"/>
    <p:sldId id="984" r:id="rId299"/>
    <p:sldId id="985" r:id="rId300"/>
    <p:sldId id="1000" r:id="rId301"/>
    <p:sldId id="1001" r:id="rId302"/>
    <p:sldId id="1091" r:id="rId303"/>
    <p:sldId id="1002" r:id="rId304"/>
    <p:sldId id="1003" r:id="rId305"/>
    <p:sldId id="1004" r:id="rId306"/>
    <p:sldId id="1005" r:id="rId307"/>
    <p:sldId id="1006" r:id="rId308"/>
    <p:sldId id="1007" r:id="rId309"/>
    <p:sldId id="1008" r:id="rId310"/>
    <p:sldId id="740" r:id="rId311"/>
    <p:sldId id="741" r:id="rId312"/>
    <p:sldId id="742" r:id="rId313"/>
    <p:sldId id="743" r:id="rId314"/>
    <p:sldId id="744" r:id="rId315"/>
    <p:sldId id="745" r:id="rId316"/>
    <p:sldId id="746" r:id="rId317"/>
    <p:sldId id="747" r:id="rId318"/>
    <p:sldId id="748" r:id="rId319"/>
    <p:sldId id="749" r:id="rId320"/>
    <p:sldId id="750" r:id="rId321"/>
    <p:sldId id="751" r:id="rId322"/>
    <p:sldId id="752" r:id="rId323"/>
    <p:sldId id="753" r:id="rId324"/>
    <p:sldId id="754" r:id="rId325"/>
    <p:sldId id="755" r:id="rId326"/>
    <p:sldId id="756" r:id="rId327"/>
    <p:sldId id="757" r:id="rId328"/>
    <p:sldId id="758" r:id="rId329"/>
    <p:sldId id="759" r:id="rId330"/>
    <p:sldId id="760" r:id="rId331"/>
    <p:sldId id="761" r:id="rId332"/>
    <p:sldId id="762" r:id="rId333"/>
    <p:sldId id="763" r:id="rId334"/>
    <p:sldId id="764" r:id="rId335"/>
    <p:sldId id="765" r:id="rId336"/>
    <p:sldId id="766" r:id="rId337"/>
    <p:sldId id="767" r:id="rId338"/>
    <p:sldId id="768" r:id="rId339"/>
    <p:sldId id="769" r:id="rId340"/>
    <p:sldId id="770" r:id="rId341"/>
    <p:sldId id="694" r:id="rId342"/>
    <p:sldId id="1078" r:id="rId343"/>
    <p:sldId id="1079" r:id="rId344"/>
    <p:sldId id="1080" r:id="rId345"/>
    <p:sldId id="585" r:id="rId346"/>
    <p:sldId id="586" r:id="rId347"/>
    <p:sldId id="587" r:id="rId34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8" userDrawn="1">
          <p15:clr>
            <a:srgbClr val="A4A3A4"/>
          </p15:clr>
        </p15:guide>
        <p15:guide id="2" pos="136" userDrawn="1">
          <p15:clr>
            <a:srgbClr val="A4A3A4"/>
          </p15:clr>
        </p15:guide>
        <p15:guide id="4" orient="horz" pos="289" userDrawn="1">
          <p15:clr>
            <a:srgbClr val="A4A3A4"/>
          </p15:clr>
        </p15:guide>
        <p15:guide id="5" pos="161" userDrawn="1">
          <p15:clr>
            <a:srgbClr val="A4A3A4"/>
          </p15:clr>
        </p15:guide>
        <p15:guide id="6" pos="50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FFB8"/>
    <a:srgbClr val="B8E08C"/>
    <a:srgbClr val="DDEEFF"/>
    <a:srgbClr val="DDF2FF"/>
    <a:srgbClr val="86A4A7"/>
    <a:srgbClr val="EEEEEE"/>
    <a:srgbClr val="EAEAEA"/>
    <a:srgbClr val="E2E2E2"/>
    <a:srgbClr val="C9C9C9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449DDE-B4A9-41B3-B451-5C944247E7EB}" v="2195" dt="2023-12-05T12:52:54.97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183" autoAdjust="0"/>
    <p:restoredTop sz="94660"/>
  </p:normalViewPr>
  <p:slideViewPr>
    <p:cSldViewPr showGuides="1">
      <p:cViewPr varScale="1">
        <p:scale>
          <a:sx n="111" d="100"/>
          <a:sy n="111" d="100"/>
        </p:scale>
        <p:origin x="1518" y="114"/>
      </p:cViewPr>
      <p:guideLst>
        <p:guide orient="horz" pos="3058"/>
        <p:guide pos="136"/>
        <p:guide orient="horz" pos="289"/>
        <p:guide pos="161"/>
        <p:guide pos="50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9601" cy="39601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99" Type="http://schemas.openxmlformats.org/officeDocument/2006/relationships/slide" Target="slides/slide293.xml"/><Relationship Id="rId21" Type="http://schemas.openxmlformats.org/officeDocument/2006/relationships/slide" Target="slides/slide15.xml"/><Relationship Id="rId63" Type="http://schemas.openxmlformats.org/officeDocument/2006/relationships/slide" Target="slides/slide57.xml"/><Relationship Id="rId159" Type="http://schemas.openxmlformats.org/officeDocument/2006/relationships/slide" Target="slides/slide153.xml"/><Relationship Id="rId324" Type="http://schemas.openxmlformats.org/officeDocument/2006/relationships/slide" Target="slides/slide318.xml"/><Relationship Id="rId170" Type="http://schemas.openxmlformats.org/officeDocument/2006/relationships/slide" Target="slides/slide164.xml"/><Relationship Id="rId226" Type="http://schemas.openxmlformats.org/officeDocument/2006/relationships/slide" Target="slides/slide220.xml"/><Relationship Id="rId268" Type="http://schemas.openxmlformats.org/officeDocument/2006/relationships/slide" Target="slides/slide262.xml"/><Relationship Id="rId32" Type="http://schemas.openxmlformats.org/officeDocument/2006/relationships/slide" Target="slides/slide26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335" Type="http://schemas.openxmlformats.org/officeDocument/2006/relationships/slide" Target="slides/slide329.xml"/><Relationship Id="rId5" Type="http://schemas.openxmlformats.org/officeDocument/2006/relationships/slideMaster" Target="slideMasters/slideMaster2.xml"/><Relationship Id="rId181" Type="http://schemas.openxmlformats.org/officeDocument/2006/relationships/slide" Target="slides/slide175.xml"/><Relationship Id="rId237" Type="http://schemas.openxmlformats.org/officeDocument/2006/relationships/slide" Target="slides/slide231.xml"/><Relationship Id="rId279" Type="http://schemas.openxmlformats.org/officeDocument/2006/relationships/slide" Target="slides/slide273.xml"/><Relationship Id="rId43" Type="http://schemas.openxmlformats.org/officeDocument/2006/relationships/slide" Target="slides/slide37.xml"/><Relationship Id="rId139" Type="http://schemas.openxmlformats.org/officeDocument/2006/relationships/slide" Target="slides/slide133.xml"/><Relationship Id="rId290" Type="http://schemas.openxmlformats.org/officeDocument/2006/relationships/slide" Target="slides/slide284.xml"/><Relationship Id="rId304" Type="http://schemas.openxmlformats.org/officeDocument/2006/relationships/slide" Target="slides/slide298.xml"/><Relationship Id="rId346" Type="http://schemas.openxmlformats.org/officeDocument/2006/relationships/slide" Target="slides/slide340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92" Type="http://schemas.openxmlformats.org/officeDocument/2006/relationships/slide" Target="slides/slide186.xml"/><Relationship Id="rId206" Type="http://schemas.openxmlformats.org/officeDocument/2006/relationships/slide" Target="slides/slide200.xml"/><Relationship Id="rId248" Type="http://schemas.openxmlformats.org/officeDocument/2006/relationships/slide" Target="slides/slide242.xml"/><Relationship Id="rId12" Type="http://schemas.openxmlformats.org/officeDocument/2006/relationships/slide" Target="slides/slide6.xml"/><Relationship Id="rId108" Type="http://schemas.openxmlformats.org/officeDocument/2006/relationships/slide" Target="slides/slide102.xml"/><Relationship Id="rId315" Type="http://schemas.openxmlformats.org/officeDocument/2006/relationships/slide" Target="slides/slide309.xml"/><Relationship Id="rId54" Type="http://schemas.openxmlformats.org/officeDocument/2006/relationships/slide" Target="slides/slide48.xml"/><Relationship Id="rId96" Type="http://schemas.openxmlformats.org/officeDocument/2006/relationships/slide" Target="slides/slide90.xml"/><Relationship Id="rId161" Type="http://schemas.openxmlformats.org/officeDocument/2006/relationships/slide" Target="slides/slide155.xml"/><Relationship Id="rId217" Type="http://schemas.openxmlformats.org/officeDocument/2006/relationships/slide" Target="slides/slide211.xml"/><Relationship Id="rId259" Type="http://schemas.openxmlformats.org/officeDocument/2006/relationships/slide" Target="slides/slide253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270" Type="http://schemas.openxmlformats.org/officeDocument/2006/relationships/slide" Target="slides/slide264.xml"/><Relationship Id="rId326" Type="http://schemas.openxmlformats.org/officeDocument/2006/relationships/slide" Target="slides/slide320.xml"/><Relationship Id="rId65" Type="http://schemas.openxmlformats.org/officeDocument/2006/relationships/slide" Target="slides/slide59.xml"/><Relationship Id="rId130" Type="http://schemas.openxmlformats.org/officeDocument/2006/relationships/slide" Target="slides/slide124.xml"/><Relationship Id="rId172" Type="http://schemas.openxmlformats.org/officeDocument/2006/relationships/slide" Target="slides/slide166.xml"/><Relationship Id="rId228" Type="http://schemas.openxmlformats.org/officeDocument/2006/relationships/slide" Target="slides/slide222.xml"/><Relationship Id="rId281" Type="http://schemas.openxmlformats.org/officeDocument/2006/relationships/slide" Target="slides/slide275.xml"/><Relationship Id="rId337" Type="http://schemas.openxmlformats.org/officeDocument/2006/relationships/slide" Target="slides/slide331.xml"/><Relationship Id="rId34" Type="http://schemas.openxmlformats.org/officeDocument/2006/relationships/slide" Target="slides/slide28.xml"/><Relationship Id="rId76" Type="http://schemas.openxmlformats.org/officeDocument/2006/relationships/slide" Target="slides/slide70.xml"/><Relationship Id="rId141" Type="http://schemas.openxmlformats.org/officeDocument/2006/relationships/slide" Target="slides/slide135.xml"/><Relationship Id="rId7" Type="http://schemas.openxmlformats.org/officeDocument/2006/relationships/slide" Target="slides/slide1.xml"/><Relationship Id="rId183" Type="http://schemas.openxmlformats.org/officeDocument/2006/relationships/slide" Target="slides/slide177.xml"/><Relationship Id="rId239" Type="http://schemas.openxmlformats.org/officeDocument/2006/relationships/slide" Target="slides/slide233.xml"/><Relationship Id="rId250" Type="http://schemas.openxmlformats.org/officeDocument/2006/relationships/slide" Target="slides/slide244.xml"/><Relationship Id="rId292" Type="http://schemas.openxmlformats.org/officeDocument/2006/relationships/slide" Target="slides/slide286.xml"/><Relationship Id="rId306" Type="http://schemas.openxmlformats.org/officeDocument/2006/relationships/slide" Target="slides/slide300.xml"/><Relationship Id="rId45" Type="http://schemas.openxmlformats.org/officeDocument/2006/relationships/slide" Target="slides/slide39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348" Type="http://schemas.openxmlformats.org/officeDocument/2006/relationships/slide" Target="slides/slide342.xml"/><Relationship Id="rId152" Type="http://schemas.openxmlformats.org/officeDocument/2006/relationships/slide" Target="slides/slide146.xml"/><Relationship Id="rId194" Type="http://schemas.openxmlformats.org/officeDocument/2006/relationships/slide" Target="slides/slide188.xml"/><Relationship Id="rId208" Type="http://schemas.openxmlformats.org/officeDocument/2006/relationships/slide" Target="slides/slide202.xml"/><Relationship Id="rId261" Type="http://schemas.openxmlformats.org/officeDocument/2006/relationships/slide" Target="slides/slide255.xml"/><Relationship Id="rId14" Type="http://schemas.openxmlformats.org/officeDocument/2006/relationships/slide" Target="slides/slide8.xml"/><Relationship Id="rId56" Type="http://schemas.openxmlformats.org/officeDocument/2006/relationships/slide" Target="slides/slide50.xml"/><Relationship Id="rId317" Type="http://schemas.openxmlformats.org/officeDocument/2006/relationships/slide" Target="slides/slide311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63" Type="http://schemas.openxmlformats.org/officeDocument/2006/relationships/slide" Target="slides/slide157.xml"/><Relationship Id="rId219" Type="http://schemas.openxmlformats.org/officeDocument/2006/relationships/slide" Target="slides/slide213.xml"/><Relationship Id="rId230" Type="http://schemas.openxmlformats.org/officeDocument/2006/relationships/slide" Target="slides/slide224.xml"/><Relationship Id="rId251" Type="http://schemas.openxmlformats.org/officeDocument/2006/relationships/slide" Target="slides/slide245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272" Type="http://schemas.openxmlformats.org/officeDocument/2006/relationships/slide" Target="slides/slide266.xml"/><Relationship Id="rId293" Type="http://schemas.openxmlformats.org/officeDocument/2006/relationships/slide" Target="slides/slide287.xml"/><Relationship Id="rId307" Type="http://schemas.openxmlformats.org/officeDocument/2006/relationships/slide" Target="slides/slide301.xml"/><Relationship Id="rId328" Type="http://schemas.openxmlformats.org/officeDocument/2006/relationships/slide" Target="slides/slide322.xml"/><Relationship Id="rId349" Type="http://schemas.openxmlformats.org/officeDocument/2006/relationships/notesMaster" Target="notesMasters/notesMaster1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95" Type="http://schemas.openxmlformats.org/officeDocument/2006/relationships/slide" Target="slides/slide189.xml"/><Relationship Id="rId209" Type="http://schemas.openxmlformats.org/officeDocument/2006/relationships/slide" Target="slides/slide203.xml"/><Relationship Id="rId220" Type="http://schemas.openxmlformats.org/officeDocument/2006/relationships/slide" Target="slides/slide214.xml"/><Relationship Id="rId241" Type="http://schemas.openxmlformats.org/officeDocument/2006/relationships/slide" Target="slides/slide235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262" Type="http://schemas.openxmlformats.org/officeDocument/2006/relationships/slide" Target="slides/slide256.xml"/><Relationship Id="rId283" Type="http://schemas.openxmlformats.org/officeDocument/2006/relationships/slide" Target="slides/slide277.xml"/><Relationship Id="rId318" Type="http://schemas.openxmlformats.org/officeDocument/2006/relationships/slide" Target="slides/slide312.xml"/><Relationship Id="rId339" Type="http://schemas.openxmlformats.org/officeDocument/2006/relationships/slide" Target="slides/slide333.xml"/><Relationship Id="rId78" Type="http://schemas.openxmlformats.org/officeDocument/2006/relationships/slide" Target="slides/slide72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64" Type="http://schemas.openxmlformats.org/officeDocument/2006/relationships/slide" Target="slides/slide158.xml"/><Relationship Id="rId185" Type="http://schemas.openxmlformats.org/officeDocument/2006/relationships/slide" Target="slides/slide179.xml"/><Relationship Id="rId350" Type="http://schemas.openxmlformats.org/officeDocument/2006/relationships/presProps" Target="presProps.xml"/><Relationship Id="rId9" Type="http://schemas.openxmlformats.org/officeDocument/2006/relationships/slide" Target="slides/slide3.xml"/><Relationship Id="rId210" Type="http://schemas.openxmlformats.org/officeDocument/2006/relationships/slide" Target="slides/slide204.xml"/><Relationship Id="rId26" Type="http://schemas.openxmlformats.org/officeDocument/2006/relationships/slide" Target="slides/slide20.xml"/><Relationship Id="rId231" Type="http://schemas.openxmlformats.org/officeDocument/2006/relationships/slide" Target="slides/slide225.xml"/><Relationship Id="rId252" Type="http://schemas.openxmlformats.org/officeDocument/2006/relationships/slide" Target="slides/slide246.xml"/><Relationship Id="rId273" Type="http://schemas.openxmlformats.org/officeDocument/2006/relationships/slide" Target="slides/slide267.xml"/><Relationship Id="rId294" Type="http://schemas.openxmlformats.org/officeDocument/2006/relationships/slide" Target="slides/slide288.xml"/><Relationship Id="rId308" Type="http://schemas.openxmlformats.org/officeDocument/2006/relationships/slide" Target="slides/slide302.xml"/><Relationship Id="rId329" Type="http://schemas.openxmlformats.org/officeDocument/2006/relationships/slide" Target="slides/slide323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340" Type="http://schemas.openxmlformats.org/officeDocument/2006/relationships/slide" Target="slides/slide334.xml"/><Relationship Id="rId196" Type="http://schemas.openxmlformats.org/officeDocument/2006/relationships/slide" Target="slides/slide190.xml"/><Relationship Id="rId200" Type="http://schemas.openxmlformats.org/officeDocument/2006/relationships/slide" Target="slides/slide194.xml"/><Relationship Id="rId16" Type="http://schemas.openxmlformats.org/officeDocument/2006/relationships/slide" Target="slides/slide10.xml"/><Relationship Id="rId221" Type="http://schemas.openxmlformats.org/officeDocument/2006/relationships/slide" Target="slides/slide215.xml"/><Relationship Id="rId242" Type="http://schemas.openxmlformats.org/officeDocument/2006/relationships/slide" Target="slides/slide236.xml"/><Relationship Id="rId263" Type="http://schemas.openxmlformats.org/officeDocument/2006/relationships/slide" Target="slides/slide257.xml"/><Relationship Id="rId284" Type="http://schemas.openxmlformats.org/officeDocument/2006/relationships/slide" Target="slides/slide278.xml"/><Relationship Id="rId319" Type="http://schemas.openxmlformats.org/officeDocument/2006/relationships/slide" Target="slides/slide313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330" Type="http://schemas.openxmlformats.org/officeDocument/2006/relationships/slide" Target="slides/slide324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186" Type="http://schemas.openxmlformats.org/officeDocument/2006/relationships/slide" Target="slides/slide180.xml"/><Relationship Id="rId351" Type="http://schemas.openxmlformats.org/officeDocument/2006/relationships/viewProps" Target="viewProps.xml"/><Relationship Id="rId211" Type="http://schemas.openxmlformats.org/officeDocument/2006/relationships/slide" Target="slides/slide205.xml"/><Relationship Id="rId232" Type="http://schemas.openxmlformats.org/officeDocument/2006/relationships/slide" Target="slides/slide226.xml"/><Relationship Id="rId253" Type="http://schemas.openxmlformats.org/officeDocument/2006/relationships/slide" Target="slides/slide247.xml"/><Relationship Id="rId274" Type="http://schemas.openxmlformats.org/officeDocument/2006/relationships/slide" Target="slides/slide268.xml"/><Relationship Id="rId295" Type="http://schemas.openxmlformats.org/officeDocument/2006/relationships/slide" Target="slides/slide289.xml"/><Relationship Id="rId309" Type="http://schemas.openxmlformats.org/officeDocument/2006/relationships/slide" Target="slides/slide303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320" Type="http://schemas.openxmlformats.org/officeDocument/2006/relationships/slide" Target="slides/slide314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slide" Target="slides/slide170.xml"/><Relationship Id="rId197" Type="http://schemas.openxmlformats.org/officeDocument/2006/relationships/slide" Target="slides/slide191.xml"/><Relationship Id="rId341" Type="http://schemas.openxmlformats.org/officeDocument/2006/relationships/slide" Target="slides/slide335.xml"/><Relationship Id="rId201" Type="http://schemas.openxmlformats.org/officeDocument/2006/relationships/slide" Target="slides/slide195.xml"/><Relationship Id="rId222" Type="http://schemas.openxmlformats.org/officeDocument/2006/relationships/slide" Target="slides/slide216.xml"/><Relationship Id="rId243" Type="http://schemas.openxmlformats.org/officeDocument/2006/relationships/slide" Target="slides/slide237.xml"/><Relationship Id="rId264" Type="http://schemas.openxmlformats.org/officeDocument/2006/relationships/slide" Target="slides/slide258.xml"/><Relationship Id="rId285" Type="http://schemas.openxmlformats.org/officeDocument/2006/relationships/slide" Target="slides/slide279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310" Type="http://schemas.openxmlformats.org/officeDocument/2006/relationships/slide" Target="slides/slide304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87" Type="http://schemas.openxmlformats.org/officeDocument/2006/relationships/slide" Target="slides/slide181.xml"/><Relationship Id="rId331" Type="http://schemas.openxmlformats.org/officeDocument/2006/relationships/slide" Target="slides/slide325.xml"/><Relationship Id="rId352" Type="http://schemas.openxmlformats.org/officeDocument/2006/relationships/theme" Target="theme/theme1.xml"/><Relationship Id="rId1" Type="http://schemas.openxmlformats.org/officeDocument/2006/relationships/customXml" Target="../customXml/item1.xml"/><Relationship Id="rId212" Type="http://schemas.openxmlformats.org/officeDocument/2006/relationships/slide" Target="slides/slide206.xml"/><Relationship Id="rId233" Type="http://schemas.openxmlformats.org/officeDocument/2006/relationships/slide" Target="slides/slide227.xml"/><Relationship Id="rId254" Type="http://schemas.openxmlformats.org/officeDocument/2006/relationships/slide" Target="slides/slide248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Relationship Id="rId275" Type="http://schemas.openxmlformats.org/officeDocument/2006/relationships/slide" Target="slides/slide269.xml"/><Relationship Id="rId296" Type="http://schemas.openxmlformats.org/officeDocument/2006/relationships/slide" Target="slides/slide290.xml"/><Relationship Id="rId300" Type="http://schemas.openxmlformats.org/officeDocument/2006/relationships/slide" Target="slides/slide294.xml"/><Relationship Id="rId60" Type="http://schemas.openxmlformats.org/officeDocument/2006/relationships/slide" Target="slides/slide54.xml"/><Relationship Id="rId81" Type="http://schemas.openxmlformats.org/officeDocument/2006/relationships/slide" Target="slides/slide75.xml"/><Relationship Id="rId135" Type="http://schemas.openxmlformats.org/officeDocument/2006/relationships/slide" Target="slides/slide129.xml"/><Relationship Id="rId156" Type="http://schemas.openxmlformats.org/officeDocument/2006/relationships/slide" Target="slides/slide150.xml"/><Relationship Id="rId177" Type="http://schemas.openxmlformats.org/officeDocument/2006/relationships/slide" Target="slides/slide171.xml"/><Relationship Id="rId198" Type="http://schemas.openxmlformats.org/officeDocument/2006/relationships/slide" Target="slides/slide192.xml"/><Relationship Id="rId321" Type="http://schemas.openxmlformats.org/officeDocument/2006/relationships/slide" Target="slides/slide315.xml"/><Relationship Id="rId342" Type="http://schemas.openxmlformats.org/officeDocument/2006/relationships/slide" Target="slides/slide336.xml"/><Relationship Id="rId202" Type="http://schemas.openxmlformats.org/officeDocument/2006/relationships/slide" Target="slides/slide196.xml"/><Relationship Id="rId223" Type="http://schemas.openxmlformats.org/officeDocument/2006/relationships/slide" Target="slides/slide217.xml"/><Relationship Id="rId244" Type="http://schemas.openxmlformats.org/officeDocument/2006/relationships/slide" Target="slides/slide238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265" Type="http://schemas.openxmlformats.org/officeDocument/2006/relationships/slide" Target="slides/slide259.xml"/><Relationship Id="rId286" Type="http://schemas.openxmlformats.org/officeDocument/2006/relationships/slide" Target="slides/slide280.xml"/><Relationship Id="rId50" Type="http://schemas.openxmlformats.org/officeDocument/2006/relationships/slide" Target="slides/slide44.xml"/><Relationship Id="rId104" Type="http://schemas.openxmlformats.org/officeDocument/2006/relationships/slide" Target="slides/slide98.xml"/><Relationship Id="rId125" Type="http://schemas.openxmlformats.org/officeDocument/2006/relationships/slide" Target="slides/slide119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188" Type="http://schemas.openxmlformats.org/officeDocument/2006/relationships/slide" Target="slides/slide182.xml"/><Relationship Id="rId311" Type="http://schemas.openxmlformats.org/officeDocument/2006/relationships/slide" Target="slides/slide305.xml"/><Relationship Id="rId332" Type="http://schemas.openxmlformats.org/officeDocument/2006/relationships/slide" Target="slides/slide326.xml"/><Relationship Id="rId353" Type="http://schemas.openxmlformats.org/officeDocument/2006/relationships/tableStyles" Target="tableStyles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213" Type="http://schemas.openxmlformats.org/officeDocument/2006/relationships/slide" Target="slides/slide207.xml"/><Relationship Id="rId234" Type="http://schemas.openxmlformats.org/officeDocument/2006/relationships/slide" Target="slides/slide228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55" Type="http://schemas.openxmlformats.org/officeDocument/2006/relationships/slide" Target="slides/slide249.xml"/><Relationship Id="rId276" Type="http://schemas.openxmlformats.org/officeDocument/2006/relationships/slide" Target="slides/slide270.xml"/><Relationship Id="rId297" Type="http://schemas.openxmlformats.org/officeDocument/2006/relationships/slide" Target="slides/slide291.xml"/><Relationship Id="rId40" Type="http://schemas.openxmlformats.org/officeDocument/2006/relationships/slide" Target="slides/slide34.xml"/><Relationship Id="rId115" Type="http://schemas.openxmlformats.org/officeDocument/2006/relationships/slide" Target="slides/slide109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178" Type="http://schemas.openxmlformats.org/officeDocument/2006/relationships/slide" Target="slides/slide172.xml"/><Relationship Id="rId301" Type="http://schemas.openxmlformats.org/officeDocument/2006/relationships/slide" Target="slides/slide295.xml"/><Relationship Id="rId322" Type="http://schemas.openxmlformats.org/officeDocument/2006/relationships/slide" Target="slides/slide316.xml"/><Relationship Id="rId343" Type="http://schemas.openxmlformats.org/officeDocument/2006/relationships/slide" Target="slides/slide337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9" Type="http://schemas.openxmlformats.org/officeDocument/2006/relationships/slide" Target="slides/slide193.xml"/><Relationship Id="rId203" Type="http://schemas.openxmlformats.org/officeDocument/2006/relationships/slide" Target="slides/slide197.xml"/><Relationship Id="rId19" Type="http://schemas.openxmlformats.org/officeDocument/2006/relationships/slide" Target="slides/slide13.xml"/><Relationship Id="rId224" Type="http://schemas.openxmlformats.org/officeDocument/2006/relationships/slide" Target="slides/slide218.xml"/><Relationship Id="rId245" Type="http://schemas.openxmlformats.org/officeDocument/2006/relationships/slide" Target="slides/slide239.xml"/><Relationship Id="rId266" Type="http://schemas.openxmlformats.org/officeDocument/2006/relationships/slide" Target="slides/slide260.xml"/><Relationship Id="rId287" Type="http://schemas.openxmlformats.org/officeDocument/2006/relationships/slide" Target="slides/slide281.xml"/><Relationship Id="rId30" Type="http://schemas.openxmlformats.org/officeDocument/2006/relationships/slide" Target="slides/slide2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312" Type="http://schemas.openxmlformats.org/officeDocument/2006/relationships/slide" Target="slides/slide306.xml"/><Relationship Id="rId333" Type="http://schemas.openxmlformats.org/officeDocument/2006/relationships/slide" Target="slides/slide327.xml"/><Relationship Id="rId354" Type="http://schemas.microsoft.com/office/2015/10/relationships/revisionInfo" Target="revisionInfo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189" Type="http://schemas.openxmlformats.org/officeDocument/2006/relationships/slide" Target="slides/slide183.xml"/><Relationship Id="rId3" Type="http://schemas.openxmlformats.org/officeDocument/2006/relationships/customXml" Target="../customXml/item3.xml"/><Relationship Id="rId214" Type="http://schemas.openxmlformats.org/officeDocument/2006/relationships/slide" Target="slides/slide208.xml"/><Relationship Id="rId235" Type="http://schemas.openxmlformats.org/officeDocument/2006/relationships/slide" Target="slides/slide229.xml"/><Relationship Id="rId256" Type="http://schemas.openxmlformats.org/officeDocument/2006/relationships/slide" Target="slides/slide250.xml"/><Relationship Id="rId277" Type="http://schemas.openxmlformats.org/officeDocument/2006/relationships/slide" Target="slides/slide271.xml"/><Relationship Id="rId298" Type="http://schemas.openxmlformats.org/officeDocument/2006/relationships/slide" Target="slides/slide292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302" Type="http://schemas.openxmlformats.org/officeDocument/2006/relationships/slide" Target="slides/slide296.xml"/><Relationship Id="rId323" Type="http://schemas.openxmlformats.org/officeDocument/2006/relationships/slide" Target="slides/slide317.xml"/><Relationship Id="rId344" Type="http://schemas.openxmlformats.org/officeDocument/2006/relationships/slide" Target="slides/slide338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179" Type="http://schemas.openxmlformats.org/officeDocument/2006/relationships/slide" Target="slides/slide173.xml"/><Relationship Id="rId190" Type="http://schemas.openxmlformats.org/officeDocument/2006/relationships/slide" Target="slides/slide184.xml"/><Relationship Id="rId204" Type="http://schemas.openxmlformats.org/officeDocument/2006/relationships/slide" Target="slides/slide198.xml"/><Relationship Id="rId225" Type="http://schemas.openxmlformats.org/officeDocument/2006/relationships/slide" Target="slides/slide219.xml"/><Relationship Id="rId246" Type="http://schemas.openxmlformats.org/officeDocument/2006/relationships/slide" Target="slides/slide240.xml"/><Relationship Id="rId267" Type="http://schemas.openxmlformats.org/officeDocument/2006/relationships/slide" Target="slides/slide261.xml"/><Relationship Id="rId288" Type="http://schemas.openxmlformats.org/officeDocument/2006/relationships/slide" Target="slides/slide282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313" Type="http://schemas.openxmlformats.org/officeDocument/2006/relationships/slide" Target="slides/slide307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94" Type="http://schemas.openxmlformats.org/officeDocument/2006/relationships/slide" Target="slides/slide88.xml"/><Relationship Id="rId148" Type="http://schemas.openxmlformats.org/officeDocument/2006/relationships/slide" Target="slides/slide142.xml"/><Relationship Id="rId169" Type="http://schemas.openxmlformats.org/officeDocument/2006/relationships/slide" Target="slides/slide163.xml"/><Relationship Id="rId334" Type="http://schemas.openxmlformats.org/officeDocument/2006/relationships/slide" Target="slides/slide328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4.xml"/><Relationship Id="rId215" Type="http://schemas.openxmlformats.org/officeDocument/2006/relationships/slide" Target="slides/slide209.xml"/><Relationship Id="rId236" Type="http://schemas.openxmlformats.org/officeDocument/2006/relationships/slide" Target="slides/slide230.xml"/><Relationship Id="rId257" Type="http://schemas.openxmlformats.org/officeDocument/2006/relationships/slide" Target="slides/slide251.xml"/><Relationship Id="rId278" Type="http://schemas.openxmlformats.org/officeDocument/2006/relationships/slide" Target="slides/slide272.xml"/><Relationship Id="rId303" Type="http://schemas.openxmlformats.org/officeDocument/2006/relationships/slide" Target="slides/slide297.xml"/><Relationship Id="rId42" Type="http://schemas.openxmlformats.org/officeDocument/2006/relationships/slide" Target="slides/slide36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345" Type="http://schemas.openxmlformats.org/officeDocument/2006/relationships/slide" Target="slides/slide339.xml"/><Relationship Id="rId191" Type="http://schemas.openxmlformats.org/officeDocument/2006/relationships/slide" Target="slides/slide185.xml"/><Relationship Id="rId205" Type="http://schemas.openxmlformats.org/officeDocument/2006/relationships/slide" Target="slides/slide199.xml"/><Relationship Id="rId247" Type="http://schemas.openxmlformats.org/officeDocument/2006/relationships/slide" Target="slides/slide241.xml"/><Relationship Id="rId107" Type="http://schemas.openxmlformats.org/officeDocument/2006/relationships/slide" Target="slides/slide101.xml"/><Relationship Id="rId289" Type="http://schemas.openxmlformats.org/officeDocument/2006/relationships/slide" Target="slides/slide283.xml"/><Relationship Id="rId11" Type="http://schemas.openxmlformats.org/officeDocument/2006/relationships/slide" Target="slides/slide5.xml"/><Relationship Id="rId53" Type="http://schemas.openxmlformats.org/officeDocument/2006/relationships/slide" Target="slides/slide47.xml"/><Relationship Id="rId149" Type="http://schemas.openxmlformats.org/officeDocument/2006/relationships/slide" Target="slides/slide143.xml"/><Relationship Id="rId314" Type="http://schemas.openxmlformats.org/officeDocument/2006/relationships/slide" Target="slides/slide308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216" Type="http://schemas.openxmlformats.org/officeDocument/2006/relationships/slide" Target="slides/slide210.xml"/><Relationship Id="rId258" Type="http://schemas.openxmlformats.org/officeDocument/2006/relationships/slide" Target="slides/slide252.xml"/><Relationship Id="rId22" Type="http://schemas.openxmlformats.org/officeDocument/2006/relationships/slide" Target="slides/slide16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325" Type="http://schemas.openxmlformats.org/officeDocument/2006/relationships/slide" Target="slides/slide319.xml"/><Relationship Id="rId171" Type="http://schemas.openxmlformats.org/officeDocument/2006/relationships/slide" Target="slides/slide165.xml"/><Relationship Id="rId227" Type="http://schemas.openxmlformats.org/officeDocument/2006/relationships/slide" Target="slides/slide221.xml"/><Relationship Id="rId269" Type="http://schemas.openxmlformats.org/officeDocument/2006/relationships/slide" Target="slides/slide263.xml"/><Relationship Id="rId33" Type="http://schemas.openxmlformats.org/officeDocument/2006/relationships/slide" Target="slides/slide27.xml"/><Relationship Id="rId129" Type="http://schemas.openxmlformats.org/officeDocument/2006/relationships/slide" Target="slides/slide123.xml"/><Relationship Id="rId280" Type="http://schemas.openxmlformats.org/officeDocument/2006/relationships/slide" Target="slides/slide274.xml"/><Relationship Id="rId336" Type="http://schemas.openxmlformats.org/officeDocument/2006/relationships/slide" Target="slides/slide330.xml"/><Relationship Id="rId75" Type="http://schemas.openxmlformats.org/officeDocument/2006/relationships/slide" Target="slides/slide69.xml"/><Relationship Id="rId140" Type="http://schemas.openxmlformats.org/officeDocument/2006/relationships/slide" Target="slides/slide134.xml"/><Relationship Id="rId182" Type="http://schemas.openxmlformats.org/officeDocument/2006/relationships/slide" Target="slides/slide176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32.xml"/><Relationship Id="rId291" Type="http://schemas.openxmlformats.org/officeDocument/2006/relationships/slide" Target="slides/slide285.xml"/><Relationship Id="rId305" Type="http://schemas.openxmlformats.org/officeDocument/2006/relationships/slide" Target="slides/slide299.xml"/><Relationship Id="rId347" Type="http://schemas.openxmlformats.org/officeDocument/2006/relationships/slide" Target="slides/slide341.xml"/><Relationship Id="rId44" Type="http://schemas.openxmlformats.org/officeDocument/2006/relationships/slide" Target="slides/slide38.xml"/><Relationship Id="rId86" Type="http://schemas.openxmlformats.org/officeDocument/2006/relationships/slide" Target="slides/slide80.xml"/><Relationship Id="rId151" Type="http://schemas.openxmlformats.org/officeDocument/2006/relationships/slide" Target="slides/slide145.xml"/><Relationship Id="rId193" Type="http://schemas.openxmlformats.org/officeDocument/2006/relationships/slide" Target="slides/slide187.xml"/><Relationship Id="rId207" Type="http://schemas.openxmlformats.org/officeDocument/2006/relationships/slide" Target="slides/slide201.xml"/><Relationship Id="rId249" Type="http://schemas.openxmlformats.org/officeDocument/2006/relationships/slide" Target="slides/slide243.xml"/><Relationship Id="rId13" Type="http://schemas.openxmlformats.org/officeDocument/2006/relationships/slide" Target="slides/slide7.xml"/><Relationship Id="rId109" Type="http://schemas.openxmlformats.org/officeDocument/2006/relationships/slide" Target="slides/slide103.xml"/><Relationship Id="rId260" Type="http://schemas.openxmlformats.org/officeDocument/2006/relationships/slide" Target="slides/slide254.xml"/><Relationship Id="rId316" Type="http://schemas.openxmlformats.org/officeDocument/2006/relationships/slide" Target="slides/slide310.xml"/><Relationship Id="rId55" Type="http://schemas.openxmlformats.org/officeDocument/2006/relationships/slide" Target="slides/slide49.xml"/><Relationship Id="rId97" Type="http://schemas.openxmlformats.org/officeDocument/2006/relationships/slide" Target="slides/slide91.xml"/><Relationship Id="rId120" Type="http://schemas.openxmlformats.org/officeDocument/2006/relationships/slide" Target="slides/slide114.xml"/><Relationship Id="rId162" Type="http://schemas.openxmlformats.org/officeDocument/2006/relationships/slide" Target="slides/slide156.xml"/><Relationship Id="rId218" Type="http://schemas.openxmlformats.org/officeDocument/2006/relationships/slide" Target="slides/slide212.xml"/><Relationship Id="rId271" Type="http://schemas.openxmlformats.org/officeDocument/2006/relationships/slide" Target="slides/slide265.xml"/><Relationship Id="rId24" Type="http://schemas.openxmlformats.org/officeDocument/2006/relationships/slide" Target="slides/slide18.xml"/><Relationship Id="rId66" Type="http://schemas.openxmlformats.org/officeDocument/2006/relationships/slide" Target="slides/slide60.xml"/><Relationship Id="rId131" Type="http://schemas.openxmlformats.org/officeDocument/2006/relationships/slide" Target="slides/slide125.xml"/><Relationship Id="rId327" Type="http://schemas.openxmlformats.org/officeDocument/2006/relationships/slide" Target="slides/slide321.xml"/><Relationship Id="rId173" Type="http://schemas.openxmlformats.org/officeDocument/2006/relationships/slide" Target="slides/slide167.xml"/><Relationship Id="rId229" Type="http://schemas.openxmlformats.org/officeDocument/2006/relationships/slide" Target="slides/slide223.xml"/><Relationship Id="rId240" Type="http://schemas.openxmlformats.org/officeDocument/2006/relationships/slide" Target="slides/slide234.xml"/><Relationship Id="rId35" Type="http://schemas.openxmlformats.org/officeDocument/2006/relationships/slide" Target="slides/slide29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282" Type="http://schemas.openxmlformats.org/officeDocument/2006/relationships/slide" Target="slides/slide276.xml"/><Relationship Id="rId338" Type="http://schemas.openxmlformats.org/officeDocument/2006/relationships/slide" Target="slides/slide332.xml"/><Relationship Id="rId8" Type="http://schemas.openxmlformats.org/officeDocument/2006/relationships/slide" Target="slides/slide2.xml"/><Relationship Id="rId142" Type="http://schemas.openxmlformats.org/officeDocument/2006/relationships/slide" Target="slides/slide136.xml"/><Relationship Id="rId184" Type="http://schemas.openxmlformats.org/officeDocument/2006/relationships/slide" Target="slides/slide17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671008-7919-4E01-89E8-AC56968380F4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1A9A4E-F373-4779-A70A-A1FBABC76F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97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440226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90D69-5118-4FC1-BAFD-4260CAD2D7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725" y="4718215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193971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4123929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5" y="11119010"/>
            <a:ext cx="2893441" cy="5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1" y="5558567"/>
            <a:ext cx="5341018" cy="52668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4401670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1442972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6843991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619975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8771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9139271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7789398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5" y="11119010"/>
            <a:ext cx="2893441" cy="5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1" y="5558567"/>
            <a:ext cx="5341018" cy="52668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147447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974110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9281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1032687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6605148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183658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9743353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178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604453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83868913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1114659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4085251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9895925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35298" indent="-282807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31227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583718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36209" indent="-226245" defTabSz="914409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48870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41190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393681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46172" indent="-226245" defTabSz="914409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144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829695-17F4-4618-A344-FF59FA129E4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9923" name="Rectangle 7"/>
          <p:cNvSpPr txBox="1">
            <a:spLocks noGrp="1" noChangeArrowheads="1"/>
          </p:cNvSpPr>
          <p:nvPr/>
        </p:nvSpPr>
        <p:spPr bwMode="auto">
          <a:xfrm>
            <a:off x="3849088" y="9433808"/>
            <a:ext cx="2943869" cy="49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 anchor="b"/>
          <a:lstStyle>
            <a:lvl1pPr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defTabSz="923925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r" defTabSz="9239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4DA690-F93F-4547-9586-4C26813D1A7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92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99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481700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229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8236059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1021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2541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242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79910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790D69-5118-4FC1-BAFD-4260CAD2D7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40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5988" y="747713"/>
            <a:ext cx="4960937" cy="3721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0725" y="4718215"/>
            <a:ext cx="5436235" cy="44691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2848573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256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37698012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257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3420632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217296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3939018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75621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161493229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50126377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44793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41581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25689411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095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780495" y="11119010"/>
            <a:ext cx="2893441" cy="58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15925" y="879475"/>
            <a:ext cx="5848350" cy="43878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7241" y="5558567"/>
            <a:ext cx="5341018" cy="52668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377639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/>
          </a:p>
        </p:txBody>
      </p:sp>
    </p:spTree>
    <p:extLst>
      <p:ext uri="{BB962C8B-B14F-4D97-AF65-F5344CB8AC3E}">
        <p14:creationId xmlns:p14="http://schemas.microsoft.com/office/powerpoint/2010/main" val="245460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7593522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23369">
              <a:defRPr>
                <a:solidFill>
                  <a:schemeClr val="tx1"/>
                </a:solidFill>
                <a:latin typeface="Arial" charset="0"/>
              </a:defRPr>
            </a:lvl1pPr>
            <a:lvl2pPr marL="749060" indent="-285805" defTabSz="923369">
              <a:defRPr>
                <a:solidFill>
                  <a:schemeClr val="tx1"/>
                </a:solidFill>
                <a:latin typeface="Arial" charset="0"/>
              </a:defRPr>
            </a:lvl2pPr>
            <a:lvl3pPr marL="1152641" indent="-229272" defTabSz="923369">
              <a:defRPr>
                <a:solidFill>
                  <a:schemeClr val="tx1"/>
                </a:solidFill>
                <a:latin typeface="Arial" charset="0"/>
              </a:defRPr>
            </a:lvl3pPr>
            <a:lvl4pPr marL="1614325" indent="-229272" defTabSz="923369">
              <a:defRPr>
                <a:solidFill>
                  <a:schemeClr val="tx1"/>
                </a:solidFill>
                <a:latin typeface="Arial" charset="0"/>
              </a:defRPr>
            </a:lvl4pPr>
            <a:lvl5pPr marL="2077580" indent="-229272" defTabSz="923369">
              <a:defRPr>
                <a:solidFill>
                  <a:schemeClr val="tx1"/>
                </a:solidFill>
                <a:latin typeface="Arial" charset="0"/>
              </a:defRPr>
            </a:lvl5pPr>
            <a:lvl6pPr marL="2529842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105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34367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629" indent="-229272" defTabSz="92336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233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FD9A7-FAC6-4B51-A12F-D29D77A0AC1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233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84675" name="Rectangle 7"/>
          <p:cNvSpPr txBox="1">
            <a:spLocks noGrp="1" noChangeArrowheads="1"/>
          </p:cNvSpPr>
          <p:nvPr/>
        </p:nvSpPr>
        <p:spPr bwMode="auto">
          <a:xfrm>
            <a:off x="3814045" y="10242363"/>
            <a:ext cx="2919118" cy="53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362" tIns="46181" rIns="92362" bIns="46181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35013" indent="-2825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31888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584325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36763" indent="-2270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4939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511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083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65563" indent="-2270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A6813A-948D-418C-8852-D24B0D7AD72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846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76275" y="809625"/>
            <a:ext cx="5387975" cy="40417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3162" y="5120317"/>
            <a:ext cx="5388416" cy="48516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362" tIns="46181" rIns="92362" bIns="4618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en-US" dirty="0"/>
          </a:p>
        </p:txBody>
      </p:sp>
    </p:spTree>
    <p:extLst>
      <p:ext uri="{BB962C8B-B14F-4D97-AF65-F5344CB8AC3E}">
        <p14:creationId xmlns:p14="http://schemas.microsoft.com/office/powerpoint/2010/main" val="790843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29E94A-4075-4EAE-BD4E-B0683DA432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53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738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63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8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7503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72480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05479473-8215-4985-8111-8BEE71B303B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912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63F1D34-3435-4166-8B62-80A35588360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836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228E53DB-AF73-4FAF-90CE-EF114DDF4E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8460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9FA3079A-56D9-45BC-ACBD-F2A3987F1F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884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2DEC180-0ED8-4B19-A619-B805FE124B5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3591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62BD231-4A8C-44C8-B87F-1D66C7F76C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62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25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EF0C3108-C885-47A0-8B34-6B73C225AB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7302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C99C743E-EAA4-4EFE-932C-7CB4214584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596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DEED530-72C3-4610-88DF-9A139D0D87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9062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B577B294-925D-4849-9BDE-85320CFFE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402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DF3CEFE1-B23A-46C3-A672-F6D67FB175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4160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pPr>
              <a:defRPr/>
            </a:pPr>
            <a:fld id="{68E7ECD5-31C2-4432-9F1A-D64ECF8A50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8529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14010-7D04-460C-83FC-3A7611F4E78C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835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C37957-C16B-47EF-8A9F-692B49F4B6CD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03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22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76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62490-2C48-40A6-A110-3AD1FF4926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392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74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119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629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468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4611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0A376-3A21-4A30-B0A7-0C9CFE122B7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5384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AD66EC-0FC4-44FB-B6E1-2D3AF79354B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8405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A62CD-57D9-4141-810A-22A4778647D3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28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BAA26-B39C-46AB-A1AC-B59107E2FD37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473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5D9449-B38A-4A0A-87EC-20F10DE7109F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42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1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3F40F-7EEA-4792-AE7F-68DB37DC9FC2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932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B3F3C-562B-47BC-8B39-8F1AE5248241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40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DA180-57BD-4B41-8A1C-923958312AFA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04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7C58FA-81D0-4FA0-BCD2-07BED6374529}" type="slidenum">
              <a:rPr lang="en-US" alt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935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87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7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C5ABEFA-7CE2-451C-AAD3-7A2CC969DB3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56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17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4EBC40-5D11-414E-958E-8FFB8B8F5D2A}" type="slidenum">
              <a:rPr lang="en-US" altLang="en-US" sz="1400">
                <a:solidFill>
                  <a:srgbClr val="FFFFFF"/>
                </a:solidFill>
                <a:cs typeface="Times New Roman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sz="140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9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54.png"/><Relationship Id="rId4" Type="http://schemas.openxmlformats.org/officeDocument/2006/relationships/image" Target="../media/image61.jpe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chpowerup.com/305485/amds-zen-4-i-o-die-detailed-courtesy-of-isscc-presentation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hyperlink" Target="https://target.georiot.com/Proxy.ashx?tsid=45726&amp;GR_URL=https%3A%2F%2Famazon.com%2FAMD-7900X-24-Thread-Unlocked-Processor%2Fdp%2FB0BBJ59WJ4%3Fth%3D1%26tag%3Dhawk-future-20%26ascsubtag%3Danandtech-us-6922911340710490000-20" TargetMode="External"/><Relationship Id="rId2" Type="http://schemas.openxmlformats.org/officeDocument/2006/relationships/hyperlink" Target="https://target.georiot.com/Proxy.ashx?tsid=45726&amp;GR_URL=https%3A%2F%2Famazon.com%2FAMD-7950X-32-Thread-Unlocked-Processor%2Fdp%2FB0BBHD5D8Y%3Fth%3D1%26tag%3Dhawk-future-20%26ascsubtag%3Danandtech-us-9327715460182696000-20" TargetMode="External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target.georiot.com/Proxy.ashx?tsid=45726&amp;GR_URL=https%3A%2F%2Famazon.com%2FAMD-7600X-12-Thread-Unlocked-Processor%2Fdp%2FB0BBJDS62N%3Fth%3D1%26tag%3Dhawk-future-20%26ascsubtag%3Danandtech-us-1327342326747754500-20" TargetMode="External"/><Relationship Id="rId4" Type="http://schemas.openxmlformats.org/officeDocument/2006/relationships/hyperlink" Target="https://target.georiot.com/Proxy.ashx?tsid=45726&amp;GR_URL=https%3A%2F%2Famazon.com%2FAMD-7700X-16-Thread-Unlocked-Processor%2Fdp%2FB0BBHHT8LY%3Fth%3D1%26tag%3Dhawk-future-20%26ascsubtag%3Danandtech-us-1213973628515998700-20" TargetMode="Externa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6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2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6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mshardware.com/news/ryzen-3000-series-cpus-lack-overclocking-headroom,39850.html" TargetMode="External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cgamesn.com/amd/ryzen-3000-cpu-motherboard-support" TargetMode="External"/><Relationship Id="rId4" Type="http://schemas.openxmlformats.org/officeDocument/2006/relationships/image" Target="../media/image129.jpeg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31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7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7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7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3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3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14344" y="2997200"/>
            <a:ext cx="6705600" cy="3268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Dezső</a:t>
            </a:r>
            <a:r>
              <a:rPr lang="hu-HU" altLang="en-US" dirty="0">
                <a:solidFill>
                  <a:schemeClr val="bg1"/>
                </a:solidFill>
                <a:latin typeface="Verdana" pitchFamily="34" charset="0"/>
              </a:rPr>
              <a:t> Sima</a:t>
            </a: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50000"/>
              </a:spcAft>
            </a:pPr>
            <a:endParaRPr lang="hu-HU" altLang="en-US" dirty="0">
              <a:solidFill>
                <a:schemeClr val="accent2"/>
              </a:solidFill>
              <a:latin typeface="Verdana" pitchFamily="34" charset="0"/>
            </a:endParaRPr>
          </a:p>
          <a:p>
            <a:pPr eaLnBrk="1" hangingPunct="1">
              <a:spcAft>
                <a:spcPct val="25000"/>
              </a:spcAft>
            </a:pPr>
            <a:r>
              <a:rPr lang="en-US" altLang="en-US" dirty="0">
                <a:solidFill>
                  <a:schemeClr val="bg1"/>
                </a:solidFill>
                <a:latin typeface="Verdana" pitchFamily="34" charset="0"/>
              </a:rPr>
              <a:t>October 2023</a:t>
            </a:r>
            <a:endParaRPr lang="hu-HU" altLang="en-US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092240" y="6357938"/>
            <a:ext cx="95103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(Ver.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3.1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)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7082305" y="6372225"/>
            <a:ext cx="19389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 type="none" w="med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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Sima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  <a:sym typeface="Symbol" pitchFamily="18" charset="2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Dezső, 20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23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-19252" y="1190933"/>
            <a:ext cx="9159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AMD’s Zen family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Lecture -2</a:t>
            </a:r>
            <a:endParaRPr kumimoji="0" lang="hu-HU" altLang="en-US" sz="3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53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4921891" cy="43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fate of the IA64-based Itanium line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19252" y="862081"/>
            <a:ext cx="9144000" cy="673767"/>
          </a:xfrm>
          <a:prstGeom prst="roundRect">
            <a:avLst/>
          </a:prstGeom>
          <a:solidFill>
            <a:srgbClr val="EEEEEE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1970" y="89095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its lower-than-expected performance and “exotic” ISA, the Itanium line came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to a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dead end,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canceled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in 2020.  </a:t>
            </a:r>
          </a:p>
        </p:txBody>
      </p:sp>
    </p:spTree>
    <p:extLst>
      <p:ext uri="{BB962C8B-B14F-4D97-AF65-F5344CB8AC3E}">
        <p14:creationId xmlns:p14="http://schemas.microsoft.com/office/powerpoint/2010/main" val="414008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 Introduction to the Zen 2 family (4)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" y="458925"/>
            <a:ext cx="51794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Key aspects in carrying out AMD's Zen 2 design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885" y="828257"/>
            <a:ext cx="9144001" cy="262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348" y="811048"/>
            <a:ext cx="942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implementation of Zen 2’s </a:t>
            </a:r>
            <a:r>
              <a:rPr kumimoji="0" lang="en-US" sz="1600" b="0" i="0" u="none" strike="noStrike" kern="1200" cap="none" normalizeH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modular, hybrid multi-die design consisted of</a:t>
            </a:r>
            <a:r>
              <a:rPr kumimoji="0" lang="en-US" sz="1600" b="0" i="0" u="none" strike="noStrike" kern="1200" cap="none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two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noProof="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main tasks,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as follows: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1611" y="1369748"/>
            <a:ext cx="8831312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Conceiving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set of basic dies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</a:t>
            </a:r>
          </a:p>
          <a:p>
            <a:pPr marL="342900" lvl="0" indent="-342900">
              <a:buFontTx/>
              <a:buAutoNum type="alphaLcParenR" startAt="2"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Conceiving how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processor types (like servers,  HEDTs, etc.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are built up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out of the designed die set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143" y="3547803"/>
            <a:ext cx="78026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Now, let’s explore AMD’s solutions for the main tasks mentioned above.</a:t>
            </a:r>
            <a:r>
              <a:rPr lang="en-US" sz="1600" spc="-3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823" y="2240970"/>
            <a:ext cx="8751691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addition,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multi-die design approach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requires appropriate techniques for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interconnecting and packaging multiple dies,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discussed earlier.</a:t>
            </a:r>
          </a:p>
          <a:p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    For these tasks, AMD utilized in the Zen 2 family the </a:t>
            </a: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IF bus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MCM packaging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used</a:t>
            </a:r>
          </a:p>
          <a:p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      in the original Zen family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(see Sections 3.2 and 3.3).</a:t>
            </a:r>
          </a:p>
        </p:txBody>
      </p:sp>
    </p:spTree>
    <p:extLst>
      <p:ext uri="{BB962C8B-B14F-4D97-AF65-F5344CB8AC3E}">
        <p14:creationId xmlns:p14="http://schemas.microsoft.com/office/powerpoint/2010/main" val="210014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86101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4.2 Basic dies of the Zen 2 family </a:t>
            </a:r>
          </a:p>
        </p:txBody>
      </p:sp>
    </p:spTree>
    <p:extLst>
      <p:ext uri="{BB962C8B-B14F-4D97-AF65-F5344CB8AC3E}">
        <p14:creationId xmlns:p14="http://schemas.microsoft.com/office/powerpoint/2010/main" val="414983452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" y="811891"/>
            <a:ext cx="81603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What was AMD’s approach in conceiving the basic dies of the Zen 2 family?  -1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" y="458925"/>
            <a:ext cx="403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 Basic dies of the Zen 2 family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466431" y="254802"/>
            <a:ext cx="45719" cy="45719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8260" y="1141205"/>
            <a:ext cx="9144000" cy="3312000"/>
          </a:xfrm>
          <a:prstGeom prst="roundRect">
            <a:avLst/>
          </a:prstGeom>
          <a:solidFill>
            <a:srgbClr val="DDEEFF"/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201" y="1141205"/>
            <a:ext cx="9264075" cy="3277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gaming, DT-, HEDT- and server processors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separated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(general purpose)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computing resources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from memory and IO management resources,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conceived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two basic die types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named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dies, including computing resources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CCDs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(Compute Complex Die)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whereas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dies that implement memory- and IO connectivity: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IO dies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However,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processors may need more than one computing die (CCD) to provide higher </a:t>
            </a:r>
          </a:p>
          <a:p>
            <a:pPr lvl="0"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core counts,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 dies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got 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third task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well (beyond providing memory and IO</a:t>
            </a:r>
          </a:p>
          <a:p>
            <a:pPr lvl="0"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connectivity), that is,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interconnect multiple CCD dies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if the processor incorporates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more than one CCD.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lvl="0"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To meet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different demands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client, HEDT,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 processors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</a:t>
            </a:r>
            <a:r>
              <a:rPr lang="en-US" sz="1600" spc="-5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memory, IO,</a:t>
            </a:r>
          </a:p>
          <a:p>
            <a:pPr lvl="0">
              <a:defRPr/>
            </a:pP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and interconnection,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AMD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designed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two different IO dies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CIODs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(Client 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 Dies)</a:t>
            </a:r>
          </a:p>
          <a:p>
            <a:pPr lvl="0">
              <a:spcAft>
                <a:spcPts val="12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serving client processors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IODs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(IO Dies)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used for HEDT and server processors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B817FBC-5B5A-4E3D-89DD-F202C2B16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18473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/>
            </a:r>
            <a:b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</a:b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9286211-554E-4C3E-9141-8489843D14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n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order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to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meet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the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demands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for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memory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, input/output, and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interconnection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, AMD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created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two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separate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 IO </a:t>
            </a:r>
            <a:r>
              <a:rPr kumimoji="0" lang="hu-HU" altLang="hu-HU" sz="1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dies</a:t>
            </a: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  <a:t/>
            </a:r>
            <a:br>
              <a:rPr kumimoji="0" lang="hu-HU" altLang="hu-HU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Inter"/>
              </a:rPr>
            </a:br>
            <a:endParaRPr kumimoji="0" lang="hu-HU" altLang="hu-H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9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" y="458925"/>
            <a:ext cx="83852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What has been AMD’s approach to conceive the basic dies of the Zen 2 family?  -2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6086" y="4141818"/>
            <a:ext cx="80582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Subsequent Sections will provide a closer look at the conceived die types.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8525" y="2280571"/>
            <a:ext cx="9144000" cy="1800000"/>
          </a:xfrm>
          <a:prstGeom prst="roundRect">
            <a:avLst/>
          </a:prstGeom>
          <a:solidFill>
            <a:srgbClr val="DDEEFF"/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4682" y="2815107"/>
            <a:ext cx="5263752" cy="119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 CCD dies (Compute Complex Dies)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 cIOD dies (client IO Dies)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c)  IOD dies (IO Dies for servers and HEDTs) and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d)  APU dies (Accelerated Processing Units).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0368" y="854935"/>
            <a:ext cx="9144000" cy="1296000"/>
          </a:xfrm>
          <a:prstGeom prst="roundRect">
            <a:avLst/>
          </a:prstGeom>
          <a:solidFill>
            <a:srgbClr val="DDEEFF"/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086" y="898017"/>
            <a:ext cx="907113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Please be aware that the processor types mentioned above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 not include a GPU.</a:t>
            </a:r>
            <a:endParaRPr lang="en-US" sz="1600" spc="-3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Consequently, AMD has introduced 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fourth die type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called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APU dies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(Accelerated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Processing Unit)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provide client processors with GPU capability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These APU dies are designed as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monoliths,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meaning they consist of a single die.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8778D4-9FC3-BFC6-D686-4E57EC2884A0}"/>
              </a:ext>
            </a:extLst>
          </p:cNvPr>
          <p:cNvSpPr txBox="1"/>
          <p:nvPr/>
        </p:nvSpPr>
        <p:spPr>
          <a:xfrm>
            <a:off x="176289" y="2280571"/>
            <a:ext cx="90573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follows that AMD conceived altogether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set of four basic die types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(building blocks)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for their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family;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910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1" grpId="0" animBg="1"/>
      <p:bldP spid="20" grpId="0"/>
      <p:bldP spid="22" grpId="0" animBg="1"/>
      <p:bldP spid="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(3)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35541" y="4939599"/>
            <a:ext cx="5277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Layout of a Zen 2-based CCD die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238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087" y="5743713"/>
            <a:ext cx="8951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Next, let’s discuss how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CCXs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are built up.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869156" y="2657717"/>
            <a:ext cx="3136393" cy="2163079"/>
            <a:chOff x="3265167" y="2438975"/>
            <a:chExt cx="2455262" cy="14652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21706" r="60463" b="56928"/>
            <a:stretch/>
          </p:blipFill>
          <p:spPr>
            <a:xfrm>
              <a:off x="3265167" y="2438975"/>
              <a:ext cx="2138454" cy="1465237"/>
            </a:xfrm>
            <a:prstGeom prst="rect">
              <a:avLst/>
            </a:prstGeom>
          </p:spPr>
        </p:pic>
        <p:sp>
          <p:nvSpPr>
            <p:cNvPr id="16" name="Left-Right Arrow 15"/>
            <p:cNvSpPr/>
            <p:nvPr/>
          </p:nvSpPr>
          <p:spPr>
            <a:xfrm>
              <a:off x="5403621" y="3191394"/>
              <a:ext cx="316808" cy="108000"/>
            </a:xfrm>
            <a:prstGeom prst="leftRightArrow">
              <a:avLst/>
            </a:prstGeom>
            <a:solidFill>
              <a:srgbClr val="FFC00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056057" y="3672367"/>
            <a:ext cx="132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32 Byte/cyle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087" y="5429787"/>
            <a:ext cx="88133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addition, CCDs also have an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IF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(Infinity Fabric)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port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interconnect them to IO dies.</a:t>
            </a:r>
          </a:p>
        </p:txBody>
      </p:sp>
      <p:sp>
        <p:nvSpPr>
          <p:cNvPr id="5" name="Rectangle 4"/>
          <p:cNvSpPr/>
          <p:nvPr/>
        </p:nvSpPr>
        <p:spPr>
          <a:xfrm>
            <a:off x="-5674" y="831554"/>
            <a:ext cx="9144000" cy="1440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486" y="379412"/>
            <a:ext cx="9335120" cy="19082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4.2.1 Zen 2-based computing dies, called CCDs (CPU Compute Dies)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CCDs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represent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computing resources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 processors, i.e., they include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CPU cores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used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general use.</a:t>
            </a:r>
          </a:p>
          <a:p>
            <a:pPr marL="285750" lvl="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CCDs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CPU cores are organized in core blocks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called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CompleX-es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CCDs include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two CCX core blocks, of 4 cores each,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indicated in the Figure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8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below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endParaRPr kumimoji="0" lang="en-US" sz="1600" b="0" i="0" u="none" strike="noStrike" kern="120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C2EFB36-43FE-FE53-05C9-8A3E2A0EF930}"/>
              </a:ext>
            </a:extLst>
          </p:cNvPr>
          <p:cNvSpPr/>
          <p:nvPr/>
        </p:nvSpPr>
        <p:spPr>
          <a:xfrm>
            <a:off x="5096597" y="2884570"/>
            <a:ext cx="524947" cy="1872000"/>
          </a:xfrm>
          <a:prstGeom prst="roundRect">
            <a:avLst/>
          </a:prstGeom>
          <a:ln w="38100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4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5" grpId="0" animBg="1"/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(4)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8938" y="4530558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Zen 2-based CCXs [16]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7064" t="21111" r="21196" b="31739"/>
          <a:stretch/>
        </p:blipFill>
        <p:spPr>
          <a:xfrm>
            <a:off x="3736384" y="2002740"/>
            <a:ext cx="5252673" cy="22564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7486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CCX core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45112" y="2046997"/>
            <a:ext cx="3113437" cy="1841142"/>
            <a:chOff x="1023176" y="2829493"/>
            <a:chExt cx="3113437" cy="1841142"/>
          </a:xfrm>
        </p:grpSpPr>
        <p:grpSp>
          <p:nvGrpSpPr>
            <p:cNvPr id="32" name="Group 31"/>
            <p:cNvGrpSpPr/>
            <p:nvPr/>
          </p:nvGrpSpPr>
          <p:grpSpPr>
            <a:xfrm rot="5400000">
              <a:off x="1823277" y="2357299"/>
              <a:ext cx="1513235" cy="3113437"/>
              <a:chOff x="820860" y="263859"/>
              <a:chExt cx="1395076" cy="2623294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997135" y="468254"/>
                <a:ext cx="539114" cy="44717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653888" y="263859"/>
                <a:ext cx="354681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4 MB      4 MB 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>
                <a:off x="1509891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Rectangle 42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61864" y="1481327"/>
                <a:ext cx="1109616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4 MB     4 MB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9" name="Rectangle 48"/>
              <p:cNvSpPr/>
              <p:nvPr/>
            </p:nvSpPr>
            <p:spPr bwMode="auto">
              <a:xfrm>
                <a:off x="824149" y="2102706"/>
                <a:ext cx="13747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1" name="TextBox 50"/>
              <p:cNvSpPr txBox="1"/>
              <p:nvPr/>
            </p:nvSpPr>
            <p:spPr>
              <a:xfrm>
                <a:off x="986937" y="2114735"/>
                <a:ext cx="539114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625157" y="2103798"/>
                <a:ext cx="354681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957254" y="2829493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11935" y="2835195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390150" y="4245204"/>
            <a:ext cx="3206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 nm, 74 mm</a:t>
            </a: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3,9 btrs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78123" y="4912252"/>
            <a:ext cx="8965877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Through the crossbar switch,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of the core block can access each L3 cache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segment with the same latency.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657" y="848634"/>
            <a:ext cx="9144000" cy="852627"/>
          </a:xfrm>
          <a:prstGeom prst="roundRect">
            <a:avLst/>
          </a:prstGeom>
          <a:solidFill>
            <a:srgbClr val="EEEEEE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87049" y="844209"/>
            <a:ext cx="89677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CCX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include 4 cores (C</a:t>
            </a:r>
            <a:r>
              <a:rPr kumimoji="0" lang="en-US" sz="1600" b="0" i="0" u="none" strike="noStrike" kern="1200" cap="none" spc="-3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to C</a:t>
            </a:r>
            <a:r>
              <a:rPr kumimoji="0" lang="en-US" sz="1600" b="0" i="0" u="none" strike="noStrike" kern="1200" cap="none" spc="-3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with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private L1/L2 caches and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4 MB L3 cache segments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core,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which are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interconnected by a crossbar switch,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as indicated below in the schematic layout of Zen 2-based CCXs. </a:t>
            </a:r>
          </a:p>
        </p:txBody>
      </p:sp>
    </p:spTree>
    <p:extLst>
      <p:ext uri="{BB962C8B-B14F-4D97-AF65-F5344CB8AC3E}">
        <p14:creationId xmlns:p14="http://schemas.microsoft.com/office/powerpoint/2010/main" val="294113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3" grpId="0"/>
      <p:bldP spid="3" grpId="0" animBg="1"/>
      <p:bldP spid="56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(5)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486" y="458925"/>
            <a:ext cx="5174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4.2.2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Zen 2-based cIODs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(Client IO Dies) -1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885" y="1225693"/>
            <a:ext cx="9126115" cy="3852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7998" y="1229199"/>
            <a:ext cx="8970859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IO dies (in general) have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three main tasks,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mentioned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8261" y="1542564"/>
            <a:ext cx="7466468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provide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access,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implement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IO connectivity and</a:t>
            </a:r>
          </a:p>
          <a:p>
            <a:pPr marL="285750" lvl="0" indent="-285750" defTabSz="91440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interconnect CCD dies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achieving higher core counts if needed.   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8" name="Text Box 3"/>
          <p:cNvSpPr txBox="1">
            <a:spLocks noChangeArrowheads="1"/>
          </p:cNvSpPr>
          <p:nvPr/>
        </p:nvSpPr>
        <p:spPr bwMode="auto">
          <a:xfrm>
            <a:off x="1048463" y="4054519"/>
            <a:ext cx="25683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dies for clients (cIOD)</a:t>
            </a:r>
          </a:p>
        </p:txBody>
      </p:sp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3701523" y="3424132"/>
            <a:ext cx="176683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Types of IO dies </a:t>
            </a:r>
          </a:p>
        </p:txBody>
      </p:sp>
      <p:sp>
        <p:nvSpPr>
          <p:cNvPr id="30" name="Text Box 3"/>
          <p:cNvSpPr txBox="1">
            <a:spLocks noChangeArrowheads="1"/>
          </p:cNvSpPr>
          <p:nvPr/>
        </p:nvSpPr>
        <p:spPr bwMode="auto">
          <a:xfrm>
            <a:off x="4775853" y="4058115"/>
            <a:ext cx="361509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 dies for HEDTs and servers (IOD)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1" name="Line 13"/>
          <p:cNvSpPr>
            <a:spLocks noChangeShapeType="1"/>
          </p:cNvSpPr>
          <p:nvPr/>
        </p:nvSpPr>
        <p:spPr bwMode="auto">
          <a:xfrm flipH="1">
            <a:off x="2366676" y="3744383"/>
            <a:ext cx="2188166" cy="2812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Line 13"/>
          <p:cNvSpPr>
            <a:spLocks noChangeShapeType="1"/>
          </p:cNvSpPr>
          <p:nvPr/>
        </p:nvSpPr>
        <p:spPr bwMode="auto">
          <a:xfrm>
            <a:off x="4554843" y="3744383"/>
            <a:ext cx="2001752" cy="2812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Oval 32"/>
          <p:cNvSpPr>
            <a:spLocks noChangeArrowheads="1"/>
          </p:cNvSpPr>
          <p:nvPr/>
        </p:nvSpPr>
        <p:spPr bwMode="auto">
          <a:xfrm>
            <a:off x="6537191" y="3993022"/>
            <a:ext cx="72000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2294676" y="3942388"/>
            <a:ext cx="72000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71681" y="4280061"/>
            <a:ext cx="36050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(i.e. for Threarippers and EPIC servers)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1509" y="4496802"/>
            <a:ext cx="348217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cIODs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interconnect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2 CCDs 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provide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memory and IO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connectivity. 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71681" y="4554063"/>
            <a:ext cx="41285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IODs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interconnect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up to 8 CCDs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provide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memory and IO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connectivity.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79388" y="2417853"/>
            <a:ext cx="92076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Nevertheless,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client and server processors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have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different requirements,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e.g. as far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the number of cores, required memory, or IO bandwidth is considered, consequently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AMD designed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two different IO dies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shown below.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6289" y="5110097"/>
            <a:ext cx="63393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Next we give some details of both IO die types mentioned.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C7569A-1240-6CC6-D43E-06A25247C78A}"/>
              </a:ext>
            </a:extLst>
          </p:cNvPr>
          <p:cNvSpPr txBox="1"/>
          <p:nvPr/>
        </p:nvSpPr>
        <p:spPr>
          <a:xfrm>
            <a:off x="57486" y="802411"/>
            <a:ext cx="156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Introduction</a:t>
            </a:r>
            <a:endParaRPr lang="hu-HU" spc="-30" dirty="0" err="1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4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7" grpId="0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/>
      <p:bldP spid="39" grpId="0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(6)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7486" y="458925"/>
            <a:ext cx="574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cIODs (client IO Dies) -2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0877" y="1052940"/>
            <a:ext cx="8146782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91440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memory access,</a:t>
            </a:r>
          </a:p>
          <a:p>
            <a:pPr marL="285750" lvl="0" indent="-285750" defTabSz="914400">
              <a:spcAft>
                <a:spcPts val="2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 connectivity and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interconnection between two CCDs (if there are 2 CCDs in the processor),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793588"/>
            <a:ext cx="6941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They are key parts of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gaming DT processors,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since they provide: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895" y="6496132"/>
            <a:ext cx="8732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Zen 2-based gaming DT processor with two CCD dies (12/16 cores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87" y="1884561"/>
            <a:ext cx="3337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below illustrates.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205915" y="2478576"/>
            <a:ext cx="6573766" cy="3960100"/>
            <a:chOff x="413895" y="1884276"/>
            <a:chExt cx="8355811" cy="4514799"/>
          </a:xfrm>
        </p:grpSpPr>
        <p:grpSp>
          <p:nvGrpSpPr>
            <p:cNvPr id="14" name="Group 13"/>
            <p:cNvGrpSpPr/>
            <p:nvPr/>
          </p:nvGrpSpPr>
          <p:grpSpPr>
            <a:xfrm>
              <a:off x="413895" y="1884276"/>
              <a:ext cx="8355811" cy="4514799"/>
              <a:chOff x="809905" y="2478576"/>
              <a:chExt cx="7603392" cy="3920499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2"/>
              <a:srcRect l="15826" t="13848" r="12986" b="16022"/>
              <a:stretch/>
            </p:blipFill>
            <p:spPr>
              <a:xfrm>
                <a:off x="809905" y="2478576"/>
                <a:ext cx="7603392" cy="3920499"/>
              </a:xfrm>
              <a:prstGeom prst="rect">
                <a:avLst/>
              </a:prstGeom>
            </p:spPr>
          </p:pic>
          <p:sp>
            <p:nvSpPr>
              <p:cNvPr id="19" name="Left-Right Arrow 18"/>
              <p:cNvSpPr/>
              <p:nvPr/>
            </p:nvSpPr>
            <p:spPr bwMode="auto">
              <a:xfrm>
                <a:off x="7066863" y="5585422"/>
                <a:ext cx="468000" cy="72000"/>
              </a:xfrm>
              <a:prstGeom prst="leftRightArrow">
                <a:avLst/>
              </a:prstGeom>
              <a:noFill/>
              <a:ln w="158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493950" y="5280622"/>
                <a:ext cx="798897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(PCIe/USB)</a:t>
                </a: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5284818" y="4696232"/>
              <a:ext cx="594015" cy="151172"/>
            </a:xfrm>
            <a:prstGeom prst="rect">
              <a:avLst/>
            </a:prstGeom>
            <a:solidFill>
              <a:srgbClr val="C8980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99521" y="4228830"/>
              <a:ext cx="400110" cy="1068754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Data Fabric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4923066D-49F1-A04C-2563-009EA1CD266F}"/>
              </a:ext>
            </a:extLst>
          </p:cNvPr>
          <p:cNvSpPr/>
          <p:nvPr/>
        </p:nvSpPr>
        <p:spPr>
          <a:xfrm>
            <a:off x="4294793" y="3468601"/>
            <a:ext cx="3492000" cy="2844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9579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7128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interconnecting network implemented within the cIOD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6838" y="824574"/>
            <a:ext cx="89880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Within the </a:t>
            </a:r>
            <a:r>
              <a:rPr kumimoji="0" lang="en-US" sz="1600" b="0" i="0" u="none" strike="noStrike" kern="1200" cap="none" spc="-5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there is an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interconnecting network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called the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Data Fabric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which is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5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kumimoji="0" lang="en-US" sz="1600" b="0" i="0" u="none" strike="noStrike" kern="1200" cap="none" spc="-5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mplemented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a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crossbar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interconnecting the CCXs, memory, and IO, as shown in the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895" y="5686257"/>
            <a:ext cx="8732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Zen 2-based gaming DT processor with two CCD dies (12/16 cores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85117" y="1924162"/>
            <a:ext cx="6494564" cy="3564375"/>
            <a:chOff x="413895" y="1884276"/>
            <a:chExt cx="8355811" cy="4514799"/>
          </a:xfrm>
        </p:grpSpPr>
        <p:grpSp>
          <p:nvGrpSpPr>
            <p:cNvPr id="6" name="Group 5"/>
            <p:cNvGrpSpPr/>
            <p:nvPr/>
          </p:nvGrpSpPr>
          <p:grpSpPr>
            <a:xfrm>
              <a:off x="413895" y="1884276"/>
              <a:ext cx="8355811" cy="4514799"/>
              <a:chOff x="809905" y="2478576"/>
              <a:chExt cx="7603392" cy="392049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15826" t="13848" r="12986" b="16022"/>
              <a:stretch/>
            </p:blipFill>
            <p:spPr>
              <a:xfrm>
                <a:off x="809905" y="2478576"/>
                <a:ext cx="7603392" cy="3920499"/>
              </a:xfrm>
              <a:prstGeom prst="rect">
                <a:avLst/>
              </a:prstGeom>
            </p:spPr>
          </p:pic>
          <p:sp>
            <p:nvSpPr>
              <p:cNvPr id="8" name="Left-Right Arrow 7"/>
              <p:cNvSpPr/>
              <p:nvPr/>
            </p:nvSpPr>
            <p:spPr bwMode="auto">
              <a:xfrm>
                <a:off x="7066863" y="5585422"/>
                <a:ext cx="468000" cy="72000"/>
              </a:xfrm>
              <a:prstGeom prst="leftRightArrow">
                <a:avLst/>
              </a:prstGeom>
              <a:noFill/>
              <a:ln w="158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493949" y="5280622"/>
                <a:ext cx="798897" cy="761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(PCIe/USB)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968010" y="3587404"/>
              <a:ext cx="1152000" cy="2520000"/>
            </a:xfrm>
            <a:prstGeom prst="ellipse">
              <a:avLst/>
            </a:prstGeom>
            <a:ln w="28575">
              <a:solidFill>
                <a:srgbClr val="FF0000"/>
              </a:solidFill>
              <a:prstDash val="solid"/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84818" y="4696232"/>
              <a:ext cx="594015" cy="151172"/>
            </a:xfrm>
            <a:prstGeom prst="rect">
              <a:avLst/>
            </a:prstGeom>
            <a:solidFill>
              <a:srgbClr val="C8980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99521" y="4228830"/>
              <a:ext cx="400110" cy="1068754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Data Fabric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97087" y="6042666"/>
            <a:ext cx="891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How the interconnecting network is utilized is indicated in the following Figure.</a:t>
            </a:r>
          </a:p>
        </p:txBody>
      </p:sp>
    </p:spTree>
    <p:extLst>
      <p:ext uri="{BB962C8B-B14F-4D97-AF65-F5344CB8AC3E}">
        <p14:creationId xmlns:p14="http://schemas.microsoft.com/office/powerpoint/2010/main" val="380666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762702" y="1443199"/>
            <a:ext cx="1524000" cy="506475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882402" y="1417095"/>
            <a:ext cx="1412148" cy="2437005"/>
            <a:chOff x="820860" y="450146"/>
            <a:chExt cx="1412148" cy="2437005"/>
          </a:xfrm>
        </p:grpSpPr>
        <p:sp>
          <p:nvSpPr>
            <p:cNvPr id="3" name="Rectangle 2"/>
            <p:cNvSpPr/>
            <p:nvPr/>
          </p:nvSpPr>
          <p:spPr bwMode="auto">
            <a:xfrm>
              <a:off x="835793" y="457446"/>
              <a:ext cx="1378800" cy="720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1500202" y="45014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 bwMode="auto">
            <a:xfrm>
              <a:off x="2217743" y="45422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TextBox 5"/>
            <p:cNvSpPr txBox="1"/>
            <p:nvPr/>
          </p:nvSpPr>
          <p:spPr>
            <a:xfrm>
              <a:off x="902438" y="68010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10937" y="677706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30238" y="1177303"/>
              <a:ext cx="13788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5008" y="1165041"/>
              <a:ext cx="1368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L3 (2x4 MB) 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500202" y="117865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2215936" y="118410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Rectangle 11"/>
            <p:cNvSpPr/>
            <p:nvPr/>
          </p:nvSpPr>
          <p:spPr bwMode="auto">
            <a:xfrm>
              <a:off x="820860" y="1477577"/>
              <a:ext cx="1386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1864" y="1481327"/>
              <a:ext cx="1109616" cy="336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Crossbar (4x4)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26304" y="1799639"/>
              <a:ext cx="1386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5432" y="1818290"/>
              <a:ext cx="1224000" cy="3121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 (2x4 (MB)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1497483" y="179828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205052" y="18050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 bwMode="auto">
            <a:xfrm>
              <a:off x="824151" y="2102704"/>
              <a:ext cx="13896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497483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15024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899719" y="2342021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8218" y="2339620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sp>
        <p:nvSpPr>
          <p:cNvPr id="23" name="Left-Right Arrow 22"/>
          <p:cNvSpPr/>
          <p:nvPr/>
        </p:nvSpPr>
        <p:spPr bwMode="auto">
          <a:xfrm>
            <a:off x="3297958" y="2543498"/>
            <a:ext cx="468000" cy="1800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877148" y="4070950"/>
            <a:ext cx="1412148" cy="2437005"/>
            <a:chOff x="820860" y="450146"/>
            <a:chExt cx="1412148" cy="2437005"/>
          </a:xfrm>
        </p:grpSpPr>
        <p:sp>
          <p:nvSpPr>
            <p:cNvPr id="27" name="Rectangle 26"/>
            <p:cNvSpPr/>
            <p:nvPr/>
          </p:nvSpPr>
          <p:spPr bwMode="auto">
            <a:xfrm>
              <a:off x="835793" y="457446"/>
              <a:ext cx="1378800" cy="720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1500202" y="45014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2217743" y="45422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902438" y="68010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0937" y="677706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30238" y="1177303"/>
              <a:ext cx="13788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5008" y="1165041"/>
              <a:ext cx="1368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L3 (2x4 MB) </a:t>
              </a: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1500202" y="117865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2215936" y="118410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820860" y="1477577"/>
              <a:ext cx="1386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0334" y="1481327"/>
              <a:ext cx="1109616" cy="336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Crossbar (4x4)</a:t>
              </a: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26304" y="1799639"/>
              <a:ext cx="1386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35432" y="1818290"/>
              <a:ext cx="1224000" cy="3121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 (2x4 (MB)</a:t>
              </a: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>
              <a:off x="1497483" y="179828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2205052" y="18050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824151" y="2102704"/>
              <a:ext cx="13896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1497483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215024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Box 44"/>
            <p:cNvSpPr txBox="1"/>
            <p:nvPr/>
          </p:nvSpPr>
          <p:spPr>
            <a:xfrm>
              <a:off x="899719" y="2342021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08218" y="2339620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sp>
        <p:nvSpPr>
          <p:cNvPr id="47" name="Left-Right Arrow 46"/>
          <p:cNvSpPr/>
          <p:nvPr/>
        </p:nvSpPr>
        <p:spPr bwMode="auto">
          <a:xfrm>
            <a:off x="3292705" y="5218376"/>
            <a:ext cx="468000" cy="1800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797497" y="1422353"/>
            <a:ext cx="1412148" cy="2437005"/>
            <a:chOff x="820860" y="450146"/>
            <a:chExt cx="1412148" cy="2437005"/>
          </a:xfrm>
        </p:grpSpPr>
        <p:sp>
          <p:nvSpPr>
            <p:cNvPr id="49" name="Rectangle 48"/>
            <p:cNvSpPr/>
            <p:nvPr/>
          </p:nvSpPr>
          <p:spPr bwMode="auto">
            <a:xfrm>
              <a:off x="835793" y="457446"/>
              <a:ext cx="1378800" cy="720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1500202" y="45014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2217743" y="45422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902438" y="68010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0937" y="677706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830238" y="1177303"/>
              <a:ext cx="13788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65008" y="1165041"/>
              <a:ext cx="1368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L3 (2x4 MB) </a:t>
              </a:r>
            </a:p>
          </p:txBody>
        </p:sp>
        <p:cxnSp>
          <p:nvCxnSpPr>
            <p:cNvPr id="56" name="Straight Connector 55"/>
            <p:cNvCxnSpPr/>
            <p:nvPr/>
          </p:nvCxnSpPr>
          <p:spPr bwMode="auto">
            <a:xfrm>
              <a:off x="1500202" y="117865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215936" y="118410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Rectangle 57"/>
            <p:cNvSpPr/>
            <p:nvPr/>
          </p:nvSpPr>
          <p:spPr bwMode="auto">
            <a:xfrm>
              <a:off x="820860" y="1477577"/>
              <a:ext cx="1386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1864" y="1481327"/>
              <a:ext cx="1109616" cy="336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Crossbar (4x4)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26304" y="1799639"/>
              <a:ext cx="1386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35432" y="1818290"/>
              <a:ext cx="1224000" cy="3121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 (2x4 (MB)</a:t>
              </a: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1497483" y="179828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2205052" y="18050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Rectangle 63"/>
            <p:cNvSpPr/>
            <p:nvPr/>
          </p:nvSpPr>
          <p:spPr bwMode="auto">
            <a:xfrm>
              <a:off x="824151" y="2102704"/>
              <a:ext cx="13896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 bwMode="auto">
            <a:xfrm>
              <a:off x="1497483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2215024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7" name="TextBox 66"/>
            <p:cNvSpPr txBox="1"/>
            <p:nvPr/>
          </p:nvSpPr>
          <p:spPr>
            <a:xfrm>
              <a:off x="899719" y="2342021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08218" y="2339620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792243" y="4076208"/>
            <a:ext cx="1412148" cy="2437005"/>
            <a:chOff x="820860" y="450146"/>
            <a:chExt cx="1412148" cy="2437005"/>
          </a:xfrm>
        </p:grpSpPr>
        <p:sp>
          <p:nvSpPr>
            <p:cNvPr id="70" name="Rectangle 69"/>
            <p:cNvSpPr/>
            <p:nvPr/>
          </p:nvSpPr>
          <p:spPr bwMode="auto">
            <a:xfrm>
              <a:off x="835793" y="457446"/>
              <a:ext cx="1378800" cy="720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>
              <a:off x="1500202" y="45014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2217743" y="45422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Box 72"/>
            <p:cNvSpPr txBox="1"/>
            <p:nvPr/>
          </p:nvSpPr>
          <p:spPr>
            <a:xfrm>
              <a:off x="902438" y="68010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10937" y="677706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830238" y="1177303"/>
              <a:ext cx="13788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65008" y="1165041"/>
              <a:ext cx="1368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L3 (2x4 MB) </a:t>
              </a:r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>
              <a:off x="1500202" y="117865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2215936" y="118410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9" name="Rectangle 78"/>
            <p:cNvSpPr/>
            <p:nvPr/>
          </p:nvSpPr>
          <p:spPr bwMode="auto">
            <a:xfrm>
              <a:off x="820860" y="1477577"/>
              <a:ext cx="1386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61864" y="1481327"/>
              <a:ext cx="1109616" cy="336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Crossbar (4x4)</a:t>
              </a: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826304" y="1799639"/>
              <a:ext cx="1386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35432" y="1818290"/>
              <a:ext cx="1224000" cy="3121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 (2x4 (MB)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>
              <a:off x="1497483" y="179828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2205052" y="18050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5" name="Rectangle 84"/>
            <p:cNvSpPr/>
            <p:nvPr/>
          </p:nvSpPr>
          <p:spPr bwMode="auto">
            <a:xfrm>
              <a:off x="824151" y="2102704"/>
              <a:ext cx="13896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1497483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2215024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87"/>
            <p:cNvSpPr txBox="1"/>
            <p:nvPr/>
          </p:nvSpPr>
          <p:spPr>
            <a:xfrm>
              <a:off x="899719" y="2342021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608218" y="2339620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sp>
        <p:nvSpPr>
          <p:cNvPr id="90" name="Left-Right Arrow 89"/>
          <p:cNvSpPr/>
          <p:nvPr/>
        </p:nvSpPr>
        <p:spPr bwMode="auto">
          <a:xfrm>
            <a:off x="5300175" y="2559265"/>
            <a:ext cx="468000" cy="1800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1" name="Left-Right Arrow 90"/>
          <p:cNvSpPr/>
          <p:nvPr/>
        </p:nvSpPr>
        <p:spPr bwMode="auto">
          <a:xfrm>
            <a:off x="5315942" y="5234143"/>
            <a:ext cx="468000" cy="1800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043564" y="2420071"/>
            <a:ext cx="716366" cy="15309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067501" y="412843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(X-bar)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151581" y="1899056"/>
            <a:ext cx="914400" cy="343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30387" y="2432905"/>
            <a:ext cx="662943" cy="2750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309556" y="2413336"/>
            <a:ext cx="662943" cy="2750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313689" y="5139253"/>
            <a:ext cx="662943" cy="2750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45034" y="5090828"/>
            <a:ext cx="662943" cy="2750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102" name="Title 10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(8)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5900" y="63062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7486" y="458925"/>
            <a:ext cx="9242795" cy="3099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Schematic layout of interconnecting cores in a Zen 2-based 16-core gaming DT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processor (Ryzen 3950X), while omitting memory and IO interconnections </a:t>
            </a:r>
          </a:p>
        </p:txBody>
      </p:sp>
    </p:spTree>
    <p:extLst>
      <p:ext uri="{BB962C8B-B14F-4D97-AF65-F5344CB8AC3E}">
        <p14:creationId xmlns:p14="http://schemas.microsoft.com/office/powerpoint/2010/main" val="165327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(7)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572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outstanding innovations around 2000 -2 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46630" y="3867121"/>
            <a:ext cx="878961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AMD pointed out, "Perhaps the most noteworthy feature of AMD's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approach to 64-bit computing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it is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extension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 the 32-bit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environment prevailing in the industry today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than a radical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departure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“, envisioned by Intel’s and HP’s joint IA64 VLIW architecture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concept, released in 1997.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9630" y="1481996"/>
            <a:ext cx="9115117" cy="2335093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66240" y="1465044"/>
            <a:ext cx="82363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Downwards compatible extension of the 32-bit x86 ISA to 64-bit, called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x86-ISA in 1999.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840829"/>
            <a:ext cx="89182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Intel’s and HP’s vision for transferring 32-bit CISC computing to 64-bit VLIW computing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were sharply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confronted by two outstanding innovations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AMD, as follows.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18078" y="2071017"/>
            <a:ext cx="8561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goal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clearly formulated in the x86-64 ISA specification from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[210]: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072586" y="2655792"/>
            <a:ext cx="841692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"Ultimately, this technology is designed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to help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preserve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the enterprise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community's enormous financial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investment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 32-bit operating systems,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applications, development tools,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and support infrastructure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while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providing a seamless path to deploy future 64-bit technology."</a:t>
            </a:r>
          </a:p>
        </p:txBody>
      </p:sp>
    </p:spTree>
    <p:extLst>
      <p:ext uri="{BB962C8B-B14F-4D97-AF65-F5344CB8AC3E}">
        <p14:creationId xmlns:p14="http://schemas.microsoft.com/office/powerpoint/2010/main" val="182796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 animBg="1"/>
      <p:bldP spid="12" grpId="0"/>
      <p:bldP spid="13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(9)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3895" y="2478576"/>
            <a:ext cx="8750249" cy="3605265"/>
            <a:chOff x="296664" y="2504492"/>
            <a:chExt cx="8750249" cy="3605265"/>
          </a:xfrm>
        </p:grpSpPr>
        <p:grpSp>
          <p:nvGrpSpPr>
            <p:cNvPr id="18" name="Group 17"/>
            <p:cNvGrpSpPr/>
            <p:nvPr/>
          </p:nvGrpSpPr>
          <p:grpSpPr>
            <a:xfrm>
              <a:off x="296664" y="2504492"/>
              <a:ext cx="8750249" cy="3605265"/>
              <a:chOff x="296664" y="2504492"/>
              <a:chExt cx="8750249" cy="360526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61000" t="18405" r="21762" b="35940"/>
              <a:stretch/>
            </p:blipFill>
            <p:spPr>
              <a:xfrm>
                <a:off x="6552050" y="2504492"/>
                <a:ext cx="2494863" cy="349857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39812" t="40366" r="42949" b="35940"/>
              <a:stretch/>
            </p:blipFill>
            <p:spPr>
              <a:xfrm>
                <a:off x="2987960" y="3429000"/>
                <a:ext cx="2494863" cy="181564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0121" t="49074" r="62925" b="21987"/>
              <a:stretch/>
            </p:blipFill>
            <p:spPr>
              <a:xfrm>
                <a:off x="296664" y="3191394"/>
                <a:ext cx="2453690" cy="2217656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 bwMode="auto">
              <a:xfrm flipV="1">
                <a:off x="5601626" y="3310197"/>
                <a:ext cx="871222" cy="59401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5562025" y="4221020"/>
                <a:ext cx="871222" cy="55441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Rectangle 13"/>
              <p:cNvSpPr/>
              <p:nvPr/>
            </p:nvSpPr>
            <p:spPr>
              <a:xfrm>
                <a:off x="6631252" y="3825010"/>
                <a:ext cx="2415661" cy="3960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472848" y="5607055"/>
                <a:ext cx="2415661" cy="3960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85920" y="3797520"/>
                <a:ext cx="2302232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Zen 2-based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Threadripper processor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39137" y="5607055"/>
                <a:ext cx="1600502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Zen 2-based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EPYC processor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700778" y="5283890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12 nm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3656" y="5290247"/>
              <a:ext cx="6341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7 nm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 flipH="1">
            <a:off x="57485" y="458925"/>
            <a:ext cx="922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pc="-30" dirty="0">
                <a:latin typeface="Verdana" panose="020B0604030504040204" pitchFamily="34" charset="0"/>
                <a:ea typeface="Verdana" panose="020B0604030504040204" pitchFamily="34" charset="0"/>
              </a:rPr>
              <a:t>4.2.3 IOD dies (IO Dies) for servers (EPYCs) and HEDTs (</a:t>
            </a:r>
            <a:r>
              <a:rPr lang="en-US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Threadrippers</a:t>
            </a:r>
            <a:r>
              <a:rPr lang="en-US" spc="-3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49835" y="1159277"/>
            <a:ext cx="722806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interconnect up to eight CCD dies, thus providing up to 64 cores,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perform memory access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allow IO connectivity,  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7070" y="815334"/>
            <a:ext cx="9464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Their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main tasks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are: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0370" y="1981618"/>
            <a:ext cx="8672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below demonstrates it for Zen 2-based HEDT and server processors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9083" y="6109681"/>
            <a:ext cx="68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AMD’s chiplet design for HEDT and server processors [122]</a:t>
            </a:r>
          </a:p>
        </p:txBody>
      </p:sp>
    </p:spTree>
    <p:extLst>
      <p:ext uri="{BB962C8B-B14F-4D97-AF65-F5344CB8AC3E}">
        <p14:creationId xmlns:p14="http://schemas.microsoft.com/office/powerpoint/2010/main" val="414102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8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(10)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375" t="22778" r="10313" b="14445"/>
          <a:stretch/>
        </p:blipFill>
        <p:spPr>
          <a:xfrm>
            <a:off x="1175368" y="894536"/>
            <a:ext cx="6544093" cy="5662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915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Internal structure of the IOD of Zen 2-based HEDT and server processors 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239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6" name="Rectangle 5"/>
          <p:cNvSpPr/>
          <p:nvPr/>
        </p:nvSpPr>
        <p:spPr>
          <a:xfrm>
            <a:off x="3661177" y="6121868"/>
            <a:ext cx="1663242" cy="43561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890" y="6121868"/>
            <a:ext cx="8928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indicates,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8 CCDs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may be connected to the IOD, whereas the IOD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provides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8 DDR4 memory channels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several IO links. </a:t>
            </a:r>
          </a:p>
        </p:txBody>
      </p:sp>
    </p:spTree>
    <p:extLst>
      <p:ext uri="{BB962C8B-B14F-4D97-AF65-F5344CB8AC3E}">
        <p14:creationId xmlns:p14="http://schemas.microsoft.com/office/powerpoint/2010/main" val="23025508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7486" y="458925"/>
            <a:ext cx="69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4.2.4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Zen 2-based APU (Accelerated Processing Unit) dies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(11)</a:t>
            </a:r>
          </a:p>
        </p:txBody>
      </p:sp>
      <p:pic>
        <p:nvPicPr>
          <p:cNvPr id="16" name="Picture 2" descr="https://cdn.wccftech.com/wp-content/uploads/2020/06/AMD-Ryzen-Renoir-CPU-Official_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277" y="2147289"/>
            <a:ext cx="2941152" cy="18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58212" y="2675156"/>
            <a:ext cx="102944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156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9.8 btrs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22581" y="4238875"/>
            <a:ext cx="4853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Figure: </a:t>
            </a: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2-based DT APU (Ryzen 4000G/GE)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-12291" y="872960"/>
            <a:ext cx="9144000" cy="972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390" y="891372"/>
            <a:ext cx="9464640" cy="92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dies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(in general)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are used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both in DT and mobile APU processors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die incorporates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 components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needed by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complete processor,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inclusive of a GPU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See the example below.</a:t>
            </a:r>
            <a:endParaRPr kumimoji="0" lang="en-US" sz="1600" b="0" i="0" u="none" strike="noStrike" kern="1200" cap="none" spc="-7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17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3" grpId="0" animBg="1"/>
      <p:bldP spid="9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(12)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890" y="899676"/>
            <a:ext cx="9159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dies contain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complete processor with integrated graphics (GPU),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below shows for Zen 2-based APUs.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" y="458925"/>
            <a:ext cx="4778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Block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diagram of Zen 2-based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dies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3895" y="4719961"/>
            <a:ext cx="87301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dies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(Accelerated Processing Units)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dies including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 fledged processor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i.e. it incorporates all building blocks needed for a general purpose laptop 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DT processor, especially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GPU (iGPU)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8" name="Picture 2" descr="https://cdn.wccftech.com/wp-content/uploads/2020/03/AMD-Ryzen-4000H-CPU-Block-Diagra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7076" y="1805359"/>
            <a:ext cx="8916988" cy="404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486" y="5981319"/>
            <a:ext cx="1029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Block diagram of Zen 2-based 8-core mobile APU SoC (Ryzen 4000 (2020)) [130]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7076" y="6359474"/>
            <a:ext cx="87968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that AMD designates processors with integrated graphics as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processors.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155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(13)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0511" y="2091708"/>
            <a:ext cx="177324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(2 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with 8 cores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interconnects)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760174" y="1092541"/>
            <a:ext cx="208903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Zen 2 die set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851335" y="2093596"/>
            <a:ext cx="204414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TR/server IO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(IOD)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(for up to 8 CCD dies)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00053" y="1442411"/>
            <a:ext cx="6721225" cy="381462"/>
            <a:chOff x="801359" y="1540725"/>
            <a:chExt cx="7090016" cy="352932"/>
          </a:xfrm>
        </p:grpSpPr>
        <p:sp>
          <p:nvSpPr>
            <p:cNvPr id="5" name="Line 13"/>
            <p:cNvSpPr>
              <a:spLocks noChangeShapeType="1"/>
            </p:cNvSpPr>
            <p:nvPr/>
          </p:nvSpPr>
          <p:spPr bwMode="auto">
            <a:xfrm flipH="1">
              <a:off x="801359" y="1550563"/>
              <a:ext cx="3079661" cy="3255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3881021" y="1559150"/>
              <a:ext cx="4010354" cy="286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 flipH="1">
              <a:off x="2753184" y="1540725"/>
              <a:ext cx="1127836" cy="304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681185" y="1818481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801360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823" y="458925"/>
            <a:ext cx="953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die set of the Zen 2 processor family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919834" y="2086660"/>
            <a:ext cx="14482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Client IO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cIOD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(for up to two CCD dies)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5940" y="5945188"/>
            <a:ext cx="6527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32399" y="5905587"/>
            <a:ext cx="7163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422" y="5930007"/>
            <a:ext cx="71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374" y="5232370"/>
            <a:ext cx="97334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74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3.9 btrs </a:t>
            </a:r>
            <a:endParaRPr kumimoji="0" lang="en-US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2905" y="5232370"/>
            <a:ext cx="103425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nm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125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2.09 btrs</a:t>
            </a:r>
            <a:endParaRPr kumimoji="0" lang="en-US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94793" y="5232370"/>
            <a:ext cx="112723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12/14 nm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416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8.34 btrs</a:t>
            </a:r>
            <a:endParaRPr kumimoji="0" lang="en-US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378" y="1800591"/>
            <a:ext cx="4347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73147" y="1798881"/>
            <a:ext cx="4395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25302" y="1777921"/>
            <a:ext cx="4219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32085" y="2737104"/>
            <a:ext cx="9086514" cy="2416064"/>
            <a:chOff x="57486" y="2834582"/>
            <a:chExt cx="9909174" cy="2416064"/>
          </a:xfrm>
        </p:grpSpPr>
        <p:sp>
          <p:nvSpPr>
            <p:cNvPr id="18" name="TextBox 17"/>
            <p:cNvSpPr txBox="1"/>
            <p:nvPr/>
          </p:nvSpPr>
          <p:spPr>
            <a:xfrm>
              <a:off x="63340" y="2834582"/>
              <a:ext cx="20145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7514" t="52927" r="54344" b="36378"/>
            <a:stretch/>
          </p:blipFill>
          <p:spPr>
            <a:xfrm>
              <a:off x="1958335" y="3454868"/>
              <a:ext cx="1715340" cy="1241364"/>
            </a:xfrm>
            <a:prstGeom prst="rect">
              <a:avLst/>
            </a:prstGeom>
          </p:spPr>
        </p:pic>
        <p:pic>
          <p:nvPicPr>
            <p:cNvPr id="28" name="Picture 2" descr="File:AMD Zen 2 CC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6" y="3356608"/>
              <a:ext cx="1850953" cy="1314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3700778" y="3071292"/>
              <a:ext cx="3119528" cy="2018508"/>
              <a:chOff x="5675778" y="3012294"/>
              <a:chExt cx="3155937" cy="146804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22736" t="43077" r="42774" b="28399"/>
              <a:stretch/>
            </p:blipFill>
            <p:spPr>
              <a:xfrm>
                <a:off x="5675778" y="3012294"/>
                <a:ext cx="3155937" cy="1468043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429676" y="3465092"/>
                <a:ext cx="1790299" cy="548640"/>
              </a:xfrm>
              <a:prstGeom prst="rect">
                <a:avLst/>
              </a:prstGeom>
              <a:solidFill>
                <a:schemeClr val="accent1">
                  <a:lumMod val="1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6641431" y="3547200"/>
                <a:ext cx="1321343" cy="40878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12/14 nm IOD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(see Remark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on the next slide)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</a:t>
                </a:r>
              </a:p>
            </p:txBody>
          </p:sp>
        </p:grpSp>
        <p:pic>
          <p:nvPicPr>
            <p:cNvPr id="34" name="Picture 33" descr="https://www.techpowerup.com/img/YtxGU48DGLgI2sCX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6694" y="2967046"/>
              <a:ext cx="3029966" cy="228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7185666" y="5252691"/>
            <a:ext cx="102944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156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9.8 btrs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6289" y="6438676"/>
            <a:ext cx="21691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CCD: CPU Compute Die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5958035" y="2103891"/>
            <a:ext cx="327647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APU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 CCX core blocks with 8 cores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GPU + all units needed by the proc.)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95641" y="6438676"/>
            <a:ext cx="30199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APU: Accelerated Processing Unit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83671" y="1787083"/>
            <a:ext cx="4395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(d)</a:t>
            </a: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7553022" y="1707881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4809606" y="1707881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>
            <a:stCxn id="11" idx="0"/>
            <a:endCxn id="40" idx="2"/>
          </p:cNvCxnSpPr>
          <p:nvPr/>
        </p:nvCxnSpPr>
        <p:spPr bwMode="auto">
          <a:xfrm>
            <a:off x="3819524" y="1442411"/>
            <a:ext cx="990082" cy="3015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2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36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4.2 Basic dies of the Zen 2 family (14)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872790"/>
            <a:ext cx="8967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 interested reader may find a more detailed description of the basic dies in Annex 2.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" y="458925"/>
            <a:ext cx="954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</a:t>
            </a:r>
          </a:p>
        </p:txBody>
      </p:sp>
    </p:spTree>
    <p:extLst>
      <p:ext uri="{BB962C8B-B14F-4D97-AF65-F5344CB8AC3E}">
        <p14:creationId xmlns:p14="http://schemas.microsoft.com/office/powerpoint/2010/main" val="416532270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13895" y="2003364"/>
            <a:ext cx="8272462" cy="54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4.3 The modular, lego-like design approach of the Zen 2 family</a:t>
            </a:r>
          </a:p>
        </p:txBody>
      </p:sp>
    </p:spTree>
    <p:extLst>
      <p:ext uri="{BB962C8B-B14F-4D97-AF65-F5344CB8AC3E}">
        <p14:creationId xmlns:p14="http://schemas.microsoft.com/office/powerpoint/2010/main" val="20108510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(1)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40511" y="2368915"/>
            <a:ext cx="1773241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CCD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(2 CCX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with 8 cores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interconnects)</a:t>
            </a: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2435780" y="1369748"/>
            <a:ext cx="265649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Die set of the Zen 2 family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851335" y="2370803"/>
            <a:ext cx="2044149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TR/server IO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(IOD)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(for up to 8 CCD dies)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00053" y="1719618"/>
            <a:ext cx="6721225" cy="381462"/>
            <a:chOff x="801359" y="1540725"/>
            <a:chExt cx="7090016" cy="352932"/>
          </a:xfrm>
        </p:grpSpPr>
        <p:sp>
          <p:nvSpPr>
            <p:cNvPr id="5" name="Line 13"/>
            <p:cNvSpPr>
              <a:spLocks noChangeShapeType="1"/>
            </p:cNvSpPr>
            <p:nvPr/>
          </p:nvSpPr>
          <p:spPr bwMode="auto">
            <a:xfrm flipH="1">
              <a:off x="801359" y="1550563"/>
              <a:ext cx="3079661" cy="3255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3881021" y="1559150"/>
              <a:ext cx="4010354" cy="28631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44"/>
            <p:cNvSpPr>
              <a:spLocks noChangeShapeType="1"/>
            </p:cNvSpPr>
            <p:nvPr/>
          </p:nvSpPr>
          <p:spPr bwMode="auto">
            <a:xfrm flipH="1">
              <a:off x="2753184" y="1540725"/>
              <a:ext cx="1127836" cy="304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2681185" y="1818481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801360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823" y="793291"/>
            <a:ext cx="9535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die set,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i.e.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blocks, conceived for the Zen 2 family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919834" y="2363867"/>
            <a:ext cx="1448279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Client IO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cIOD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)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>
                <a:solidFill>
                  <a:srgbClr val="000000"/>
                </a:solidFill>
                <a:latin typeface="Verdana" pitchFamily="34" charset="0"/>
              </a:rPr>
              <a:t>(for up to two CCD dies)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195940" y="6161469"/>
            <a:ext cx="65274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32399" y="6121868"/>
            <a:ext cx="7163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7422" y="6146288"/>
            <a:ext cx="7188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125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1374" y="5448651"/>
            <a:ext cx="97334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74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3.9 btrs </a:t>
            </a:r>
            <a:endParaRPr kumimoji="0" lang="en-US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32905" y="5448651"/>
            <a:ext cx="103425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 nm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125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2.09 btrs</a:t>
            </a:r>
            <a:endParaRPr kumimoji="0" lang="en-US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94793" y="5448651"/>
            <a:ext cx="1127232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12/14 nm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416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8.34 btrs</a:t>
            </a:r>
            <a:endParaRPr kumimoji="0" lang="en-US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378" y="2077798"/>
            <a:ext cx="4347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73147" y="2076088"/>
            <a:ext cx="4395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625302" y="2055128"/>
            <a:ext cx="42191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486" y="3014311"/>
            <a:ext cx="9086514" cy="2416064"/>
            <a:chOff x="57486" y="2834582"/>
            <a:chExt cx="9909174" cy="2416064"/>
          </a:xfrm>
        </p:grpSpPr>
        <p:sp>
          <p:nvSpPr>
            <p:cNvPr id="18" name="TextBox 17"/>
            <p:cNvSpPr txBox="1"/>
            <p:nvPr/>
          </p:nvSpPr>
          <p:spPr>
            <a:xfrm>
              <a:off x="63340" y="2834582"/>
              <a:ext cx="20145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37514" t="52927" r="54344" b="36378"/>
            <a:stretch/>
          </p:blipFill>
          <p:spPr>
            <a:xfrm>
              <a:off x="1958335" y="3454868"/>
              <a:ext cx="1715340" cy="1241364"/>
            </a:xfrm>
            <a:prstGeom prst="rect">
              <a:avLst/>
            </a:prstGeom>
          </p:spPr>
        </p:pic>
        <p:pic>
          <p:nvPicPr>
            <p:cNvPr id="28" name="Picture 2" descr="File:AMD Zen 2 CCD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86" y="3356608"/>
              <a:ext cx="1850953" cy="1314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3700778" y="3071292"/>
              <a:ext cx="3119528" cy="2018508"/>
              <a:chOff x="5675778" y="3012294"/>
              <a:chExt cx="3155937" cy="146804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4"/>
              <a:srcRect l="22736" t="43077" r="42774" b="28399"/>
              <a:stretch/>
            </p:blipFill>
            <p:spPr>
              <a:xfrm>
                <a:off x="5675778" y="3012294"/>
                <a:ext cx="3155937" cy="1468043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 bwMode="auto">
              <a:xfrm>
                <a:off x="6429676" y="3465092"/>
                <a:ext cx="1790299" cy="548640"/>
              </a:xfrm>
              <a:prstGeom prst="rect">
                <a:avLst/>
              </a:prstGeom>
              <a:solidFill>
                <a:schemeClr val="accent1">
                  <a:lumMod val="1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 bwMode="auto">
              <a:xfrm>
                <a:off x="6641431" y="3547200"/>
                <a:ext cx="1321343" cy="408782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 w="1587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12/14 nm IOD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(see Remark 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on the next slide)</a:t>
                </a: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itchFamily="34" charset="0"/>
                    <a:ea typeface="+mn-ea"/>
                    <a:cs typeface="Times New Roman" pitchFamily="18" charset="0"/>
                  </a:rPr>
                  <a:t>)</a:t>
                </a:r>
              </a:p>
            </p:txBody>
          </p:sp>
        </p:grpSp>
        <p:pic>
          <p:nvPicPr>
            <p:cNvPr id="34" name="Picture 33" descr="https://www.techpowerup.com/img/YtxGU48DGLgI2sCX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6694" y="2967046"/>
              <a:ext cx="3029966" cy="228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7185666" y="5468972"/>
            <a:ext cx="102944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156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9.8 btrs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6289" y="6554384"/>
            <a:ext cx="21691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CCD: CPU Compute Die</a:t>
            </a:r>
          </a:p>
        </p:txBody>
      </p:sp>
      <p:sp>
        <p:nvSpPr>
          <p:cNvPr id="36" name="Text Box 3"/>
          <p:cNvSpPr txBox="1">
            <a:spLocks noChangeArrowheads="1"/>
          </p:cNvSpPr>
          <p:nvPr/>
        </p:nvSpPr>
        <p:spPr bwMode="auto">
          <a:xfrm>
            <a:off x="5958035" y="2381098"/>
            <a:ext cx="3276474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APU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2 CCX core blocks with 8 cores +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GPU + all units needed by the proc.)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195641" y="6554384"/>
            <a:ext cx="30199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APU: Accelerated Processing Unit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383671" y="2064290"/>
            <a:ext cx="43954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(d)</a:t>
            </a:r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7553022" y="1985088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4809606" y="1985088"/>
            <a:ext cx="68255" cy="7217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cxnSp>
        <p:nvCxnSpPr>
          <p:cNvPr id="42" name="Straight Connector 41"/>
          <p:cNvCxnSpPr>
            <a:stCxn id="11" idx="0"/>
            <a:endCxn id="40" idx="2"/>
          </p:cNvCxnSpPr>
          <p:nvPr/>
        </p:nvCxnSpPr>
        <p:spPr bwMode="auto">
          <a:xfrm>
            <a:off x="3819524" y="1719618"/>
            <a:ext cx="990082" cy="30155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7486" y="454781"/>
            <a:ext cx="874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4.3 The modular, lego-like design approach introduced in the Zen 2 family</a:t>
            </a:r>
          </a:p>
        </p:txBody>
      </p:sp>
    </p:spTree>
    <p:extLst>
      <p:ext uri="{BB962C8B-B14F-4D97-AF65-F5344CB8AC3E}">
        <p14:creationId xmlns:p14="http://schemas.microsoft.com/office/powerpoint/2010/main" val="131145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7" grpId="0"/>
      <p:bldP spid="22" grpId="0"/>
      <p:bldP spid="25" grpId="0"/>
      <p:bldP spid="26" grpId="0"/>
      <p:bldP spid="3" grpId="0"/>
      <p:bldP spid="23" grpId="0"/>
      <p:bldP spid="30" grpId="0"/>
      <p:bldP spid="31" grpId="0"/>
      <p:bldP spid="8" grpId="0"/>
      <p:bldP spid="32" grpId="0"/>
      <p:bldP spid="33" grpId="0"/>
      <p:bldP spid="35" grpId="0"/>
      <p:bldP spid="24" grpId="0"/>
      <p:bldP spid="36" grpId="0"/>
      <p:bldP spid="37" grpId="0"/>
      <p:bldP spid="38" grpId="0"/>
      <p:bldP spid="39" grpId="0" animBg="1"/>
      <p:bldP spid="40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(2)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18140" t="21834" r="38721" b="6641"/>
          <a:stretch/>
        </p:blipFill>
        <p:spPr>
          <a:xfrm>
            <a:off x="3950353" y="3996148"/>
            <a:ext cx="2454306" cy="228892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3703" y="3452902"/>
            <a:ext cx="2761165" cy="3224380"/>
          </a:xfrm>
          <a:prstGeom prst="rect">
            <a:avLst/>
          </a:prstGeom>
        </p:spPr>
      </p:pic>
      <p:pic>
        <p:nvPicPr>
          <p:cNvPr id="26" name="Picture 2" descr="https://cdn.wccftech.com/wp-content/uploads/2020/06/AMD-Ryzen-Renoir-CPU-Official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207" y="4820611"/>
            <a:ext cx="1288272" cy="82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57486" y="458925"/>
            <a:ext cx="7296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AMD’s implemented modular Zen 2-based processor designs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350632" y="6508796"/>
            <a:ext cx="18934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Castle Peak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pic>
        <p:nvPicPr>
          <p:cNvPr id="44" name="Picture 2" descr="https://img.purch.com/52-jpg/o/aHR0cDovL21lZGlhLmJlc3RvZm1pY3JvLmNvbS9RLzAvODQ0NjMyL29yaWdpbmFsLzUyLkpQRw==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3148" y="4529957"/>
            <a:ext cx="1894660" cy="1575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2092473" y="6491410"/>
            <a:ext cx="150910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Matisse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[107]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191" y="5736657"/>
            <a:ext cx="14539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(Renoir) 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126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59605" y="6543578"/>
            <a:ext cx="134043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</a:t>
            </a: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[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134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914884"/>
            <a:ext cx="9177786" cy="2088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0" name="Text Box 7"/>
          <p:cNvSpPr txBox="1">
            <a:spLocks noChangeArrowheads="1"/>
          </p:cNvSpPr>
          <p:nvPr/>
        </p:nvSpPr>
        <p:spPr bwMode="auto">
          <a:xfrm>
            <a:off x="1997884" y="960945"/>
            <a:ext cx="354937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Zen 2-based processor lines</a:t>
            </a:r>
            <a:endParaRPr kumimoji="0" lang="hu-HU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Text Box 7"/>
          <p:cNvSpPr txBox="1">
            <a:spLocks noChangeArrowheads="1"/>
          </p:cNvSpPr>
          <p:nvPr/>
        </p:nvSpPr>
        <p:spPr bwMode="auto">
          <a:xfrm>
            <a:off x="4058352" y="1611089"/>
            <a:ext cx="2040943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HEDTs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(Threadripper 39xxX)</a:t>
            </a:r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 rot="-5400000" flipH="1" flipV="1">
            <a:off x="3256504" y="883590"/>
            <a:ext cx="154500" cy="102870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4" name="Line 11"/>
          <p:cNvSpPr>
            <a:spLocks noChangeShapeType="1"/>
          </p:cNvSpPr>
          <p:nvPr/>
        </p:nvSpPr>
        <p:spPr bwMode="auto">
          <a:xfrm>
            <a:off x="3848107" y="1325108"/>
            <a:ext cx="1263643" cy="15904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22568" y="1611381"/>
            <a:ext cx="1941557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Laptop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4xxxH/HS/U)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APUs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4xxxG/GE)</a:t>
            </a:r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 rot="-5400000" flipH="1" flipV="1">
            <a:off x="2383466" y="8452"/>
            <a:ext cx="147979" cy="2781302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3848105" y="1320689"/>
            <a:ext cx="3856033" cy="16346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Oval 8"/>
          <p:cNvSpPr>
            <a:spLocks noChangeArrowheads="1"/>
          </p:cNvSpPr>
          <p:nvPr/>
        </p:nvSpPr>
        <p:spPr bwMode="auto">
          <a:xfrm>
            <a:off x="941731" y="146007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Oval 8"/>
          <p:cNvSpPr>
            <a:spLocks noChangeArrowheads="1"/>
          </p:cNvSpPr>
          <p:nvPr/>
        </p:nvSpPr>
        <p:spPr bwMode="auto">
          <a:xfrm>
            <a:off x="2790382" y="144707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3" name="Oval 8"/>
          <p:cNvSpPr>
            <a:spLocks noChangeArrowheads="1"/>
          </p:cNvSpPr>
          <p:nvPr/>
        </p:nvSpPr>
        <p:spPr bwMode="auto">
          <a:xfrm>
            <a:off x="5046822" y="144921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5" name="Oval 10"/>
          <p:cNvSpPr>
            <a:spLocks noChangeArrowheads="1"/>
          </p:cNvSpPr>
          <p:nvPr/>
        </p:nvSpPr>
        <p:spPr bwMode="auto">
          <a:xfrm>
            <a:off x="7666868" y="1444516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937052" y="1610245"/>
            <a:ext cx="15279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1S/2S servers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(EPYC 7xx2/P)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39915" y="2538767"/>
            <a:ext cx="14766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 APU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8 cores)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663675" y="2538767"/>
            <a:ext cx="2877836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2/4/8 CCD 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(12/16/24/36/48/ cores)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12496" y="1613529"/>
            <a:ext cx="1521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3xxx/X)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034787" y="2539092"/>
            <a:ext cx="17043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or 2 CCD die(s)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+1 cIOD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(up to 2x 8 cores)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299950" y="2555051"/>
            <a:ext cx="2877836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2/4/6/8 CCD dies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+ 1 IOD die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(8/12/16/24/36/48/64 cores)</a:t>
            </a:r>
          </a:p>
        </p:txBody>
      </p:sp>
    </p:spTree>
    <p:extLst>
      <p:ext uri="{BB962C8B-B14F-4D97-AF65-F5344CB8AC3E}">
        <p14:creationId xmlns:p14="http://schemas.microsoft.com/office/powerpoint/2010/main" val="3494367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6" grpId="0"/>
      <p:bldP spid="3" grpId="0"/>
      <p:bldP spid="48" grpId="0"/>
      <p:bldP spid="8" grpId="0" animBg="1"/>
      <p:bldP spid="30" grpId="0"/>
      <p:bldP spid="31" grpId="0"/>
      <p:bldP spid="33" grpId="0" animBg="1"/>
      <p:bldP spid="34" grpId="0" animBg="1"/>
      <p:bldP spid="35" grpId="0"/>
      <p:bldP spid="36" grpId="0" animBg="1"/>
      <p:bldP spid="38" grpId="0" animBg="1"/>
      <p:bldP spid="39" grpId="0" animBg="1"/>
      <p:bldP spid="42" grpId="0" animBg="1"/>
      <p:bldP spid="43" grpId="0" animBg="1"/>
      <p:bldP spid="45" grpId="0" animBg="1"/>
      <p:bldP spid="47" grpId="0"/>
      <p:bldP spid="49" grpId="0"/>
      <p:bldP spid="50" grpId="0"/>
      <p:bldP spid="51" grpId="0"/>
      <p:bldP spid="52" grpId="0"/>
      <p:bldP spid="53" grpId="0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4FECA-8099-EA04-84BE-6241675B5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</a:t>
            </a:r>
            <a:r>
              <a:rPr lang="en-US" dirty="0" err="1"/>
              <a:t>lego</a:t>
            </a:r>
            <a:r>
              <a:rPr lang="en-US" dirty="0"/>
              <a:t>-like design approach introduced in the Zen 2 family (3)</a:t>
            </a:r>
            <a:endParaRPr lang="hu-H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DEF94E-AE86-EAF4-2911-59791642CA2E}"/>
              </a:ext>
            </a:extLst>
          </p:cNvPr>
          <p:cNvSpPr txBox="1"/>
          <p:nvPr/>
        </p:nvSpPr>
        <p:spPr>
          <a:xfrm>
            <a:off x="97087" y="468864"/>
            <a:ext cx="584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Implementation details of Zen 2-based processors</a:t>
            </a:r>
            <a:endParaRPr lang="hu-HU" spc="-30" dirty="0" err="1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097F59-35C9-DB92-9D26-6C57D8E1CF66}"/>
              </a:ext>
            </a:extLst>
          </p:cNvPr>
          <p:cNvSpPr txBox="1"/>
          <p:nvPr/>
        </p:nvSpPr>
        <p:spPr>
          <a:xfrm>
            <a:off x="112527" y="854935"/>
            <a:ext cx="6627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There are three facts that need to be mentioned, as follows:  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A1937E-419B-E831-4FAF-39474850E793}"/>
              </a:ext>
            </a:extLst>
          </p:cNvPr>
          <p:cNvSpPr txBox="1"/>
          <p:nvPr/>
        </p:nvSpPr>
        <p:spPr>
          <a:xfrm>
            <a:off x="553432" y="1211344"/>
            <a:ext cx="8295476" cy="11926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Dual use of APU dies</a:t>
            </a:r>
          </a:p>
          <a:p>
            <a:pPr marL="342900" indent="-342900">
              <a:spcAft>
                <a:spcPts val="300"/>
              </a:spcAft>
              <a:buAutoNum type="alphaLcParenR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Alternative implementations of gaming DT processors</a:t>
            </a:r>
          </a:p>
          <a:p>
            <a:pPr marL="342900" indent="-342900">
              <a:buAutoNum type="alphaLcParenR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Differences in the implementations of HEDT (</a:t>
            </a:r>
            <a:r>
              <a:rPr lang="en-US" sz="16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Threadripper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) and 1S/2S server </a:t>
            </a:r>
          </a:p>
          <a:p>
            <a:pPr>
              <a:spcAft>
                <a:spcPts val="3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(EPYC) processors 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A53FD7-C573-4DE7-131C-A18A21EA32A6}"/>
              </a:ext>
            </a:extLst>
          </p:cNvPr>
          <p:cNvSpPr txBox="1"/>
          <p:nvPr/>
        </p:nvSpPr>
        <p:spPr>
          <a:xfrm>
            <a:off x="136688" y="2359773"/>
            <a:ext cx="3613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Next, let’s address these items.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071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5" y="1345597"/>
            <a:ext cx="7586663" cy="456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Text Box 6"/>
          <p:cNvSpPr txBox="1">
            <a:spLocks noChangeArrowheads="1"/>
          </p:cNvSpPr>
          <p:nvPr/>
        </p:nvSpPr>
        <p:spPr bwMode="auto">
          <a:xfrm>
            <a:off x="57486" y="458925"/>
            <a:ext cx="65365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Extending the register set in the x86-64 ISA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[167]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Verdan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1. AMD’s rise, fall and recovery (8)</a:t>
            </a:r>
            <a:endParaRPr kumimoji="0" lang="en-US" sz="1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5900" y="5980722"/>
            <a:ext cx="914400" cy="61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Based on the extended register set AMD necessarily defined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new instructions 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manipulate 64-bit data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 extended register space.</a:t>
            </a:r>
          </a:p>
        </p:txBody>
      </p:sp>
    </p:spTree>
    <p:extLst>
      <p:ext uri="{BB962C8B-B14F-4D97-AF65-F5344CB8AC3E}">
        <p14:creationId xmlns:p14="http://schemas.microsoft.com/office/powerpoint/2010/main" val="16500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(4)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7876" y="3984038"/>
            <a:ext cx="1897454" cy="82380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8771" y="3994981"/>
            <a:ext cx="1897454" cy="82380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8372" y="5222612"/>
            <a:ext cx="1839070" cy="345466"/>
          </a:xfrm>
          <a:prstGeom prst="rect">
            <a:avLst/>
          </a:prstGeom>
          <a:solidFill>
            <a:srgbClr val="BC8F0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7486" y="472901"/>
            <a:ext cx="557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Dual use of APU 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86" y="815334"/>
            <a:ext cx="43613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dies have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dual use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shown below.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59329" y="4133034"/>
            <a:ext cx="9346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(Renoire)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5068" y="4125211"/>
            <a:ext cx="9346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(Renoire)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01988" y="5252588"/>
            <a:ext cx="5161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PCH</a:t>
            </a:r>
          </a:p>
        </p:txBody>
      </p:sp>
      <p:sp>
        <p:nvSpPr>
          <p:cNvPr id="24" name="Up-Down Arrow 23"/>
          <p:cNvSpPr/>
          <p:nvPr/>
        </p:nvSpPr>
        <p:spPr>
          <a:xfrm>
            <a:off x="2277498" y="4818784"/>
            <a:ext cx="72000" cy="39600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004" y="5725858"/>
            <a:ext cx="8853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We note that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 stuck to the above layouts of Zen-based DT APU- and laptop APU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processors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(2-chip layout vs. SoC)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subsequent Ze generations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well.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61963" y="3572847"/>
            <a:ext cx="19824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spc="-30" dirty="0">
                <a:latin typeface="Verdana" panose="020B0604030504040204" pitchFamily="34" charset="0"/>
                <a:ea typeface="Verdana" panose="020B0604030504040204" pitchFamily="34" charset="0"/>
              </a:rPr>
              <a:t>DT APU processor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1626" y="3598302"/>
            <a:ext cx="22176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spc="-30" dirty="0">
                <a:latin typeface="Verdana" panose="020B0604030504040204" pitchFamily="34" charset="0"/>
                <a:ea typeface="Verdana" panose="020B0604030504040204" pitchFamily="34" charset="0"/>
              </a:rPr>
              <a:t>Laptop APU processor 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1309586"/>
            <a:ext cx="9144000" cy="223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7" name="Text Box 3"/>
          <p:cNvSpPr txBox="1">
            <a:spLocks noChangeArrowheads="1"/>
          </p:cNvSpPr>
          <p:nvPr/>
        </p:nvSpPr>
        <p:spPr bwMode="auto">
          <a:xfrm>
            <a:off x="1011582" y="2015947"/>
            <a:ext cx="2592376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in DT APU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</a:rPr>
              <a:t>(Ryzen 4000/G/GE) (2020)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38" name="Line 13"/>
          <p:cNvSpPr>
            <a:spLocks noChangeShapeType="1"/>
          </p:cNvSpPr>
          <p:nvPr/>
        </p:nvSpPr>
        <p:spPr bwMode="auto">
          <a:xfrm flipH="1">
            <a:off x="2320599" y="1684160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Line 13"/>
          <p:cNvSpPr>
            <a:spLocks noChangeShapeType="1"/>
          </p:cNvSpPr>
          <p:nvPr/>
        </p:nvSpPr>
        <p:spPr bwMode="auto">
          <a:xfrm>
            <a:off x="4527335" y="1684159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Oval 12"/>
          <p:cNvSpPr>
            <a:spLocks noChangeArrowheads="1"/>
          </p:cNvSpPr>
          <p:nvPr/>
        </p:nvSpPr>
        <p:spPr bwMode="auto">
          <a:xfrm>
            <a:off x="6653671" y="1892122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1" name="Oval 12"/>
          <p:cNvSpPr>
            <a:spLocks noChangeArrowheads="1"/>
          </p:cNvSpPr>
          <p:nvPr/>
        </p:nvSpPr>
        <p:spPr bwMode="auto">
          <a:xfrm>
            <a:off x="2230446" y="1895297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 Box 3"/>
          <p:cNvSpPr txBox="1">
            <a:spLocks noChangeArrowheads="1"/>
          </p:cNvSpPr>
          <p:nvPr/>
        </p:nvSpPr>
        <p:spPr bwMode="auto">
          <a:xfrm>
            <a:off x="5211345" y="2012772"/>
            <a:ext cx="2932213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in laptop APU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0000"/>
                </a:solidFill>
                <a:latin typeface="Verdana"/>
              </a:rPr>
              <a:t>(Ryzen 4000/H/HS/U) (2020)</a:t>
            </a:r>
            <a:endParaRPr kumimoji="0" lang="en-US" sz="13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29556" y="1330147"/>
            <a:ext cx="3453189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use of Zen 2-based APU dies 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4294" y="2517418"/>
            <a:ext cx="3844321" cy="918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APU processors need PCHs.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PGA sockets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PGA-1331 sockets,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related platforms are called AM4 platforms)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84121" y="2529120"/>
            <a:ext cx="4366900" cy="918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Laptop APU processors are implemented as SoCs.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BGA sockets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BGA-1140 sockets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related platform are called FP6 platforms)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1CFFB5-C378-E903-64A5-B4C1099ED0D0}"/>
              </a:ext>
            </a:extLst>
          </p:cNvPr>
          <p:cNvSpPr txBox="1"/>
          <p:nvPr/>
        </p:nvSpPr>
        <p:spPr>
          <a:xfrm flipH="1">
            <a:off x="5849403" y="6359474"/>
            <a:ext cx="29599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SoC: System on a Chip</a:t>
            </a:r>
            <a:endParaRPr lang="hu-HU" sz="14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0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21" grpId="0"/>
      <p:bldP spid="22" grpId="0"/>
      <p:bldP spid="23" grpId="0"/>
      <p:bldP spid="24" grpId="0" animBg="1"/>
      <p:bldP spid="11" grpId="0"/>
      <p:bldP spid="20" grpId="0"/>
      <p:bldP spid="26" grpId="0"/>
      <p:bldP spid="36" grpId="0" animBg="1"/>
      <p:bldP spid="37" grpId="0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6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(5)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6407" y="1765758"/>
            <a:ext cx="4686816" cy="2851273"/>
            <a:chOff x="809905" y="2478576"/>
            <a:chExt cx="7824943" cy="39204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5826" t="13848" r="12986" b="16022"/>
            <a:stretch/>
          </p:blipFill>
          <p:spPr>
            <a:xfrm>
              <a:off x="809905" y="2478576"/>
              <a:ext cx="7603392" cy="3920499"/>
            </a:xfrm>
            <a:prstGeom prst="rect">
              <a:avLst/>
            </a:prstGeom>
          </p:spPr>
        </p:pic>
        <p:sp>
          <p:nvSpPr>
            <p:cNvPr id="6" name="Left-Right Arrow 5"/>
            <p:cNvSpPr/>
            <p:nvPr/>
          </p:nvSpPr>
          <p:spPr bwMode="auto">
            <a:xfrm>
              <a:off x="7066863" y="5585422"/>
              <a:ext cx="468000" cy="72000"/>
            </a:xfrm>
            <a:prstGeom prst="left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13506" y="5265195"/>
              <a:ext cx="1321342" cy="69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(PCIe/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USB)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7885" y="1765758"/>
            <a:ext cx="4633317" cy="2833267"/>
            <a:chOff x="4611601" y="3508202"/>
            <a:chExt cx="4672327" cy="2833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2" t="7708" r="1155" b="9823"/>
            <a:stretch/>
          </p:blipFill>
          <p:spPr>
            <a:xfrm>
              <a:off x="4611601" y="3666605"/>
              <a:ext cx="4538311" cy="249486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611601" y="3508202"/>
              <a:ext cx="4532399" cy="15840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11601" y="6161469"/>
              <a:ext cx="4532399" cy="180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92499" y="5488252"/>
              <a:ext cx="79142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(PCIe/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USB)</a:t>
              </a:r>
            </a:p>
          </p:txBody>
        </p:sp>
        <p:sp>
          <p:nvSpPr>
            <p:cNvPr id="19" name="Left-Right Arrow 18"/>
            <p:cNvSpPr/>
            <p:nvPr/>
          </p:nvSpPr>
          <p:spPr bwMode="auto">
            <a:xfrm>
              <a:off x="8381316" y="5752696"/>
              <a:ext cx="280313" cy="52364"/>
            </a:xfrm>
            <a:prstGeom prst="left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 flipH="1">
            <a:off x="57486" y="458925"/>
            <a:ext cx="784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Alternative implementations of gaming DT 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486" y="815334"/>
            <a:ext cx="85820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 DT processors may include either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one or two CCD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dies to provide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8 or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up to 16 CPU cores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shown below.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703" y="4674486"/>
            <a:ext cx="8117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Zen 2-based gaming DT configurations  with one or two CCD dies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240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64558729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(6)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11005" y="4036840"/>
            <a:ext cx="1897454" cy="82380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900" y="4036840"/>
            <a:ext cx="1897454" cy="82380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501" y="5264471"/>
            <a:ext cx="1839070" cy="345466"/>
          </a:xfrm>
          <a:prstGeom prst="rect">
            <a:avLst/>
          </a:prstGeom>
          <a:solidFill>
            <a:srgbClr val="BC8F0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8016" y="4174893"/>
            <a:ext cx="1563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HEDT processor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(Threadripper)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1943" y="4174893"/>
            <a:ext cx="15071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1S/2S processor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(EPYC)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5117" y="5294447"/>
            <a:ext cx="5161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PCH</a:t>
            </a:r>
          </a:p>
        </p:txBody>
      </p:sp>
      <p:sp>
        <p:nvSpPr>
          <p:cNvPr id="18" name="Up-Down Arrow 17"/>
          <p:cNvSpPr/>
          <p:nvPr/>
        </p:nvSpPr>
        <p:spPr>
          <a:xfrm>
            <a:off x="1560627" y="4860643"/>
            <a:ext cx="72000" cy="39600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91950" y="4005696"/>
            <a:ext cx="1616148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DDR4-3200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64 PCIe 4.0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lanes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91101" y="3986296"/>
            <a:ext cx="1616148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 DDR4-3200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128 PCIe 4.0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lanes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486" y="458925"/>
            <a:ext cx="8852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c) Differences in the implementations of HEDT (Threadripper) and 1S/2S server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7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kumimoji="0" lang="en-US" sz="1800" b="0" i="0" u="none" strike="noStrike" kern="1200" cap="none" spc="-7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(EPYC)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61061" y="1121718"/>
            <a:ext cx="8642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Both processor types are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built up of 2 to 8 CCD dies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 IO die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but they differ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in several points, as indicated below.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6289" y="5847543"/>
            <a:ext cx="8328114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note that both sockets are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physically the same but differ electrically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note also that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stuck to the above general layouts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Zen-based HEDT-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and server processors (2-chip layout vs. SoC)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subsequent generations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12748" y="5282855"/>
            <a:ext cx="312847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(Platform Controller HUB) </a:t>
            </a:r>
          </a:p>
        </p:txBody>
      </p:sp>
      <p:sp>
        <p:nvSpPr>
          <p:cNvPr id="27" name="Text Box 3"/>
          <p:cNvSpPr txBox="1">
            <a:spLocks noChangeArrowheads="1"/>
          </p:cNvSpPr>
          <p:nvPr/>
        </p:nvSpPr>
        <p:spPr bwMode="auto">
          <a:xfrm>
            <a:off x="375192" y="2530760"/>
            <a:ext cx="3865162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in HEDT (Threadripper)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3900X/3905WX)</a:t>
            </a: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>
            <a:off x="2320599" y="219897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Line 13"/>
          <p:cNvSpPr>
            <a:spLocks noChangeShapeType="1"/>
          </p:cNvSpPr>
          <p:nvPr/>
        </p:nvSpPr>
        <p:spPr bwMode="auto">
          <a:xfrm>
            <a:off x="4527335" y="219897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0" name="Oval 12"/>
          <p:cNvSpPr>
            <a:spLocks noChangeArrowheads="1"/>
          </p:cNvSpPr>
          <p:nvPr/>
        </p:nvSpPr>
        <p:spPr bwMode="auto">
          <a:xfrm>
            <a:off x="6653671" y="240693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1" name="Oval 12"/>
          <p:cNvSpPr>
            <a:spLocks noChangeArrowheads="1"/>
          </p:cNvSpPr>
          <p:nvPr/>
        </p:nvSpPr>
        <p:spPr bwMode="auto">
          <a:xfrm>
            <a:off x="2230446" y="241011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>
            <a:off x="4679953" y="2527585"/>
            <a:ext cx="3995003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in 1S/2S server (EPYC)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(EPYC 7002/P)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01925" y="1844960"/>
            <a:ext cx="5915402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use of server IO dies (IODs) in Zen 2-based processors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52190" y="3032231"/>
            <a:ext cx="3288528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HEDT processors require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PCHs.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LGA sockets called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SP3r3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(LGA-4094)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690044" y="3043933"/>
            <a:ext cx="3955057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 processors are implemented as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LGA sockets called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SP3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(LGA 4094)</a:t>
            </a:r>
          </a:p>
        </p:txBody>
      </p:sp>
    </p:spTree>
    <p:extLst>
      <p:ext uri="{BB962C8B-B14F-4D97-AF65-F5344CB8AC3E}">
        <p14:creationId xmlns:p14="http://schemas.microsoft.com/office/powerpoint/2010/main" val="3505379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5" grpId="0"/>
      <p:bldP spid="16" grpId="0"/>
      <p:bldP spid="17" grpId="0"/>
      <p:bldP spid="18" grpId="0" animBg="1"/>
      <p:bldP spid="20" grpId="0"/>
      <p:bldP spid="21" grpId="0"/>
      <p:bldP spid="24" grpId="0"/>
      <p:bldP spid="26" grpId="0"/>
      <p:bldP spid="27" grpId="0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/>
      <p:bldP spid="35" grpId="0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40" t="21834" r="38721" b="6641"/>
          <a:stretch/>
        </p:blipFill>
        <p:spPr>
          <a:xfrm>
            <a:off x="2671152" y="1320000"/>
            <a:ext cx="4345127" cy="4052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66" y="458925"/>
            <a:ext cx="1001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Block diagram of a 24/32-core Zen 2-based Threadripper proc.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0304" y="1225099"/>
            <a:ext cx="17588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3960X (24 cores)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3970X (32 cores)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857" y="5981319"/>
            <a:ext cx="896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there are 4 CCD dies, 4 DDR4 memory channels and 64 PCIe 4.0 lanes.</a:t>
            </a:r>
          </a:p>
        </p:txBody>
      </p:sp>
    </p:spTree>
    <p:extLst>
      <p:ext uri="{BB962C8B-B14F-4D97-AF65-F5344CB8AC3E}">
        <p14:creationId xmlns:p14="http://schemas.microsoft.com/office/powerpoint/2010/main" val="274372243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071" y="894536"/>
            <a:ext cx="4992004" cy="5515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66" y="458925"/>
            <a:ext cx="9392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Block diagram of a 64-core Zen 2-based Threadripper proc.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0304" y="1211344"/>
            <a:ext cx="175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3990X (64 cores)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857" y="6337728"/>
            <a:ext cx="896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there are 8 CCD dies, 4 DDR4 memory channels and 64 PCIe 4.0 lanes.</a:t>
            </a:r>
          </a:p>
        </p:txBody>
      </p:sp>
    </p:spTree>
    <p:extLst>
      <p:ext uri="{BB962C8B-B14F-4D97-AF65-F5344CB8AC3E}">
        <p14:creationId xmlns:p14="http://schemas.microsoft.com/office/powerpoint/2010/main" val="127747769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701" t="21714" r="10590" b="31201"/>
          <a:stretch/>
        </p:blipFill>
        <p:spPr>
          <a:xfrm>
            <a:off x="910906" y="1250945"/>
            <a:ext cx="7304386" cy="4479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944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3: Block diagram of a 64-core Zen 2-based EPYC 1S/2S server proc. [110]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5844661"/>
            <a:ext cx="9286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there are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CCD dies, 8 DDR4 memory channels, and 8x18 SERDES 4.0 lanes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86" y="6161469"/>
            <a:ext cx="9318577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SERDES</a:t>
            </a:r>
            <a:r>
              <a:rPr kumimoji="0" lang="en-US" sz="1600" b="0" i="0" u="none" strike="noStrike" kern="1200" cap="none" spc="-1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(SERializer/DESerializers) lanes may be configured as </a:t>
            </a:r>
            <a:r>
              <a:rPr kumimoji="0" lang="en-US" sz="1600" b="0" i="0" u="none" strike="noStrike" kern="1200" cap="none" spc="-1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PCIe, SATA, USB 3</a:t>
            </a:r>
            <a:r>
              <a:rPr kumimoji="0" lang="en-US" sz="1600" b="0" i="0" u="none" strike="noStrike" kern="1200" cap="none" spc="-1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or other serial links.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Motherboard designers may configure SERDES lanes for their specific board designs.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36835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4.3 The modular, lego-like design approach introduced in the Zen 2 family (10)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458925"/>
            <a:ext cx="619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Zen 2-based processor packages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40519" y="1092541"/>
            <a:ext cx="9187431" cy="5544261"/>
            <a:chOff x="-140519" y="1092541"/>
            <a:chExt cx="9187431" cy="5544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4200" t="28678" r="39100" b="49417"/>
            <a:stretch/>
          </p:blipFill>
          <p:spPr>
            <a:xfrm>
              <a:off x="273270" y="1092541"/>
              <a:ext cx="5230770" cy="21489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0867" t="28417" r="1100" b="49105"/>
            <a:stretch/>
          </p:blipFill>
          <p:spPr>
            <a:xfrm>
              <a:off x="3526092" y="3880180"/>
              <a:ext cx="5376170" cy="218704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140519" y="3270596"/>
              <a:ext cx="33660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Ryzen 4000G/GE DT APU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10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Ryzen 4000H/HS/U laptop APU)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9093" y="3281928"/>
              <a:ext cx="19277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Ryzen 3000X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(Gaming DT)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10573" y="6082267"/>
              <a:ext cx="2892998" cy="54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Ryzen 3900X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Threadripper (HEDT)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47726" y="6087934"/>
              <a:ext cx="2199186" cy="54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EPYC 7002/P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(1S/2Sserver)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143165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13442" y="1670794"/>
            <a:ext cx="8158258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Evolution of the Zen families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58213" y="2597379"/>
            <a:ext cx="8313487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-7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</a:t>
              </a:r>
              <a:r>
                <a:rPr kumimoji="0" lang="hu-HU" altLang="en-US" sz="1900" b="0" i="0" u="none" strike="noStrike" kern="1200" cap="none" spc="-7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900" b="0" i="0" u="none" strike="noStrike" kern="1200" cap="none" spc="-70" normalizeH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Evolution of key components of Zen families over generations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255038" y="3142837"/>
            <a:ext cx="8316663" cy="469721"/>
            <a:chOff x="699" y="1652"/>
            <a:chExt cx="4448" cy="54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54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5.2 Main enhancements of dedicated Zen lines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381143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 Evolution of the Zen families (1)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" y="458925"/>
            <a:ext cx="3919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 Evolution of the Zen families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7111" y="833189"/>
            <a:ext cx="64221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While discussing the evolution of Zen families we point out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7398" y="1149997"/>
            <a:ext cx="8546602" cy="623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key aspects of the evolution of Zen families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over generations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 enhancements of dedicated Zen product lines.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7975" y="1744012"/>
            <a:ext cx="5581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These issues will be detailed in the next Sections. </a:t>
            </a:r>
          </a:p>
        </p:txBody>
      </p:sp>
    </p:spTree>
    <p:extLst>
      <p:ext uri="{BB962C8B-B14F-4D97-AF65-F5344CB8AC3E}">
        <p14:creationId xmlns:p14="http://schemas.microsoft.com/office/powerpoint/2010/main" val="409926625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373332" y="1670793"/>
            <a:ext cx="8236393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5.1 Evolution of key aspects of Zen families over generations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360417" y="2597379"/>
            <a:ext cx="8248865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.1 How have Zen cores evolved?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57242" y="3142837"/>
            <a:ext cx="8252041" cy="469721"/>
            <a:chOff x="699" y="1652"/>
            <a:chExt cx="4448" cy="54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54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5.1.2 How have CCX core blocks and CCD dies evolved?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334693" y="3706207"/>
            <a:ext cx="8274589" cy="469721"/>
            <a:chOff x="699" y="1652"/>
            <a:chExt cx="4448" cy="546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54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5.1.3 How have memory- and PCIe connectivity evolved?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33C532D-591E-74C2-1C75-4AE50209B903}"/>
              </a:ext>
            </a:extLst>
          </p:cNvPr>
          <p:cNvSpPr txBox="1"/>
          <p:nvPr/>
        </p:nvSpPr>
        <p:spPr>
          <a:xfrm>
            <a:off x="1621878" y="4397279"/>
            <a:ext cx="5999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Lecture will only discuss the Sections 5.1.1 and 5.1.2.</a:t>
            </a:r>
            <a:endParaRPr lang="hu-HU" sz="16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85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494507" y="5681293"/>
            <a:ext cx="603244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Figure: AMD’s Direct Connect Architecture concept [168]</a:t>
            </a: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590254" y="2198361"/>
            <a:ext cx="2479675" cy="3367088"/>
            <a:chOff x="3558" y="884"/>
            <a:chExt cx="1562" cy="2121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8" y="884"/>
              <a:ext cx="1562" cy="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60" y="1587"/>
              <a:ext cx="0" cy="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(9)</a:t>
            </a:r>
            <a:endParaRPr lang="en-US" sz="1700" dirty="0"/>
          </a:p>
        </p:txBody>
      </p:sp>
      <p:sp>
        <p:nvSpPr>
          <p:cNvPr id="20" name="TextBox 19"/>
          <p:cNvSpPr txBox="1"/>
          <p:nvPr/>
        </p:nvSpPr>
        <p:spPr>
          <a:xfrm>
            <a:off x="57486" y="458925"/>
            <a:ext cx="8154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outstanding innovations around 2000 -3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3176337" y="2219741"/>
            <a:ext cx="2425566" cy="1195044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 bwMode="auto">
          <a:xfrm>
            <a:off x="9629" y="881940"/>
            <a:ext cx="9144000" cy="1044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76093" y="881940"/>
            <a:ext cx="63525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b) Developing the</a:t>
            </a:r>
            <a:r>
              <a:rPr kumimoji="0" lang="hu-HU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 Connect Architecture (DCA) </a:t>
            </a:r>
            <a:r>
              <a:rPr kumimoji="0" lang="hu-HU" sz="1600" b="0" i="0" u="none" strike="noStrike" kern="1200" cap="none" spc="-4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concept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4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3515" y="1207544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DCA concept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two components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b1) Integrating Memory Controllers onto the processor die.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(It is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not AMD’s invention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    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629" y="6121868"/>
            <a:ext cx="9144000" cy="60690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6686" y="6121004"/>
            <a:ext cx="89316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Benefit: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This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shortens the access path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and thus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reduces the access time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of the memory,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 vs. the previous solution, when memory had been attached via the MCH, as indicated next. </a:t>
            </a:r>
            <a:endParaRPr kumimoji="0" lang="en-US" sz="1600" b="0" i="0" u="none" strike="noStrike" kern="120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4630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 animBg="1"/>
      <p:bldP spid="16" grpId="0" animBg="1"/>
      <p:bldP spid="4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86101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5.1.1 How have Zen cores evolved?</a:t>
            </a:r>
          </a:p>
        </p:txBody>
      </p:sp>
    </p:spTree>
    <p:extLst>
      <p:ext uri="{BB962C8B-B14F-4D97-AF65-F5344CB8AC3E}">
        <p14:creationId xmlns:p14="http://schemas.microsoft.com/office/powerpoint/2010/main" val="343413195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581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5.1.1 How have Zen cores evolved?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[170]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522" y="1138254"/>
            <a:ext cx="8742521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began planning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microarchitecture after re-hiring Jim Keller,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the famous processor architect,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three years of development,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announced the Zen family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Financial Analyst Day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5/2015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first details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Zen architecture were published at the Computex Conference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6/2016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According to M. Papermaster, AMD’s CTO,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300 engineers were working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on the core design.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key design objective was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raising IPC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than power reduction.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805789"/>
            <a:ext cx="914400" cy="3429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Emergence of Zen cores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798" y="6472028"/>
            <a:ext cx="914400" cy="29970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CTO: Chief Technology Officer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89850" y="6085695"/>
            <a:ext cx="8797492" cy="51138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8890" y="5148406"/>
            <a:ext cx="9125110" cy="1260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4540" y="5179942"/>
            <a:ext cx="927407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Recall that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IPC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(Instructions Per Cycle) indicates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efficiency of a microarchitecture.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is strongly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workload dependent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specify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IPC value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a microarchitecture, IPC scores will be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measured on a set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of benchmark programs, and the geometric mean of the results will be given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0955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91905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architectural improvements of 1. gen. Zen cores vs. the previous Bulldozer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design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0517" y="1211759"/>
            <a:ext cx="9144000" cy="122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9105" y="1224180"/>
            <a:ext cx="8570488" cy="16466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Departure from the previous module concept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return to the usual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core structure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Introducing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multithreading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Introducing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 technology package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includes many innovations,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248" y="2518177"/>
            <a:ext cx="32167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detailed next.</a:t>
            </a:r>
          </a:p>
        </p:txBody>
      </p:sp>
    </p:spTree>
    <p:extLst>
      <p:ext uri="{BB962C8B-B14F-4D97-AF65-F5344CB8AC3E}">
        <p14:creationId xmlns:p14="http://schemas.microsoft.com/office/powerpoint/2010/main" val="415170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56" t="20273" b="9792"/>
          <a:stretch/>
        </p:blipFill>
        <p:spPr>
          <a:xfrm>
            <a:off x="67378" y="2636980"/>
            <a:ext cx="9085169" cy="36432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8954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Departure from the previous module concept and returning to the usual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core structure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0" y="19664"/>
            <a:ext cx="9144000" cy="393700"/>
          </a:xfrm>
        </p:spPr>
        <p:txBody>
          <a:bodyPr/>
          <a:lstStyle/>
          <a:p>
            <a:r>
              <a:rPr lang="en-US" dirty="0"/>
              <a:t>5.1.1 How have Zen cores evolved? (3)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469" y="1159804"/>
            <a:ext cx="9144000" cy="93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" y="1194261"/>
            <a:ext cx="8923853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the Zen core, AMD left Bulldozer’s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module concept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crammed two integer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blocks and an FP block into a unit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declared them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cores.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Instead,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followed the regular path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implementing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full-fledged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as indicated below.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703" y="6359474"/>
            <a:ext cx="78338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Contrasting the module concept with the regular core concept [14]</a:t>
            </a:r>
          </a:p>
        </p:txBody>
      </p:sp>
    </p:spTree>
    <p:extLst>
      <p:ext uri="{BB962C8B-B14F-4D97-AF65-F5344CB8AC3E}">
        <p14:creationId xmlns:p14="http://schemas.microsoft.com/office/powerpoint/2010/main" val="14070362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4000" t="3733" r="5266" b="3386"/>
          <a:stretch/>
        </p:blipFill>
        <p:spPr>
          <a:xfrm>
            <a:off x="1506070" y="1639610"/>
            <a:ext cx="6157511" cy="51485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425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Introducing multithreading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5.1.1 How have Zen cores evolved? (4)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0512" y="861849"/>
            <a:ext cx="9133490" cy="62010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375" y="876351"/>
            <a:ext cx="882867" cy="5570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below shows, in AMD’s implementation of multithreading,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both threads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have private PCs and architectural states, whereas the execution resources are shared.</a:t>
            </a:r>
          </a:p>
        </p:txBody>
      </p:sp>
    </p:spTree>
    <p:extLst>
      <p:ext uri="{BB962C8B-B14F-4D97-AF65-F5344CB8AC3E}">
        <p14:creationId xmlns:p14="http://schemas.microsoft.com/office/powerpoint/2010/main" val="396644553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(5)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35950" y="3353626"/>
            <a:ext cx="247529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 Frequency Range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(XFR) (Higher fc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premium cooling,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Intel’s TVB)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7486" y="458925"/>
            <a:ext cx="9102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Introducing the SenseMI technology package that includes a number of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innovations, as indicated below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[10] 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-42322" y="1299406"/>
            <a:ext cx="9186322" cy="3069966"/>
            <a:chOff x="-42322" y="1299406"/>
            <a:chExt cx="9186322" cy="30699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491912"/>
              <a:ext cx="9144000" cy="2877460"/>
            </a:xfrm>
            <a:prstGeom prst="rect">
              <a:avLst/>
            </a:prstGeom>
          </p:spPr>
        </p:pic>
        <p:sp>
          <p:nvSpPr>
            <p:cNvPr id="27" name="Rounded Rectangle 26"/>
            <p:cNvSpPr/>
            <p:nvPr/>
          </p:nvSpPr>
          <p:spPr bwMode="auto">
            <a:xfrm>
              <a:off x="126105" y="3214832"/>
              <a:ext cx="8898100" cy="336884"/>
            </a:xfrm>
            <a:prstGeom prst="round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42322" y="3349214"/>
              <a:ext cx="1672253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Pure power (AVS)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(Adaptive Voltage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Scaling)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491137" y="3354254"/>
              <a:ext cx="2153859" cy="718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Precision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(Enhanced Turbo Boost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like Intel’s SpeedShift)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77285" y="3348330"/>
              <a:ext cx="113043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Neural Net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Prediction 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968111" y="3357294"/>
              <a:ext cx="93166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Smart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Prefetch</a:t>
              </a: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1722922" y="1540039"/>
              <a:ext cx="991402" cy="452387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" name="Oval 2"/>
            <p:cNvSpPr/>
            <p:nvPr/>
          </p:nvSpPr>
          <p:spPr bwMode="auto">
            <a:xfrm>
              <a:off x="3551723" y="1299406"/>
              <a:ext cx="1501540" cy="866274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707966" y="6469349"/>
            <a:ext cx="61117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AVS: Adaptive Voltage Scaling    TVB: Thermal Velocity Boost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908" y="5488252"/>
            <a:ext cx="90872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Here, we do not go into details of the SenseMI technology package, only name Intel’s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corresponding designations excluding AVS, which Intel does not utilize.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52835" y="4369372"/>
            <a:ext cx="9186322" cy="97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Right Brace 23"/>
          <p:cNvSpPr/>
          <p:nvPr/>
        </p:nvSpPr>
        <p:spPr bwMode="auto">
          <a:xfrm rot="5400000">
            <a:off x="7252185" y="3083679"/>
            <a:ext cx="288000" cy="3024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" name="Right Brace 24"/>
          <p:cNvSpPr/>
          <p:nvPr/>
        </p:nvSpPr>
        <p:spPr bwMode="auto">
          <a:xfrm rot="5400000">
            <a:off x="3297343" y="2497703"/>
            <a:ext cx="288000" cy="4212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14686" y="4790113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raise IPC</a:t>
            </a:r>
          </a:p>
        </p:txBody>
      </p:sp>
      <p:sp>
        <p:nvSpPr>
          <p:cNvPr id="36" name="Right Brace 35"/>
          <p:cNvSpPr/>
          <p:nvPr/>
        </p:nvSpPr>
        <p:spPr bwMode="auto">
          <a:xfrm rot="5400000">
            <a:off x="479740" y="4098099"/>
            <a:ext cx="288000" cy="1008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66713" y="4798135"/>
            <a:ext cx="1096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raise fc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5277" y="4776656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reduce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dissipation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10220" y="3343687"/>
            <a:ext cx="2475293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 Frequency Range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(XFR) (Higher fc for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premium cooling,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Intel’s TVB)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25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 animBg="1"/>
      <p:bldP spid="24" grpId="0" animBg="1"/>
      <p:bldP spid="25" grpId="0" animBg="1"/>
      <p:bldP spid="26" grpId="0"/>
      <p:bldP spid="36" grpId="0" animBg="1"/>
      <p:bldP spid="37" grpId="0"/>
      <p:bldP spid="38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9050" y="2538538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84245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Resulting benefits of 14 nm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Zen cores vs. the previous 28 nm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Excavator modules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410" y="1105520"/>
            <a:ext cx="7617726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52 % performance improvement (IPC) for single-threaded workloads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3.7x improvement in performance/Watt</a:t>
            </a:r>
          </a:p>
        </p:txBody>
      </p:sp>
    </p:spTree>
    <p:extLst>
      <p:ext uri="{BB962C8B-B14F-4D97-AF65-F5344CB8AC3E}">
        <p14:creationId xmlns:p14="http://schemas.microsoft.com/office/powerpoint/2010/main" val="34752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(7)</a:t>
            </a:r>
          </a:p>
        </p:txBody>
      </p:sp>
      <p:pic>
        <p:nvPicPr>
          <p:cNvPr id="1026" name="Picture 2" descr="Ryzen 7000 Tech Day - Keynote 22.jpeg (8400×2362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0154" y="1271766"/>
            <a:ext cx="8805167" cy="362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899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feature size of implementing Zen cores (as of 09/2022)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[226]</a:t>
            </a:r>
          </a:p>
        </p:txBody>
      </p:sp>
    </p:spTree>
    <p:extLst>
      <p:ext uri="{BB962C8B-B14F-4D97-AF65-F5344CB8AC3E}">
        <p14:creationId xmlns:p14="http://schemas.microsoft.com/office/powerpoint/2010/main" val="125983391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6094"/>
            <a:ext cx="9105089" cy="399794"/>
          </a:xfrm>
        </p:spPr>
        <p:txBody>
          <a:bodyPr/>
          <a:lstStyle/>
          <a:p>
            <a:r>
              <a:rPr lang="en-US" dirty="0"/>
              <a:t>5.1.1 How have Zen cores evolved? (8)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486" y="458925"/>
            <a:ext cx="566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key features of Zen cores [230] -1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1438" y="5369448"/>
            <a:ext cx="9072562" cy="144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9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Figure above shows the progress made by AMD in improving Zen cores over generations.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They have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enhanced features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such as the maximum turbo boost frequency, IPC, core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count per CCD, and L2 and L3 cache sizes.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addition, AMD has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introduced new features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like SMT, FP-256, AVX-512, and integrated graphics.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These features are detailed in the Figure and further described below. </a:t>
            </a:r>
            <a:endParaRPr kumimoji="0" lang="en-US" sz="1600" b="0" i="0" u="none" strike="noStrike" kern="120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445" b="13333"/>
          <a:stretch/>
        </p:blipFill>
        <p:spPr>
          <a:xfrm>
            <a:off x="2063559" y="944076"/>
            <a:ext cx="7121623" cy="39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00" t="9778" r="68625" b="18445"/>
          <a:stretch/>
        </p:blipFill>
        <p:spPr>
          <a:xfrm>
            <a:off x="54321" y="944076"/>
            <a:ext cx="2149515" cy="3960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 bwMode="auto">
          <a:xfrm>
            <a:off x="119989" y="1807741"/>
            <a:ext cx="1908000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 bwMode="auto">
          <a:xfrm>
            <a:off x="4542202" y="2610148"/>
            <a:ext cx="2160000" cy="216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2208137" y="1811472"/>
            <a:ext cx="1942114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 bwMode="auto">
          <a:xfrm>
            <a:off x="4531692" y="1799162"/>
            <a:ext cx="2184413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6930301" y="1818382"/>
            <a:ext cx="2104050" cy="64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84884" y="3314887"/>
            <a:ext cx="1908000" cy="28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2160677" y="3623015"/>
            <a:ext cx="1924669" cy="35050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976585" y="4052272"/>
            <a:ext cx="761224" cy="307710"/>
          </a:xfrm>
          <a:prstGeom prst="round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7" name="Picture 2" descr="https://images.anandtech.com/doci/17585/SoC_0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29081" y="4120443"/>
            <a:ext cx="280029" cy="747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6989716" y="4051532"/>
            <a:ext cx="815765" cy="664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AVX-512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5nm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6884274" y="3755317"/>
            <a:ext cx="578068" cy="249508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6887613" y="3296551"/>
            <a:ext cx="2138079" cy="283171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6892875" y="4004825"/>
            <a:ext cx="2132817" cy="39821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 bwMode="auto">
          <a:xfrm>
            <a:off x="111152" y="2571128"/>
            <a:ext cx="1908000" cy="252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 bwMode="auto">
          <a:xfrm>
            <a:off x="2155424" y="2924076"/>
            <a:ext cx="1924669" cy="288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 bwMode="auto">
          <a:xfrm>
            <a:off x="95390" y="2965261"/>
            <a:ext cx="1908000" cy="2520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4525481" y="2970521"/>
            <a:ext cx="2160000" cy="252000"/>
          </a:xfrm>
          <a:prstGeom prst="roundRect">
            <a:avLst>
              <a:gd name="adj" fmla="val 50000"/>
            </a:avLst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383" y="4904076"/>
            <a:ext cx="9054000" cy="381023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4013" y="4701166"/>
            <a:ext cx="823302" cy="4211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2017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459131" y="4727444"/>
            <a:ext cx="823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2022</a:t>
            </a:r>
          </a:p>
        </p:txBody>
      </p:sp>
      <p:sp>
        <p:nvSpPr>
          <p:cNvPr id="31" name="Right Arrow 30"/>
          <p:cNvSpPr/>
          <p:nvPr/>
        </p:nvSpPr>
        <p:spPr>
          <a:xfrm>
            <a:off x="1323000" y="4861808"/>
            <a:ext cx="6023687" cy="108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6908459" y="3639100"/>
            <a:ext cx="2132817" cy="39821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 flipH="1" flipV="1">
            <a:off x="7444771" y="3800470"/>
            <a:ext cx="63244" cy="108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31643" y="3653491"/>
            <a:ext cx="472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Bahnschrift SemiCondensed" panose="020B0502040204020203" pitchFamily="34" charset="0"/>
                <a:ea typeface="Verdana" panose="020B0604030504040204" pitchFamily="34" charset="0"/>
                <a:cs typeface="+mn-cs"/>
              </a:rPr>
              <a:t>Inte</a:t>
            </a:r>
          </a:p>
        </p:txBody>
      </p:sp>
    </p:spTree>
    <p:extLst>
      <p:ext uri="{BB962C8B-B14F-4D97-AF65-F5344CB8AC3E}">
        <p14:creationId xmlns:p14="http://schemas.microsoft.com/office/powerpoint/2010/main" val="98081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2" grpId="0" animBg="1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(9)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566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key features of Zen cores [230]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899" y="844925"/>
            <a:ext cx="928258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 previous Figure points out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key features of the evolution of Zen cores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from the first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up to the fourth generation.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Accordingly,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main improvements and enhancements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 cores are: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2299" y="1765758"/>
            <a:ext cx="8577413" cy="3236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Raising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max. Turbo boost frequency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from 4.35 to 5.7 GHz.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Increasing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IPC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by about 15 % per generation.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Increasing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count of the CCX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from 4 (in Zen up to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Zen 2-based families) to 8, along with Zen 3-based families.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Enlarging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per-core L2 cache size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from ½ MB/core to 1 MB/core.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Enlarging the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size of per-core L3 cache segments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from 2 MB/core (in Zen-based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families)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4 MB/core subsequently.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Introducing SMT (Symmetrical Multithreading) already into 1. gen. Zen cores,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Supporting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FP-256 operations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Zen 2 cores and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FP-512 operations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Zen 4 cores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(nevertheless, performed by FP256 units).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Introducing modest performance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RDNA 2 graphics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4-based gaming DTs.</a:t>
            </a:r>
          </a:p>
        </p:txBody>
      </p:sp>
    </p:spTree>
    <p:extLst>
      <p:ext uri="{BB962C8B-B14F-4D97-AF65-F5344CB8AC3E}">
        <p14:creationId xmlns:p14="http://schemas.microsoft.com/office/powerpoint/2010/main" val="1497178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57486" y="462607"/>
            <a:ext cx="9036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 options for connecting memory channels to a client platform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486" y="790655"/>
            <a:ext cx="88456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main alternatives 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memory channels can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directly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 connected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to a client platform, as shown below. </a:t>
            </a:r>
          </a:p>
        </p:txBody>
      </p:sp>
      <p:sp>
        <p:nvSpPr>
          <p:cNvPr id="37" name="Téglalap 46"/>
          <p:cNvSpPr/>
          <p:nvPr/>
        </p:nvSpPr>
        <p:spPr>
          <a:xfrm>
            <a:off x="1205158" y="5251252"/>
            <a:ext cx="1389062" cy="4889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MCH</a:t>
            </a:r>
          </a:p>
        </p:txBody>
      </p:sp>
      <p:cxnSp>
        <p:nvCxnSpPr>
          <p:cNvPr id="38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17127" y="5923558"/>
            <a:ext cx="36671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églalap 69"/>
          <p:cNvSpPr/>
          <p:nvPr/>
        </p:nvSpPr>
        <p:spPr>
          <a:xfrm>
            <a:off x="1205158" y="6106914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0" name="Szövegdoboz 70"/>
          <p:cNvSpPr txBox="1">
            <a:spLocks noChangeArrowheads="1"/>
          </p:cNvSpPr>
          <p:nvPr/>
        </p:nvSpPr>
        <p:spPr bwMode="auto">
          <a:xfrm>
            <a:off x="1889250" y="4954389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FSB</a:t>
            </a:r>
          </a:p>
        </p:txBody>
      </p:sp>
      <p:sp>
        <p:nvSpPr>
          <p:cNvPr id="41" name="Téglalap 49"/>
          <p:cNvSpPr>
            <a:spLocks noChangeArrowheads="1"/>
          </p:cNvSpPr>
          <p:nvPr/>
        </p:nvSpPr>
        <p:spPr bwMode="auto">
          <a:xfrm>
            <a:off x="1195633" y="4384477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42" name="Egyenes összekötő 48"/>
          <p:cNvCxnSpPr>
            <a:stCxn id="39" idx="0"/>
            <a:endCxn id="37" idx="2"/>
          </p:cNvCxnSpPr>
          <p:nvPr/>
        </p:nvCxnSpPr>
        <p:spPr>
          <a:xfrm rot="5400000" flipH="1" flipV="1">
            <a:off x="1717126" y="5067896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églalap 46"/>
          <p:cNvSpPr/>
          <p:nvPr/>
        </p:nvSpPr>
        <p:spPr>
          <a:xfrm>
            <a:off x="5323661" y="5250852"/>
            <a:ext cx="1389062" cy="48736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MCH</a:t>
            </a:r>
          </a:p>
        </p:txBody>
      </p:sp>
      <p:cxnSp>
        <p:nvCxnSpPr>
          <p:cNvPr id="44" name="Egyenes összekötő 48"/>
          <p:cNvCxnSpPr>
            <a:stCxn id="39" idx="0"/>
            <a:endCxn id="37" idx="2"/>
          </p:cNvCxnSpPr>
          <p:nvPr/>
        </p:nvCxnSpPr>
        <p:spPr>
          <a:xfrm flipV="1">
            <a:off x="1899689" y="57402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églalap 69"/>
          <p:cNvSpPr/>
          <p:nvPr/>
        </p:nvSpPr>
        <p:spPr>
          <a:xfrm>
            <a:off x="5323661" y="6104927"/>
            <a:ext cx="1389062" cy="48895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ICH</a:t>
            </a:r>
          </a:p>
        </p:txBody>
      </p:sp>
      <p:sp>
        <p:nvSpPr>
          <p:cNvPr id="46" name="Szövegdoboz 70"/>
          <p:cNvSpPr txBox="1">
            <a:spLocks noChangeArrowheads="1"/>
          </p:cNvSpPr>
          <p:nvPr/>
        </p:nvSpPr>
        <p:spPr bwMode="auto">
          <a:xfrm>
            <a:off x="6007753" y="4952402"/>
            <a:ext cx="4844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FSB</a:t>
            </a:r>
          </a:p>
        </p:txBody>
      </p:sp>
      <p:sp>
        <p:nvSpPr>
          <p:cNvPr id="47" name="Téglalap 49"/>
          <p:cNvSpPr>
            <a:spLocks noChangeArrowheads="1"/>
          </p:cNvSpPr>
          <p:nvPr/>
        </p:nvSpPr>
        <p:spPr bwMode="auto">
          <a:xfrm>
            <a:off x="5314136" y="4382489"/>
            <a:ext cx="1398587" cy="488950"/>
          </a:xfrm>
          <a:prstGeom prst="rect">
            <a:avLst/>
          </a:prstGeom>
          <a:solidFill>
            <a:srgbClr val="33CC33"/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Processor     r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cxnSp>
        <p:nvCxnSpPr>
          <p:cNvPr id="48" name="Egyenes összekötő 48"/>
          <p:cNvCxnSpPr>
            <a:stCxn id="39" idx="0"/>
            <a:endCxn id="37" idx="2"/>
          </p:cNvCxnSpPr>
          <p:nvPr/>
        </p:nvCxnSpPr>
        <p:spPr>
          <a:xfrm flipV="1">
            <a:off x="1899689" y="5740202"/>
            <a:ext cx="0" cy="3667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Group 25"/>
          <p:cNvGrpSpPr>
            <a:grpSpLocks/>
          </p:cNvGrpSpPr>
          <p:nvPr/>
        </p:nvGrpSpPr>
        <p:grpSpPr bwMode="auto">
          <a:xfrm>
            <a:off x="3065708" y="5146477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0" name="Freeform 26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ext Box 27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Memory</a:t>
              </a:r>
            </a:p>
          </p:txBody>
        </p:sp>
      </p:grpSp>
      <p:grpSp>
        <p:nvGrpSpPr>
          <p:cNvPr id="52" name="Group 28"/>
          <p:cNvGrpSpPr>
            <a:grpSpLocks/>
          </p:cNvGrpSpPr>
          <p:nvPr/>
        </p:nvGrpSpPr>
        <p:grpSpPr bwMode="auto">
          <a:xfrm>
            <a:off x="7171511" y="4298352"/>
            <a:ext cx="1233487" cy="720725"/>
            <a:chOff x="3123" y="2358"/>
            <a:chExt cx="919" cy="511"/>
          </a:xfrm>
          <a:solidFill>
            <a:srgbClr val="6699FF"/>
          </a:solidFill>
        </p:grpSpPr>
        <p:sp>
          <p:nvSpPr>
            <p:cNvPr id="53" name="Freeform 29"/>
            <p:cNvSpPr>
              <a:spLocks/>
            </p:cNvSpPr>
            <p:nvPr/>
          </p:nvSpPr>
          <p:spPr bwMode="auto">
            <a:xfrm>
              <a:off x="3123" y="2358"/>
              <a:ext cx="919" cy="511"/>
            </a:xfrm>
            <a:custGeom>
              <a:avLst/>
              <a:gdLst>
                <a:gd name="T0" fmla="*/ 152 w 1298"/>
                <a:gd name="T1" fmla="*/ 113 h 797"/>
                <a:gd name="T2" fmla="*/ 146 w 1298"/>
                <a:gd name="T3" fmla="*/ 97 h 797"/>
                <a:gd name="T4" fmla="*/ 163 w 1298"/>
                <a:gd name="T5" fmla="*/ 87 h 797"/>
                <a:gd name="T6" fmla="*/ 180 w 1298"/>
                <a:gd name="T7" fmla="*/ 72 h 797"/>
                <a:gd name="T8" fmla="*/ 282 w 1298"/>
                <a:gd name="T9" fmla="*/ 36 h 797"/>
                <a:gd name="T10" fmla="*/ 367 w 1298"/>
                <a:gd name="T11" fmla="*/ 0 h 797"/>
                <a:gd name="T12" fmla="*/ 639 w 1298"/>
                <a:gd name="T13" fmla="*/ 15 h 797"/>
                <a:gd name="T14" fmla="*/ 656 w 1298"/>
                <a:gd name="T15" fmla="*/ 46 h 797"/>
                <a:gd name="T16" fmla="*/ 707 w 1298"/>
                <a:gd name="T17" fmla="*/ 72 h 797"/>
                <a:gd name="T18" fmla="*/ 786 w 1298"/>
                <a:gd name="T19" fmla="*/ 128 h 797"/>
                <a:gd name="T20" fmla="*/ 871 w 1298"/>
                <a:gd name="T21" fmla="*/ 180 h 797"/>
                <a:gd name="T22" fmla="*/ 843 w 1298"/>
                <a:gd name="T23" fmla="*/ 339 h 797"/>
                <a:gd name="T24" fmla="*/ 820 w 1298"/>
                <a:gd name="T25" fmla="*/ 380 h 797"/>
                <a:gd name="T26" fmla="*/ 797 w 1298"/>
                <a:gd name="T27" fmla="*/ 410 h 797"/>
                <a:gd name="T28" fmla="*/ 695 w 1298"/>
                <a:gd name="T29" fmla="*/ 472 h 797"/>
                <a:gd name="T30" fmla="*/ 661 w 1298"/>
                <a:gd name="T31" fmla="*/ 487 h 797"/>
                <a:gd name="T32" fmla="*/ 576 w 1298"/>
                <a:gd name="T33" fmla="*/ 498 h 797"/>
                <a:gd name="T34" fmla="*/ 452 w 1298"/>
                <a:gd name="T35" fmla="*/ 492 h 797"/>
                <a:gd name="T36" fmla="*/ 418 w 1298"/>
                <a:gd name="T37" fmla="*/ 482 h 797"/>
                <a:gd name="T38" fmla="*/ 384 w 1298"/>
                <a:gd name="T39" fmla="*/ 462 h 797"/>
                <a:gd name="T40" fmla="*/ 140 w 1298"/>
                <a:gd name="T41" fmla="*/ 415 h 797"/>
                <a:gd name="T42" fmla="*/ 101 w 1298"/>
                <a:gd name="T43" fmla="*/ 354 h 797"/>
                <a:gd name="T44" fmla="*/ 50 w 1298"/>
                <a:gd name="T45" fmla="*/ 333 h 797"/>
                <a:gd name="T46" fmla="*/ 27 w 1298"/>
                <a:gd name="T47" fmla="*/ 195 h 797"/>
                <a:gd name="T48" fmla="*/ 50 w 1298"/>
                <a:gd name="T49" fmla="*/ 138 h 797"/>
                <a:gd name="T50" fmla="*/ 89 w 1298"/>
                <a:gd name="T51" fmla="*/ 133 h 797"/>
                <a:gd name="T52" fmla="*/ 152 w 1298"/>
                <a:gd name="T53" fmla="*/ 113 h 79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298"/>
                <a:gd name="T82" fmla="*/ 0 h 797"/>
                <a:gd name="T83" fmla="*/ 1298 w 1298"/>
                <a:gd name="T84" fmla="*/ 797 h 79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298" h="797">
                  <a:moveTo>
                    <a:pt x="214" y="176"/>
                  </a:moveTo>
                  <a:cubicBezTo>
                    <a:pt x="211" y="168"/>
                    <a:pt x="203" y="160"/>
                    <a:pt x="206" y="152"/>
                  </a:cubicBezTo>
                  <a:cubicBezTo>
                    <a:pt x="210" y="143"/>
                    <a:pt x="223" y="142"/>
                    <a:pt x="230" y="136"/>
                  </a:cubicBezTo>
                  <a:cubicBezTo>
                    <a:pt x="239" y="129"/>
                    <a:pt x="244" y="117"/>
                    <a:pt x="254" y="112"/>
                  </a:cubicBezTo>
                  <a:cubicBezTo>
                    <a:pt x="300" y="87"/>
                    <a:pt x="354" y="86"/>
                    <a:pt x="398" y="56"/>
                  </a:cubicBezTo>
                  <a:cubicBezTo>
                    <a:pt x="426" y="14"/>
                    <a:pt x="473" y="15"/>
                    <a:pt x="518" y="0"/>
                  </a:cubicBezTo>
                  <a:cubicBezTo>
                    <a:pt x="658" y="4"/>
                    <a:pt x="770" y="5"/>
                    <a:pt x="902" y="24"/>
                  </a:cubicBezTo>
                  <a:cubicBezTo>
                    <a:pt x="912" y="39"/>
                    <a:pt x="915" y="58"/>
                    <a:pt x="926" y="72"/>
                  </a:cubicBezTo>
                  <a:cubicBezTo>
                    <a:pt x="941" y="91"/>
                    <a:pt x="978" y="99"/>
                    <a:pt x="998" y="112"/>
                  </a:cubicBezTo>
                  <a:cubicBezTo>
                    <a:pt x="1031" y="178"/>
                    <a:pt x="1065" y="163"/>
                    <a:pt x="1110" y="200"/>
                  </a:cubicBezTo>
                  <a:cubicBezTo>
                    <a:pt x="1148" y="231"/>
                    <a:pt x="1183" y="264"/>
                    <a:pt x="1230" y="280"/>
                  </a:cubicBezTo>
                  <a:cubicBezTo>
                    <a:pt x="1298" y="348"/>
                    <a:pt x="1266" y="478"/>
                    <a:pt x="1190" y="528"/>
                  </a:cubicBezTo>
                  <a:cubicBezTo>
                    <a:pt x="1179" y="549"/>
                    <a:pt x="1169" y="571"/>
                    <a:pt x="1158" y="592"/>
                  </a:cubicBezTo>
                  <a:cubicBezTo>
                    <a:pt x="1149" y="609"/>
                    <a:pt x="1126" y="640"/>
                    <a:pt x="1126" y="640"/>
                  </a:cubicBezTo>
                  <a:cubicBezTo>
                    <a:pt x="1105" y="724"/>
                    <a:pt x="1055" y="718"/>
                    <a:pt x="982" y="736"/>
                  </a:cubicBezTo>
                  <a:cubicBezTo>
                    <a:pt x="965" y="740"/>
                    <a:pt x="951" y="756"/>
                    <a:pt x="934" y="760"/>
                  </a:cubicBezTo>
                  <a:cubicBezTo>
                    <a:pt x="895" y="769"/>
                    <a:pt x="854" y="768"/>
                    <a:pt x="814" y="776"/>
                  </a:cubicBezTo>
                  <a:cubicBezTo>
                    <a:pt x="755" y="773"/>
                    <a:pt x="696" y="774"/>
                    <a:pt x="638" y="768"/>
                  </a:cubicBezTo>
                  <a:cubicBezTo>
                    <a:pt x="621" y="766"/>
                    <a:pt x="604" y="761"/>
                    <a:pt x="590" y="752"/>
                  </a:cubicBezTo>
                  <a:cubicBezTo>
                    <a:pt x="574" y="741"/>
                    <a:pt x="542" y="720"/>
                    <a:pt x="542" y="720"/>
                  </a:cubicBezTo>
                  <a:cubicBezTo>
                    <a:pt x="416" y="730"/>
                    <a:pt x="248" y="797"/>
                    <a:pt x="198" y="648"/>
                  </a:cubicBezTo>
                  <a:cubicBezTo>
                    <a:pt x="188" y="565"/>
                    <a:pt x="208" y="596"/>
                    <a:pt x="142" y="552"/>
                  </a:cubicBezTo>
                  <a:cubicBezTo>
                    <a:pt x="120" y="537"/>
                    <a:pt x="70" y="520"/>
                    <a:pt x="70" y="520"/>
                  </a:cubicBezTo>
                  <a:cubicBezTo>
                    <a:pt x="0" y="450"/>
                    <a:pt x="27" y="446"/>
                    <a:pt x="38" y="304"/>
                  </a:cubicBezTo>
                  <a:cubicBezTo>
                    <a:pt x="39" y="297"/>
                    <a:pt x="63" y="220"/>
                    <a:pt x="70" y="216"/>
                  </a:cubicBezTo>
                  <a:cubicBezTo>
                    <a:pt x="87" y="208"/>
                    <a:pt x="107" y="211"/>
                    <a:pt x="126" y="208"/>
                  </a:cubicBezTo>
                  <a:cubicBezTo>
                    <a:pt x="159" y="197"/>
                    <a:pt x="178" y="183"/>
                    <a:pt x="214" y="176"/>
                  </a:cubicBezTo>
                  <a:close/>
                </a:path>
              </a:pathLst>
            </a:cu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ext Box 30"/>
            <p:cNvSpPr txBox="1">
              <a:spLocks noChangeArrowheads="1"/>
            </p:cNvSpPr>
            <p:nvPr/>
          </p:nvSpPr>
          <p:spPr bwMode="auto">
            <a:xfrm>
              <a:off x="3294" y="2526"/>
              <a:ext cx="655" cy="19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+mn-cs"/>
                </a:rPr>
                <a:t>Memory</a:t>
              </a:r>
            </a:p>
          </p:txBody>
        </p:sp>
      </p:grpSp>
      <p:sp>
        <p:nvSpPr>
          <p:cNvPr id="55" name="AutoShape 31"/>
          <p:cNvSpPr>
            <a:spLocks noChangeArrowheads="1"/>
          </p:cNvSpPr>
          <p:nvPr/>
        </p:nvSpPr>
        <p:spPr bwMode="auto">
          <a:xfrm>
            <a:off x="2594220" y="5467152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56" name="AutoShape 32"/>
          <p:cNvSpPr>
            <a:spLocks noChangeArrowheads="1"/>
          </p:cNvSpPr>
          <p:nvPr/>
        </p:nvSpPr>
        <p:spPr bwMode="auto">
          <a:xfrm>
            <a:off x="6700023" y="4612677"/>
            <a:ext cx="471488" cy="77787"/>
          </a:xfrm>
          <a:prstGeom prst="leftRightArrow">
            <a:avLst>
              <a:gd name="adj1" fmla="val 50000"/>
              <a:gd name="adj2" fmla="val 12122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57716" y="5367242"/>
            <a:ext cx="421910" cy="286189"/>
            <a:chOff x="873679" y="3689131"/>
            <a:chExt cx="421910" cy="286189"/>
          </a:xfrm>
        </p:grpSpPr>
        <p:sp>
          <p:nvSpPr>
            <p:cNvPr id="25" name="Rectangle 24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281241" y="4493168"/>
            <a:ext cx="421910" cy="286189"/>
            <a:chOff x="873679" y="3689131"/>
            <a:chExt cx="421910" cy="286189"/>
          </a:xfrm>
        </p:grpSpPr>
        <p:sp>
          <p:nvSpPr>
            <p:cNvPr id="58" name="Rectangle 57"/>
            <p:cNvSpPr/>
            <p:nvPr/>
          </p:nvSpPr>
          <p:spPr bwMode="auto">
            <a:xfrm>
              <a:off x="896918" y="3689131"/>
              <a:ext cx="355598" cy="283779"/>
            </a:xfrm>
            <a:prstGeom prst="rect">
              <a:avLst/>
            </a:prstGeom>
            <a:solidFill>
              <a:srgbClr val="FF0000"/>
            </a:solidFill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73679" y="3698321"/>
              <a:ext cx="4219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MC</a:t>
              </a:r>
            </a:p>
          </p:txBody>
        </p:sp>
      </p:grpSp>
      <p:cxnSp>
        <p:nvCxnSpPr>
          <p:cNvPr id="60" name="Egyenes összekötő 48"/>
          <p:cNvCxnSpPr/>
          <p:nvPr/>
        </p:nvCxnSpPr>
        <p:spPr>
          <a:xfrm rot="5400000" flipH="1" flipV="1">
            <a:off x="5830140" y="5034652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48"/>
          <p:cNvCxnSpPr/>
          <p:nvPr/>
        </p:nvCxnSpPr>
        <p:spPr>
          <a:xfrm rot="5400000" flipH="1" flipV="1">
            <a:off x="5824885" y="5912263"/>
            <a:ext cx="3667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1. AMD’s rise, fall and recovery (10)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68557" y="6117751"/>
            <a:ext cx="2436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MCH: Memory Control Hub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IOH: IO Control Hub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7884" y="1507801"/>
            <a:ext cx="9108000" cy="2710084"/>
          </a:xfrm>
          <a:prstGeom prst="roundRect">
            <a:avLst/>
          </a:prstGeom>
          <a:solidFill>
            <a:srgbClr val="DDEEFF"/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430442" y="1577712"/>
            <a:ext cx="556915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memory channels directly to a client platform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56753" y="2297459"/>
            <a:ext cx="29263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MCH</a:t>
            </a:r>
            <a:endParaRPr kumimoji="0" lang="en-US" sz="13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528501" y="2301692"/>
            <a:ext cx="30668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Connecting 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via the processor</a:t>
            </a:r>
          </a:p>
        </p:txBody>
      </p:sp>
      <p:sp>
        <p:nvSpPr>
          <p:cNvPr id="78" name="Line 5"/>
          <p:cNvSpPr>
            <a:spLocks noChangeShapeType="1"/>
          </p:cNvSpPr>
          <p:nvPr/>
        </p:nvSpPr>
        <p:spPr bwMode="auto">
          <a:xfrm flipV="1">
            <a:off x="2266790" y="2001746"/>
            <a:ext cx="1871802" cy="223586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9" name="Line 6"/>
          <p:cNvSpPr>
            <a:spLocks noChangeShapeType="1"/>
          </p:cNvSpPr>
          <p:nvPr/>
        </p:nvSpPr>
        <p:spPr bwMode="auto">
          <a:xfrm flipH="1" flipV="1">
            <a:off x="4138592" y="2001745"/>
            <a:ext cx="1950576" cy="26717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Oval 12"/>
          <p:cNvSpPr>
            <a:spLocks noChangeArrowheads="1"/>
          </p:cNvSpPr>
          <p:nvPr/>
        </p:nvSpPr>
        <p:spPr bwMode="auto">
          <a:xfrm>
            <a:off x="2194790" y="219720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1" name="Line 42"/>
          <p:cNvSpPr>
            <a:spLocks noChangeShapeType="1"/>
          </p:cNvSpPr>
          <p:nvPr/>
        </p:nvSpPr>
        <p:spPr bwMode="auto">
          <a:xfrm flipH="1">
            <a:off x="4144370" y="1846214"/>
            <a:ext cx="1698" cy="15545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71781" y="2869106"/>
            <a:ext cx="2276585" cy="13439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MCH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 is transferred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the MCH and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through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FSB (Front Side Bus)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850870" y="2867501"/>
            <a:ext cx="2436500" cy="1331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integrated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onto 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die.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usually linked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an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fabric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other units (e.g. cores)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the processor.</a:t>
            </a:r>
          </a:p>
        </p:txBody>
      </p:sp>
      <p:sp>
        <p:nvSpPr>
          <p:cNvPr id="84" name="Oval 12"/>
          <p:cNvSpPr>
            <a:spLocks noChangeArrowheads="1"/>
          </p:cNvSpPr>
          <p:nvPr/>
        </p:nvSpPr>
        <p:spPr bwMode="auto">
          <a:xfrm>
            <a:off x="6021517" y="222159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5" name="Right Arrow 84"/>
          <p:cNvSpPr/>
          <p:nvPr/>
        </p:nvSpPr>
        <p:spPr bwMode="auto">
          <a:xfrm>
            <a:off x="3987000" y="2423900"/>
            <a:ext cx="360000" cy="90000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90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0" grpId="0"/>
      <p:bldP spid="41" grpId="0" animBg="1"/>
      <p:bldP spid="43" grpId="0" animBg="1"/>
      <p:bldP spid="45" grpId="0" animBg="1"/>
      <p:bldP spid="46" grpId="0"/>
      <p:bldP spid="47" grpId="0" animBg="1"/>
      <p:bldP spid="55" grpId="0" animBg="1"/>
      <p:bldP spid="56" grpId="0" animBg="1"/>
      <p:bldP spid="5" grpId="0"/>
      <p:bldP spid="12" grpId="0" animBg="1"/>
      <p:bldP spid="75" grpId="0"/>
      <p:bldP spid="76" grpId="0"/>
      <p:bldP spid="77" grpId="0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 animBg="1"/>
      <p:bldP spid="85" grpId="0" animBg="1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(10)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7486" y="458925"/>
            <a:ext cx="665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 generation IPC improvements of AMD’s Zen cores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955" y="1132142"/>
            <a:ext cx="9052012" cy="3406738"/>
            <a:chOff x="25955" y="1446998"/>
            <a:chExt cx="9052012" cy="340673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68"/>
            <a:stretch/>
          </p:blipFill>
          <p:spPr>
            <a:xfrm>
              <a:off x="25955" y="2161768"/>
              <a:ext cx="8410231" cy="260565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3834433" y="1984526"/>
              <a:ext cx="886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+19 %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 flipH="1">
              <a:off x="3831687" y="2459738"/>
              <a:ext cx="9361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+13 %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815183" y="2921316"/>
              <a:ext cx="7607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+3 %</a:t>
              </a: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72186" y="1741536"/>
              <a:ext cx="7605781" cy="233025"/>
            </a:xfrm>
            <a:prstGeom prst="roundRect">
              <a:avLst/>
            </a:prstGeom>
            <a:solidFill>
              <a:srgbClr val="92D05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56523" y="1644750"/>
              <a:ext cx="764749" cy="371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925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Zen4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831687" y="1446998"/>
              <a:ext cx="88678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+13 %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191430" y="1690900"/>
              <a:ext cx="810967" cy="3208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160 %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1872" y="4515182"/>
              <a:ext cx="83223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Figure: 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Per generation IPC improvements of AMD’s Zen cores [Based on [171]</a:t>
              </a:r>
              <a:r>
                <a:rPr kumimoji="0" lang="hu-HU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]</a:t>
              </a:r>
              <a:endPara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0" y="4754508"/>
            <a:ext cx="9144000" cy="418888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807" y="4788610"/>
            <a:ext cx="8264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Figure indicates an ~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15 % average performance uplift per Zen generation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34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10359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state of art: key features of AMD’s latest, Zen 4 core [227]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76289" y="1276162"/>
            <a:ext cx="4677102" cy="64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5487" y="919091"/>
            <a:ext cx="45168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 nm technology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MB/core L2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caches rather than 512 KB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AVX-512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VNNI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support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5.7 GHz max turbo boost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+13 % IPC increase over the Zen 3 core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B173F9-EFF3-FF8A-BBC1-2106ABC87A43}"/>
              </a:ext>
            </a:extLst>
          </p:cNvPr>
          <p:cNvSpPr txBox="1"/>
          <p:nvPr/>
        </p:nvSpPr>
        <p:spPr>
          <a:xfrm>
            <a:off x="176289" y="6229798"/>
            <a:ext cx="69992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VNNI:  Vector Neural Network Instruction (supports NN processing) </a:t>
            </a:r>
            <a:endParaRPr lang="hu-HU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62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4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(12)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" r="2427"/>
          <a:stretch/>
        </p:blipFill>
        <p:spPr>
          <a:xfrm>
            <a:off x="3399181" y="673769"/>
            <a:ext cx="5726933" cy="6184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6" y="458925"/>
            <a:ext cx="2776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Microarchitecture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 4 cores [</a:t>
            </a:r>
            <a:r>
              <a:rPr kumimoji="0" lang="hu-HU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241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-1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99615" y="1162873"/>
            <a:ext cx="34031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threads/core (SMT)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 of the art branch predictor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Caches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7380" y="1843185"/>
            <a:ext cx="2733441" cy="37548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I-cache 32k 8-way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Op-cache 4K instructions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D-cache 32k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L2-cache 1 MB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514" y="2713380"/>
            <a:ext cx="1140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Decode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3854" y="2949066"/>
            <a:ext cx="278794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instr./cycle  from decode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 Macro op/cycle from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cached microcoded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instructions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9633" y="3839761"/>
            <a:ext cx="12506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Dispatch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913" y="4089637"/>
            <a:ext cx="2934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Macro ops/cycle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GB" sz="14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dispatched to FX or FP units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8973" y="4871294"/>
            <a:ext cx="273504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FX units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branch unit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dedicated store data unit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address gen. units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696" y="4602938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Execution capabilities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634" y="5825984"/>
            <a:ext cx="24379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 mem. ops/cycle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88913" y="6073933"/>
            <a:ext cx="2308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 2 can be stores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9512" y="6377939"/>
            <a:ext cx="3055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2 256-bit FP FMA oper./cycle</a:t>
            </a:r>
          </a:p>
        </p:txBody>
      </p:sp>
    </p:spTree>
    <p:extLst>
      <p:ext uri="{BB962C8B-B14F-4D97-AF65-F5344CB8AC3E}">
        <p14:creationId xmlns:p14="http://schemas.microsoft.com/office/powerpoint/2010/main" val="199791201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500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Microarchitecture of Zen 4 cores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241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9603" y="775733"/>
            <a:ext cx="914400" cy="176573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 that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4 cores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1501" y="1047793"/>
            <a:ext cx="7885428" cy="11798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decode up to 4 instructions/cycle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deliver up to 9 Macro Ops/cycle from the Op cache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that holds microcoded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instructions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dispatch up to 6 Macro operations per cycle.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4294" y="2216096"/>
            <a:ext cx="89622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decode rate of 4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seems to be quite low when compared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Intel’s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as Intel’s 6. gen. Skylake line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has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5-wide decoders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or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gen. Alder Lake line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even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dual 3-wide decoders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28253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(14)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793588"/>
            <a:ext cx="6667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all Zen generations until now (03/2022) have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68550"/>
            <a:ext cx="9051542" cy="32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Remarks to the cache architecture of AMD’s Zen cores -1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42730" t="16087" r="20096" b="25318"/>
          <a:stretch/>
        </p:blipFill>
        <p:spPr>
          <a:xfrm>
            <a:off x="3938383" y="1528152"/>
            <a:ext cx="5205617" cy="43957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47212" y="1646955"/>
            <a:ext cx="2634311" cy="32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4 cache hierarchy []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45441" y="6003065"/>
            <a:ext cx="3789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Zen 4 cache hierarchy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891" y="1448950"/>
            <a:ext cx="3762094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32 KB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L1 data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instruction caches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well as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private 512 kB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L2 caches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spc="-70" dirty="0">
                <a:solidFill>
                  <a:srgbClr val="FF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Zen 3 cores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but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MB L2 caches in Zen 4 cores.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27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5.1.1 How have Zen cores evolved? (15)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730" t="16087" r="20096" b="25318"/>
          <a:stretch/>
        </p:blipFill>
        <p:spPr>
          <a:xfrm>
            <a:off x="3938383" y="1528152"/>
            <a:ext cx="5205617" cy="43957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47212" y="1646955"/>
            <a:ext cx="2634311" cy="322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4 cache hierarchy []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775733"/>
            <a:ext cx="63788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all Zen generations until now (03/2022) have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86" y="468550"/>
            <a:ext cx="9051542" cy="324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Remarks to the cache architecture of AMD’s Zen cores -2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6339" y="1409349"/>
            <a:ext cx="398574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segmented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L3 cache, shared</a:t>
            </a:r>
          </a:p>
          <a:p>
            <a:pPr lvl="0" defTabSz="91440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all cores of a </a:t>
            </a: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CCX core block</a:t>
            </a:r>
            <a:r>
              <a:rPr lang="en-US" sz="1600" spc="-90" dirty="0">
                <a:solidFill>
                  <a:srgbClr val="0070C0"/>
                </a:solidFill>
              </a:rPr>
              <a:t> </a:t>
            </a:r>
            <a:endParaRPr kumimoji="0" lang="en-US" sz="1600" b="0" i="0" u="none" strike="noStrike" kern="1200" cap="none" spc="-9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/>
            </a:endParaRPr>
          </a:p>
          <a:p>
            <a:pPr lvl="0" defTabSz="914400" fontAlgn="base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with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MB/core cache segments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1. gen. Zen cores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MB/core cache segments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mostly exclusive to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L2 cache,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it is a slightly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Verdana"/>
              </a:rPr>
              <a:t>mo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dified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victim cache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FF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(keeping removed data from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L2 cache).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5840" y="6003065"/>
            <a:ext cx="3789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Zen 4 cache hierarchy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3916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73751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5.1.2 How have CCX core blocks</a:t>
            </a:r>
            <a:r>
              <a:rPr kumimoji="0" lang="en-US" altLang="en-US" sz="19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and CC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 dies evolved?</a:t>
            </a:r>
          </a:p>
        </p:txBody>
      </p:sp>
    </p:spTree>
    <p:extLst>
      <p:ext uri="{BB962C8B-B14F-4D97-AF65-F5344CB8AC3E}">
        <p14:creationId xmlns:p14="http://schemas.microsoft.com/office/powerpoint/2010/main" val="133355335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86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5.1.2 How have CCX core blocks and CCD dies evolved?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1295" y="840587"/>
            <a:ext cx="87472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Before going into details of how AMD developed CCX core blocks and CCD dies,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it is worth discussing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why AMD chose core blocks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rather than symmetrical multicores or big.little architectures in their Zen family?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To find an answer to this point, let’s consider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possible core arrangements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(core configurations) in multicore processors.</a:t>
            </a:r>
          </a:p>
        </p:txBody>
      </p:sp>
    </p:spTree>
    <p:extLst>
      <p:ext uri="{BB962C8B-B14F-4D97-AF65-F5344CB8AC3E}">
        <p14:creationId xmlns:p14="http://schemas.microsoft.com/office/powerpoint/2010/main" val="392578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(2)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507" y="973738"/>
            <a:ext cx="9144000" cy="2556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29267" y="1761668"/>
            <a:ext cx="246574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 multicores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407073" y="1042666"/>
            <a:ext cx="35830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Alternative multicore configurations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742474" y="1404441"/>
            <a:ext cx="5760000" cy="341863"/>
            <a:chOff x="1033314" y="1551794"/>
            <a:chExt cx="6114025" cy="341863"/>
          </a:xfrm>
        </p:grpSpPr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1074589" y="1551794"/>
              <a:ext cx="2545460" cy="293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13"/>
            <p:cNvSpPr>
              <a:spLocks noChangeShapeType="1"/>
            </p:cNvSpPr>
            <p:nvPr/>
          </p:nvSpPr>
          <p:spPr bwMode="auto">
            <a:xfrm>
              <a:off x="3620050" y="1551794"/>
              <a:ext cx="3502916" cy="2936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2" name="Oval 12"/>
            <p:cNvSpPr>
              <a:spLocks noChangeArrowheads="1"/>
            </p:cNvSpPr>
            <p:nvPr/>
          </p:nvSpPr>
          <p:spPr bwMode="auto">
            <a:xfrm>
              <a:off x="7075339" y="181371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44"/>
            <p:cNvSpPr>
              <a:spLocks noChangeShapeType="1"/>
            </p:cNvSpPr>
            <p:nvPr/>
          </p:nvSpPr>
          <p:spPr bwMode="auto">
            <a:xfrm>
              <a:off x="3620049" y="1558132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033314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4690" y="2201369"/>
            <a:ext cx="3071674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used as individual items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share an L2 or L3 cache,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cores are interconnected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23501" y="1749361"/>
            <a:ext cx="28046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Heterogeneous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300" b="1" dirty="0">
                <a:solidFill>
                  <a:srgbClr val="000000"/>
                </a:solidFill>
                <a:latin typeface="Verdana" pitchFamily="34" charset="0"/>
              </a:rPr>
              <a:t>(big.little architectures)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7" name="Oval 12"/>
          <p:cNvSpPr>
            <a:spLocks noChangeArrowheads="1"/>
          </p:cNvSpPr>
          <p:nvPr/>
        </p:nvSpPr>
        <p:spPr bwMode="auto">
          <a:xfrm>
            <a:off x="4123138" y="169095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3027740" y="1760063"/>
            <a:ext cx="263565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Homogeneous core blocks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76437" y="2215950"/>
            <a:ext cx="310040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arranged into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 core blocks are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equal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blocks share an L2 or L3 cache,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blocks are interconnected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42201" y="2207316"/>
            <a:ext cx="340271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are arranged into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blocks have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performance/power characteristics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dirty="0">
                <a:solidFill>
                  <a:srgbClr val="0070C0"/>
                </a:solidFill>
                <a:latin typeface="Verdana"/>
              </a:rPr>
              <a:t>but cores share the same ISA.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blocks share an L2 or</a:t>
            </a:r>
            <a:r>
              <a:rPr kumimoji="0" lang="en-US" sz="13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L3 cache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are interconnected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486" y="458925"/>
            <a:ext cx="418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Alternative multicore configurations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054439" y="5368345"/>
            <a:ext cx="4455446" cy="1347538"/>
            <a:chOff x="1419947" y="1586330"/>
            <a:chExt cx="6011811" cy="1752853"/>
          </a:xfrm>
        </p:grpSpPr>
        <p:sp>
          <p:nvSpPr>
            <p:cNvPr id="83" name="Rectangle 82"/>
            <p:cNvSpPr/>
            <p:nvPr/>
          </p:nvSpPr>
          <p:spPr bwMode="auto">
            <a:xfrm>
              <a:off x="1424354" y="1595381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 bwMode="auto">
            <a:xfrm>
              <a:off x="1419947" y="2308406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5" name="Straight Connector 84"/>
            <p:cNvCxnSpPr/>
            <p:nvPr/>
          </p:nvCxnSpPr>
          <p:spPr bwMode="auto">
            <a:xfrm>
              <a:off x="2099289" y="1586330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/>
            <p:cNvCxnSpPr/>
            <p:nvPr/>
          </p:nvCxnSpPr>
          <p:spPr bwMode="auto">
            <a:xfrm>
              <a:off x="2816830" y="1590124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3571902" y="159391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87"/>
            <p:cNvSpPr txBox="1"/>
            <p:nvPr/>
          </p:nvSpPr>
          <p:spPr>
            <a:xfrm>
              <a:off x="1583419" y="1780092"/>
              <a:ext cx="556956" cy="789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273402" y="1780272"/>
              <a:ext cx="560507" cy="47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016981" y="1780356"/>
              <a:ext cx="692292" cy="47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727809" y="1778718"/>
              <a:ext cx="675171" cy="47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1430457" y="2308406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472458" y="2294334"/>
              <a:ext cx="2661226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L2 or L3 </a:t>
              </a:r>
            </a:p>
          </p:txBody>
        </p:sp>
        <p:sp>
          <p:nvSpPr>
            <p:cNvPr id="94" name="Up-Down Arrow 93"/>
            <p:cNvSpPr/>
            <p:nvPr/>
          </p:nvSpPr>
          <p:spPr bwMode="auto">
            <a:xfrm>
              <a:off x="2746296" y="2657494"/>
              <a:ext cx="150998" cy="288000"/>
            </a:xfrm>
            <a:prstGeom prst="up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5" name="Rounded Rectangle 94"/>
            <p:cNvSpPr/>
            <p:nvPr/>
          </p:nvSpPr>
          <p:spPr bwMode="auto">
            <a:xfrm>
              <a:off x="1423154" y="2953861"/>
              <a:ext cx="5898291" cy="385322"/>
            </a:xfrm>
            <a:prstGeom prst="round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2448907" y="2982763"/>
              <a:ext cx="537013" cy="33850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Interconnection Network (e.g. Infinity Fabric)</a:t>
              </a: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4446070" y="1600639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98" name="Straight Connector 97"/>
            <p:cNvCxnSpPr/>
            <p:nvPr/>
          </p:nvCxnSpPr>
          <p:spPr bwMode="auto">
            <a:xfrm>
              <a:off x="4441663" y="2313664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9" name="Straight Connector 98"/>
            <p:cNvCxnSpPr/>
            <p:nvPr/>
          </p:nvCxnSpPr>
          <p:spPr bwMode="auto">
            <a:xfrm>
              <a:off x="5121005" y="159158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0" name="Straight Connector 99"/>
            <p:cNvCxnSpPr/>
            <p:nvPr/>
          </p:nvCxnSpPr>
          <p:spPr bwMode="auto">
            <a:xfrm>
              <a:off x="5838546" y="1595382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1" name="Straight Connector 100"/>
            <p:cNvCxnSpPr/>
            <p:nvPr/>
          </p:nvCxnSpPr>
          <p:spPr bwMode="auto">
            <a:xfrm>
              <a:off x="6593618" y="159917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" name="TextBox 101"/>
            <p:cNvSpPr txBox="1"/>
            <p:nvPr/>
          </p:nvSpPr>
          <p:spPr>
            <a:xfrm>
              <a:off x="4594542" y="1778288"/>
              <a:ext cx="556956" cy="789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5295118" y="1778469"/>
              <a:ext cx="560507" cy="47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6042228" y="1778552"/>
              <a:ext cx="692292" cy="47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6756587" y="1780444"/>
              <a:ext cx="675171" cy="479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06" name="Rectangle 105"/>
            <p:cNvSpPr/>
            <p:nvPr/>
          </p:nvSpPr>
          <p:spPr bwMode="auto">
            <a:xfrm>
              <a:off x="4452173" y="2313664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568821" y="2299592"/>
              <a:ext cx="2687149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L2 or L3 </a:t>
              </a:r>
            </a:p>
          </p:txBody>
        </p:sp>
        <p:sp>
          <p:nvSpPr>
            <p:cNvPr id="108" name="Up-Down Arrow 107"/>
            <p:cNvSpPr/>
            <p:nvPr/>
          </p:nvSpPr>
          <p:spPr bwMode="auto">
            <a:xfrm>
              <a:off x="5768012" y="2662752"/>
              <a:ext cx="150998" cy="288000"/>
            </a:xfrm>
            <a:prstGeom prst="up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5141814" y="3692767"/>
            <a:ext cx="4010556" cy="1493798"/>
            <a:chOff x="1445903" y="4166947"/>
            <a:chExt cx="5207636" cy="1744618"/>
          </a:xfrm>
        </p:grpSpPr>
        <p:sp>
          <p:nvSpPr>
            <p:cNvPr id="110" name="Rectangle 109"/>
            <p:cNvSpPr/>
            <p:nvPr/>
          </p:nvSpPr>
          <p:spPr bwMode="auto">
            <a:xfrm>
              <a:off x="1450310" y="4175998"/>
              <a:ext cx="2869275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11" name="Straight Connector 110"/>
            <p:cNvCxnSpPr/>
            <p:nvPr/>
          </p:nvCxnSpPr>
          <p:spPr bwMode="auto">
            <a:xfrm>
              <a:off x="1445903" y="4889023"/>
              <a:ext cx="2869275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2" name="Straight Connector 111"/>
            <p:cNvCxnSpPr/>
            <p:nvPr/>
          </p:nvCxnSpPr>
          <p:spPr bwMode="auto">
            <a:xfrm>
              <a:off x="2125246" y="4170741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3" name="Straight Connector 112"/>
            <p:cNvCxnSpPr/>
            <p:nvPr/>
          </p:nvCxnSpPr>
          <p:spPr bwMode="auto">
            <a:xfrm>
              <a:off x="2847751" y="4166947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4" name="Straight Connector 113"/>
            <p:cNvCxnSpPr/>
            <p:nvPr/>
          </p:nvCxnSpPr>
          <p:spPr bwMode="auto">
            <a:xfrm>
              <a:off x="3597859" y="4166947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5" name="TextBox 114"/>
            <p:cNvSpPr txBox="1"/>
            <p:nvPr/>
          </p:nvSpPr>
          <p:spPr>
            <a:xfrm>
              <a:off x="1633333" y="4359697"/>
              <a:ext cx="628732" cy="60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289608" y="4362720"/>
              <a:ext cx="560506" cy="36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3043937" y="4361247"/>
              <a:ext cx="692292" cy="36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764271" y="4362910"/>
              <a:ext cx="675171" cy="36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1445903" y="4889023"/>
              <a:ext cx="2869275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067212" y="4882440"/>
              <a:ext cx="1685021" cy="25543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 L2 or L3 </a:t>
              </a:r>
            </a:p>
          </p:txBody>
        </p:sp>
        <p:sp>
          <p:nvSpPr>
            <p:cNvPr id="121" name="Up-Down Arrow 120"/>
            <p:cNvSpPr/>
            <p:nvPr/>
          </p:nvSpPr>
          <p:spPr bwMode="auto">
            <a:xfrm>
              <a:off x="2772252" y="5211017"/>
              <a:ext cx="150998" cy="324000"/>
            </a:xfrm>
            <a:prstGeom prst="up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 bwMode="auto">
            <a:xfrm>
              <a:off x="1455566" y="5533715"/>
              <a:ext cx="5042837" cy="377850"/>
            </a:xfrm>
            <a:prstGeom prst="round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3080251" y="5563380"/>
              <a:ext cx="551736" cy="2976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Interconnection Network</a:t>
              </a: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4524465" y="4446379"/>
              <a:ext cx="1979911" cy="515595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25" name="Straight Connector 124"/>
            <p:cNvCxnSpPr/>
            <p:nvPr/>
          </p:nvCxnSpPr>
          <p:spPr bwMode="auto">
            <a:xfrm>
              <a:off x="4518493" y="4960245"/>
              <a:ext cx="1979911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/>
            <p:nvPr/>
          </p:nvCxnSpPr>
          <p:spPr bwMode="auto">
            <a:xfrm>
              <a:off x="4987266" y="4444510"/>
              <a:ext cx="0" cy="504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5482397" y="4423962"/>
              <a:ext cx="0" cy="53801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/>
            <p:cNvCxnSpPr/>
            <p:nvPr/>
          </p:nvCxnSpPr>
          <p:spPr bwMode="auto">
            <a:xfrm>
              <a:off x="6003426" y="4423962"/>
              <a:ext cx="0" cy="538012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9" name="TextBox 128"/>
            <p:cNvSpPr txBox="1"/>
            <p:nvPr/>
          </p:nvSpPr>
          <p:spPr>
            <a:xfrm>
              <a:off x="4575450" y="4543105"/>
              <a:ext cx="576001" cy="605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050191" y="4542951"/>
              <a:ext cx="606694" cy="36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5551351" y="4543783"/>
              <a:ext cx="709926" cy="36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6068694" y="4543784"/>
              <a:ext cx="584845" cy="367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4518493" y="4960245"/>
              <a:ext cx="1979911" cy="221074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4819800" y="4927616"/>
              <a:ext cx="1162730" cy="18391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 L2 or L3 </a:t>
              </a:r>
            </a:p>
          </p:txBody>
        </p:sp>
        <p:sp>
          <p:nvSpPr>
            <p:cNvPr id="135" name="Up-Down Arrow 134"/>
            <p:cNvSpPr/>
            <p:nvPr/>
          </p:nvSpPr>
          <p:spPr bwMode="auto">
            <a:xfrm>
              <a:off x="5420646" y="5190696"/>
              <a:ext cx="150998" cy="324000"/>
            </a:xfrm>
            <a:prstGeom prst="upDown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65747" y="3689802"/>
            <a:ext cx="3464096" cy="1605122"/>
            <a:chOff x="1540440" y="1727149"/>
            <a:chExt cx="4221528" cy="2564558"/>
          </a:xfrm>
        </p:grpSpPr>
        <p:sp>
          <p:nvSpPr>
            <p:cNvPr id="137" name="Rectangle 136"/>
            <p:cNvSpPr/>
            <p:nvPr/>
          </p:nvSpPr>
          <p:spPr bwMode="auto">
            <a:xfrm>
              <a:off x="1554615" y="1744959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38" name="Straight Connector 137"/>
            <p:cNvCxnSpPr/>
            <p:nvPr/>
          </p:nvCxnSpPr>
          <p:spPr bwMode="auto">
            <a:xfrm>
              <a:off x="1551324" y="2451580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Straight Connector 138"/>
            <p:cNvCxnSpPr/>
            <p:nvPr/>
          </p:nvCxnSpPr>
          <p:spPr bwMode="auto">
            <a:xfrm>
              <a:off x="2230666" y="1727149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Straight Connector 139"/>
            <p:cNvCxnSpPr/>
            <p:nvPr/>
          </p:nvCxnSpPr>
          <p:spPr bwMode="auto">
            <a:xfrm>
              <a:off x="2948207" y="1731231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Straight Connector 140"/>
            <p:cNvCxnSpPr/>
            <p:nvPr/>
          </p:nvCxnSpPr>
          <p:spPr bwMode="auto">
            <a:xfrm>
              <a:off x="3703279" y="1735313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42" name="TextBox 141"/>
            <p:cNvSpPr txBox="1"/>
            <p:nvPr/>
          </p:nvSpPr>
          <p:spPr>
            <a:xfrm>
              <a:off x="1727495" y="1957105"/>
              <a:ext cx="625906" cy="68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435995" y="1975729"/>
              <a:ext cx="560506" cy="417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099205" y="1957109"/>
              <a:ext cx="692292" cy="417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889790" y="1954710"/>
              <a:ext cx="675171" cy="417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46" name="Rectangle 145"/>
            <p:cNvSpPr/>
            <p:nvPr/>
          </p:nvSpPr>
          <p:spPr bwMode="auto">
            <a:xfrm>
              <a:off x="1551324" y="2444161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47" name="Straight Connector 146"/>
            <p:cNvCxnSpPr/>
            <p:nvPr/>
          </p:nvCxnSpPr>
          <p:spPr bwMode="auto">
            <a:xfrm>
              <a:off x="2230666" y="2455662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/>
            <p:cNvCxnSpPr/>
            <p:nvPr/>
          </p:nvCxnSpPr>
          <p:spPr bwMode="auto">
            <a:xfrm>
              <a:off x="2946400" y="246110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/>
            <p:nvPr/>
          </p:nvCxnSpPr>
          <p:spPr bwMode="auto">
            <a:xfrm>
              <a:off x="3700961" y="245430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0" name="Rectangle 149"/>
            <p:cNvSpPr/>
            <p:nvPr/>
          </p:nvSpPr>
          <p:spPr bwMode="auto">
            <a:xfrm>
              <a:off x="1551324" y="2754580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51" name="Straight Connector 150"/>
            <p:cNvCxnSpPr/>
            <p:nvPr/>
          </p:nvCxnSpPr>
          <p:spPr bwMode="auto">
            <a:xfrm>
              <a:off x="1540440" y="3076642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2" name="Rectangle 151"/>
            <p:cNvSpPr/>
            <p:nvPr/>
          </p:nvSpPr>
          <p:spPr bwMode="auto">
            <a:xfrm>
              <a:off x="1580229" y="3076641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53" name="Straight Connector 152"/>
            <p:cNvCxnSpPr/>
            <p:nvPr/>
          </p:nvCxnSpPr>
          <p:spPr bwMode="auto">
            <a:xfrm>
              <a:off x="2227947" y="307528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4" name="Straight Connector 153"/>
            <p:cNvCxnSpPr/>
            <p:nvPr/>
          </p:nvCxnSpPr>
          <p:spPr bwMode="auto">
            <a:xfrm>
              <a:off x="2935516" y="308208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5" name="Straight Connector 154"/>
            <p:cNvCxnSpPr/>
            <p:nvPr/>
          </p:nvCxnSpPr>
          <p:spPr bwMode="auto">
            <a:xfrm>
              <a:off x="3700238" y="307528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6" name="Rectangle 155"/>
            <p:cNvSpPr/>
            <p:nvPr/>
          </p:nvSpPr>
          <p:spPr bwMode="auto">
            <a:xfrm>
              <a:off x="1554615" y="3379707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57" name="Straight Connector 156"/>
            <p:cNvCxnSpPr/>
            <p:nvPr/>
          </p:nvCxnSpPr>
          <p:spPr bwMode="auto">
            <a:xfrm>
              <a:off x="2227947" y="336865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8" name="Straight Connector 157"/>
            <p:cNvCxnSpPr/>
            <p:nvPr/>
          </p:nvCxnSpPr>
          <p:spPr bwMode="auto">
            <a:xfrm>
              <a:off x="2945488" y="336865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9" name="Straight Connector 158"/>
            <p:cNvCxnSpPr/>
            <p:nvPr/>
          </p:nvCxnSpPr>
          <p:spPr bwMode="auto">
            <a:xfrm>
              <a:off x="3700560" y="336865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0" name="TextBox 159"/>
            <p:cNvSpPr txBox="1"/>
            <p:nvPr/>
          </p:nvSpPr>
          <p:spPr>
            <a:xfrm>
              <a:off x="1714265" y="3598003"/>
              <a:ext cx="624470" cy="68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2338682" y="3616623"/>
              <a:ext cx="559220" cy="417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3096486" y="3619024"/>
              <a:ext cx="690704" cy="417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3813499" y="3616623"/>
              <a:ext cx="673622" cy="417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64" name="Rectangle 163"/>
            <p:cNvSpPr/>
            <p:nvPr/>
          </p:nvSpPr>
          <p:spPr bwMode="auto">
            <a:xfrm>
              <a:off x="4418681" y="1739708"/>
              <a:ext cx="1332000" cy="756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 bwMode="auto">
            <a:xfrm>
              <a:off x="4415390" y="2456840"/>
              <a:ext cx="1332000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6" name="Straight Connector 165"/>
            <p:cNvCxnSpPr/>
            <p:nvPr/>
          </p:nvCxnSpPr>
          <p:spPr bwMode="auto">
            <a:xfrm>
              <a:off x="5094732" y="1732409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7" name="TextBox 166"/>
            <p:cNvSpPr txBox="1"/>
            <p:nvPr/>
          </p:nvSpPr>
          <p:spPr>
            <a:xfrm>
              <a:off x="4591561" y="1962364"/>
              <a:ext cx="625906" cy="68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8" name="Rectangle 167"/>
            <p:cNvSpPr/>
            <p:nvPr/>
          </p:nvSpPr>
          <p:spPr bwMode="auto">
            <a:xfrm>
              <a:off x="4415390" y="2459566"/>
              <a:ext cx="13320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792448" y="2436672"/>
              <a:ext cx="936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cxnSp>
          <p:nvCxnSpPr>
            <p:cNvPr id="170" name="Straight Connector 169"/>
            <p:cNvCxnSpPr/>
            <p:nvPr/>
          </p:nvCxnSpPr>
          <p:spPr bwMode="auto">
            <a:xfrm>
              <a:off x="5094732" y="2460922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1" name="Rectangle 170"/>
            <p:cNvSpPr/>
            <p:nvPr/>
          </p:nvSpPr>
          <p:spPr bwMode="auto">
            <a:xfrm>
              <a:off x="4416652" y="2759840"/>
              <a:ext cx="1332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72" name="Straight Connector 171"/>
            <p:cNvCxnSpPr/>
            <p:nvPr/>
          </p:nvCxnSpPr>
          <p:spPr bwMode="auto">
            <a:xfrm>
              <a:off x="4404506" y="3081902"/>
              <a:ext cx="129600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3" name="Rectangle 172"/>
            <p:cNvSpPr/>
            <p:nvPr/>
          </p:nvSpPr>
          <p:spPr bwMode="auto">
            <a:xfrm>
              <a:off x="4420834" y="3081902"/>
              <a:ext cx="1332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4774641" y="3080853"/>
              <a:ext cx="936000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cxnSp>
          <p:nvCxnSpPr>
            <p:cNvPr id="175" name="Straight Connector 174"/>
            <p:cNvCxnSpPr/>
            <p:nvPr/>
          </p:nvCxnSpPr>
          <p:spPr bwMode="auto">
            <a:xfrm>
              <a:off x="5092013" y="308054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6" name="Rectangle 175"/>
            <p:cNvSpPr/>
            <p:nvPr/>
          </p:nvSpPr>
          <p:spPr bwMode="auto">
            <a:xfrm>
              <a:off x="4418681" y="3384967"/>
              <a:ext cx="13320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77" name="Straight Connector 176"/>
            <p:cNvCxnSpPr/>
            <p:nvPr/>
          </p:nvCxnSpPr>
          <p:spPr bwMode="auto">
            <a:xfrm>
              <a:off x="5092013" y="337391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8" name="TextBox 177"/>
            <p:cNvSpPr txBox="1"/>
            <p:nvPr/>
          </p:nvSpPr>
          <p:spPr>
            <a:xfrm>
              <a:off x="4578331" y="3603264"/>
              <a:ext cx="624470" cy="688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5202748" y="3621883"/>
              <a:ext cx="559220" cy="4179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2381383" y="2380685"/>
              <a:ext cx="2661501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L2   or L3 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2400583" y="3009647"/>
              <a:ext cx="2661226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L2  or L3 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1860018" y="2710626"/>
              <a:ext cx="1116527" cy="32879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Interconnection Network (e.g. Ring bus)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601604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(3)</a:t>
            </a: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390614" y="1692740"/>
            <a:ext cx="246574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Symmetrical multicores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2717103" y="973738"/>
            <a:ext cx="358303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Alternative multicore configurations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503862" y="1353233"/>
            <a:ext cx="6106510" cy="324143"/>
            <a:chOff x="665502" y="1569514"/>
            <a:chExt cx="6481837" cy="324143"/>
          </a:xfrm>
        </p:grpSpPr>
        <p:sp>
          <p:nvSpPr>
            <p:cNvPr id="6" name="Line 13"/>
            <p:cNvSpPr>
              <a:spLocks noChangeShapeType="1"/>
            </p:cNvSpPr>
            <p:nvPr/>
          </p:nvSpPr>
          <p:spPr bwMode="auto">
            <a:xfrm flipH="1">
              <a:off x="737500" y="1576634"/>
              <a:ext cx="3129021" cy="2688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7" name="Line 13"/>
            <p:cNvSpPr>
              <a:spLocks noChangeShapeType="1"/>
            </p:cNvSpPr>
            <p:nvPr/>
          </p:nvSpPr>
          <p:spPr bwMode="auto">
            <a:xfrm>
              <a:off x="3866520" y="1576634"/>
              <a:ext cx="3256446" cy="2688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7075339" y="1813719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9" name="Line 44"/>
            <p:cNvSpPr>
              <a:spLocks noChangeShapeType="1"/>
            </p:cNvSpPr>
            <p:nvPr/>
          </p:nvSpPr>
          <p:spPr bwMode="auto">
            <a:xfrm>
              <a:off x="3866522" y="1569514"/>
              <a:ext cx="0" cy="2873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665502" y="1821657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6178234" y="1680433"/>
            <a:ext cx="29112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Hybrid core blocks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(big.little architectures)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4481294" y="162202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3256463" y="1691135"/>
            <a:ext cx="263565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Homogeneous core blocks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38" y="2254423"/>
            <a:ext cx="55335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885" y="3889284"/>
            <a:ext cx="63570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861" y="5697233"/>
            <a:ext cx="54341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-71867" y="2437306"/>
            <a:ext cx="3272050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Standard client and server designs,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first with shared L2 then L3 caches,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interconnected by </a:t>
            </a: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ring bus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or by a 2D mesh in later server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(up to the 11</a:t>
            </a:r>
            <a:r>
              <a:rPr kumimoji="0" lang="en-US" sz="1300" b="0" i="1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gen. Tiger Lake/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Raptor Lake designs (2005-2020)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68" y="5881716"/>
            <a:ext cx="299344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Armv7-based Cortex-A processors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a shared L2 cache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(~ 2007- 2013)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33692" y="5908987"/>
            <a:ext cx="30970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Armv8.0-based Cortex-A processors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a shared L2 cache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( ~ 2013-2017)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(monolithic. implementation)</a:t>
            </a:r>
            <a:endParaRPr kumimoji="0" lang="en-US" sz="1300" b="0" i="1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89785" y="2926395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300220" y="2493455"/>
            <a:ext cx="2467663" cy="17440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Lakefield family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(≈ pilot design (2019)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1300" i="1" spc="-30" noProof="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(multi-die implementation)</a:t>
            </a:r>
            <a:endParaRPr kumimoji="0" lang="en-US" sz="1300" b="0" i="1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12</a:t>
            </a:r>
            <a:r>
              <a:rPr kumimoji="0" lang="en-US" sz="1300" b="0" i="1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Alder Lake family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a shared L3 cache 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ring bus (2021)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i="1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(monolithic implementation)</a:t>
            </a:r>
            <a:endParaRPr kumimoji="0" lang="en-US" sz="1300" b="0" i="1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361" y="2009030"/>
            <a:ext cx="212051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1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Typical implementations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2132" y="3975234"/>
            <a:ext cx="259465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K8-based designs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up to 4 cores,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shared L2 cache and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crossbar switch (2007-2010)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>
            <a:off x="3397716" y="2620185"/>
            <a:ext cx="2501151" cy="78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3304768" y="6054975"/>
            <a:ext cx="2501151" cy="78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/>
          <p:cNvCxnSpPr/>
          <p:nvPr/>
        </p:nvCxnSpPr>
        <p:spPr bwMode="auto">
          <a:xfrm>
            <a:off x="2473147" y="4197292"/>
            <a:ext cx="396000" cy="782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281025" y="4868703"/>
            <a:ext cx="250453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K10-based designs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up to 4 modules,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shared L3 cache and a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crossbar switch (2007-2016)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486" y="460716"/>
            <a:ext cx="9351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pc="-11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core configurations are used in Intel’s, AMD’s and ARM’s multicore processors? -1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924630" y="4082967"/>
            <a:ext cx="3287183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Zen to -Zen 4-based processors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a shared L3 cache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first a crossbar switch and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then a ring bus)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(from 2017 on)</a:t>
            </a:r>
          </a:p>
        </p:txBody>
      </p:sp>
    </p:spTree>
    <p:extLst>
      <p:ext uri="{BB962C8B-B14F-4D97-AF65-F5344CB8AC3E}">
        <p14:creationId xmlns:p14="http://schemas.microsoft.com/office/powerpoint/2010/main" val="2704098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1. AMD’s rise, fall and recovery (11)</a:t>
            </a:r>
            <a:endParaRPr lang="en-US" alt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7486" y="458670"/>
            <a:ext cx="8035854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Integrating Memory Controllers onto the processor die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is not AMD’s invention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 it had been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long before introduced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and widely used, as the next Table shows.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364319" y="2914187"/>
            <a:ext cx="6935980" cy="3636000"/>
          </a:xfrm>
          <a:prstGeom prst="rect">
            <a:avLst/>
          </a:prstGeom>
          <a:solidFill>
            <a:srgbClr val="FFFFEB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2305123" y="4855988"/>
            <a:ext cx="179055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POWER4 (2C) (2001)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0" name="Rectangle 12"/>
          <p:cNvSpPr>
            <a:spLocks noChangeArrowheads="1"/>
          </p:cNvSpPr>
          <p:nvPr/>
        </p:nvSpPr>
        <p:spPr bwMode="auto">
          <a:xfrm>
            <a:off x="5239113" y="4802453"/>
            <a:ext cx="27154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POWER5 (2C) (2005)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subsequent POWER families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1" name="Rectangle 13"/>
          <p:cNvSpPr>
            <a:spLocks noChangeArrowheads="1"/>
          </p:cNvSpPr>
          <p:nvPr/>
        </p:nvSpPr>
        <p:spPr bwMode="auto">
          <a:xfrm>
            <a:off x="2244372" y="6273411"/>
            <a:ext cx="187871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Montecito (2C) (2006)</a:t>
            </a:r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>
            <a:off x="1520288" y="6658878"/>
            <a:ext cx="6662738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pSp>
        <p:nvGrpSpPr>
          <p:cNvPr id="43" name="Group 16"/>
          <p:cNvGrpSpPr>
            <a:grpSpLocks/>
          </p:cNvGrpSpPr>
          <p:nvPr/>
        </p:nvGrpSpPr>
        <p:grpSpPr bwMode="auto">
          <a:xfrm>
            <a:off x="1525588" y="3094390"/>
            <a:ext cx="6677025" cy="3675097"/>
            <a:chOff x="752" y="2566"/>
            <a:chExt cx="4202" cy="2518"/>
          </a:xfrm>
        </p:grpSpPr>
        <p:sp>
          <p:nvSpPr>
            <p:cNvPr id="44" name="Line 17"/>
            <p:cNvSpPr>
              <a:spLocks noChangeShapeType="1"/>
            </p:cNvSpPr>
            <p:nvPr/>
          </p:nvSpPr>
          <p:spPr bwMode="auto">
            <a:xfrm flipV="1">
              <a:off x="752" y="2568"/>
              <a:ext cx="1" cy="25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45" name="Line 18"/>
            <p:cNvSpPr>
              <a:spLocks noChangeShapeType="1"/>
            </p:cNvSpPr>
            <p:nvPr/>
          </p:nvSpPr>
          <p:spPr bwMode="auto">
            <a:xfrm flipV="1">
              <a:off x="4953" y="2584"/>
              <a:ext cx="1" cy="249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46" name="Line 19"/>
            <p:cNvSpPr>
              <a:spLocks noChangeShapeType="1"/>
            </p:cNvSpPr>
            <p:nvPr/>
          </p:nvSpPr>
          <p:spPr bwMode="auto">
            <a:xfrm flipV="1">
              <a:off x="2793" y="2566"/>
              <a:ext cx="1" cy="251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47" name="Rectangle 20"/>
          <p:cNvSpPr>
            <a:spLocks noChangeArrowheads="1"/>
          </p:cNvSpPr>
          <p:nvPr/>
        </p:nvSpPr>
        <p:spPr bwMode="auto">
          <a:xfrm>
            <a:off x="5358411" y="4264998"/>
            <a:ext cx="28309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Opteron  server lines</a:t>
            </a:r>
            <a:r>
              <a:rPr kumimoji="0" lang="hu-HU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(2C) (2003)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all subsequent AMD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8" name="Rectangle 22"/>
          <p:cNvSpPr>
            <a:spLocks noChangeArrowheads="1"/>
          </p:cNvSpPr>
          <p:nvPr/>
        </p:nvSpPr>
        <p:spPr bwMode="auto">
          <a:xfrm>
            <a:off x="1590377" y="5271698"/>
            <a:ext cx="3180359" cy="902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</a:t>
            </a:r>
            <a:r>
              <a:rPr kumimoji="0" lang="hu-HU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 </a:t>
            </a:r>
            <a:r>
              <a:rPr kumimoji="0" lang="hu-HU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Duo line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(2C) (2006)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all preceding Intel lines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 2 Quad line (2x2C) (2006/2007)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Penryn line (2x2C) (2008)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49" name="Text Box 25"/>
          <p:cNvSpPr txBox="1">
            <a:spLocks noChangeArrowheads="1"/>
          </p:cNvSpPr>
          <p:nvPr/>
        </p:nvSpPr>
        <p:spPr bwMode="auto">
          <a:xfrm>
            <a:off x="5514975" y="5412986"/>
            <a:ext cx="265970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Nehalem lines (4) (2008)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all subsequent Intel lines</a:t>
            </a:r>
          </a:p>
        </p:txBody>
      </p:sp>
      <p:sp>
        <p:nvSpPr>
          <p:cNvPr id="50" name="AutoShape 26"/>
          <p:cNvSpPr>
            <a:spLocks noChangeArrowheads="1"/>
          </p:cNvSpPr>
          <p:nvPr/>
        </p:nvSpPr>
        <p:spPr bwMode="auto">
          <a:xfrm>
            <a:off x="4570413" y="4938538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1" name="AutoShape 27"/>
          <p:cNvSpPr>
            <a:spLocks noChangeArrowheads="1"/>
          </p:cNvSpPr>
          <p:nvPr/>
        </p:nvSpPr>
        <p:spPr bwMode="auto">
          <a:xfrm>
            <a:off x="4570413" y="5561339"/>
            <a:ext cx="461962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2" name="Text Box 28"/>
          <p:cNvSpPr txBox="1">
            <a:spLocks noChangeArrowheads="1"/>
          </p:cNvSpPr>
          <p:nvPr/>
        </p:nvSpPr>
        <p:spPr bwMode="auto">
          <a:xfrm>
            <a:off x="318837" y="2982270"/>
            <a:ext cx="98777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Examples</a:t>
            </a:r>
          </a:p>
        </p:txBody>
      </p:sp>
      <p:sp>
        <p:nvSpPr>
          <p:cNvPr id="53" name="Text Box 29"/>
          <p:cNvSpPr txBox="1">
            <a:spLocks noChangeArrowheads="1"/>
          </p:cNvSpPr>
          <p:nvPr/>
        </p:nvSpPr>
        <p:spPr bwMode="auto">
          <a:xfrm>
            <a:off x="5422900" y="6225021"/>
            <a:ext cx="188545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Tukwila (4C) (2010)</a:t>
            </a:r>
          </a:p>
        </p:txBody>
      </p:sp>
      <p:sp>
        <p:nvSpPr>
          <p:cNvPr id="54" name="AutoShape 30"/>
          <p:cNvSpPr>
            <a:spLocks noChangeArrowheads="1"/>
          </p:cNvSpPr>
          <p:nvPr/>
        </p:nvSpPr>
        <p:spPr bwMode="auto">
          <a:xfrm>
            <a:off x="4572000" y="632262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5" name="AutoShape 31"/>
          <p:cNvSpPr>
            <a:spLocks noChangeArrowheads="1"/>
          </p:cNvSpPr>
          <p:nvPr/>
        </p:nvSpPr>
        <p:spPr bwMode="auto">
          <a:xfrm>
            <a:off x="4572000" y="4340051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56" name="Text Box 32"/>
          <p:cNvSpPr txBox="1">
            <a:spLocks noChangeArrowheads="1"/>
          </p:cNvSpPr>
          <p:nvPr/>
        </p:nvSpPr>
        <p:spPr bwMode="auto">
          <a:xfrm>
            <a:off x="2276745" y="4233352"/>
            <a:ext cx="1850891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AMD’s K7 lines (1C)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(1999-2003)</a:t>
            </a:r>
          </a:p>
        </p:txBody>
      </p:sp>
      <p:sp>
        <p:nvSpPr>
          <p:cNvPr id="57" name="Rectangle 33"/>
          <p:cNvSpPr>
            <a:spLocks noChangeArrowheads="1"/>
          </p:cNvSpPr>
          <p:nvPr/>
        </p:nvSpPr>
        <p:spPr bwMode="auto">
          <a:xfrm>
            <a:off x="5276053" y="3787323"/>
            <a:ext cx="2627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UltraSPARC</a:t>
            </a: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III (2001)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all subsequent Sun models</a:t>
            </a:r>
          </a:p>
        </p:txBody>
      </p:sp>
      <p:sp>
        <p:nvSpPr>
          <p:cNvPr id="58" name="Text Box 34"/>
          <p:cNvSpPr txBox="1">
            <a:spLocks noChangeArrowheads="1"/>
          </p:cNvSpPr>
          <p:nvPr/>
        </p:nvSpPr>
        <p:spPr bwMode="auto">
          <a:xfrm>
            <a:off x="1871663" y="3780371"/>
            <a:ext cx="2552302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UltraSPARC II (1C) (~1997)</a:t>
            </a:r>
          </a:p>
        </p:txBody>
      </p:sp>
      <p:sp>
        <p:nvSpPr>
          <p:cNvPr id="59" name="AutoShape 35"/>
          <p:cNvSpPr>
            <a:spLocks noChangeArrowheads="1"/>
          </p:cNvSpPr>
          <p:nvPr/>
        </p:nvSpPr>
        <p:spPr bwMode="auto">
          <a:xfrm>
            <a:off x="4572000" y="3906003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0" name="Rectangle 21"/>
          <p:cNvSpPr>
            <a:spLocks noChangeArrowheads="1"/>
          </p:cNvSpPr>
          <p:nvPr/>
        </p:nvSpPr>
        <p:spPr bwMode="auto">
          <a:xfrm>
            <a:off x="5378510" y="3069612"/>
            <a:ext cx="2351606" cy="63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HP PA-7100 (1992)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HP PA-7150 (1994)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and subsequent PA models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78694" y="3246784"/>
            <a:ext cx="174304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HP PA-7000 (1991)</a:t>
            </a:r>
          </a:p>
        </p:txBody>
      </p:sp>
      <p:sp>
        <p:nvSpPr>
          <p:cNvPr id="62" name="AutoShape 35"/>
          <p:cNvSpPr>
            <a:spLocks noChangeArrowheads="1"/>
          </p:cNvSpPr>
          <p:nvPr/>
        </p:nvSpPr>
        <p:spPr bwMode="auto">
          <a:xfrm>
            <a:off x="4608790" y="3364718"/>
            <a:ext cx="461963" cy="88900"/>
          </a:xfrm>
          <a:prstGeom prst="rightArrow">
            <a:avLst>
              <a:gd name="adj1" fmla="val 50000"/>
              <a:gd name="adj2" fmla="val 129911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364319" y="1607354"/>
            <a:ext cx="6876000" cy="1227631"/>
          </a:xfrm>
          <a:prstGeom prst="roundRect">
            <a:avLst/>
          </a:prstGeom>
          <a:solidFill>
            <a:srgbClr val="DDEEFF"/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4" name="Rectangle 4"/>
          <p:cNvSpPr>
            <a:spLocks noChangeArrowheads="1"/>
          </p:cNvSpPr>
          <p:nvPr/>
        </p:nvSpPr>
        <p:spPr bwMode="auto">
          <a:xfrm>
            <a:off x="2964124" y="1859715"/>
            <a:ext cx="402353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tabLst>
                <a:tab pos="533400" algn="l"/>
              </a:tabLst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33400" algn="l"/>
              </a:tabLs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34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Options for attaching memory to platforms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5" name="Rectangle 5"/>
          <p:cNvSpPr>
            <a:spLocks noChangeArrowheads="1"/>
          </p:cNvSpPr>
          <p:nvPr/>
        </p:nvSpPr>
        <p:spPr bwMode="auto">
          <a:xfrm>
            <a:off x="4421932" y="2527178"/>
            <a:ext cx="371415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Attaching memory to the processor die</a:t>
            </a:r>
            <a:r>
              <a:rPr kumimoji="0" lang="hu-HU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6" name="Oval 6"/>
          <p:cNvSpPr>
            <a:spLocks noChangeArrowheads="1"/>
          </p:cNvSpPr>
          <p:nvPr/>
        </p:nvSpPr>
        <p:spPr bwMode="auto">
          <a:xfrm>
            <a:off x="3117716" y="236842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7" name="Oval 7"/>
          <p:cNvSpPr>
            <a:spLocks noChangeArrowheads="1"/>
          </p:cNvSpPr>
          <p:nvPr/>
        </p:nvSpPr>
        <p:spPr bwMode="auto">
          <a:xfrm>
            <a:off x="6514967" y="236842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68" name="Rectangle 8"/>
          <p:cNvSpPr>
            <a:spLocks noChangeArrowheads="1"/>
          </p:cNvSpPr>
          <p:nvPr/>
        </p:nvSpPr>
        <p:spPr bwMode="auto">
          <a:xfrm>
            <a:off x="1453694" y="2516066"/>
            <a:ext cx="281327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Attaching memory to the MCH</a:t>
            </a: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4" name="Line 9"/>
          <p:cNvSpPr>
            <a:spLocks noChangeShapeType="1"/>
          </p:cNvSpPr>
          <p:nvPr/>
        </p:nvSpPr>
        <p:spPr bwMode="auto">
          <a:xfrm rot="-5400000" flipH="1" flipV="1">
            <a:off x="3834667" y="1454973"/>
            <a:ext cx="253656" cy="1614531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5" name="Line 10"/>
          <p:cNvSpPr>
            <a:spLocks noChangeShapeType="1"/>
          </p:cNvSpPr>
          <p:nvPr/>
        </p:nvSpPr>
        <p:spPr bwMode="auto">
          <a:xfrm rot="5400000" flipV="1">
            <a:off x="5517710" y="1388388"/>
            <a:ext cx="248309" cy="174620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27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39" grpId="0"/>
      <p:bldP spid="40" grpId="0"/>
      <p:bldP spid="41" grpId="0"/>
      <p:bldP spid="42" grpId="0" animBg="1"/>
      <p:bldP spid="47" grpId="0"/>
      <p:bldP spid="48" grpId="0"/>
      <p:bldP spid="49" grpId="0"/>
      <p:bldP spid="50" grpId="0" animBg="1"/>
      <p:bldP spid="51" grpId="0" animBg="1"/>
      <p:bldP spid="52" grpId="0"/>
      <p:bldP spid="53" grpId="0"/>
      <p:bldP spid="54" grpId="0" animBg="1"/>
      <p:bldP spid="55" grpId="0" animBg="1"/>
      <p:bldP spid="56" grpId="0"/>
      <p:bldP spid="57" grpId="0"/>
      <p:bldP spid="58" grpId="0"/>
      <p:bldP spid="59" grpId="0" animBg="1"/>
      <p:bldP spid="60" grpId="0"/>
      <p:bldP spid="61" grpId="0"/>
      <p:bldP spid="62" grpId="0" animBg="1"/>
      <p:bldP spid="2" grpId="0" animBg="1"/>
      <p:bldP spid="64" grpId="0"/>
      <p:bldP spid="65" grpId="0"/>
      <p:bldP spid="66" grpId="0" animBg="1"/>
      <p:bldP spid="67" grpId="0" animBg="1"/>
      <p:bldP spid="68" grpId="0"/>
      <p:bldP spid="94" grpId="0" animBg="1"/>
      <p:bldP spid="95" grpId="0" animBg="1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150" y="460012"/>
            <a:ext cx="9217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pc="-11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Which core configurations are used in Intel’s, AMD’s and ARM’s multicore processors? -2</a:t>
            </a:r>
          </a:p>
        </p:txBody>
      </p:sp>
      <p:sp>
        <p:nvSpPr>
          <p:cNvPr id="3" name="Rectangle 2"/>
          <p:cNvSpPr/>
          <p:nvPr/>
        </p:nvSpPr>
        <p:spPr>
          <a:xfrm>
            <a:off x="21716" y="901758"/>
            <a:ext cx="9144000" cy="864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 flipH="1" flipV="1">
            <a:off x="17885" y="1841409"/>
            <a:ext cx="9108000" cy="1944000"/>
          </a:xfrm>
          <a:prstGeom prst="roundRect">
            <a:avLst/>
          </a:prstGeom>
          <a:solidFill>
            <a:srgbClr val="EEEEEE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00" y="4505449"/>
            <a:ext cx="9144000" cy="86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688" y="904811"/>
            <a:ext cx="9007312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Above Figure indicates that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symmetrical multicores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homogeneous core blocks,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and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heterogeneous core blocks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(also called hybrid core blocks), i.e., big.little</a:t>
            </a:r>
          </a:p>
          <a:p>
            <a:pPr>
              <a:spcAft>
                <a:spcPts val="12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configurations seem to be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 avenue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of evolution.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Considering this evolution path,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 is also expected to switch to heterogeneous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core blocks,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that is to big.little core configurations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their forthcoming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5-based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processors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be manufactured on 3 or 4 nm technology to reduce their processors’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power consumption [224]. 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Note also that the first core blocks initially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had only shared L2 caches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However, with advancements in IC technology,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 blocks were later supported by</a:t>
            </a:r>
          </a:p>
          <a:p>
            <a:pPr>
              <a:spcAft>
                <a:spcPts val="1200"/>
              </a:spcAft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shared L3 caches.”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fact,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ARM also switched to shared L3 caches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per core block in their subsequent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Armv8.2-based processor implementation (not indicated in our Figure) in 2017.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688" y="4505450"/>
            <a:ext cx="8917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/>
              <a:t>It’s worth noting that </a:t>
            </a:r>
            <a:r>
              <a:rPr lang="en-US" sz="1600" spc="-50" dirty="0">
                <a:solidFill>
                  <a:srgbClr val="0070C0"/>
                </a:solidFill>
              </a:rPr>
              <a:t>the choice between homogeneous or heterogeneous </a:t>
            </a:r>
            <a:r>
              <a:rPr lang="en-US" sz="1600" dirty="0">
                <a:solidFill>
                  <a:srgbClr val="0070C0"/>
                </a:solidFill>
              </a:rPr>
              <a:t>core blocks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and the decision to implement processors monolithic or on multiple dies, are </a:t>
            </a:r>
          </a:p>
          <a:p>
            <a:r>
              <a:rPr lang="en-US" sz="1600" dirty="0">
                <a:solidFill>
                  <a:srgbClr val="0070C0"/>
                </a:solidFill>
              </a:rPr>
              <a:t>     independent of each other</a:t>
            </a:r>
            <a:r>
              <a:rPr lang="en-US" sz="1600" dirty="0"/>
              <a:t>., i.e., these two aspects are </a:t>
            </a:r>
            <a:r>
              <a:rPr lang="en-US" sz="1600" dirty="0">
                <a:solidFill>
                  <a:srgbClr val="0070C0"/>
                </a:solidFill>
              </a:rPr>
              <a:t>orthogonal.</a:t>
            </a:r>
            <a:endParaRPr lang="en-US" sz="1400" spc="-3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(5)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31532" y="854935"/>
            <a:ext cx="9112468" cy="25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36688" y="867767"/>
            <a:ext cx="9039904" cy="2986044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has not disclosed the reasons for their choice.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evertheless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it can be assumed that on the one side,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avoided symmetrical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multicores 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due to their poor performance with higher core counts</a:t>
            </a: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lvl="0" defTabSz="914400"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This is because higher core counts can lead to increased core-to-core latencies when </a:t>
            </a:r>
          </a:p>
          <a:p>
            <a:pPr lvl="0" defTabSz="914400"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interconnected by ring buses or cause a rapid increase in hardware complexity if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crossbar switches are used.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On the other hand, implementing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heterogeneous core blocks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i.e., big.little configurations,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might have seemed to be a too complex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risky task for AMD without former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4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experience and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deep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background.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998" y="458925"/>
            <a:ext cx="749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Why AMD chose homogeneous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core blocks in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their Zen family?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688" y="3587404"/>
            <a:ext cx="91671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Next, let’s discuss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how AMD enhanced their CCD dies and CCX core blocks beyond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the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Zen 2 generation.</a:t>
            </a:r>
          </a:p>
        </p:txBody>
      </p:sp>
    </p:spTree>
    <p:extLst>
      <p:ext uri="{BB962C8B-B14F-4D97-AF65-F5344CB8AC3E}">
        <p14:creationId xmlns:p14="http://schemas.microsoft.com/office/powerpoint/2010/main" val="149924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122" y="799037"/>
            <a:ext cx="807716" cy="45190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4294" y="5092242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Zen- and Zen+-based based CCXs [16]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"/>
          <a:srcRect l="34623" t="25945" r="2298" b="20238"/>
          <a:stretch/>
        </p:blipFill>
        <p:spPr>
          <a:xfrm>
            <a:off x="4513547" y="2042965"/>
            <a:ext cx="3823314" cy="244649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24200" y="6472159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9295" y="6325014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122" y="5527853"/>
            <a:ext cx="8965877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Through the crossbar switch,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in the core block can access each L3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cache segment with the same latency.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60723" y="2242458"/>
            <a:ext cx="3113437" cy="1841142"/>
            <a:chOff x="1023176" y="2829493"/>
            <a:chExt cx="3113437" cy="1841142"/>
          </a:xfrm>
        </p:grpSpPr>
        <p:grpSp>
          <p:nvGrpSpPr>
            <p:cNvPr id="45" name="Group 44"/>
            <p:cNvGrpSpPr/>
            <p:nvPr/>
          </p:nvGrpSpPr>
          <p:grpSpPr>
            <a:xfrm rot="5400000">
              <a:off x="1823277" y="2357299"/>
              <a:ext cx="1513235" cy="3113437"/>
              <a:chOff x="820860" y="263859"/>
              <a:chExt cx="1395076" cy="2623294"/>
            </a:xfrm>
          </p:grpSpPr>
          <p:sp>
            <p:nvSpPr>
              <p:cNvPr id="48" name="Rectangle 47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TextBox 49"/>
              <p:cNvSpPr txBox="1"/>
              <p:nvPr/>
            </p:nvSpPr>
            <p:spPr>
              <a:xfrm>
                <a:off x="997135" y="468254"/>
                <a:ext cx="539114" cy="44717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653888" y="263859"/>
                <a:ext cx="354681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2 MB      2 MB </a:t>
                </a: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>
                <a:off x="1509891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Rectangle 55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61864" y="1481327"/>
                <a:ext cx="1109616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2 MB     2 MB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Rectangle 61"/>
              <p:cNvSpPr/>
              <p:nvPr/>
            </p:nvSpPr>
            <p:spPr bwMode="auto">
              <a:xfrm>
                <a:off x="824149" y="2102706"/>
                <a:ext cx="13747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TextBox 63"/>
              <p:cNvSpPr txBox="1"/>
              <p:nvPr/>
            </p:nvSpPr>
            <p:spPr>
              <a:xfrm>
                <a:off x="986937" y="2114735"/>
                <a:ext cx="539114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625157" y="2103798"/>
                <a:ext cx="354681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957254" y="2829493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711935" y="2835195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7486" y="462459"/>
            <a:ext cx="914400" cy="3201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did AMD implement their Zen-/Zen+ based CCX core blocks?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0803" y="4560198"/>
            <a:ext cx="3753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Zen-based CCX:14 nm, 44 mm</a:t>
            </a: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1,4 btrs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Zen+-based CCX: 12 nm, 44 nm, 1,4 btrs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854934"/>
            <a:ext cx="9144000" cy="86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086" y="854935"/>
            <a:ext cx="900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Zen- and Zen+ based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include 4 cores (C</a:t>
            </a:r>
            <a:r>
              <a:rPr kumimoji="0" lang="en-US" sz="1600" b="0" i="0" u="none" strike="noStrike" kern="1200" cap="none" spc="-3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to C</a:t>
            </a:r>
            <a:r>
              <a:rPr kumimoji="0" lang="en-US" sz="1600" b="0" i="0" u="none" strike="noStrike" kern="1200" cap="none" spc="-3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with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private L1/L2 caches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MB L3 cache segments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core,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which are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interconnected by a crossbar switch,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as indicated below in the schematic layout and die plot of Zen-/Zen+_based CCXs. </a:t>
            </a:r>
          </a:p>
        </p:txBody>
      </p:sp>
    </p:spTree>
    <p:extLst>
      <p:ext uri="{BB962C8B-B14F-4D97-AF65-F5344CB8AC3E}">
        <p14:creationId xmlns:p14="http://schemas.microsoft.com/office/powerpoint/2010/main" val="315623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" grpId="0"/>
      <p:bldP spid="5" grpId="0" animBg="1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(7)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48938" y="4745768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Zen 2-based CCXs [16]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7064" t="21111" r="21196" b="31739"/>
          <a:stretch/>
        </p:blipFill>
        <p:spPr>
          <a:xfrm>
            <a:off x="3736384" y="2217950"/>
            <a:ext cx="5252673" cy="225643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7150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enhanced, Zen 2-based CCX core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45112" y="2262207"/>
            <a:ext cx="3113437" cy="1841142"/>
            <a:chOff x="1023176" y="2829493"/>
            <a:chExt cx="3113437" cy="1841142"/>
          </a:xfrm>
        </p:grpSpPr>
        <p:grpSp>
          <p:nvGrpSpPr>
            <p:cNvPr id="32" name="Group 31"/>
            <p:cNvGrpSpPr/>
            <p:nvPr/>
          </p:nvGrpSpPr>
          <p:grpSpPr>
            <a:xfrm rot="5400000">
              <a:off x="1823277" y="2357299"/>
              <a:ext cx="1513235" cy="3113437"/>
              <a:chOff x="820860" y="263859"/>
              <a:chExt cx="1395076" cy="2623294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997135" y="468254"/>
                <a:ext cx="539114" cy="44717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653888" y="263859"/>
                <a:ext cx="354681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4 MB      4 MB 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>
                <a:off x="1509891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Rectangle 42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61864" y="1481327"/>
                <a:ext cx="1109616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4 MB     4 MB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9" name="Rectangle 48"/>
              <p:cNvSpPr/>
              <p:nvPr/>
            </p:nvSpPr>
            <p:spPr bwMode="auto">
              <a:xfrm>
                <a:off x="824149" y="2102706"/>
                <a:ext cx="13747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1" name="TextBox 50"/>
              <p:cNvSpPr txBox="1"/>
              <p:nvPr/>
            </p:nvSpPr>
            <p:spPr>
              <a:xfrm>
                <a:off x="986937" y="2114735"/>
                <a:ext cx="539114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625157" y="2103798"/>
                <a:ext cx="354681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957254" y="2829493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11935" y="2835195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390150" y="4460414"/>
            <a:ext cx="3206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 nm, 74 mm</a:t>
            </a: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3,9 btrs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85" y="846913"/>
            <a:ext cx="9118458" cy="11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00027" y="834584"/>
            <a:ext cx="9018431" cy="1188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resemble to the previous CCX implementation.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There is only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one difference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their layout to be mentioned: AMD increased the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L3 cache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segment size to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MB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core,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indicated  in the schematic layout and die plot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of Zen 2-based CCXs below. </a:t>
            </a:r>
          </a:p>
        </p:txBody>
      </p:sp>
    </p:spTree>
    <p:extLst>
      <p:ext uri="{BB962C8B-B14F-4D97-AF65-F5344CB8AC3E}">
        <p14:creationId xmlns:p14="http://schemas.microsoft.com/office/powerpoint/2010/main" val="16722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53" grpId="0"/>
      <p:bldP spid="3" grpId="0" animBg="1"/>
      <p:bldP spid="54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B358-CED2-4DDE-0FDD-3F301B4DD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(8)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471824-059E-1B79-9D0E-89936BAAA324}"/>
              </a:ext>
            </a:extLst>
          </p:cNvPr>
          <p:cNvSpPr txBox="1"/>
          <p:nvPr/>
        </p:nvSpPr>
        <p:spPr>
          <a:xfrm>
            <a:off x="57486" y="419324"/>
            <a:ext cx="2376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</a:t>
            </a:r>
            <a:endParaRPr lang="hu-HU" sz="1600" spc="-30" dirty="0" err="1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CCDB0B-329C-51C3-FD31-204882859A49}"/>
              </a:ext>
            </a:extLst>
          </p:cNvPr>
          <p:cNvSpPr txBox="1"/>
          <p:nvPr/>
        </p:nvSpPr>
        <p:spPr>
          <a:xfrm>
            <a:off x="97087" y="696531"/>
            <a:ext cx="8712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Remember that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CCD dies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(CPU Compute Dies), introduced in the Zen 2 family, include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CCX core blocks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as depicted in the Figure below.  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814AB-057A-EC97-499D-CC71D6FAB148}"/>
              </a:ext>
            </a:extLst>
          </p:cNvPr>
          <p:cNvSpPr txBox="1"/>
          <p:nvPr/>
        </p:nvSpPr>
        <p:spPr>
          <a:xfrm>
            <a:off x="3188648" y="1448950"/>
            <a:ext cx="2260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CCD die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E9C43E-A7BF-7BB3-9725-0E960A7E71D0}"/>
              </a:ext>
            </a:extLst>
          </p:cNvPr>
          <p:cNvSpPr txBox="1"/>
          <p:nvPr/>
        </p:nvSpPr>
        <p:spPr>
          <a:xfrm>
            <a:off x="2558330" y="4445652"/>
            <a:ext cx="36985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2-based CCD die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244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A24B7E-449B-D445-D22C-92F4ED3562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42" t="39265" r="50367" b="19455"/>
          <a:stretch/>
        </p:blipFill>
        <p:spPr>
          <a:xfrm>
            <a:off x="2116738" y="1756727"/>
            <a:ext cx="4487652" cy="26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21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300" y="762484"/>
            <a:ext cx="9196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has made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significant enhancements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previous CCX/CCD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design: [171]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5900" y="5643085"/>
            <a:ext cx="9257845" cy="1152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new design,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accesses the 32 MB L3 cache directly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rather than only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16 MB, as in the previous design.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reduces both the memory access time in the 16-to-32 MB access window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also core-to-core latencies,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 discussed later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5915" y="2307829"/>
            <a:ext cx="2260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CCD die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8154" y="2307829"/>
            <a:ext cx="22605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3-based CCD die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5931" y="5264930"/>
            <a:ext cx="65169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Contrasting Zen 2- and Zen 3-based CCX designs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244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86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AMD enhanced CCX core blocks and CCD dies in their Zen 3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family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-1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10842" t="39265" r="11059" b="19455"/>
          <a:stretch/>
        </p:blipFill>
        <p:spPr>
          <a:xfrm>
            <a:off x="5146" y="2615606"/>
            <a:ext cx="9035088" cy="268622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674" y="1110408"/>
            <a:ext cx="9144000" cy="11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86" y="1106799"/>
            <a:ext cx="9218229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As</a:t>
            </a:r>
            <a:r>
              <a:rPr kumimoji="0" lang="en-US" sz="1600" b="0" i="0" u="none" strike="noStrike" kern="1200" cap="none" spc="-8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long as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CCX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core blocks</a:t>
            </a:r>
            <a:r>
              <a:rPr kumimoji="0" lang="en-US" sz="1600" b="0" i="0" u="none" strike="noStrike" kern="1200" cap="none" spc="-80" normalizeH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included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cores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lang="en-US" sz="1600" spc="-80" dirty="0">
                <a:solidFill>
                  <a:srgbClr val="FF0000"/>
                </a:solidFill>
                <a:latin typeface="Verdana"/>
              </a:rPr>
              <a:t>Zen 3-based CCX </a:t>
            </a:r>
            <a:r>
              <a:rPr lang="en-US" sz="1600" spc="-80" dirty="0">
                <a:latin typeface="Verdana"/>
              </a:rPr>
              <a:t>core blocks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80" dirty="0">
                <a:latin typeface="Verdana"/>
              </a:rPr>
              <a:t>       have </a:t>
            </a:r>
            <a:r>
              <a:rPr lang="en-US" sz="1600" spc="-80" dirty="0">
                <a:solidFill>
                  <a:srgbClr val="FF0000"/>
                </a:solidFill>
                <a:latin typeface="Verdana"/>
              </a:rPr>
              <a:t>eight cores </a:t>
            </a:r>
            <a:r>
              <a:rPr lang="en-US" sz="1600" spc="-80" dirty="0">
                <a:latin typeface="Verdana"/>
              </a:rPr>
              <a:t>(see Figure).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80" dirty="0">
                <a:latin typeface="Verdana"/>
              </a:rPr>
              <a:t>b)</a:t>
            </a:r>
            <a:r>
              <a:rPr lang="en-US" sz="1600" spc="-8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While Zen 2-based CCDs are composed of two</a:t>
            </a:r>
            <a:r>
              <a:rPr kumimoji="0" lang="en-US" sz="1600" b="0" i="0" u="none" strike="noStrike" kern="1200" cap="none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</a:rPr>
              <a:t> interconnected CCX core blocks</a:t>
            </a:r>
            <a:r>
              <a:rPr kumimoji="0" lang="en-US" sz="1600" b="0" i="0" u="none" strike="noStrike" kern="1200" cap="none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 </a:t>
            </a:r>
            <a:endParaRPr lang="en-US" sz="1600" dirty="0">
              <a:latin typeface="Verdan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90" dirty="0">
                <a:latin typeface="Verdana"/>
              </a:rPr>
              <a:t>      </a:t>
            </a:r>
            <a:r>
              <a:rPr lang="en-US" sz="1600" spc="-80" dirty="0">
                <a:latin typeface="Verdana"/>
              </a:rPr>
              <a:t>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3-based  CCDs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have just a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CCX core block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901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5" grpId="0"/>
      <p:bldP spid="7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1"/>
          <a:stretch/>
        </p:blipFill>
        <p:spPr>
          <a:xfrm>
            <a:off x="0" y="1995726"/>
            <a:ext cx="9144000" cy="479935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86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AMD enhanced CCX core blocks and CCD dies in their Zen 3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family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-1</a:t>
            </a:r>
          </a:p>
        </p:txBody>
      </p:sp>
      <p:sp>
        <p:nvSpPr>
          <p:cNvPr id="4" name="Rectangle 3"/>
          <p:cNvSpPr/>
          <p:nvPr/>
        </p:nvSpPr>
        <p:spPr>
          <a:xfrm>
            <a:off x="-21716" y="815333"/>
            <a:ext cx="9152989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86" y="815334"/>
            <a:ext cx="909550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c)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third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major enhancement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is the introduction of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bi-directional ring buses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Zen 3-based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CCD dies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indicated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below, rather than using a crossbar switch, as before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216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].</a:t>
            </a:r>
          </a:p>
          <a:p>
            <a:pPr lvl="0" defTabSz="914400"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Its benefit is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higher bandwidth and lower latency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as indicated in the Figure below.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32695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(11)</a:t>
            </a:r>
          </a:p>
        </p:txBody>
      </p:sp>
      <p:grpSp>
        <p:nvGrpSpPr>
          <p:cNvPr id="3" name="Group 2"/>
          <p:cNvGrpSpPr/>
          <p:nvPr/>
        </p:nvGrpSpPr>
        <p:grpSpPr>
          <a:xfrm rot="5400000">
            <a:off x="-349501" y="2163817"/>
            <a:ext cx="3294846" cy="3272891"/>
            <a:chOff x="1056967" y="1224480"/>
            <a:chExt cx="2885601" cy="3090225"/>
          </a:xfrm>
        </p:grpSpPr>
        <p:sp>
          <p:nvSpPr>
            <p:cNvPr id="4" name="Rectangle 3"/>
            <p:cNvSpPr/>
            <p:nvPr/>
          </p:nvSpPr>
          <p:spPr bwMode="auto">
            <a:xfrm>
              <a:off x="1071142" y="1366589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1067851" y="2083720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747193" y="1359289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2464734" y="1363371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219806" y="1367453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1220758" y="1383706"/>
              <a:ext cx="584775" cy="4737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99500" y="1319885"/>
              <a:ext cx="384721" cy="51994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87865" y="1224480"/>
              <a:ext cx="384721" cy="6214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0316" y="1332909"/>
              <a:ext cx="384721" cy="51994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067851" y="2086446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67171" y="2090498"/>
              <a:ext cx="2637584" cy="3076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 </a:t>
              </a: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1747193" y="2087802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462927" y="209324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217488" y="208644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 bwMode="auto">
            <a:xfrm>
              <a:off x="1067851" y="2386720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61059" y="2390470"/>
              <a:ext cx="1088340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Bi-directional ring bus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1056967" y="2708782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1073295" y="2708782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4851" y="2707734"/>
              <a:ext cx="2639394" cy="2971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</a:t>
              </a: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1744474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452043" y="271422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216765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Rectangle 25"/>
            <p:cNvSpPr/>
            <p:nvPr/>
          </p:nvSpPr>
          <p:spPr bwMode="auto">
            <a:xfrm>
              <a:off x="1071142" y="3011847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1744474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2462015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3217087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1240127" y="3024492"/>
              <a:ext cx="584775" cy="4924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4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3213" y="3005738"/>
              <a:ext cx="384721" cy="50159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08480" y="3028578"/>
              <a:ext cx="384721" cy="5039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83039" y="3036212"/>
              <a:ext cx="384721" cy="51987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880" y="3983428"/>
              <a:ext cx="914400" cy="3312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57486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Layout and die plot of </a:t>
            </a:r>
            <a:r>
              <a:rPr lang="en-US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introduced Z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 3-based CCX core blocks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98275" y="815334"/>
            <a:ext cx="91138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Accordingly,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 CCD dies include a single CCX core block with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eight cores,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private L1/L2 caches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MB L3 cache segments per core,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interconnected by 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bi-directional ring bus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shown below, while the ring bus transfers 32 bytes per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cycle in both directions. </a:t>
            </a:r>
          </a:p>
        </p:txBody>
      </p:sp>
      <p:pic>
        <p:nvPicPr>
          <p:cNvPr id="44" name="Picture 2" descr="https://cdn.wccftech.com/wp-content/uploads/2020/11/AMD-Ryzen-5000-Zen-3-Desktop-CPU_Vermeer_Die-Shot_1-scale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4556" y="2122167"/>
            <a:ext cx="6042197" cy="338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/>
          <p:cNvSpPr txBox="1"/>
          <p:nvPr/>
        </p:nvSpPr>
        <p:spPr>
          <a:xfrm>
            <a:off x="176289" y="5840021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a Zen 3-based CCX incorporated in a CCD [200]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984471" y="5569599"/>
            <a:ext cx="3206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 nm, 80.4 mm</a:t>
            </a: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4.15 btrs</a:t>
            </a:r>
          </a:p>
        </p:txBody>
      </p:sp>
    </p:spTree>
    <p:extLst>
      <p:ext uri="{BB962C8B-B14F-4D97-AF65-F5344CB8AC3E}">
        <p14:creationId xmlns:p14="http://schemas.microsoft.com/office/powerpoint/2010/main" val="226285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0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(12)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58859" y="458925"/>
            <a:ext cx="9032588" cy="165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benefit of the new design in lowering core-to-core latencies -1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90" dirty="0">
                <a:latin typeface="Verdana" panose="020B0604030504040204" pitchFamily="34" charset="0"/>
                <a:ea typeface="Verdana" panose="020B0604030504040204" pitchFamily="34" charset="0"/>
              </a:rPr>
              <a:t>To demonstrate the </a:t>
            </a:r>
            <a:r>
              <a:rPr lang="en-US" sz="1600" spc="-9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benefits of the new design</a:t>
            </a:r>
            <a:r>
              <a:rPr lang="en-US" sz="1600" spc="-90" dirty="0">
                <a:latin typeface="Verdana" panose="020B0604030504040204" pitchFamily="34" charset="0"/>
                <a:ea typeface="Verdana" panose="020B0604030504040204" pitchFamily="34" charset="0"/>
              </a:rPr>
              <a:t>, let’s consider as an example the Zen 3-based</a:t>
            </a:r>
          </a:p>
          <a:p>
            <a:pPr lvl="0" defTabSz="914400">
              <a:spcAft>
                <a:spcPts val="400"/>
              </a:spcAft>
              <a:defRPr/>
            </a:pPr>
            <a:r>
              <a:rPr lang="en-US" sz="1600" spc="-8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16-core gaming DT processor</a:t>
            </a:r>
            <a:r>
              <a:rPr lang="en-US" sz="1600" spc="-80" dirty="0">
                <a:latin typeface="Verdana" panose="020B0604030504040204" pitchFamily="34" charset="0"/>
                <a:ea typeface="Verdana" panose="020B0604030504040204" pitchFamily="34" charset="0"/>
              </a:rPr>
              <a:t> (Ryzen 5950X).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As discussed in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Section 4.2, starting from the Zen 2 family, the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CCX core blocks are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interconnected by IO dies</a:t>
            </a: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accordingly, in a 16-core gaming DT processor, the 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8-core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Zen 3-based CCX core blocks are linked together by the </a:t>
            </a:r>
            <a:r>
              <a:rPr lang="en-US" sz="1600" spc="-7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cIOD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7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provide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16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cores,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as seen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below.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endParaRPr kumimoji="0" lang="en-US" sz="1600" b="0" i="0" u="none" strike="noStrike" kern="1200" cap="none" spc="-70" normalizeH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688" y="6399075"/>
            <a:ext cx="9116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Figure: Interconnecting 2 CCX core blocks in a 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3-based </a:t>
            </a:r>
            <a:r>
              <a:rPr lang="en-US" sz="1600" spc="-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16-core gaming DT processor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26591" y="2348550"/>
            <a:ext cx="8263913" cy="3931722"/>
            <a:chOff x="310736" y="2348550"/>
            <a:chExt cx="8263913" cy="3931722"/>
          </a:xfrm>
        </p:grpSpPr>
        <p:sp>
          <p:nvSpPr>
            <p:cNvPr id="78" name="Rectangle 77"/>
            <p:cNvSpPr/>
            <p:nvPr/>
          </p:nvSpPr>
          <p:spPr bwMode="auto">
            <a:xfrm>
              <a:off x="3617183" y="2348550"/>
              <a:ext cx="1512000" cy="393172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4066812" y="2366482"/>
              <a:ext cx="914400" cy="310098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cIOD</a:t>
              </a: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324911" y="3309214"/>
              <a:ext cx="2869273" cy="646354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 bwMode="auto">
            <a:xfrm>
              <a:off x="321620" y="3956492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/>
            <p:nvPr/>
          </p:nvCxnSpPr>
          <p:spPr bwMode="auto">
            <a:xfrm>
              <a:off x="1000962" y="3302625"/>
              <a:ext cx="0" cy="64986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3" name="Straight Connector 82"/>
            <p:cNvCxnSpPr/>
            <p:nvPr/>
          </p:nvCxnSpPr>
          <p:spPr bwMode="auto">
            <a:xfrm>
              <a:off x="1718503" y="3306309"/>
              <a:ext cx="0" cy="64986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2473575" y="3309994"/>
              <a:ext cx="0" cy="64986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5" name="TextBox 84"/>
            <p:cNvSpPr txBox="1"/>
            <p:nvPr/>
          </p:nvSpPr>
          <p:spPr>
            <a:xfrm>
              <a:off x="403198" y="3510186"/>
              <a:ext cx="625906" cy="444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111697" y="3508019"/>
              <a:ext cx="560506" cy="26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869501" y="3510186"/>
              <a:ext cx="692292" cy="26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586513" y="3508019"/>
              <a:ext cx="675171" cy="26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321620" y="3958953"/>
              <a:ext cx="2869273" cy="259947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65768" y="3947885"/>
              <a:ext cx="2661226" cy="292441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 </a:t>
              </a:r>
            </a:p>
          </p:txBody>
        </p:sp>
        <p:cxnSp>
          <p:nvCxnSpPr>
            <p:cNvPr id="91" name="Straight Connector 90"/>
            <p:cNvCxnSpPr/>
            <p:nvPr/>
          </p:nvCxnSpPr>
          <p:spPr bwMode="auto">
            <a:xfrm>
              <a:off x="1000962" y="3960177"/>
              <a:ext cx="0" cy="27714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" name="Straight Connector 91"/>
            <p:cNvCxnSpPr/>
            <p:nvPr/>
          </p:nvCxnSpPr>
          <p:spPr bwMode="auto">
            <a:xfrm>
              <a:off x="1716696" y="3965092"/>
              <a:ext cx="0" cy="27714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3" name="Straight Connector 92"/>
            <p:cNvCxnSpPr/>
            <p:nvPr/>
          </p:nvCxnSpPr>
          <p:spPr bwMode="auto">
            <a:xfrm>
              <a:off x="2471257" y="3958953"/>
              <a:ext cx="0" cy="27714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5" name="Rectangle 94"/>
            <p:cNvSpPr/>
            <p:nvPr/>
          </p:nvSpPr>
          <p:spPr bwMode="auto">
            <a:xfrm>
              <a:off x="321620" y="4229979"/>
              <a:ext cx="2869273" cy="292441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98909" y="4233363"/>
              <a:ext cx="1088340" cy="29950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Bi-directional ring bus</a:t>
              </a:r>
            </a:p>
          </p:txBody>
        </p:sp>
        <p:cxnSp>
          <p:nvCxnSpPr>
            <p:cNvPr id="97" name="Straight Connector 96"/>
            <p:cNvCxnSpPr/>
            <p:nvPr/>
          </p:nvCxnSpPr>
          <p:spPr bwMode="auto">
            <a:xfrm>
              <a:off x="310736" y="4520670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8" name="Rectangle 97"/>
            <p:cNvSpPr/>
            <p:nvPr/>
          </p:nvSpPr>
          <p:spPr bwMode="auto">
            <a:xfrm>
              <a:off x="327064" y="4520670"/>
              <a:ext cx="2869273" cy="27714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356581" y="4519723"/>
              <a:ext cx="2661226" cy="29950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</a:t>
              </a:r>
            </a:p>
          </p:txBody>
        </p:sp>
        <p:cxnSp>
          <p:nvCxnSpPr>
            <p:cNvPr id="132" name="Straight Connector 131"/>
            <p:cNvCxnSpPr/>
            <p:nvPr/>
          </p:nvCxnSpPr>
          <p:spPr bwMode="auto">
            <a:xfrm>
              <a:off x="998243" y="4519446"/>
              <a:ext cx="0" cy="27714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7" name="Straight Connector 166"/>
            <p:cNvCxnSpPr/>
            <p:nvPr/>
          </p:nvCxnSpPr>
          <p:spPr bwMode="auto">
            <a:xfrm>
              <a:off x="1705812" y="4525586"/>
              <a:ext cx="0" cy="27714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8" name="Straight Connector 167"/>
            <p:cNvCxnSpPr/>
            <p:nvPr/>
          </p:nvCxnSpPr>
          <p:spPr bwMode="auto">
            <a:xfrm>
              <a:off x="2470534" y="4519446"/>
              <a:ext cx="0" cy="277140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9" name="Rectangle 168"/>
            <p:cNvSpPr/>
            <p:nvPr/>
          </p:nvSpPr>
          <p:spPr bwMode="auto">
            <a:xfrm>
              <a:off x="324911" y="4794215"/>
              <a:ext cx="2862690" cy="708038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70" name="Straight Connector 169"/>
            <p:cNvCxnSpPr/>
            <p:nvPr/>
          </p:nvCxnSpPr>
          <p:spPr bwMode="auto">
            <a:xfrm>
              <a:off x="998243" y="4784239"/>
              <a:ext cx="0" cy="71188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1" name="Straight Connector 170"/>
            <p:cNvCxnSpPr/>
            <p:nvPr/>
          </p:nvCxnSpPr>
          <p:spPr bwMode="auto">
            <a:xfrm>
              <a:off x="1715784" y="4784239"/>
              <a:ext cx="0" cy="71188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2" name="Straight Connector 171"/>
            <p:cNvCxnSpPr/>
            <p:nvPr/>
          </p:nvCxnSpPr>
          <p:spPr bwMode="auto">
            <a:xfrm>
              <a:off x="2470856" y="4784239"/>
              <a:ext cx="0" cy="711886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3" name="TextBox 172"/>
            <p:cNvSpPr txBox="1"/>
            <p:nvPr/>
          </p:nvSpPr>
          <p:spPr>
            <a:xfrm>
              <a:off x="400479" y="5010221"/>
              <a:ext cx="624470" cy="4444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1108978" y="5008054"/>
              <a:ext cx="559220" cy="26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1866782" y="5010221"/>
              <a:ext cx="690704" cy="26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2583795" y="5008054"/>
              <a:ext cx="673622" cy="26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177" name="Left-Right Arrow 176"/>
            <p:cNvSpPr/>
            <p:nvPr/>
          </p:nvSpPr>
          <p:spPr bwMode="auto">
            <a:xfrm>
              <a:off x="3229641" y="4338283"/>
              <a:ext cx="396000" cy="74735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230756" y="5592680"/>
              <a:ext cx="914400" cy="29900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Zen 3 CCX </a:t>
              </a:r>
            </a:p>
          </p:txBody>
        </p:sp>
        <p:grpSp>
          <p:nvGrpSpPr>
            <p:cNvPr id="179" name="Group 178"/>
            <p:cNvGrpSpPr/>
            <p:nvPr/>
          </p:nvGrpSpPr>
          <p:grpSpPr>
            <a:xfrm>
              <a:off x="5623701" y="3297883"/>
              <a:ext cx="2950948" cy="2199628"/>
              <a:chOff x="5812884" y="2552214"/>
              <a:chExt cx="2950948" cy="2437005"/>
            </a:xfrm>
          </p:grpSpPr>
          <p:sp>
            <p:nvSpPr>
              <p:cNvPr id="180" name="Rectangle 179"/>
              <p:cNvSpPr/>
              <p:nvPr/>
            </p:nvSpPr>
            <p:spPr bwMode="auto">
              <a:xfrm>
                <a:off x="5827059" y="2559514"/>
                <a:ext cx="2869273" cy="71610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181" name="Straight Connector 180"/>
              <p:cNvCxnSpPr/>
              <p:nvPr/>
            </p:nvCxnSpPr>
            <p:spPr bwMode="auto">
              <a:xfrm>
                <a:off x="5823768" y="3276645"/>
                <a:ext cx="2869273" cy="0"/>
              </a:xfrm>
              <a:prstGeom prst="line">
                <a:avLst/>
              </a:prstGeom>
              <a:noFill/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2" name="Straight Connector 181"/>
              <p:cNvCxnSpPr/>
              <p:nvPr/>
            </p:nvCxnSpPr>
            <p:spPr bwMode="auto">
              <a:xfrm>
                <a:off x="6503110" y="2552214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3" name="Straight Connector 182"/>
              <p:cNvCxnSpPr/>
              <p:nvPr/>
            </p:nvCxnSpPr>
            <p:spPr bwMode="auto">
              <a:xfrm>
                <a:off x="7220651" y="255629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>
                <a:off x="7975723" y="2560378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85" name="TextBox 184"/>
              <p:cNvSpPr txBox="1"/>
              <p:nvPr/>
            </p:nvSpPr>
            <p:spPr>
              <a:xfrm>
                <a:off x="5905346" y="2782175"/>
                <a:ext cx="625906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6613845" y="2779774"/>
                <a:ext cx="560506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7371649" y="2782175"/>
                <a:ext cx="69229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8088661" y="2779774"/>
                <a:ext cx="675171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189" name="Rectangle 188"/>
              <p:cNvSpPr/>
              <p:nvPr/>
            </p:nvSpPr>
            <p:spPr bwMode="auto">
              <a:xfrm>
                <a:off x="5823768" y="3279371"/>
                <a:ext cx="2869273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0" name="TextBox 189"/>
              <p:cNvSpPr txBox="1"/>
              <p:nvPr/>
            </p:nvSpPr>
            <p:spPr>
              <a:xfrm>
                <a:off x="5867916" y="3267109"/>
                <a:ext cx="2661226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Shared, segmented L3 (4x4 MB) </a:t>
                </a:r>
              </a:p>
            </p:txBody>
          </p:sp>
          <p:cxnSp>
            <p:nvCxnSpPr>
              <p:cNvPr id="191" name="Straight Connector 190"/>
              <p:cNvCxnSpPr/>
              <p:nvPr/>
            </p:nvCxnSpPr>
            <p:spPr bwMode="auto">
              <a:xfrm>
                <a:off x="6503110" y="3280727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>
                <a:off x="7218844" y="328617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>
                <a:off x="7973405" y="3279371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4" name="Rectangle 193"/>
              <p:cNvSpPr/>
              <p:nvPr/>
            </p:nvSpPr>
            <p:spPr bwMode="auto">
              <a:xfrm>
                <a:off x="5823768" y="3579645"/>
                <a:ext cx="2869273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6390547" y="3583395"/>
                <a:ext cx="1088340" cy="33182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Bi-directional ring bus</a:t>
                </a:r>
              </a:p>
            </p:txBody>
          </p:sp>
          <p:cxnSp>
            <p:nvCxnSpPr>
              <p:cNvPr id="196" name="Straight Connector 195"/>
              <p:cNvCxnSpPr/>
              <p:nvPr/>
            </p:nvCxnSpPr>
            <p:spPr bwMode="auto">
              <a:xfrm>
                <a:off x="5812884" y="3901707"/>
                <a:ext cx="2869273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97" name="Rectangle 196"/>
              <p:cNvSpPr/>
              <p:nvPr/>
            </p:nvSpPr>
            <p:spPr bwMode="auto">
              <a:xfrm>
                <a:off x="5829212" y="3901707"/>
                <a:ext cx="2869273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198" name="TextBox 197"/>
              <p:cNvSpPr txBox="1"/>
              <p:nvPr/>
            </p:nvSpPr>
            <p:spPr>
              <a:xfrm>
                <a:off x="5858729" y="3900658"/>
                <a:ext cx="2661226" cy="33182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Shared, segmented L3 (4x4 MB)</a:t>
                </a:r>
              </a:p>
            </p:txBody>
          </p:sp>
          <p:cxnSp>
            <p:nvCxnSpPr>
              <p:cNvPr id="199" name="Straight Connector 198"/>
              <p:cNvCxnSpPr/>
              <p:nvPr/>
            </p:nvCxnSpPr>
            <p:spPr bwMode="auto">
              <a:xfrm>
                <a:off x="6500391" y="3900351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0" name="Straight Connector 199"/>
              <p:cNvCxnSpPr/>
              <p:nvPr/>
            </p:nvCxnSpPr>
            <p:spPr bwMode="auto">
              <a:xfrm>
                <a:off x="7207960" y="390715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1" name="Straight Connector 200"/>
              <p:cNvCxnSpPr/>
              <p:nvPr/>
            </p:nvCxnSpPr>
            <p:spPr bwMode="auto">
              <a:xfrm>
                <a:off x="7972682" y="3900351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2" name="Rectangle 201"/>
              <p:cNvSpPr/>
              <p:nvPr/>
            </p:nvSpPr>
            <p:spPr bwMode="auto">
              <a:xfrm>
                <a:off x="5827059" y="4204772"/>
                <a:ext cx="286269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203" name="Straight Connector 202"/>
              <p:cNvCxnSpPr/>
              <p:nvPr/>
            </p:nvCxnSpPr>
            <p:spPr bwMode="auto">
              <a:xfrm>
                <a:off x="6500391" y="4193719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4" name="Straight Connector 203"/>
              <p:cNvCxnSpPr/>
              <p:nvPr/>
            </p:nvCxnSpPr>
            <p:spPr bwMode="auto">
              <a:xfrm>
                <a:off x="7217932" y="4193719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05" name="Straight Connector 204"/>
              <p:cNvCxnSpPr/>
              <p:nvPr/>
            </p:nvCxnSpPr>
            <p:spPr bwMode="auto">
              <a:xfrm>
                <a:off x="7973004" y="4193719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06" name="TextBox 205"/>
              <p:cNvSpPr txBox="1"/>
              <p:nvPr/>
            </p:nvSpPr>
            <p:spPr>
              <a:xfrm>
                <a:off x="5902627" y="4444089"/>
                <a:ext cx="624470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6611126" y="4441688"/>
                <a:ext cx="559220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208" name="TextBox 207"/>
              <p:cNvSpPr txBox="1"/>
              <p:nvPr/>
            </p:nvSpPr>
            <p:spPr>
              <a:xfrm>
                <a:off x="7368930" y="4444089"/>
                <a:ext cx="690704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  <p:sp>
            <p:nvSpPr>
              <p:cNvPr id="209" name="TextBox 208"/>
              <p:cNvSpPr txBox="1"/>
              <p:nvPr/>
            </p:nvSpPr>
            <p:spPr>
              <a:xfrm>
                <a:off x="8085943" y="4441688"/>
                <a:ext cx="673622" cy="2923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Ci</a:t>
                </a:r>
              </a:p>
            </p:txBody>
          </p:sp>
        </p:grpSp>
        <p:sp>
          <p:nvSpPr>
            <p:cNvPr id="210" name="Left-Right Arrow 209"/>
            <p:cNvSpPr/>
            <p:nvPr/>
          </p:nvSpPr>
          <p:spPr bwMode="auto">
            <a:xfrm>
              <a:off x="5166015" y="4333541"/>
              <a:ext cx="432000" cy="74735"/>
            </a:xfrm>
            <a:prstGeom prst="leftRightArrow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6554230" y="5587939"/>
              <a:ext cx="914400" cy="299009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Zen 3 CCX 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>
              <a:off x="3938384" y="2817753"/>
              <a:ext cx="906658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Infinity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Fabric</a:t>
              </a:r>
            </a:p>
          </p:txBody>
        </p:sp>
        <p:grpSp>
          <p:nvGrpSpPr>
            <p:cNvPr id="213" name="Group 212"/>
            <p:cNvGrpSpPr/>
            <p:nvPr/>
          </p:nvGrpSpPr>
          <p:grpSpPr>
            <a:xfrm>
              <a:off x="4066812" y="3925019"/>
              <a:ext cx="675181" cy="867269"/>
              <a:chOff x="3918176" y="4571417"/>
              <a:chExt cx="1032152" cy="1206738"/>
            </a:xfrm>
          </p:grpSpPr>
          <p:cxnSp>
            <p:nvCxnSpPr>
              <p:cNvPr id="214" name="Straight Connector 213"/>
              <p:cNvCxnSpPr/>
              <p:nvPr/>
            </p:nvCxnSpPr>
            <p:spPr bwMode="auto">
              <a:xfrm flipH="1">
                <a:off x="4175990" y="4577429"/>
                <a:ext cx="513905" cy="1200726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5" name="Straight Connector 214"/>
              <p:cNvCxnSpPr/>
              <p:nvPr/>
            </p:nvCxnSpPr>
            <p:spPr bwMode="auto">
              <a:xfrm>
                <a:off x="4190384" y="4571417"/>
                <a:ext cx="471062" cy="120240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6" name="Straight Connector 215"/>
              <p:cNvCxnSpPr/>
              <p:nvPr/>
            </p:nvCxnSpPr>
            <p:spPr bwMode="auto">
              <a:xfrm flipH="1">
                <a:off x="3930065" y="4576912"/>
                <a:ext cx="26031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7" name="Straight Connector 216"/>
              <p:cNvCxnSpPr/>
              <p:nvPr/>
            </p:nvCxnSpPr>
            <p:spPr bwMode="auto">
              <a:xfrm flipH="1">
                <a:off x="4690009" y="4584192"/>
                <a:ext cx="26031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8" name="Straight Connector 217"/>
              <p:cNvCxnSpPr/>
              <p:nvPr/>
            </p:nvCxnSpPr>
            <p:spPr bwMode="auto">
              <a:xfrm flipH="1">
                <a:off x="3918176" y="5772222"/>
                <a:ext cx="26031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19" name="Straight Connector 218"/>
              <p:cNvCxnSpPr/>
              <p:nvPr/>
            </p:nvCxnSpPr>
            <p:spPr bwMode="auto">
              <a:xfrm flipH="1">
                <a:off x="4658780" y="5777274"/>
                <a:ext cx="260319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220" name="TextBox 219"/>
            <p:cNvSpPr txBox="1"/>
            <p:nvPr/>
          </p:nvSpPr>
          <p:spPr>
            <a:xfrm>
              <a:off x="3894985" y="5588261"/>
              <a:ext cx="98200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(Switched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mesh?)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04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(13)</a:t>
            </a:r>
          </a:p>
        </p:txBody>
      </p:sp>
      <p:pic>
        <p:nvPicPr>
          <p:cNvPr id="12290" name="Picture 2" descr="https://images.anandtech.com/doci/16214/CC595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10" y="1686556"/>
            <a:ext cx="8839569" cy="491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86" y="457806"/>
            <a:ext cx="9277220" cy="95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benefit of the new CCX/CCD design in lowering core-to-core latencies -2</a:t>
            </a:r>
          </a:p>
          <a:p>
            <a:pPr lvl="0" defTabSz="914400" fontAlgn="base">
              <a:spcAft>
                <a:spcPts val="100"/>
              </a:spcAft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chosen example </a:t>
            </a:r>
            <a:r>
              <a:rPr lang="en-US" sz="1600" spc="-60" dirty="0">
                <a:solidFill>
                  <a:srgbClr val="2D2D8A"/>
                </a:solidFill>
              </a:rPr>
              <a:t>(Zen 3-based 16-core </a:t>
            </a:r>
            <a:r>
              <a:rPr lang="en-US" sz="1600" dirty="0">
                <a:solidFill>
                  <a:srgbClr val="2D2D8A"/>
                </a:solidFill>
              </a:rPr>
              <a:t>Ryzen 5950X </a:t>
            </a:r>
            <a:r>
              <a:rPr lang="en-US" sz="1600" spc="-60" dirty="0">
                <a:solidFill>
                  <a:srgbClr val="2D2D8A"/>
                </a:solidFill>
              </a:rPr>
              <a:t>gaming DT processor)</a:t>
            </a:r>
            <a:r>
              <a:rPr lang="en-US" sz="1600" dirty="0">
                <a:solidFill>
                  <a:srgbClr val="2D2D8A"/>
                </a:solidFill>
              </a:rPr>
              <a:t>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below, </a:t>
            </a:r>
          </a:p>
          <a:p>
            <a:pPr lvl="0" defTabSz="914400" fontAlgn="base">
              <a:spcAft>
                <a:spcPts val="100"/>
              </a:spcAft>
              <a:defRPr/>
            </a:pPr>
            <a:r>
              <a:rPr lang="en-US" sz="1600" spc="-40" dirty="0">
                <a:solidFill>
                  <a:srgbClr val="000000"/>
                </a:solidFill>
                <a:latin typeface="Verdana"/>
              </a:rPr>
              <a:t> 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we show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</a:rPr>
              <a:t>core-to-core latencies,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Verdana"/>
              </a:rPr>
              <a:t>while there are</a:t>
            </a:r>
            <a:r>
              <a:rPr lang="en-US" sz="1600" spc="-60" dirty="0"/>
              <a:t> </a:t>
            </a:r>
            <a:r>
              <a:rPr lang="en-US" sz="1600" spc="-60" dirty="0">
                <a:solidFill>
                  <a:srgbClr val="2D2D8A"/>
                </a:solidFill>
              </a:rPr>
              <a:t>2 CCX core blocks with 2x16 threads. [171]</a:t>
            </a:r>
          </a:p>
        </p:txBody>
      </p:sp>
    </p:spTree>
    <p:extLst>
      <p:ext uri="{BB962C8B-B14F-4D97-AF65-F5344CB8AC3E}">
        <p14:creationId xmlns:p14="http://schemas.microsoft.com/office/powerpoint/2010/main" val="1786738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1280154" y="5275506"/>
            <a:ext cx="616822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Figure: AMD’s Direct Connect Architecture concept [168]</a:t>
            </a:r>
          </a:p>
        </p:txBody>
      </p: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3686504" y="1698088"/>
            <a:ext cx="2479675" cy="3367088"/>
            <a:chOff x="3558" y="884"/>
            <a:chExt cx="1562" cy="2121"/>
          </a:xfrm>
        </p:grpSpPr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8" y="884"/>
              <a:ext cx="1562" cy="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2"/>
            <p:cNvSpPr>
              <a:spLocks noChangeShapeType="1"/>
            </p:cNvSpPr>
            <p:nvPr/>
          </p:nvSpPr>
          <p:spPr bwMode="auto">
            <a:xfrm flipH="1">
              <a:off x="3560" y="1587"/>
              <a:ext cx="0" cy="6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(12)</a:t>
            </a:r>
            <a:endParaRPr lang="en-US" sz="1700" dirty="0"/>
          </a:p>
        </p:txBody>
      </p:sp>
      <p:sp>
        <p:nvSpPr>
          <p:cNvPr id="15" name="Oval 14"/>
          <p:cNvSpPr/>
          <p:nvPr/>
        </p:nvSpPr>
        <p:spPr bwMode="auto">
          <a:xfrm>
            <a:off x="3185961" y="3874751"/>
            <a:ext cx="2415941" cy="131504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1" y="461527"/>
            <a:ext cx="9144000" cy="100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6093" y="535100"/>
            <a:ext cx="87012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b) Developing the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 Connect Architecture (DCA) multiprocessor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concept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cont.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2281" y="854785"/>
            <a:ext cx="9051602" cy="45737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b2) DCA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provides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up to 3 serial 2B–wide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HyperTransport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links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to interconnect processors in servers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well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processors with the chipset,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as shown below.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0" y="5881707"/>
            <a:ext cx="9144000" cy="612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130277" y="5881707"/>
            <a:ext cx="91752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DCA concept lets eliminate the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memory bandwidth limitation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of the previous solution,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as the next Figure demonstrates.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40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(14)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584" y="458925"/>
            <a:ext cx="8830824" cy="36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defTabSz="914400" fontAlgn="base">
              <a:spcAft>
                <a:spcPts val="100"/>
              </a:spcAft>
              <a:defRPr/>
            </a:pPr>
            <a:r>
              <a:rPr lang="en-US" spc="-60" dirty="0">
                <a:solidFill>
                  <a:srgbClr val="2D2D8A"/>
                </a:solidFill>
              </a:rPr>
              <a:t>Benefit of the new CCX/CCD design of the Zen 3 family in lowering core-to-core </a:t>
            </a:r>
          </a:p>
          <a:p>
            <a:pPr defTabSz="914400" fontAlgn="base">
              <a:spcAft>
                <a:spcPts val="100"/>
              </a:spcAft>
              <a:defRPr/>
            </a:pPr>
            <a:r>
              <a:rPr lang="en-US" spc="-60" dirty="0">
                <a:solidFill>
                  <a:srgbClr val="2D2D8A"/>
                </a:solidFill>
              </a:rPr>
              <a:t>  latencies -3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[171]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0027" y="1132142"/>
            <a:ext cx="904446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Clearly,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Zen 3-based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16-core gaming DT processors, core-to-core latencies </a:t>
            </a:r>
          </a:p>
          <a:p>
            <a:pPr lvl="0" defTabSz="914400"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within the same 8-core (16 thread) CCX are significantly lower than core-to-core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latencies between cores belonging to different core blocks (~18 ns vs. 81 ns).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This is quite obvious since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cores within the same core block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are accessed via 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single </a:t>
            </a:r>
          </a:p>
          <a:p>
            <a:pPr lvl="0" defTabSz="914400"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(ring bus) i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nterconnect,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whereas cores in remote core blocks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via three interconnects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     (two ring buses and the IF interconnecting both dies), as the preceding Figure indicates.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show the benefits of the new CCX/CCD design, next we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compare core-to-core</a:t>
            </a:r>
          </a:p>
          <a:p>
            <a:pPr lvl="0" defTabSz="914400"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latencies of Zen 2 and Zen 3-based CCXs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 presented in the preceding and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subsequent Figures.</a:t>
            </a:r>
          </a:p>
        </p:txBody>
      </p:sp>
    </p:spTree>
    <p:extLst>
      <p:ext uri="{BB962C8B-B14F-4D97-AF65-F5344CB8AC3E}">
        <p14:creationId xmlns:p14="http://schemas.microsoft.com/office/powerpoint/2010/main" val="409322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(15)</a:t>
            </a:r>
          </a:p>
        </p:txBody>
      </p:sp>
      <p:pic>
        <p:nvPicPr>
          <p:cNvPr id="11266" name="Picture 2" descr="https://images.anandtech.com/doci/16214/CC395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877552"/>
            <a:ext cx="8818304" cy="48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86" y="458925"/>
            <a:ext cx="9393740" cy="127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in Zen 2-based 16-core gaming DT processors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(Ryzen 3950X) [171]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seen, the 3950X has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CCX core blocks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2x4x4 threads each).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For a discussion of core-to-core latencies see the next slide.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88630385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68F6A-172B-C6AF-FC26-C6CAC6A70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(16)</a:t>
            </a:r>
            <a:endParaRPr lang="hu-HU" dirty="0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14DDB326-8B00-2F46-15C1-A61D066A3772}"/>
              </a:ext>
            </a:extLst>
          </p:cNvPr>
          <p:cNvSpPr/>
          <p:nvPr/>
        </p:nvSpPr>
        <p:spPr>
          <a:xfrm>
            <a:off x="0" y="1549788"/>
            <a:ext cx="9144000" cy="140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40D84B-5690-5234-87BD-FC406C133201}"/>
              </a:ext>
            </a:extLst>
          </p:cNvPr>
          <p:cNvSpPr txBox="1"/>
          <p:nvPr/>
        </p:nvSpPr>
        <p:spPr>
          <a:xfrm>
            <a:off x="176289" y="1549789"/>
            <a:ext cx="887332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First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in Zen 3-based CCXs, 50 % of all core-to-core latencies are low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(green fields)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whereas this ratio was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only 25 % in the previous design.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Second,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Zen 3-based CCXs, core-to-core latencies within the same core block are </a:t>
            </a:r>
          </a:p>
          <a:p>
            <a:pPr lvl="0" defTabSz="914400">
              <a:defRPr/>
            </a:pP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significantly lower </a:t>
            </a: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than previously in Zen 2-based CCXs, only 15-17 ns vs. 30-32 ns,</a:t>
            </a:r>
          </a:p>
          <a:p>
            <a:pPr lvl="0" defTabSz="914400"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due to the introduced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bidirectional ring buses </a:t>
            </a: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interconnecting L3 cache segments.</a:t>
            </a:r>
            <a:endParaRPr lang="en-US" sz="1600" spc="-6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55F9F4-058F-FBDE-0C82-38D15F30BB53}"/>
              </a:ext>
            </a:extLst>
          </p:cNvPr>
          <p:cNvSpPr txBox="1"/>
          <p:nvPr/>
        </p:nvSpPr>
        <p:spPr>
          <a:xfrm>
            <a:off x="184841" y="1171743"/>
            <a:ext cx="82680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comparison of both Figures indicate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main improvements:</a:t>
            </a:r>
            <a:endParaRPr lang="en-US" sz="1600" spc="-6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D3077-B410-96C3-EFD2-AC42C0DAA113}"/>
              </a:ext>
            </a:extLst>
          </p:cNvPr>
          <p:cNvSpPr txBox="1"/>
          <p:nvPr/>
        </p:nvSpPr>
        <p:spPr>
          <a:xfrm>
            <a:off x="97087" y="498526"/>
            <a:ext cx="8963672" cy="6591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Aft>
                <a:spcPts val="100"/>
              </a:spcAft>
              <a:defRPr/>
            </a:pPr>
            <a:r>
              <a:rPr lang="en-US" spc="-60" dirty="0">
                <a:solidFill>
                  <a:srgbClr val="2D2D8A"/>
                </a:solidFill>
              </a:rPr>
              <a:t>Benefit of the new CCX/CCD design of the Zen 3 family in lowering core-to-core </a:t>
            </a:r>
          </a:p>
          <a:p>
            <a:pPr defTabSz="914400" fontAlgn="base">
              <a:spcAft>
                <a:spcPts val="100"/>
              </a:spcAft>
              <a:defRPr/>
            </a:pPr>
            <a:r>
              <a:rPr lang="en-US" spc="-60" dirty="0">
                <a:solidFill>
                  <a:srgbClr val="2D2D8A"/>
                </a:solidFill>
              </a:rPr>
              <a:t>  latencies -4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[171]</a:t>
            </a:r>
          </a:p>
        </p:txBody>
      </p:sp>
    </p:spTree>
    <p:extLst>
      <p:ext uri="{BB962C8B-B14F-4D97-AF65-F5344CB8AC3E}">
        <p14:creationId xmlns:p14="http://schemas.microsoft.com/office/powerpoint/2010/main" val="124436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5.1.2 How have CCX core blocks and CCD dies evolved? (17)</a:t>
            </a:r>
          </a:p>
        </p:txBody>
      </p:sp>
      <p:grpSp>
        <p:nvGrpSpPr>
          <p:cNvPr id="3" name="Group 2"/>
          <p:cNvGrpSpPr/>
          <p:nvPr/>
        </p:nvGrpSpPr>
        <p:grpSpPr>
          <a:xfrm rot="5400000">
            <a:off x="-242206" y="1772609"/>
            <a:ext cx="3294846" cy="3272891"/>
            <a:chOff x="1056967" y="1224480"/>
            <a:chExt cx="2885601" cy="3090225"/>
          </a:xfrm>
        </p:grpSpPr>
        <p:sp>
          <p:nvSpPr>
            <p:cNvPr id="4" name="Rectangle 3"/>
            <p:cNvSpPr/>
            <p:nvPr/>
          </p:nvSpPr>
          <p:spPr bwMode="auto">
            <a:xfrm>
              <a:off x="1071142" y="1366589"/>
              <a:ext cx="2869273" cy="71610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" name="Straight Connector 4"/>
            <p:cNvCxnSpPr/>
            <p:nvPr/>
          </p:nvCxnSpPr>
          <p:spPr bwMode="auto">
            <a:xfrm>
              <a:off x="1067851" y="2083720"/>
              <a:ext cx="2869273" cy="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" name="Straight Connector 5"/>
            <p:cNvCxnSpPr/>
            <p:nvPr/>
          </p:nvCxnSpPr>
          <p:spPr bwMode="auto">
            <a:xfrm>
              <a:off x="1747193" y="1359289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" name="Straight Connector 6"/>
            <p:cNvCxnSpPr/>
            <p:nvPr/>
          </p:nvCxnSpPr>
          <p:spPr bwMode="auto">
            <a:xfrm>
              <a:off x="2464734" y="1363371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3219806" y="1367453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TextBox 8"/>
            <p:cNvSpPr txBox="1"/>
            <p:nvPr/>
          </p:nvSpPr>
          <p:spPr>
            <a:xfrm>
              <a:off x="1220758" y="1383706"/>
              <a:ext cx="584775" cy="4737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4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899500" y="1319885"/>
              <a:ext cx="384721" cy="519948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87865" y="1224480"/>
              <a:ext cx="384721" cy="62145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6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80316" y="1332909"/>
              <a:ext cx="384721" cy="519947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7</a:t>
              </a: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067851" y="2086446"/>
              <a:ext cx="2869273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67171" y="2090498"/>
              <a:ext cx="2637584" cy="30768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 </a:t>
              </a: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>
              <a:off x="1747193" y="2087802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2462927" y="209324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3217488" y="208644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 bwMode="auto">
            <a:xfrm>
              <a:off x="1067851" y="2386720"/>
              <a:ext cx="2869273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561059" y="2390470"/>
              <a:ext cx="1088340" cy="33182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Bi-directional ring bus</a:t>
              </a: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1056967" y="2708782"/>
              <a:ext cx="2869273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Rectangle 20"/>
            <p:cNvSpPr/>
            <p:nvPr/>
          </p:nvSpPr>
          <p:spPr bwMode="auto">
            <a:xfrm>
              <a:off x="1073295" y="2708782"/>
              <a:ext cx="2869273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4851" y="2707734"/>
              <a:ext cx="2639394" cy="297165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Shared, segmented L3 (4x4 MB)</a:t>
              </a:r>
            </a:p>
          </p:txBody>
        </p:sp>
        <p:cxnSp>
          <p:nvCxnSpPr>
            <p:cNvPr id="23" name="Straight Connector 22"/>
            <p:cNvCxnSpPr/>
            <p:nvPr/>
          </p:nvCxnSpPr>
          <p:spPr bwMode="auto">
            <a:xfrm>
              <a:off x="1744474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Straight Connector 23"/>
            <p:cNvCxnSpPr/>
            <p:nvPr/>
          </p:nvCxnSpPr>
          <p:spPr bwMode="auto">
            <a:xfrm>
              <a:off x="2452043" y="2714228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Straight Connector 24"/>
            <p:cNvCxnSpPr/>
            <p:nvPr/>
          </p:nvCxnSpPr>
          <p:spPr bwMode="auto">
            <a:xfrm>
              <a:off x="3216765" y="2707426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6" name="Rectangle 25"/>
            <p:cNvSpPr/>
            <p:nvPr/>
          </p:nvSpPr>
          <p:spPr bwMode="auto">
            <a:xfrm>
              <a:off x="1071142" y="3011847"/>
              <a:ext cx="286269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 bwMode="auto">
            <a:xfrm>
              <a:off x="1744474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Straight Connector 27"/>
            <p:cNvCxnSpPr/>
            <p:nvPr/>
          </p:nvCxnSpPr>
          <p:spPr bwMode="auto">
            <a:xfrm>
              <a:off x="2462015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3217087" y="3000794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1240127" y="3024492"/>
              <a:ext cx="584775" cy="492443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4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0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/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903213" y="3005738"/>
              <a:ext cx="384721" cy="50159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608480" y="3028578"/>
              <a:ext cx="384721" cy="50399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83039" y="3036212"/>
              <a:ext cx="384721" cy="519875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</a:t>
              </a:r>
              <a:r>
                <a:rPr kumimoji="0" lang="en-US" sz="13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56880" y="3983428"/>
              <a:ext cx="914400" cy="331277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0551" y="1907482"/>
            <a:ext cx="5566190" cy="298754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91766" y="4966634"/>
            <a:ext cx="3206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 nm, 55 mm</a:t>
            </a: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6.5 btrs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486" y="458925"/>
            <a:ext cx="8049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Further enhancement of CCX core blocks in Zen 4-based processors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7486" y="805849"/>
            <a:ext cx="86777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new design has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same number of cores and the same L3 size, but increases the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L2 cache size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from ½ MB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 MB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(see the subsequent Figure).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23868" y="5290247"/>
            <a:ext cx="78431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a Zen 4-based CCX core block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245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86681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41" grpId="0"/>
      <p:bldP spid="36" grpId="0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13352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5.1.3 How have memory and PCIe connectivity evolved?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255CBB-671F-1273-12B9-B51070088A14}"/>
              </a:ext>
            </a:extLst>
          </p:cNvPr>
          <p:cNvSpPr txBox="1"/>
          <p:nvPr/>
        </p:nvSpPr>
        <p:spPr>
          <a:xfrm>
            <a:off x="2077503" y="2874586"/>
            <a:ext cx="4355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Lecture did not cover Section 5.1.3.</a:t>
            </a:r>
            <a:endParaRPr lang="hu-HU" sz="16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41957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5.1.3 How have memory and PCIe connectivity evolved?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7088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5.1.3 How have memory and PCIe connectivity evolved?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815334"/>
            <a:ext cx="84490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this Section, we show how AMD enhanced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memory and PCIe technology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over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subsequent Zen generations.</a:t>
            </a:r>
          </a:p>
        </p:txBody>
      </p:sp>
    </p:spTree>
    <p:extLst>
      <p:ext uri="{BB962C8B-B14F-4D97-AF65-F5344CB8AC3E}">
        <p14:creationId xmlns:p14="http://schemas.microsoft.com/office/powerpoint/2010/main" val="3962951966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5.1.3 How have memory and PCIe connectivity evolved? (2)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728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Evolution of memory technology in AMD’s Zen families -1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57147" y="1013339"/>
          <a:ext cx="9086854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975">
                  <a:extLst>
                    <a:ext uri="{9D8B030D-6E8A-4147-A177-3AD203B41FA5}">
                      <a16:colId xmlns:a16="http://schemas.microsoft.com/office/drawing/2014/main" val="3753611629"/>
                    </a:ext>
                  </a:extLst>
                </a:gridCol>
                <a:gridCol w="1267232">
                  <a:extLst>
                    <a:ext uri="{9D8B030D-6E8A-4147-A177-3AD203B41FA5}">
                      <a16:colId xmlns:a16="http://schemas.microsoft.com/office/drawing/2014/main" val="675751433"/>
                    </a:ext>
                  </a:extLst>
                </a:gridCol>
                <a:gridCol w="1227631">
                  <a:extLst>
                    <a:ext uri="{9D8B030D-6E8A-4147-A177-3AD203B41FA5}">
                      <a16:colId xmlns:a16="http://schemas.microsoft.com/office/drawing/2014/main" val="2959450967"/>
                    </a:ext>
                  </a:extLst>
                </a:gridCol>
                <a:gridCol w="1346434">
                  <a:extLst>
                    <a:ext uri="{9D8B030D-6E8A-4147-A177-3AD203B41FA5}">
                      <a16:colId xmlns:a16="http://schemas.microsoft.com/office/drawing/2014/main" val="466853706"/>
                    </a:ext>
                  </a:extLst>
                </a:gridCol>
                <a:gridCol w="1223338">
                  <a:extLst>
                    <a:ext uri="{9D8B030D-6E8A-4147-A177-3AD203B41FA5}">
                      <a16:colId xmlns:a16="http://schemas.microsoft.com/office/drawing/2014/main" val="2536692124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1460373600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25157897"/>
                    </a:ext>
                  </a:extLst>
                </a:gridCol>
              </a:tblGrid>
              <a:tr h="43907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Family</a:t>
                      </a:r>
                    </a:p>
                    <a:p>
                      <a:pPr algn="ctr"/>
                      <a:r>
                        <a:rPr lang="en-US" sz="1400" b="0" dirty="0"/>
                        <a:t>Introduced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</a:t>
                      </a:r>
                    </a:p>
                    <a:p>
                      <a:pPr algn="ctr"/>
                      <a:r>
                        <a:rPr lang="en-US" sz="1400" b="0" dirty="0"/>
                        <a:t>(2017)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Zen+</a:t>
                      </a:r>
                    </a:p>
                    <a:p>
                      <a:pPr algn="ctr"/>
                      <a:r>
                        <a:rPr lang="en-US" sz="1400" b="0" dirty="0"/>
                        <a:t>(2018)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(2019)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(2020)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3+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(2022)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(2022)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379564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Server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73278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HEDT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250949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Gaming DT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65707"/>
                  </a:ext>
                </a:extLst>
              </a:tr>
              <a:tr h="43907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DT APU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769704"/>
                  </a:ext>
                </a:extLst>
              </a:tr>
              <a:tr h="276026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Laptop APU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DDR4</a:t>
                      </a:r>
                    </a:p>
                  </a:txBody>
                  <a:tcPr anchor="ctr">
                    <a:solidFill>
                      <a:srgbClr val="FFFFD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DDR5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649783"/>
                  </a:ext>
                </a:extLst>
              </a:tr>
              <a:tr h="439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LPDDE4</a:t>
                      </a:r>
                    </a:p>
                  </a:txBody>
                  <a:tcPr anchor="ctr">
                    <a:solidFill>
                      <a:srgbClr val="FF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LPDDR4</a:t>
                      </a:r>
                    </a:p>
                  </a:txBody>
                  <a:tcPr anchor="ctr">
                    <a:solidFill>
                      <a:srgbClr val="FFD5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LPDDR5</a:t>
                      </a:r>
                    </a:p>
                  </a:txBody>
                  <a:tcPr anchor="ctr">
                    <a:solidFill>
                      <a:srgbClr val="FF9F9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LPDDR5 </a:t>
                      </a:r>
                    </a:p>
                    <a:p>
                      <a:pPr algn="ctr"/>
                      <a:r>
                        <a:rPr lang="en-US" sz="1400" dirty="0"/>
                        <a:t>(HS series)</a:t>
                      </a:r>
                    </a:p>
                  </a:txBody>
                  <a:tcPr anchor="ctr">
                    <a:solidFill>
                      <a:srgbClr val="FF9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1662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-5674" y="4498226"/>
            <a:ext cx="9144000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47" y="5725857"/>
            <a:ext cx="9144000" cy="90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47" y="4498226"/>
            <a:ext cx="957896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AMD’s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*first-gen. Zen family and subsequent generations up to and including the Zen 3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family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made use of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DDR4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technology.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addition,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laptop APUs have higher-speed LPDDR4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memory support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 Zen 2 family. 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Next,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laptop APUs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received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DDR5 and LPDDR5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support in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3+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family in 2022.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90" dirty="0">
                <a:latin typeface="Verdana" panose="020B0604030504040204" pitchFamily="34" charset="0"/>
                <a:ea typeface="Verdana" panose="020B0604030504040204" pitchFamily="34" charset="0"/>
              </a:rPr>
              <a:t>Finally, both the </a:t>
            </a:r>
            <a:r>
              <a:rPr lang="en-US" sz="1600" spc="-9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DDR5 and LPDDR5 </a:t>
            </a:r>
            <a:r>
              <a:rPr lang="en-US" sz="1600" spc="-90" dirty="0">
                <a:latin typeface="Verdana" panose="020B0604030504040204" pitchFamily="34" charset="0"/>
                <a:ea typeface="Verdana" panose="020B0604030504040204" pitchFamily="34" charset="0"/>
              </a:rPr>
              <a:t>technologies became available for </a:t>
            </a:r>
            <a:r>
              <a:rPr lang="en-US" sz="1600" spc="-9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all Zen 4 </a:t>
            </a:r>
            <a:r>
              <a:rPr lang="en-US" sz="1600" spc="-90" dirty="0">
                <a:latin typeface="Verdana" panose="020B0604030504040204" pitchFamily="34" charset="0"/>
                <a:ea typeface="Verdana" panose="020B0604030504040204" pitchFamily="34" charset="0"/>
              </a:rPr>
              <a:t>lines</a:t>
            </a:r>
            <a:r>
              <a:rPr lang="en-US" sz="1600" spc="-9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in 2022.</a:t>
            </a:r>
            <a:r>
              <a:rPr lang="en-US" sz="1600" spc="-9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DDR5 support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has, however, one restriction; it is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exclusive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that is, memory controllers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do not allow attaching DDR4 memory instead, in contrast to Intel’s DDR5 implementations.</a:t>
            </a:r>
          </a:p>
        </p:txBody>
      </p:sp>
    </p:spTree>
    <p:extLst>
      <p:ext uri="{BB962C8B-B14F-4D97-AF65-F5344CB8AC3E}">
        <p14:creationId xmlns:p14="http://schemas.microsoft.com/office/powerpoint/2010/main" val="219222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5.1.3 How have memory and PCIe connectivity evolved?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854935"/>
            <a:ext cx="94187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Here, we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that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Intel preceded AMD in introducing both DDR5 and PCIe5.0 connectivity,</a:t>
            </a:r>
          </a:p>
          <a:p>
            <a:pPr lvl="0"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since these features already appeared one year earlier in the Alder Lake DT line in 2021.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728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Evolution of memory technology in AMD’s Zen families -2</a:t>
            </a:r>
          </a:p>
        </p:txBody>
      </p:sp>
    </p:spTree>
    <p:extLst>
      <p:ext uri="{BB962C8B-B14F-4D97-AF65-F5344CB8AC3E}">
        <p14:creationId xmlns:p14="http://schemas.microsoft.com/office/powerpoint/2010/main" val="317630756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5.1.3 How have memory and PCIe connectivity evolved? (4)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305047"/>
              </p:ext>
            </p:extLst>
          </p:nvPr>
        </p:nvGraphicFramePr>
        <p:xfrm>
          <a:off x="57146" y="1069113"/>
          <a:ext cx="9086854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122">
                  <a:extLst>
                    <a:ext uri="{9D8B030D-6E8A-4147-A177-3AD203B41FA5}">
                      <a16:colId xmlns:a16="http://schemas.microsoft.com/office/drawing/2014/main" val="3753611629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675751433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959450967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466853706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536692124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1460373600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25157897"/>
                    </a:ext>
                  </a:extLst>
                </a:gridCol>
              </a:tblGrid>
              <a:tr h="474898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Family</a:t>
                      </a:r>
                    </a:p>
                    <a:p>
                      <a:pPr algn="ctr"/>
                      <a:r>
                        <a:rPr lang="en-US" sz="1400" b="0" dirty="0"/>
                        <a:t>Introduced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</a:t>
                      </a:r>
                    </a:p>
                    <a:p>
                      <a:pPr algn="ctr"/>
                      <a:r>
                        <a:rPr lang="en-US" sz="1400" b="0" dirty="0"/>
                        <a:t>(2017)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Zen+</a:t>
                      </a:r>
                    </a:p>
                    <a:p>
                      <a:pPr algn="ctr"/>
                      <a:r>
                        <a:rPr lang="en-US" sz="1400" b="0" dirty="0"/>
                        <a:t>(2018)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(2019)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(2020)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3+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(2022)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(2022)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379564"/>
                  </a:ext>
                </a:extLst>
              </a:tr>
              <a:tr h="4748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Server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</a:t>
                      </a:r>
                      <a:r>
                        <a:rPr lang="en-US" sz="1400" baseline="0" dirty="0"/>
                        <a:t> 3.0</a:t>
                      </a:r>
                      <a:endParaRPr lang="en-US" sz="1400" dirty="0"/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4.0</a:t>
                      </a:r>
                    </a:p>
                  </a:txBody>
                  <a:tcPr anchor="ctr">
                    <a:solidFill>
                      <a:srgbClr val="5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4.0</a:t>
                      </a:r>
                    </a:p>
                  </a:txBody>
                  <a:tcPr anchor="ctr">
                    <a:solidFill>
                      <a:srgbClr val="5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PCIe 5.0</a:t>
                      </a:r>
                    </a:p>
                  </a:txBody>
                  <a:tcPr anchor="ctr">
                    <a:solidFill>
                      <a:srgbClr val="009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73278"/>
                  </a:ext>
                </a:extLst>
              </a:tr>
              <a:tr h="4748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HED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4.0</a:t>
                      </a:r>
                    </a:p>
                  </a:txBody>
                  <a:tcPr anchor="ctr">
                    <a:solidFill>
                      <a:srgbClr val="5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4.0</a:t>
                      </a:r>
                    </a:p>
                  </a:txBody>
                  <a:tcPr anchor="ctr">
                    <a:solidFill>
                      <a:srgbClr val="5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250949"/>
                  </a:ext>
                </a:extLst>
              </a:tr>
              <a:tr h="4748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Gaming DT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4.0</a:t>
                      </a:r>
                    </a:p>
                  </a:txBody>
                  <a:tcPr anchor="ctr">
                    <a:solidFill>
                      <a:srgbClr val="5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4.0</a:t>
                      </a:r>
                    </a:p>
                  </a:txBody>
                  <a:tcPr anchor="ctr">
                    <a:solidFill>
                      <a:srgbClr val="5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bg1"/>
                          </a:solidFill>
                        </a:rPr>
                        <a:t>PCIe 5.0</a:t>
                      </a:r>
                    </a:p>
                  </a:txBody>
                  <a:tcPr anchor="ctr">
                    <a:solidFill>
                      <a:srgbClr val="009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865707"/>
                  </a:ext>
                </a:extLst>
              </a:tr>
              <a:tr h="47489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DT APU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5769704"/>
                  </a:ext>
                </a:extLst>
              </a:tr>
              <a:tr h="474898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Laptop APU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3.0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4.0</a:t>
                      </a:r>
                    </a:p>
                  </a:txBody>
                  <a:tcPr anchor="ctr">
                    <a:solidFill>
                      <a:srgbClr val="57D3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PCIe 4.0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/>
                        <a:t>(HS</a:t>
                      </a:r>
                      <a:r>
                        <a:rPr lang="en-US" sz="1400" baseline="0" dirty="0"/>
                        <a:t> series)</a:t>
                      </a:r>
                    </a:p>
                  </a:txBody>
                  <a:tcPr anchor="ctr">
                    <a:solidFill>
                      <a:srgbClr val="57D3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6649783"/>
                  </a:ext>
                </a:extLst>
              </a:tr>
              <a:tr h="47489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PCIe 5.0</a:t>
                      </a:r>
                    </a:p>
                    <a:p>
                      <a:pPr algn="ctr"/>
                      <a:r>
                        <a:rPr lang="en-US" sz="1400" baseline="0" dirty="0">
                          <a:solidFill>
                            <a:schemeClr val="bg1"/>
                          </a:solidFill>
                        </a:rPr>
                        <a:t>(HX series)</a:t>
                      </a:r>
                      <a:endParaRPr 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009E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86528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486" y="458925"/>
            <a:ext cx="728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Evolution of PCIe technology in AMD’s Zen families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688" y="4854636"/>
            <a:ext cx="9007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data in the above Table shows, server-, HEDT- and gaming DT processors followed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a bit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evolution path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than APU processors, as detailed next.</a:t>
            </a:r>
          </a:p>
          <a:p>
            <a:pPr>
              <a:spcAft>
                <a:spcPts val="600"/>
              </a:spcAft>
            </a:pP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6688" y="5389172"/>
            <a:ext cx="9217395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4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Server-, HEDT- and gaming DT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processors first provided PCIe</a:t>
            </a: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 3.0 connectivity, then</a:t>
            </a:r>
          </a:p>
          <a:p>
            <a:pPr>
              <a:spcAft>
                <a:spcPts val="600"/>
              </a:spcAft>
            </a:pP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PCIe 4.0 </a:t>
            </a: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support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for</a:t>
            </a: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2/3-based and PCIe 5.0 support for Zen 4-based lines</a:t>
            </a: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 By contrast, </a:t>
            </a:r>
            <a:r>
              <a:rPr lang="en-US" sz="1600" spc="-7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APU lines </a:t>
            </a: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implemented 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PCIe 3.0 </a:t>
            </a: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lanes </a:t>
            </a: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to and including Zen 3-based lines</a:t>
            </a:r>
            <a:r>
              <a:rPr lang="en-US" sz="1600" spc="-7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       then,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PCIe 4.0 </a:t>
            </a: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lanes for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3+ and Zen 4-based 7X40HS laptop APU series</a:t>
            </a: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      finally,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PCIe 5.0 </a:t>
            </a: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lanes for the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4-based Ryzen 7x40HX laptop APU series.</a:t>
            </a:r>
          </a:p>
        </p:txBody>
      </p:sp>
    </p:spTree>
    <p:extLst>
      <p:ext uri="{BB962C8B-B14F-4D97-AF65-F5344CB8AC3E}">
        <p14:creationId xmlns:p14="http://schemas.microsoft.com/office/powerpoint/2010/main" val="244567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5.1.3 How have memory and PCIe connectivity evolved? (5)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9187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Summing up the evolution of memory and PCIe technology in the Zen families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181C873-A9FD-D78D-E3C4-5C9D30A35F4A}"/>
              </a:ext>
            </a:extLst>
          </p:cNvPr>
          <p:cNvSpPr/>
          <p:nvPr/>
        </p:nvSpPr>
        <p:spPr>
          <a:xfrm>
            <a:off x="21716" y="913431"/>
            <a:ext cx="9144000" cy="172354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D42F3B-6807-6078-4786-A04F65068C49}"/>
              </a:ext>
            </a:extLst>
          </p:cNvPr>
          <p:cNvSpPr txBox="1"/>
          <p:nvPr/>
        </p:nvSpPr>
        <p:spPr>
          <a:xfrm>
            <a:off x="215900" y="913431"/>
            <a:ext cx="89281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The first-generation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family implemented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DDR4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PCIe 3.0 technologies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2017.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About five years later, the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family got an essential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uplift 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in connectivity when </a:t>
            </a:r>
          </a:p>
          <a:p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4-based 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processor lines entered the market with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DDR5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PCIe 5.0 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support in</a:t>
            </a:r>
          </a:p>
          <a:p>
            <a:pPr>
              <a:spcAft>
                <a:spcPts val="600"/>
              </a:spcAft>
            </a:pP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Here, we </a:t>
            </a:r>
            <a:r>
              <a:rPr lang="en-US" sz="1600" spc="-6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that </a:t>
            </a:r>
            <a:r>
              <a:rPr lang="en-US" sz="1600" spc="-6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subsequent memory and PCIe generations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roughly </a:t>
            </a:r>
            <a:r>
              <a:rPr lang="en-US" sz="1600" spc="-6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double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</a:p>
          <a:p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transfer rate. 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69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(13)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72391" y="1112357"/>
            <a:ext cx="9008549" cy="4948726"/>
            <a:chOff x="72391" y="1052681"/>
            <a:chExt cx="9008549" cy="4948726"/>
          </a:xfrm>
        </p:grpSpPr>
        <p:grpSp>
          <p:nvGrpSpPr>
            <p:cNvPr id="37" name="Group 36"/>
            <p:cNvGrpSpPr/>
            <p:nvPr/>
          </p:nvGrpSpPr>
          <p:grpSpPr>
            <a:xfrm>
              <a:off x="72391" y="1366416"/>
              <a:ext cx="5140686" cy="4634991"/>
              <a:chOff x="72391" y="1366416"/>
              <a:chExt cx="5140686" cy="46349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57451" t="48247" r="21517" b="7886"/>
              <a:stretch/>
            </p:blipFill>
            <p:spPr>
              <a:xfrm rot="16200000">
                <a:off x="325238" y="1113569"/>
                <a:ext cx="4634991" cy="5140686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3278064" y="3239195"/>
                <a:ext cx="1275497" cy="15880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2803984" y="3239194"/>
                <a:ext cx="609529" cy="1431438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06313" y="3024268"/>
                <a:ext cx="1643063" cy="1958226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381750" y="3872036"/>
                <a:ext cx="49100" cy="51940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189180" y="3239194"/>
                <a:ext cx="540000" cy="222091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722604" y="2910055"/>
                <a:ext cx="1150631" cy="2335724"/>
                <a:chOff x="115615" y="2663687"/>
                <a:chExt cx="1071401" cy="2055983"/>
              </a:xfrm>
            </p:grpSpPr>
            <p:pic>
              <p:nvPicPr>
                <p:cNvPr id="12" name="Picture 11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60880" t="48150" r="28756" b="42031"/>
                <a:stretch/>
              </p:blipFill>
              <p:spPr>
                <a:xfrm rot="16200000">
                  <a:off x="-353958" y="3178695"/>
                  <a:ext cx="2010548" cy="1071401"/>
                </a:xfrm>
                <a:prstGeom prst="rect">
                  <a:avLst/>
                </a:prstGeom>
              </p:spPr>
            </p:pic>
            <p:sp>
              <p:nvSpPr>
                <p:cNvPr id="13" name="Rounded Rectangle 12"/>
                <p:cNvSpPr/>
                <p:nvPr/>
              </p:nvSpPr>
              <p:spPr>
                <a:xfrm>
                  <a:off x="1067747" y="2663687"/>
                  <a:ext cx="119269" cy="107911"/>
                </a:xfrm>
                <a:prstGeom prst="roundRect">
                  <a:avLst/>
                </a:prstGeom>
                <a:solidFill>
                  <a:schemeClr val="bg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285750" marR="0" lvl="0" indent="-285750" algn="ctr" defTabSz="9144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4" name="Rounded Rectangle 13"/>
              <p:cNvSpPr/>
              <p:nvPr/>
            </p:nvSpPr>
            <p:spPr>
              <a:xfrm>
                <a:off x="3887593" y="1963869"/>
                <a:ext cx="1041280" cy="734028"/>
              </a:xfrm>
              <a:prstGeom prst="round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" name="Oval 14"/>
              <p:cNvSpPr/>
              <p:nvPr/>
            </p:nvSpPr>
            <p:spPr>
              <a:xfrm>
                <a:off x="4342389" y="2610831"/>
                <a:ext cx="211172" cy="757469"/>
              </a:xfrm>
              <a:prstGeom prst="ellipse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1026130" y="1433917"/>
                <a:ext cx="1608910" cy="4483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760090" y="5142943"/>
                <a:ext cx="49100" cy="51940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1474558" y="5104194"/>
                <a:ext cx="541271" cy="4089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2"/>
              <a:srcRect l="59677" t="59079" r="38686" b="34985"/>
              <a:stretch/>
            </p:blipFill>
            <p:spPr>
              <a:xfrm rot="16200000">
                <a:off x="1547120" y="5026745"/>
                <a:ext cx="320772" cy="618595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/>
            </p:nvSpPr>
            <p:spPr>
              <a:xfrm>
                <a:off x="448409" y="4679444"/>
                <a:ext cx="982020" cy="1038815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1246300" y="5718259"/>
                <a:ext cx="2407312" cy="19532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012571" y="4573037"/>
                <a:ext cx="400942" cy="254231"/>
              </a:xfrm>
              <a:prstGeom prst="ellipse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218742" y="1052681"/>
              <a:ext cx="4862198" cy="4545312"/>
              <a:chOff x="4764257" y="852983"/>
              <a:chExt cx="4527399" cy="4000937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62414" t="38151" r="20794" b="17837"/>
              <a:stretch/>
            </p:blipFill>
            <p:spPr>
              <a:xfrm rot="16200000">
                <a:off x="5492447" y="184209"/>
                <a:ext cx="3071019" cy="452739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5969874" y="2974432"/>
                <a:ext cx="683173" cy="148195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44989" y="3563010"/>
                <a:ext cx="1408058" cy="828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981902" y="852983"/>
                <a:ext cx="1187669" cy="72357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6064467" y="1410410"/>
                <a:ext cx="504497" cy="3230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294178" y="3563010"/>
                <a:ext cx="1154386" cy="4729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3"/>
              <a:srcRect l="59023" t="56512" r="38563" b="26220"/>
              <a:stretch/>
            </p:blipFill>
            <p:spPr>
              <a:xfrm rot="16200000">
                <a:off x="7320455" y="2895604"/>
                <a:ext cx="441434" cy="1776248"/>
              </a:xfrm>
              <a:prstGeom prst="rect">
                <a:avLst/>
              </a:prstGeom>
            </p:spPr>
          </p:pic>
          <p:sp>
            <p:nvSpPr>
              <p:cNvPr id="31" name="Rectangle 30"/>
              <p:cNvSpPr/>
              <p:nvPr/>
            </p:nvSpPr>
            <p:spPr>
              <a:xfrm>
                <a:off x="6568964" y="3953920"/>
                <a:ext cx="1965434" cy="90000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8113990" y="3610309"/>
                <a:ext cx="61267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PCI</a:t>
                </a:r>
              </a:p>
            </p:txBody>
          </p:sp>
        </p:grpSp>
      </p:grpSp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2"/>
          <a:srcRect l="57072" t="30523" r="39118" b="54837"/>
          <a:stretch/>
        </p:blipFill>
        <p:spPr>
          <a:xfrm rot="16200000">
            <a:off x="5882821" y="4401884"/>
            <a:ext cx="827685" cy="178874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486" y="458925"/>
            <a:ext cx="9070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Contrasting memory bandwidth issues in a 4S server while attaching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via the MCH or directly, via the processors (based on [228])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2661" y="5917952"/>
            <a:ext cx="91600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shows,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DCA architectures greatly relieve bandwidth limitations of previous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server platforms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the memory attached via the MCH and the FSB (Front Side Bus).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19534" y="6517542"/>
            <a:ext cx="1831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FSB: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Előoldali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busz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643592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5.1.3 How have memory and PCIe connectivity evolved? (6)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" y="458925"/>
            <a:ext cx="6157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Annex to the Section memory and PCIe connectivity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" y="815958"/>
            <a:ext cx="90868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order to provide more detailed information on the evolution of the Zen families, we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attach an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informative summary of key features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of Zen processor lines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including 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refreshed laptop APU processor implementations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well.</a:t>
            </a:r>
          </a:p>
        </p:txBody>
      </p:sp>
    </p:spTree>
    <p:extLst>
      <p:ext uri="{BB962C8B-B14F-4D97-AF65-F5344CB8AC3E}">
        <p14:creationId xmlns:p14="http://schemas.microsoft.com/office/powerpoint/2010/main" val="1123826736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5.1.3 How have memory and PCIe connectivity evolved? (7)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779409" y="6232168"/>
            <a:ext cx="80342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 2000G/GE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056989" y="6246800"/>
            <a:ext cx="867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 3000G/GE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3517689" y="6247445"/>
            <a:ext cx="867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 4000G/GE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5117892" y="6246804"/>
            <a:ext cx="8675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 5000G/GE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6791731" y="6230687"/>
            <a:ext cx="7399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8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 600G/GE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8159408" y="6239491"/>
            <a:ext cx="57547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 7040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60990" y="458925"/>
            <a:ext cx="9386737" cy="9438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Evolution of key features of AMD’s Zen-based server, HEDT and gaming DT proc.s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(based partly on 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246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(First line: server, second line: HEDT (Threadripper) and third line: gaming DT processor lines)</a:t>
            </a:r>
          </a:p>
        </p:txBody>
      </p:sp>
      <p:grpSp>
        <p:nvGrpSpPr>
          <p:cNvPr id="271" name="Group 270"/>
          <p:cNvGrpSpPr/>
          <p:nvPr/>
        </p:nvGrpSpPr>
        <p:grpSpPr>
          <a:xfrm>
            <a:off x="-21715" y="1825710"/>
            <a:ext cx="9240164" cy="4098153"/>
            <a:chOff x="-21715" y="1618080"/>
            <a:chExt cx="9240164" cy="4098153"/>
          </a:xfrm>
        </p:grpSpPr>
        <p:sp>
          <p:nvSpPr>
            <p:cNvPr id="116" name="TextBox 115"/>
            <p:cNvSpPr txBox="1"/>
            <p:nvPr/>
          </p:nvSpPr>
          <p:spPr>
            <a:xfrm>
              <a:off x="848556" y="4816730"/>
              <a:ext cx="6500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1000X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374507" y="4816732"/>
              <a:ext cx="6304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2000X/E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514492" y="4816734"/>
              <a:ext cx="8400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3000X/XT</a:t>
              </a: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5091260" y="4816736"/>
              <a:ext cx="6500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5000X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6545721" y="4810112"/>
              <a:ext cx="5754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6000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135710" y="4816738"/>
              <a:ext cx="6500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7000X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 bwMode="auto">
            <a:xfrm flipH="1">
              <a:off x="6108830" y="4816730"/>
              <a:ext cx="1437223" cy="835691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6108830" y="4810112"/>
              <a:ext cx="1437223" cy="838778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4" name="TextBox 123"/>
            <p:cNvSpPr txBox="1"/>
            <p:nvPr/>
          </p:nvSpPr>
          <p:spPr>
            <a:xfrm>
              <a:off x="331438" y="4599266"/>
              <a:ext cx="791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2017-2018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1826901" y="4597556"/>
              <a:ext cx="791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2018-2019</a:t>
              </a: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3366758" y="4608292"/>
              <a:ext cx="791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2019-2021</a:t>
              </a: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4932317" y="4606153"/>
              <a:ext cx="791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2020-2022</a:t>
              </a: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536423" y="4604011"/>
              <a:ext cx="4631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114840" y="4621188"/>
              <a:ext cx="4631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2023</a:t>
              </a:r>
            </a:p>
          </p:txBody>
        </p:sp>
        <p:grpSp>
          <p:nvGrpSpPr>
            <p:cNvPr id="270" name="Group 269"/>
            <p:cNvGrpSpPr/>
            <p:nvPr/>
          </p:nvGrpSpPr>
          <p:grpSpPr>
            <a:xfrm>
              <a:off x="557" y="4686515"/>
              <a:ext cx="9165159" cy="1029718"/>
              <a:chOff x="557" y="5126263"/>
              <a:chExt cx="9165159" cy="1029718"/>
            </a:xfrm>
          </p:grpSpPr>
          <p:pic>
            <p:nvPicPr>
              <p:cNvPr id="136" name="Picture 135"/>
              <p:cNvPicPr>
                <a:picLocks noChangeAspect="1"/>
              </p:cNvPicPr>
              <p:nvPr/>
            </p:nvPicPr>
            <p:blipFill rotWithShape="1">
              <a:blip r:embed="rId2"/>
              <a:srcRect l="1373" t="28099" b="52245"/>
              <a:stretch/>
            </p:blipFill>
            <p:spPr>
              <a:xfrm>
                <a:off x="557" y="5126263"/>
                <a:ext cx="9165159" cy="1029718"/>
              </a:xfrm>
              <a:prstGeom prst="rect">
                <a:avLst/>
              </a:prstGeom>
            </p:spPr>
          </p:pic>
          <p:sp>
            <p:nvSpPr>
              <p:cNvPr id="137" name="TextBox 136"/>
              <p:cNvSpPr txBox="1"/>
              <p:nvPr/>
            </p:nvSpPr>
            <p:spPr>
              <a:xfrm>
                <a:off x="869286" y="5225155"/>
                <a:ext cx="6500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 1000X</a:t>
                </a: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395237" y="5225157"/>
                <a:ext cx="630490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-1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 2000X/E</a:t>
                </a: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3535222" y="5225159"/>
                <a:ext cx="84001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 3000X/XT</a:t>
                </a: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5111990" y="5225161"/>
                <a:ext cx="650003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 5000X</a:t>
                </a: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6566451" y="5218537"/>
                <a:ext cx="575471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 6000</a:t>
                </a: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156440" y="5225163"/>
                <a:ext cx="92942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 7000X/X3D</a:t>
                </a:r>
              </a:p>
            </p:txBody>
          </p:sp>
          <p:cxnSp>
            <p:nvCxnSpPr>
              <p:cNvPr id="143" name="Straight Connector 142"/>
              <p:cNvCxnSpPr/>
              <p:nvPr/>
            </p:nvCxnSpPr>
            <p:spPr bwMode="auto">
              <a:xfrm flipH="1">
                <a:off x="6129560" y="5225155"/>
                <a:ext cx="1437223" cy="835691"/>
              </a:xfrm>
              <a:prstGeom prst="line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44" name="Straight Connector 143"/>
              <p:cNvCxnSpPr/>
              <p:nvPr/>
            </p:nvCxnSpPr>
            <p:spPr bwMode="auto">
              <a:xfrm>
                <a:off x="6129560" y="5218537"/>
                <a:ext cx="1437223" cy="838778"/>
              </a:xfrm>
              <a:prstGeom prst="line">
                <a:avLst/>
              </a:prstGeom>
              <a:noFill/>
              <a:ln w="158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grpSp>
          <p:nvGrpSpPr>
            <p:cNvPr id="90" name="Group 89"/>
            <p:cNvGrpSpPr/>
            <p:nvPr/>
          </p:nvGrpSpPr>
          <p:grpSpPr>
            <a:xfrm>
              <a:off x="-21715" y="3330923"/>
              <a:ext cx="8078603" cy="1142447"/>
              <a:chOff x="-21716" y="2478575"/>
              <a:chExt cx="9060777" cy="12708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295092" y="2676581"/>
                <a:ext cx="914400" cy="914400"/>
              </a:xfrm>
              <a:prstGeom prst="round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3"/>
              <a:srcRect l="21222" t="65649" r="35471" b="22032"/>
              <a:stretch/>
            </p:blipFill>
            <p:spPr>
              <a:xfrm>
                <a:off x="-21716" y="2478575"/>
                <a:ext cx="7920201" cy="1267233"/>
              </a:xfrm>
              <a:prstGeom prst="rect">
                <a:avLst/>
              </a:prstGeom>
            </p:spPr>
          </p:pic>
          <p:sp>
            <p:nvSpPr>
              <p:cNvPr id="89" name="Rectangle 88"/>
              <p:cNvSpPr/>
              <p:nvPr/>
            </p:nvSpPr>
            <p:spPr>
              <a:xfrm>
                <a:off x="7883242" y="2478575"/>
                <a:ext cx="1155819" cy="12708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155" name="Rectangle 154"/>
            <p:cNvSpPr/>
            <p:nvPr/>
          </p:nvSpPr>
          <p:spPr>
            <a:xfrm>
              <a:off x="8052199" y="3330324"/>
              <a:ext cx="1087112" cy="11392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172" name="Group 171"/>
            <p:cNvGrpSpPr/>
            <p:nvPr/>
          </p:nvGrpSpPr>
          <p:grpSpPr>
            <a:xfrm>
              <a:off x="2440" y="1982151"/>
              <a:ext cx="9216009" cy="1140979"/>
              <a:chOff x="2440" y="1605614"/>
              <a:chExt cx="9216009" cy="114097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l="21221" t="65649" r="68750" b="22032"/>
              <a:stretch/>
            </p:blipFill>
            <p:spPr>
              <a:xfrm>
                <a:off x="2440" y="1607353"/>
                <a:ext cx="1635336" cy="1139240"/>
              </a:xfrm>
              <a:prstGeom prst="rect">
                <a:avLst/>
              </a:prstGeom>
            </p:spPr>
          </p:pic>
          <p:sp>
            <p:nvSpPr>
              <p:cNvPr id="13" name="Rounded Rectangle 12"/>
              <p:cNvSpPr/>
              <p:nvPr/>
            </p:nvSpPr>
            <p:spPr>
              <a:xfrm>
                <a:off x="265544" y="1765952"/>
                <a:ext cx="815281" cy="822044"/>
              </a:xfrm>
              <a:prstGeom prst="round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94928" y="1755967"/>
                <a:ext cx="1306408" cy="1618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51289" y="1707859"/>
                <a:ext cx="605712" cy="2490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8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Naples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/>
              <a:srcRect l="48939" t="65649" r="35471" b="22032"/>
              <a:stretch/>
            </p:blipFill>
            <p:spPr>
              <a:xfrm>
                <a:off x="4533056" y="1607353"/>
                <a:ext cx="2542200" cy="1139240"/>
              </a:xfrm>
              <a:prstGeom prst="rect">
                <a:avLst/>
              </a:prstGeom>
            </p:spPr>
          </p:pic>
          <p:grpSp>
            <p:nvGrpSpPr>
              <p:cNvPr id="44" name="Group 43"/>
              <p:cNvGrpSpPr/>
              <p:nvPr/>
            </p:nvGrpSpPr>
            <p:grpSpPr>
              <a:xfrm>
                <a:off x="676486" y="2241634"/>
                <a:ext cx="399546" cy="235187"/>
                <a:chOff x="761371" y="1679280"/>
                <a:chExt cx="448122" cy="261610"/>
              </a:xfrm>
            </p:grpSpPr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2955" t="72578" r="44880" b="26978"/>
                <a:stretch/>
              </p:blipFill>
              <p:spPr>
                <a:xfrm>
                  <a:off x="764729" y="1744164"/>
                  <a:ext cx="444764" cy="180000"/>
                </a:xfrm>
                <a:prstGeom prst="rect">
                  <a:avLst/>
                </a:prstGeom>
              </p:spPr>
            </p:pic>
            <p:sp>
              <p:nvSpPr>
                <p:cNvPr id="43" name="TextBox 42"/>
                <p:cNvSpPr txBox="1"/>
                <p:nvPr/>
              </p:nvSpPr>
              <p:spPr>
                <a:xfrm>
                  <a:off x="761371" y="1679280"/>
                  <a:ext cx="44403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SP3</a:t>
                  </a: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7075256" y="1607353"/>
                <a:ext cx="981632" cy="113924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3"/>
              <a:srcRect l="39942" t="65649" r="35471" b="22032"/>
              <a:stretch/>
            </p:blipFill>
            <p:spPr>
              <a:xfrm>
                <a:off x="3040165" y="1607353"/>
                <a:ext cx="4009203" cy="1139240"/>
              </a:xfrm>
              <a:prstGeom prst="rect">
                <a:avLst/>
              </a:prstGeom>
            </p:spPr>
          </p:pic>
          <p:sp>
            <p:nvSpPr>
              <p:cNvPr id="64" name="Rectangle 63"/>
              <p:cNvSpPr/>
              <p:nvPr/>
            </p:nvSpPr>
            <p:spPr>
              <a:xfrm>
                <a:off x="3181398" y="1755967"/>
                <a:ext cx="1306408" cy="1618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4665347" y="1770287"/>
                <a:ext cx="1306408" cy="1618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6" name="TextBox 65"/>
              <p:cNvSpPr txBox="1"/>
              <p:nvPr/>
            </p:nvSpPr>
            <p:spPr>
              <a:xfrm>
                <a:off x="3040165" y="1706927"/>
                <a:ext cx="540596" cy="2490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8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Rome</a:t>
                </a: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4593731" y="1700838"/>
                <a:ext cx="507666" cy="2490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8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Milan</a:t>
                </a:r>
              </a:p>
            </p:txBody>
          </p:sp>
          <p:grpSp>
            <p:nvGrpSpPr>
              <p:cNvPr id="76" name="Group 75"/>
              <p:cNvGrpSpPr/>
              <p:nvPr/>
            </p:nvGrpSpPr>
            <p:grpSpPr>
              <a:xfrm>
                <a:off x="3640406" y="2241634"/>
                <a:ext cx="399546" cy="235187"/>
                <a:chOff x="761371" y="1679280"/>
                <a:chExt cx="448122" cy="261610"/>
              </a:xfrm>
            </p:grpSpPr>
            <p:pic>
              <p:nvPicPr>
                <p:cNvPr id="85" name="Picture 84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2955" t="72578" r="44880" b="26978"/>
                <a:stretch/>
              </p:blipFill>
              <p:spPr>
                <a:xfrm>
                  <a:off x="764729" y="1744164"/>
                  <a:ext cx="444764" cy="180000"/>
                </a:xfrm>
                <a:prstGeom prst="rect">
                  <a:avLst/>
                </a:prstGeom>
              </p:spPr>
            </p:pic>
            <p:sp>
              <p:nvSpPr>
                <p:cNvPr id="86" name="TextBox 85"/>
                <p:cNvSpPr txBox="1"/>
                <p:nvPr/>
              </p:nvSpPr>
              <p:spPr>
                <a:xfrm>
                  <a:off x="761371" y="1679280"/>
                  <a:ext cx="44403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SP3</a:t>
                  </a:r>
                </a:p>
              </p:txBody>
            </p:sp>
          </p:grpSp>
          <p:grpSp>
            <p:nvGrpSpPr>
              <p:cNvPr id="77" name="Group 76"/>
              <p:cNvGrpSpPr/>
              <p:nvPr/>
            </p:nvGrpSpPr>
            <p:grpSpPr>
              <a:xfrm>
                <a:off x="5117172" y="2252171"/>
                <a:ext cx="399546" cy="235187"/>
                <a:chOff x="761371" y="1679280"/>
                <a:chExt cx="448122" cy="261610"/>
              </a:xfrm>
            </p:grpSpPr>
            <p:pic>
              <p:nvPicPr>
                <p:cNvPr id="83" name="Picture 82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2955" t="72578" r="44880" b="26978"/>
                <a:stretch/>
              </p:blipFill>
              <p:spPr>
                <a:xfrm>
                  <a:off x="764729" y="1744164"/>
                  <a:ext cx="444764" cy="180000"/>
                </a:xfrm>
                <a:prstGeom prst="rect">
                  <a:avLst/>
                </a:prstGeom>
              </p:spPr>
            </p:pic>
            <p:sp>
              <p:nvSpPr>
                <p:cNvPr id="84" name="TextBox 83"/>
                <p:cNvSpPr txBox="1"/>
                <p:nvPr/>
              </p:nvSpPr>
              <p:spPr>
                <a:xfrm>
                  <a:off x="761371" y="1679280"/>
                  <a:ext cx="444032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10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SP3</a:t>
                  </a:r>
                </a:p>
              </p:txBody>
            </p:sp>
          </p:grpSp>
          <p:sp>
            <p:nvSpPr>
              <p:cNvPr id="87" name="Rectangle 86"/>
              <p:cNvSpPr/>
              <p:nvPr/>
            </p:nvSpPr>
            <p:spPr>
              <a:xfrm>
                <a:off x="1637776" y="1607353"/>
                <a:ext cx="1402389" cy="113924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8056888" y="1607353"/>
                <a:ext cx="677991" cy="1139240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8056888" y="1605614"/>
                <a:ext cx="1087112" cy="113273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7667013" y="1714157"/>
                <a:ext cx="1377606" cy="841462"/>
              </a:xfrm>
              <a:prstGeom prst="rect">
                <a:avLst/>
              </a:prstGeom>
              <a:solidFill>
                <a:schemeClr val="tx2">
                  <a:lumMod val="85000"/>
                  <a:lumOff val="15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7675792" y="1832203"/>
                <a:ext cx="1306407" cy="161820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7671661" y="1723799"/>
                <a:ext cx="587703" cy="2490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8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Genoa</a:t>
                </a:r>
              </a:p>
            </p:txBody>
          </p:sp>
          <p:pic>
            <p:nvPicPr>
              <p:cNvPr id="160" name="Picture 159"/>
              <p:cNvPicPr>
                <a:picLocks noChangeAspect="1"/>
              </p:cNvPicPr>
              <p:nvPr/>
            </p:nvPicPr>
            <p:blipFill rotWithShape="1">
              <a:blip r:embed="rId3"/>
              <a:srcRect l="53710" t="69300" r="44774" b="29545"/>
              <a:stretch/>
            </p:blipFill>
            <p:spPr>
              <a:xfrm>
                <a:off x="8153163" y="1989708"/>
                <a:ext cx="406757" cy="257627"/>
              </a:xfrm>
              <a:prstGeom prst="rect">
                <a:avLst/>
              </a:prstGeom>
            </p:spPr>
          </p:pic>
          <p:pic>
            <p:nvPicPr>
              <p:cNvPr id="161" name="Picture 160"/>
              <p:cNvPicPr>
                <a:picLocks noChangeAspect="1"/>
              </p:cNvPicPr>
              <p:nvPr/>
            </p:nvPicPr>
            <p:blipFill rotWithShape="1">
              <a:blip r:embed="rId3"/>
              <a:srcRect l="55435" t="69557" r="42400" b="29673"/>
              <a:stretch/>
            </p:blipFill>
            <p:spPr>
              <a:xfrm>
                <a:off x="8562455" y="1984379"/>
                <a:ext cx="419744" cy="258513"/>
              </a:xfrm>
              <a:prstGeom prst="rect">
                <a:avLst/>
              </a:prstGeom>
            </p:spPr>
          </p:pic>
          <p:pic>
            <p:nvPicPr>
              <p:cNvPr id="162" name="Picture 161"/>
              <p:cNvPicPr>
                <a:picLocks noChangeAspect="1"/>
              </p:cNvPicPr>
              <p:nvPr/>
            </p:nvPicPr>
            <p:blipFill rotWithShape="1">
              <a:blip r:embed="rId3"/>
              <a:srcRect l="50055" t="71424" r="47564" b="28131"/>
              <a:stretch/>
            </p:blipFill>
            <p:spPr>
              <a:xfrm>
                <a:off x="7753302" y="1994737"/>
                <a:ext cx="409804" cy="249699"/>
              </a:xfrm>
              <a:prstGeom prst="rect">
                <a:avLst/>
              </a:prstGeom>
            </p:spPr>
          </p:pic>
          <p:sp>
            <p:nvSpPr>
              <p:cNvPr id="163" name="TextBox 162"/>
              <p:cNvSpPr txBox="1"/>
              <p:nvPr/>
            </p:nvSpPr>
            <p:spPr>
              <a:xfrm>
                <a:off x="7678601" y="1972336"/>
                <a:ext cx="52835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7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Zen4</a:t>
                </a: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8126220" y="1980037"/>
                <a:ext cx="6121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5nm</a:t>
                </a:r>
              </a:p>
            </p:txBody>
          </p:sp>
          <p:sp>
            <p:nvSpPr>
              <p:cNvPr id="165" name="TextBox 164"/>
              <p:cNvSpPr txBox="1"/>
              <p:nvPr/>
            </p:nvSpPr>
            <p:spPr>
              <a:xfrm>
                <a:off x="8461430" y="1980224"/>
                <a:ext cx="58060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9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PCIe5</a:t>
                </a:r>
              </a:p>
            </p:txBody>
          </p:sp>
          <p:grpSp>
            <p:nvGrpSpPr>
              <p:cNvPr id="166" name="Group 165"/>
              <p:cNvGrpSpPr/>
              <p:nvPr/>
            </p:nvGrpSpPr>
            <p:grpSpPr>
              <a:xfrm>
                <a:off x="8163106" y="2247092"/>
                <a:ext cx="435888" cy="288000"/>
                <a:chOff x="785034" y="1613251"/>
                <a:chExt cx="488883" cy="310913"/>
              </a:xfrm>
            </p:grpSpPr>
            <p:pic>
              <p:nvPicPr>
                <p:cNvPr id="169" name="Picture 168"/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2955" t="72578" r="44880" b="26978"/>
                <a:stretch/>
              </p:blipFill>
              <p:spPr>
                <a:xfrm>
                  <a:off x="785034" y="1613251"/>
                  <a:ext cx="445057" cy="310913"/>
                </a:xfrm>
                <a:prstGeom prst="rect">
                  <a:avLst/>
                </a:prstGeom>
              </p:spPr>
            </p:pic>
            <p:sp>
              <p:nvSpPr>
                <p:cNvPr id="170" name="TextBox 169"/>
                <p:cNvSpPr txBox="1"/>
                <p:nvPr/>
              </p:nvSpPr>
              <p:spPr>
                <a:xfrm>
                  <a:off x="790283" y="1634103"/>
                  <a:ext cx="483634" cy="282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50" b="0" i="0" u="none" strike="noStrike" kern="1200" cap="none" spc="-30" normalizeH="0" baseline="0" noProof="0" dirty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Verdana" panose="020B0604030504040204" pitchFamily="34" charset="0"/>
                      <a:ea typeface="Verdana" panose="020B0604030504040204" pitchFamily="34" charset="0"/>
                      <a:cs typeface="+mn-cs"/>
                    </a:rPr>
                    <a:t>SP5</a:t>
                  </a:r>
                </a:p>
              </p:txBody>
            </p:sp>
          </p:grpSp>
          <p:sp>
            <p:nvSpPr>
              <p:cNvPr id="167" name="Rectangle 166"/>
              <p:cNvSpPr/>
              <p:nvPr/>
            </p:nvSpPr>
            <p:spPr>
              <a:xfrm>
                <a:off x="8564388" y="2234008"/>
                <a:ext cx="417811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8" name="TextBox 167"/>
              <p:cNvSpPr txBox="1"/>
              <p:nvPr/>
            </p:nvSpPr>
            <p:spPr>
              <a:xfrm>
                <a:off x="8495338" y="2265872"/>
                <a:ext cx="723111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5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>
                        <a:lumMod val="75000"/>
                        <a:lumOff val="2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DDR5</a:t>
                </a:r>
              </a:p>
            </p:txBody>
          </p:sp>
        </p:grpSp>
        <p:sp>
          <p:nvSpPr>
            <p:cNvPr id="177" name="Rectangle 176"/>
            <p:cNvSpPr/>
            <p:nvPr/>
          </p:nvSpPr>
          <p:spPr>
            <a:xfrm>
              <a:off x="0" y="1765758"/>
              <a:ext cx="9144000" cy="316808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-2485" y="1618080"/>
              <a:ext cx="9165159" cy="144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21716" y="1752877"/>
              <a:ext cx="9144000" cy="2864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349621" y="1738316"/>
              <a:ext cx="791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2017-2018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2070234" y="1736606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2018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3463172" y="1747342"/>
              <a:ext cx="7928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2019/2020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888808" y="1745203"/>
              <a:ext cx="7928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2020/2022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6554606" y="1743061"/>
              <a:ext cx="4631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8133023" y="1760238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</p:grpSp>
      <p:sp>
        <p:nvSpPr>
          <p:cNvPr id="272" name="Oval 271"/>
          <p:cNvSpPr/>
          <p:nvPr/>
        </p:nvSpPr>
        <p:spPr>
          <a:xfrm>
            <a:off x="8532100" y="2478573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7632090" y="5452262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7779681" y="5607055"/>
            <a:ext cx="277207" cy="118803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75" name="TextBox 274"/>
          <p:cNvSpPr txBox="1"/>
          <p:nvPr/>
        </p:nvSpPr>
        <p:spPr>
          <a:xfrm flipH="1">
            <a:off x="7567098" y="5527853"/>
            <a:ext cx="7109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RDNA2</a:t>
            </a:r>
            <a:endParaRPr kumimoji="0" lang="en-US" sz="1400" b="0" i="0" u="none" strike="noStrike" kern="1200" cap="none" spc="-7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ADE0B-D3E8-BCDD-514E-5927AB37DEF6}"/>
              </a:ext>
            </a:extLst>
          </p:cNvPr>
          <p:cNvSpPr txBox="1"/>
          <p:nvPr/>
        </p:nvSpPr>
        <p:spPr>
          <a:xfrm>
            <a:off x="60990" y="6240671"/>
            <a:ext cx="18347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SP3 etc.: Socket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44796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5.1.3 How have memory and PCIe connectivity evolved? (8)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486" y="458925"/>
            <a:ext cx="9390391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9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Evolution of key features of AMD’s Zen-based APU proc. lines (Based partly on [</a:t>
            </a:r>
            <a:r>
              <a:rPr kumimoji="0" lang="hu-HU" sz="1800" b="0" i="0" u="none" strike="noStrike" kern="1200" cap="none" spc="-9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246</a:t>
            </a:r>
            <a:r>
              <a:rPr kumimoji="0" lang="en-US" sz="1800" b="0" i="0" u="none" strike="noStrike" kern="1200" cap="none" spc="-9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(First line: DT APU processors, second and further lines: laptop APU processors)</a:t>
            </a:r>
          </a:p>
        </p:txBody>
      </p:sp>
      <p:sp>
        <p:nvSpPr>
          <p:cNvPr id="67" name="Rectangle 66"/>
          <p:cNvSpPr/>
          <p:nvPr/>
        </p:nvSpPr>
        <p:spPr>
          <a:xfrm>
            <a:off x="-21716" y="5470287"/>
            <a:ext cx="9162000" cy="1404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50375" t="66225" r="16973" b="15011"/>
          <a:stretch/>
        </p:blipFill>
        <p:spPr>
          <a:xfrm>
            <a:off x="3026802" y="5732847"/>
            <a:ext cx="3034347" cy="9830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1716" y="1496709"/>
            <a:ext cx="9171914" cy="5075944"/>
            <a:chOff x="-21716" y="1528152"/>
            <a:chExt cx="9171914" cy="50759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373" t="47755" b="33776"/>
            <a:stretch/>
          </p:blipFill>
          <p:spPr>
            <a:xfrm>
              <a:off x="-14961" y="2738668"/>
              <a:ext cx="9165159" cy="96754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73" t="66225" b="15011"/>
            <a:stretch/>
          </p:blipFill>
          <p:spPr>
            <a:xfrm>
              <a:off x="-20006" y="4485740"/>
              <a:ext cx="9165159" cy="9830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881" t="65441" r="56484" b="15795"/>
            <a:stretch/>
          </p:blipFill>
          <p:spPr>
            <a:xfrm>
              <a:off x="4603282" y="4617117"/>
              <a:ext cx="3311434" cy="9830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8794" y="2862570"/>
              <a:ext cx="7302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2000H/U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6374" y="2852298"/>
              <a:ext cx="7878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3000H/U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77074" y="2828613"/>
              <a:ext cx="9938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4000H/HS/U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77277" y="2831102"/>
              <a:ext cx="9938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5000H/HS/U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51116" y="2824641"/>
              <a:ext cx="91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6000H/HS/U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02064" y="2862578"/>
              <a:ext cx="99424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7040H/HS/U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50375" t="66225" r="16973" b="15011"/>
            <a:stretch/>
          </p:blipFill>
          <p:spPr>
            <a:xfrm>
              <a:off x="3016674" y="4606712"/>
              <a:ext cx="3034347" cy="98303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59142" y="4684774"/>
              <a:ext cx="6578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5000U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14954" y="4667573"/>
              <a:ext cx="6516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5x25U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1373" t="46959" b="33776"/>
            <a:stretch/>
          </p:blipFill>
          <p:spPr>
            <a:xfrm>
              <a:off x="-21716" y="1763996"/>
              <a:ext cx="9165159" cy="100922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57631" y="1885147"/>
              <a:ext cx="8034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2000G/GE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35211" y="1899779"/>
              <a:ext cx="8675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3000G/GE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5911" y="1900424"/>
              <a:ext cx="8675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4000G/GE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96114" y="1899783"/>
              <a:ext cx="8675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5000G/GE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69953" y="1883666"/>
              <a:ext cx="7399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600G/GE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37630" y="1892470"/>
              <a:ext cx="8478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7040G?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21716" y="1528152"/>
              <a:ext cx="9165159" cy="144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7432" t="39978" r="88958" b="55799"/>
            <a:stretch/>
          </p:blipFill>
          <p:spPr>
            <a:xfrm>
              <a:off x="542396" y="2423054"/>
              <a:ext cx="335574" cy="22116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l="7432" t="39978" r="88958" b="55799"/>
            <a:stretch/>
          </p:blipFill>
          <p:spPr>
            <a:xfrm>
              <a:off x="2083340" y="2419669"/>
              <a:ext cx="335574" cy="2211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32" t="39978" r="88958" b="55799"/>
            <a:stretch/>
          </p:blipFill>
          <p:spPr>
            <a:xfrm>
              <a:off x="3607349" y="2423056"/>
              <a:ext cx="335574" cy="2211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7432" t="39978" r="88958" b="55799"/>
            <a:stretch/>
          </p:blipFill>
          <p:spPr>
            <a:xfrm>
              <a:off x="5127968" y="2419671"/>
              <a:ext cx="335574" cy="2211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/>
            <a:srcRect l="89696" t="39795" r="6930" b="55965"/>
            <a:stretch/>
          </p:blipFill>
          <p:spPr>
            <a:xfrm>
              <a:off x="8188503" y="2405234"/>
              <a:ext cx="313603" cy="2220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"/>
            <a:srcRect l="89696" t="39795" r="6930" b="55965"/>
            <a:stretch/>
          </p:blipFill>
          <p:spPr>
            <a:xfrm>
              <a:off x="6671663" y="2410346"/>
              <a:ext cx="313603" cy="22203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/>
            <a:srcRect l="24343" t="58934" r="72620" b="36095"/>
            <a:stretch/>
          </p:blipFill>
          <p:spPr>
            <a:xfrm>
              <a:off x="585223" y="3337620"/>
              <a:ext cx="282298" cy="2603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/>
            <a:srcRect l="56843" t="77132" r="39288" b="18469"/>
            <a:stretch/>
          </p:blipFill>
          <p:spPr>
            <a:xfrm>
              <a:off x="520278" y="3362484"/>
              <a:ext cx="366549" cy="23490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728893" y="3353913"/>
              <a:ext cx="93821" cy="23358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35201" y="3371604"/>
              <a:ext cx="2625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5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24343" t="58934" r="72620" b="36095"/>
            <a:stretch/>
          </p:blipFill>
          <p:spPr>
            <a:xfrm>
              <a:off x="2129095" y="3338046"/>
              <a:ext cx="282298" cy="26035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"/>
            <a:srcRect l="56843" t="77132" r="39288" b="18469"/>
            <a:stretch/>
          </p:blipFill>
          <p:spPr>
            <a:xfrm>
              <a:off x="2064150" y="3367636"/>
              <a:ext cx="366549" cy="23490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2272765" y="3360627"/>
              <a:ext cx="93821" cy="23358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179073" y="3373131"/>
              <a:ext cx="2625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5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"/>
            <a:srcRect l="72812" t="76949" r="22697" b="18307"/>
            <a:stretch/>
          </p:blipFill>
          <p:spPr>
            <a:xfrm>
              <a:off x="5102572" y="3327909"/>
              <a:ext cx="417444" cy="24847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72812" t="76949" r="22697" b="18307"/>
            <a:stretch/>
          </p:blipFill>
          <p:spPr>
            <a:xfrm>
              <a:off x="3583883" y="3351403"/>
              <a:ext cx="417444" cy="24847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6618036" y="3379604"/>
              <a:ext cx="402644" cy="22915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6796287" y="3367147"/>
              <a:ext cx="149863" cy="23875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550165" y="3373736"/>
              <a:ext cx="6486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FP7r2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8143200" y="3377657"/>
              <a:ext cx="402644" cy="22915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8072992" y="3330223"/>
              <a:ext cx="6486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FP7r2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85" y="1662949"/>
              <a:ext cx="9144000" cy="2864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0390" y="1648388"/>
              <a:ext cx="791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2017-2018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1003" y="1646678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2019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16240" y="1657414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47709" y="1655275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35375" y="1653133"/>
              <a:ext cx="4631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113792" y="1670310"/>
              <a:ext cx="4631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2023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13049" y="3704380"/>
              <a:ext cx="9162000" cy="288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55841" y="4424536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2021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00280" y="4421313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-21716" y="4968894"/>
              <a:ext cx="3099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Lucienne: Notable power management enhancements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Barcelo: Minor enhancements for raising performance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24061" y="5532736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2023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50375" t="66225" r="16973" b="15011"/>
            <a:stretch/>
          </p:blipFill>
          <p:spPr>
            <a:xfrm>
              <a:off x="6055064" y="5596781"/>
              <a:ext cx="3034347" cy="98303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2"/>
            <a:srcRect l="83202" t="47755" b="33776"/>
            <a:stretch/>
          </p:blipFill>
          <p:spPr>
            <a:xfrm>
              <a:off x="7584161" y="3689085"/>
              <a:ext cx="1560992" cy="9675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8063" y="4085464"/>
              <a:ext cx="7602400" cy="540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148849" y="5773180"/>
              <a:ext cx="1322104" cy="255389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Mendocino R7x20U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4653687" y="5763378"/>
              <a:ext cx="1322104" cy="255389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Barcelo R. R. 7x30U </a:t>
              </a:r>
              <a:endParaRPr kumimoji="0" lang="en-US" sz="9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044336" y="5760802"/>
              <a:ext cx="1737830" cy="265111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Rembrandt R. R 7x35HS/U </a:t>
              </a:r>
              <a:endParaRPr kumimoji="0" lang="en-US" sz="9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7663363" y="5651793"/>
              <a:ext cx="1322104" cy="255389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Mendocino R7x20U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7663363" y="2855477"/>
              <a:ext cx="1368000" cy="180000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Dragon R. R 7x45HX</a:t>
              </a:r>
              <a:endPara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544559" y="5651793"/>
              <a:ext cx="1598209" cy="922439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2"/>
            <a:srcRect l="68287" t="54559" r="27451" b="42417"/>
            <a:stretch/>
          </p:blipFill>
          <p:spPr>
            <a:xfrm>
              <a:off x="6198126" y="6082079"/>
              <a:ext cx="396010" cy="15840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/>
            <a:srcRect l="73162" t="54517" r="22700" b="42090"/>
            <a:stretch/>
          </p:blipFill>
          <p:spPr>
            <a:xfrm>
              <a:off x="3620597" y="6065514"/>
              <a:ext cx="384563" cy="17772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2"/>
            <a:srcRect l="73162" t="54517" r="22700" b="42090"/>
            <a:stretch/>
          </p:blipFill>
          <p:spPr>
            <a:xfrm>
              <a:off x="6645184" y="6085798"/>
              <a:ext cx="384563" cy="177721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73162" t="54517" r="22700" b="42090"/>
            <a:stretch/>
          </p:blipFill>
          <p:spPr>
            <a:xfrm>
              <a:off x="8183449" y="4043299"/>
              <a:ext cx="384563" cy="177721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76352" t="56073" r="22700" b="42090"/>
            <a:stretch/>
          </p:blipFill>
          <p:spPr>
            <a:xfrm>
              <a:off x="8182395" y="4062616"/>
              <a:ext cx="360000" cy="132335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8098974" y="3998500"/>
              <a:ext cx="5027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 nm</a:t>
              </a: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2"/>
            <a:srcRect l="77581" t="54007" r="18157" b="42418"/>
            <a:stretch/>
          </p:blipFill>
          <p:spPr>
            <a:xfrm>
              <a:off x="7069348" y="6077575"/>
              <a:ext cx="360000" cy="17024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2"/>
            <a:srcRect l="77581" t="54007" r="18157" b="42418"/>
            <a:stretch/>
          </p:blipFill>
          <p:spPr>
            <a:xfrm>
              <a:off x="8606494" y="3097384"/>
              <a:ext cx="360000" cy="170242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2"/>
            <a:srcRect l="68204" t="59724" r="27107" b="36496"/>
            <a:stretch/>
          </p:blipFill>
          <p:spPr>
            <a:xfrm>
              <a:off x="7726805" y="3383944"/>
              <a:ext cx="396003" cy="18000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2"/>
            <a:srcRect l="68204" t="59724" r="27107" b="36496"/>
            <a:stretch/>
          </p:blipFill>
          <p:spPr>
            <a:xfrm>
              <a:off x="3157274" y="6333603"/>
              <a:ext cx="435611" cy="19800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2"/>
            <a:srcRect l="68204" t="59724" r="27107" b="36496"/>
            <a:stretch/>
          </p:blipFill>
          <p:spPr>
            <a:xfrm>
              <a:off x="6175460" y="6347151"/>
              <a:ext cx="435611" cy="198004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6594136" y="4483643"/>
              <a:ext cx="6486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FP72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55841" y="4369445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100280" y="4366222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980470" y="4204267"/>
              <a:ext cx="1063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Refreshed lines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607386" y="3739175"/>
              <a:ext cx="514815" cy="18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F1</a:t>
              </a:r>
              <a:endPara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138575" y="3347990"/>
              <a:ext cx="572689" cy="189537"/>
              <a:chOff x="6559638" y="3776968"/>
              <a:chExt cx="572689" cy="189537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559638" y="3786505"/>
                <a:ext cx="396000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6617512" y="3776968"/>
                <a:ext cx="514815" cy="18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F1</a:t>
                </a:r>
                <a:endPara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3584460" y="6313394"/>
              <a:ext cx="514815" cy="246221"/>
              <a:chOff x="6541198" y="3748273"/>
              <a:chExt cx="514815" cy="246221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6559638" y="3781615"/>
                <a:ext cx="396000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541198" y="3748273"/>
                <a:ext cx="5148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FT6</a:t>
                </a:r>
                <a:endPara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6608769" y="6313394"/>
              <a:ext cx="529508" cy="290702"/>
              <a:chOff x="6541198" y="3748273"/>
              <a:chExt cx="514815" cy="246221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6559638" y="3781615"/>
                <a:ext cx="396000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541198" y="3748273"/>
                <a:ext cx="5148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FP7</a:t>
                </a:r>
                <a:endPara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6633646" y="3336296"/>
              <a:ext cx="530100" cy="290704"/>
              <a:chOff x="6559638" y="3728111"/>
              <a:chExt cx="515391" cy="246221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6559638" y="3773198"/>
                <a:ext cx="396000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6560214" y="3728111"/>
                <a:ext cx="5148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FP7</a:t>
                </a:r>
                <a:endPara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8063906" y="4299465"/>
              <a:ext cx="610030" cy="238363"/>
              <a:chOff x="6498008" y="4009093"/>
              <a:chExt cx="610030" cy="238363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6583488" y="4009093"/>
                <a:ext cx="396000" cy="238363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498008" y="4018762"/>
                <a:ext cx="61003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FP7/r/8</a:t>
                </a: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7609918" y="4300222"/>
              <a:ext cx="607859" cy="254022"/>
              <a:chOff x="3881327" y="3817095"/>
              <a:chExt cx="607859" cy="254022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 rotWithShape="1">
              <a:blip r:embed="rId2"/>
              <a:srcRect l="68185" t="77744" r="30868" b="21499"/>
              <a:stretch/>
            </p:blipFill>
            <p:spPr>
              <a:xfrm>
                <a:off x="3977984" y="3876439"/>
                <a:ext cx="432000" cy="194678"/>
              </a:xfrm>
              <a:prstGeom prst="rect">
                <a:avLst/>
              </a:prstGeom>
            </p:spPr>
          </p:pic>
          <p:sp>
            <p:nvSpPr>
              <p:cNvPr id="117" name="TextBox 116"/>
              <p:cNvSpPr txBox="1"/>
              <p:nvPr/>
            </p:nvSpPr>
            <p:spPr>
              <a:xfrm>
                <a:off x="3881327" y="3817095"/>
                <a:ext cx="60785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RDNA3</a:t>
                </a: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7610795" y="2402031"/>
              <a:ext cx="607859" cy="257351"/>
              <a:chOff x="3174792" y="3713281"/>
              <a:chExt cx="607859" cy="257351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 rotWithShape="1">
              <a:blip r:embed="rId2"/>
              <a:srcRect l="68185" t="77744" r="30868" b="21499"/>
              <a:stretch/>
            </p:blipFill>
            <p:spPr>
              <a:xfrm>
                <a:off x="3265166" y="3775954"/>
                <a:ext cx="432000" cy="194678"/>
              </a:xfrm>
              <a:prstGeom prst="rect">
                <a:avLst/>
              </a:prstGeom>
            </p:spPr>
          </p:pic>
          <p:sp>
            <p:nvSpPr>
              <p:cNvPr id="123" name="TextBox 122"/>
              <p:cNvSpPr txBox="1"/>
              <p:nvPr/>
            </p:nvSpPr>
            <p:spPr>
              <a:xfrm>
                <a:off x="3174792" y="3713281"/>
                <a:ext cx="60785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RDNA3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010507" y="6316087"/>
              <a:ext cx="39600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577797" y="3329724"/>
              <a:ext cx="432000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546299" y="3342463"/>
              <a:ext cx="5500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DDR5</a:t>
              </a:r>
              <a:endPara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926432" y="6324090"/>
              <a:ext cx="5786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9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LPDDR5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056469" y="6311211"/>
              <a:ext cx="396000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2"/>
            <a:srcRect l="93856" t="59094" r="1883" b="36371"/>
            <a:stretch/>
          </p:blipFill>
          <p:spPr>
            <a:xfrm>
              <a:off x="7064708" y="6320292"/>
              <a:ext cx="396010" cy="237606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8098974" y="3778921"/>
              <a:ext cx="7293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7x40HS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-18064" y="3850016"/>
              <a:ext cx="7632000" cy="27925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61" name="Oval 60"/>
          <p:cNvSpPr/>
          <p:nvPr/>
        </p:nvSpPr>
        <p:spPr>
          <a:xfrm>
            <a:off x="7010589" y="2298552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5" name="Oval 124"/>
          <p:cNvSpPr/>
          <p:nvPr/>
        </p:nvSpPr>
        <p:spPr>
          <a:xfrm>
            <a:off x="7020034" y="3205847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6116439" y="2280571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6123667" y="3220150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4" name="Oval 133"/>
          <p:cNvSpPr/>
          <p:nvPr/>
        </p:nvSpPr>
        <p:spPr>
          <a:xfrm>
            <a:off x="7671691" y="2284182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660878" y="3234606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825387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18801" y="1386340"/>
            <a:ext cx="7997824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spcBef>
                <a:spcPct val="0"/>
              </a:spcBef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5.2 Main enhancements of dedicated Zen lines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21976" y="2312926"/>
            <a:ext cx="7994650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5.2.1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Evolution of graphics in APU lines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18800" y="2827412"/>
            <a:ext cx="7997825" cy="468000"/>
            <a:chOff x="699" y="1616"/>
            <a:chExt cx="4448" cy="544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16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-9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5.2.2 </a:t>
              </a:r>
              <a:r>
                <a:rPr lang="en-US" altLang="en-US" sz="1900" spc="-9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Inclusion of graphics in Zen 4-based gaming DT processors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527177" y="3368011"/>
            <a:ext cx="7994650" cy="726960"/>
            <a:chOff x="699" y="1634"/>
            <a:chExt cx="4448" cy="466"/>
          </a:xfrm>
        </p:grpSpPr>
        <p:sp>
          <p:nvSpPr>
            <p:cNvPr id="10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46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5.2.3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Introduction of the 3D-Vcache technology</a:t>
              </a:r>
            </a:p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  in Zen 3-based gaming DT processors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>
            <a:off x="524001" y="4174173"/>
            <a:ext cx="7997825" cy="720064"/>
            <a:chOff x="699" y="1616"/>
            <a:chExt cx="4448" cy="837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auto">
            <a:xfrm>
              <a:off x="951" y="1616"/>
              <a:ext cx="4196" cy="83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5.2.4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Raising the number of memory channels</a:t>
              </a:r>
            </a:p>
            <a:p>
              <a:pPr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  in Zen 4-based EPYC server processors</a:t>
              </a:r>
            </a:p>
          </p:txBody>
        </p:sp>
        <p:sp>
          <p:nvSpPr>
            <p:cNvPr id="14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534275" y="4926592"/>
            <a:ext cx="7997825" cy="720064"/>
            <a:chOff x="699" y="1616"/>
            <a:chExt cx="4448" cy="837"/>
          </a:xfrm>
        </p:grpSpPr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951" y="1616"/>
              <a:ext cx="4196" cy="837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5.2.5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Power management enhancements</a:t>
              </a:r>
            </a:p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           in Zen 3-based APU processors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360006A-707D-CED6-6024-8DDD966293A5}"/>
              </a:ext>
            </a:extLst>
          </p:cNvPr>
          <p:cNvSpPr txBox="1"/>
          <p:nvPr/>
        </p:nvSpPr>
        <p:spPr>
          <a:xfrm>
            <a:off x="2044221" y="5844661"/>
            <a:ext cx="39930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Lecture did not cover Section 5.2.</a:t>
            </a:r>
            <a:endParaRPr lang="hu-HU" sz="16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87690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13352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5.2.1 Evolution of graphics in APU lines</a:t>
            </a:r>
          </a:p>
        </p:txBody>
      </p:sp>
    </p:spTree>
    <p:extLst>
      <p:ext uri="{BB962C8B-B14F-4D97-AF65-F5344CB8AC3E}">
        <p14:creationId xmlns:p14="http://schemas.microsoft.com/office/powerpoint/2010/main" val="3162470574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5.2.1 Evolution of graphics in APU lines (1)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623189"/>
              </p:ext>
            </p:extLst>
          </p:nvPr>
        </p:nvGraphicFramePr>
        <p:xfrm>
          <a:off x="57146" y="1236597"/>
          <a:ext cx="9086854" cy="11484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8122">
                  <a:extLst>
                    <a:ext uri="{9D8B030D-6E8A-4147-A177-3AD203B41FA5}">
                      <a16:colId xmlns:a16="http://schemas.microsoft.com/office/drawing/2014/main" val="3753611629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675751433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959450967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466853706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536692124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1460373600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25157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Family</a:t>
                      </a:r>
                    </a:p>
                    <a:p>
                      <a:pPr algn="ctr"/>
                      <a:r>
                        <a:rPr lang="en-US" sz="1400" b="0" dirty="0"/>
                        <a:t>Introduced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</a:t>
                      </a:r>
                    </a:p>
                    <a:p>
                      <a:pPr algn="ctr"/>
                      <a:r>
                        <a:rPr lang="en-US" sz="1400" b="0" dirty="0"/>
                        <a:t>(2017)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Zen+</a:t>
                      </a:r>
                    </a:p>
                    <a:p>
                      <a:pPr algn="ctr"/>
                      <a:r>
                        <a:rPr lang="en-US" sz="1400" b="0" dirty="0"/>
                        <a:t>(2018)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(2019)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(2020)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3+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(2022)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(2022)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379564"/>
                  </a:ext>
                </a:extLst>
              </a:tr>
              <a:tr h="63026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DT/laptop</a:t>
                      </a:r>
                    </a:p>
                    <a:p>
                      <a:pPr algn="ctr"/>
                      <a:r>
                        <a:rPr lang="en-US" sz="1400" dirty="0"/>
                        <a:t>APU</a:t>
                      </a:r>
                      <a:r>
                        <a:rPr lang="en-US" sz="1400" baseline="0" dirty="0"/>
                        <a:t> proc.s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Vega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Vega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Vega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Vega</a:t>
                      </a:r>
                    </a:p>
                  </a:txBody>
                  <a:tcPr anchor="ctr">
                    <a:solidFill>
                      <a:srgbClr val="B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RDNA2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RDNA3</a:t>
                      </a:r>
                    </a:p>
                  </a:txBody>
                  <a:tcPr anchor="ctr">
                    <a:solidFill>
                      <a:srgbClr val="FFD5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73278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486" y="454781"/>
            <a:ext cx="7286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5.2.1 Evolution of graphics in APU 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146" y="2622632"/>
            <a:ext cx="908685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According to the table above,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APU processors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based on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to Zen 3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include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Vega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graphics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while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3+ processors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were improved with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RDNA2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technology.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4 line,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on the other hand, is equipped with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RDNA3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GPUs.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However, it's important to note that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RDNA3 support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was only made available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2023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for the Ryzen 7x40HS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series of laptop APU processors in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4 line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as shown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in the following Figure.</a:t>
            </a:r>
          </a:p>
        </p:txBody>
      </p:sp>
    </p:spTree>
    <p:extLst>
      <p:ext uri="{BB962C8B-B14F-4D97-AF65-F5344CB8AC3E}">
        <p14:creationId xmlns:p14="http://schemas.microsoft.com/office/powerpoint/2010/main" val="239241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5.2.1 Evolution of graphics in APU lines (2)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7486" y="458925"/>
            <a:ext cx="9067226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Evolution of key features of AMD’s Zen-based APU proc. lines (Based partly on [</a:t>
            </a:r>
            <a:r>
              <a:rPr kumimoji="0" lang="hu-HU" sz="1800" b="0" i="0" u="none" strike="noStrike" kern="1200" cap="none" spc="-10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246</a:t>
            </a:r>
            <a:r>
              <a:rPr kumimoji="0" lang="en-US" sz="1800" b="0" i="0" u="none" strike="noStrike" kern="1200" cap="none" spc="-10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(First line: DT APU processors, second and further lines: laptop APU processors)</a:t>
            </a:r>
          </a:p>
        </p:txBody>
      </p:sp>
      <p:sp>
        <p:nvSpPr>
          <p:cNvPr id="67" name="Rectangle 66"/>
          <p:cNvSpPr/>
          <p:nvPr/>
        </p:nvSpPr>
        <p:spPr>
          <a:xfrm>
            <a:off x="-21716" y="5470287"/>
            <a:ext cx="9162000" cy="1404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2"/>
          <a:srcRect l="50375" t="66225" r="16973" b="15011"/>
          <a:stretch/>
        </p:blipFill>
        <p:spPr>
          <a:xfrm>
            <a:off x="3026802" y="5732847"/>
            <a:ext cx="3034347" cy="98303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21716" y="1496709"/>
            <a:ext cx="9171914" cy="5075944"/>
            <a:chOff x="-21716" y="1528152"/>
            <a:chExt cx="9171914" cy="507594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373" t="47755" b="33776"/>
            <a:stretch/>
          </p:blipFill>
          <p:spPr>
            <a:xfrm>
              <a:off x="-14961" y="2738668"/>
              <a:ext cx="9165159" cy="967546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373" t="66225" b="15011"/>
            <a:stretch/>
          </p:blipFill>
          <p:spPr>
            <a:xfrm>
              <a:off x="-20006" y="4485740"/>
              <a:ext cx="9165159" cy="9830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7881" t="65441" r="56484" b="15795"/>
            <a:stretch/>
          </p:blipFill>
          <p:spPr>
            <a:xfrm>
              <a:off x="4603282" y="4617117"/>
              <a:ext cx="3311434" cy="9830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8794" y="2862570"/>
              <a:ext cx="73029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2000H/U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016374" y="2852298"/>
              <a:ext cx="7878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3000H/U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77074" y="2828613"/>
              <a:ext cx="9938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4000H/HS/U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077277" y="2831102"/>
              <a:ext cx="9938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5000H/HS/U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51116" y="2824641"/>
              <a:ext cx="91916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6000H/HS/U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102064" y="2862578"/>
              <a:ext cx="99424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7040H/HS/U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50375" t="66225" r="16973" b="15011"/>
            <a:stretch/>
          </p:blipFill>
          <p:spPr>
            <a:xfrm>
              <a:off x="3016674" y="4606712"/>
              <a:ext cx="3034347" cy="98303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659142" y="4684774"/>
              <a:ext cx="6578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5000U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114954" y="4667573"/>
              <a:ext cx="65160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5x25U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/>
            <a:srcRect l="1373" t="46959" b="33776"/>
            <a:stretch/>
          </p:blipFill>
          <p:spPr>
            <a:xfrm>
              <a:off x="-21716" y="1763996"/>
              <a:ext cx="9165159" cy="100922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57631" y="1885147"/>
              <a:ext cx="8034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2000G/GE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035211" y="1899779"/>
              <a:ext cx="8675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3000G/GE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5911" y="1900424"/>
              <a:ext cx="8675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4000G/GE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096114" y="1899783"/>
              <a:ext cx="86754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5000G/GE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769953" y="1883666"/>
              <a:ext cx="7399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600G/GE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37630" y="1892470"/>
              <a:ext cx="84783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7040G?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-21716" y="1528152"/>
              <a:ext cx="9165159" cy="144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l="7432" t="39978" r="88958" b="55799"/>
            <a:stretch/>
          </p:blipFill>
          <p:spPr>
            <a:xfrm>
              <a:off x="542396" y="2423054"/>
              <a:ext cx="335574" cy="221164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l="7432" t="39978" r="88958" b="55799"/>
            <a:stretch/>
          </p:blipFill>
          <p:spPr>
            <a:xfrm>
              <a:off x="2083340" y="2419669"/>
              <a:ext cx="335574" cy="221164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/>
            <a:srcRect l="7432" t="39978" r="88958" b="55799"/>
            <a:stretch/>
          </p:blipFill>
          <p:spPr>
            <a:xfrm>
              <a:off x="3607349" y="2423056"/>
              <a:ext cx="335574" cy="221164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7432" t="39978" r="88958" b="55799"/>
            <a:stretch/>
          </p:blipFill>
          <p:spPr>
            <a:xfrm>
              <a:off x="5127968" y="2419671"/>
              <a:ext cx="335574" cy="221164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/>
            <a:srcRect l="89696" t="39795" r="6930" b="55965"/>
            <a:stretch/>
          </p:blipFill>
          <p:spPr>
            <a:xfrm>
              <a:off x="8188503" y="2405234"/>
              <a:ext cx="313603" cy="2220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"/>
            <a:srcRect l="89696" t="39795" r="6930" b="55965"/>
            <a:stretch/>
          </p:blipFill>
          <p:spPr>
            <a:xfrm>
              <a:off x="6671663" y="2410346"/>
              <a:ext cx="313603" cy="22203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/>
            <a:srcRect l="24343" t="58934" r="72620" b="36095"/>
            <a:stretch/>
          </p:blipFill>
          <p:spPr>
            <a:xfrm>
              <a:off x="585223" y="3337620"/>
              <a:ext cx="282298" cy="260350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/>
            <a:srcRect l="56843" t="77132" r="39288" b="18469"/>
            <a:stretch/>
          </p:blipFill>
          <p:spPr>
            <a:xfrm>
              <a:off x="520278" y="3362484"/>
              <a:ext cx="366549" cy="234909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728893" y="3353913"/>
              <a:ext cx="93821" cy="233587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35201" y="3371604"/>
              <a:ext cx="2625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5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/>
            <a:srcRect l="24343" t="58934" r="72620" b="36095"/>
            <a:stretch/>
          </p:blipFill>
          <p:spPr>
            <a:xfrm>
              <a:off x="2129095" y="3338046"/>
              <a:ext cx="282298" cy="26035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2"/>
            <a:srcRect l="56843" t="77132" r="39288" b="18469"/>
            <a:stretch/>
          </p:blipFill>
          <p:spPr>
            <a:xfrm>
              <a:off x="2064150" y="3367636"/>
              <a:ext cx="366549" cy="234909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2272765" y="3360627"/>
              <a:ext cx="93821" cy="233587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179073" y="3373131"/>
              <a:ext cx="26257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5</a:t>
              </a: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2"/>
            <a:srcRect l="72812" t="76949" r="22697" b="18307"/>
            <a:stretch/>
          </p:blipFill>
          <p:spPr>
            <a:xfrm>
              <a:off x="5102572" y="3327909"/>
              <a:ext cx="417444" cy="248478"/>
            </a:xfrm>
            <a:prstGeom prst="rect">
              <a:avLst/>
            </a:prstGeom>
          </p:spPr>
        </p:pic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72812" t="76949" r="22697" b="18307"/>
            <a:stretch/>
          </p:blipFill>
          <p:spPr>
            <a:xfrm>
              <a:off x="3583883" y="3351403"/>
              <a:ext cx="417444" cy="248478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6618036" y="3379604"/>
              <a:ext cx="402644" cy="229157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6796287" y="3367147"/>
              <a:ext cx="149863" cy="238757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6550165" y="3373736"/>
              <a:ext cx="6486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FP7r2</a:t>
              </a: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/>
            <a:srcRect l="26835" t="59081" r="72620" b="38147"/>
            <a:stretch/>
          </p:blipFill>
          <p:spPr>
            <a:xfrm>
              <a:off x="8143200" y="3377657"/>
              <a:ext cx="402644" cy="22915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8072992" y="3330223"/>
              <a:ext cx="6486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FP7r2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2485" y="1662949"/>
              <a:ext cx="9144000" cy="28641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30390" y="1648388"/>
              <a:ext cx="79107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2017-2018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051003" y="1646678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2019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516240" y="1657414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2020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047709" y="1655275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2021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535375" y="1653133"/>
              <a:ext cx="4631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8113792" y="1670310"/>
              <a:ext cx="4631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2023</a:t>
              </a: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-13049" y="3704380"/>
              <a:ext cx="9162000" cy="288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3555841" y="4424536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2021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100280" y="4421313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-21716" y="4968894"/>
              <a:ext cx="30998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Lucienne: Notable power management enhancements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Barcelo: Minor enhancements for raising performance 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624061" y="5532736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2023</a:t>
              </a:r>
            </a:p>
          </p:txBody>
        </p:sp>
        <p:pic>
          <p:nvPicPr>
            <p:cNvPr id="70" name="Picture 69"/>
            <p:cNvPicPr>
              <a:picLocks noChangeAspect="1"/>
            </p:cNvPicPr>
            <p:nvPr/>
          </p:nvPicPr>
          <p:blipFill rotWithShape="1">
            <a:blip r:embed="rId2"/>
            <a:srcRect l="50375" t="66225" r="16973" b="15011"/>
            <a:stretch/>
          </p:blipFill>
          <p:spPr>
            <a:xfrm>
              <a:off x="6055064" y="5596781"/>
              <a:ext cx="3034347" cy="983036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 rotWithShape="1">
            <a:blip r:embed="rId2"/>
            <a:srcRect l="83202" t="47755" b="33776"/>
            <a:stretch/>
          </p:blipFill>
          <p:spPr>
            <a:xfrm>
              <a:off x="7584161" y="3689085"/>
              <a:ext cx="1560992" cy="96754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8063" y="4085464"/>
              <a:ext cx="7602400" cy="540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148849" y="5773180"/>
              <a:ext cx="1322104" cy="255389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Mendocino R7x20U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4653687" y="5763378"/>
              <a:ext cx="1322104" cy="255389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4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Barcelo R. R. 7x30U </a:t>
              </a:r>
              <a:endParaRPr kumimoji="0" lang="en-US" sz="9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6044336" y="5760802"/>
              <a:ext cx="1737830" cy="265111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Rembrandt R. R 7x35HS/U </a:t>
              </a:r>
              <a:endParaRPr kumimoji="0" lang="en-US" sz="9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7663363" y="5651793"/>
              <a:ext cx="1322104" cy="255389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Mendocino R7x20U</a:t>
              </a: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7663363" y="2855477"/>
              <a:ext cx="1368000" cy="180000"/>
            </a:xfrm>
            <a:prstGeom prst="roundRect">
              <a:avLst/>
            </a:prstGeom>
            <a:solidFill>
              <a:schemeClr val="tx2">
                <a:lumMod val="85000"/>
                <a:lumOff val="15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Dragon R. R 7x45HX</a:t>
              </a:r>
              <a:endPara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7544559" y="5651793"/>
              <a:ext cx="1598209" cy="922439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78" name="Picture 77"/>
            <p:cNvPicPr>
              <a:picLocks noChangeAspect="1"/>
            </p:cNvPicPr>
            <p:nvPr/>
          </p:nvPicPr>
          <p:blipFill rotWithShape="1">
            <a:blip r:embed="rId2"/>
            <a:srcRect l="68287" t="54559" r="27451" b="42417"/>
            <a:stretch/>
          </p:blipFill>
          <p:spPr>
            <a:xfrm>
              <a:off x="6198126" y="6082079"/>
              <a:ext cx="396010" cy="158404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 rotWithShape="1">
            <a:blip r:embed="rId2"/>
            <a:srcRect l="73162" t="54517" r="22700" b="42090"/>
            <a:stretch/>
          </p:blipFill>
          <p:spPr>
            <a:xfrm>
              <a:off x="3620597" y="6065514"/>
              <a:ext cx="384563" cy="177721"/>
            </a:xfrm>
            <a:prstGeom prst="rect">
              <a:avLst/>
            </a:prstGeom>
          </p:spPr>
        </p:pic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2"/>
            <a:srcRect l="73162" t="54517" r="22700" b="42090"/>
            <a:stretch/>
          </p:blipFill>
          <p:spPr>
            <a:xfrm>
              <a:off x="6645184" y="6085798"/>
              <a:ext cx="384563" cy="177721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2"/>
            <a:srcRect l="73162" t="54517" r="22700" b="42090"/>
            <a:stretch/>
          </p:blipFill>
          <p:spPr>
            <a:xfrm>
              <a:off x="8183449" y="4043299"/>
              <a:ext cx="384563" cy="177721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 rotWithShape="1">
            <a:blip r:embed="rId2"/>
            <a:srcRect l="76352" t="56073" r="22700" b="42090"/>
            <a:stretch/>
          </p:blipFill>
          <p:spPr>
            <a:xfrm>
              <a:off x="8182395" y="4062616"/>
              <a:ext cx="360000" cy="132335"/>
            </a:xfrm>
            <a:prstGeom prst="rect">
              <a:avLst/>
            </a:prstGeom>
          </p:spPr>
        </p:pic>
        <p:sp>
          <p:nvSpPr>
            <p:cNvPr id="83" name="TextBox 82"/>
            <p:cNvSpPr txBox="1"/>
            <p:nvPr/>
          </p:nvSpPr>
          <p:spPr>
            <a:xfrm>
              <a:off x="8098974" y="3998500"/>
              <a:ext cx="50270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4 nm</a:t>
              </a:r>
            </a:p>
          </p:txBody>
        </p:sp>
        <p:pic>
          <p:nvPicPr>
            <p:cNvPr id="84" name="Picture 83"/>
            <p:cNvPicPr>
              <a:picLocks noChangeAspect="1"/>
            </p:cNvPicPr>
            <p:nvPr/>
          </p:nvPicPr>
          <p:blipFill rotWithShape="1">
            <a:blip r:embed="rId2"/>
            <a:srcRect l="77581" t="54007" r="18157" b="42418"/>
            <a:stretch/>
          </p:blipFill>
          <p:spPr>
            <a:xfrm>
              <a:off x="7069348" y="6077575"/>
              <a:ext cx="360000" cy="170242"/>
            </a:xfrm>
            <a:prstGeom prst="rect">
              <a:avLst/>
            </a:prstGeom>
          </p:spPr>
        </p:pic>
        <p:pic>
          <p:nvPicPr>
            <p:cNvPr id="85" name="Picture 84"/>
            <p:cNvPicPr>
              <a:picLocks noChangeAspect="1"/>
            </p:cNvPicPr>
            <p:nvPr/>
          </p:nvPicPr>
          <p:blipFill rotWithShape="1">
            <a:blip r:embed="rId2"/>
            <a:srcRect l="77581" t="54007" r="18157" b="42418"/>
            <a:stretch/>
          </p:blipFill>
          <p:spPr>
            <a:xfrm>
              <a:off x="8606494" y="3097384"/>
              <a:ext cx="360000" cy="170242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2"/>
            <a:srcRect l="68204" t="59724" r="27107" b="36496"/>
            <a:stretch/>
          </p:blipFill>
          <p:spPr>
            <a:xfrm>
              <a:off x="7726805" y="3383944"/>
              <a:ext cx="396003" cy="180000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2"/>
            <a:srcRect l="68204" t="59724" r="27107" b="36496"/>
            <a:stretch/>
          </p:blipFill>
          <p:spPr>
            <a:xfrm>
              <a:off x="3157274" y="6333603"/>
              <a:ext cx="435611" cy="198004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 rotWithShape="1">
            <a:blip r:embed="rId2"/>
            <a:srcRect l="68204" t="59724" r="27107" b="36496"/>
            <a:stretch/>
          </p:blipFill>
          <p:spPr>
            <a:xfrm>
              <a:off x="6175460" y="6347151"/>
              <a:ext cx="435611" cy="198004"/>
            </a:xfrm>
            <a:prstGeom prst="rect">
              <a:avLst/>
            </a:prstGeom>
          </p:spPr>
        </p:pic>
        <p:sp>
          <p:nvSpPr>
            <p:cNvPr id="89" name="TextBox 88"/>
            <p:cNvSpPr txBox="1"/>
            <p:nvPr/>
          </p:nvSpPr>
          <p:spPr>
            <a:xfrm>
              <a:off x="6594136" y="4483643"/>
              <a:ext cx="64864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FP72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555841" y="4369445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2021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5100280" y="4366222"/>
              <a:ext cx="46423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2022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980470" y="4204267"/>
              <a:ext cx="1063112" cy="2385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5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Refreshed lines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6607386" y="3739175"/>
              <a:ext cx="514815" cy="180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F1</a:t>
              </a:r>
              <a:endPara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8138575" y="3347990"/>
              <a:ext cx="572689" cy="189537"/>
              <a:chOff x="6559638" y="3776968"/>
              <a:chExt cx="572689" cy="189537"/>
            </a:xfrm>
          </p:grpSpPr>
          <p:sp>
            <p:nvSpPr>
              <p:cNvPr id="96" name="Rounded Rectangle 95"/>
              <p:cNvSpPr/>
              <p:nvPr/>
            </p:nvSpPr>
            <p:spPr>
              <a:xfrm>
                <a:off x="6559638" y="3786505"/>
                <a:ext cx="396000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97" name="TextBox 96"/>
              <p:cNvSpPr txBox="1"/>
              <p:nvPr/>
            </p:nvSpPr>
            <p:spPr>
              <a:xfrm>
                <a:off x="6617512" y="3776968"/>
                <a:ext cx="514815" cy="1800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F1</a:t>
                </a:r>
                <a:endPara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3584460" y="6313394"/>
              <a:ext cx="514815" cy="246221"/>
              <a:chOff x="6541198" y="3748273"/>
              <a:chExt cx="514815" cy="246221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6559638" y="3781615"/>
                <a:ext cx="396000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6541198" y="3748273"/>
                <a:ext cx="5148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FT6</a:t>
                </a:r>
                <a:endPara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101" name="Group 100"/>
            <p:cNvGrpSpPr/>
            <p:nvPr/>
          </p:nvGrpSpPr>
          <p:grpSpPr>
            <a:xfrm>
              <a:off x="6608769" y="6313394"/>
              <a:ext cx="529508" cy="290702"/>
              <a:chOff x="6541198" y="3748273"/>
              <a:chExt cx="514815" cy="246221"/>
            </a:xfrm>
          </p:grpSpPr>
          <p:sp>
            <p:nvSpPr>
              <p:cNvPr id="102" name="Rounded Rectangle 101"/>
              <p:cNvSpPr/>
              <p:nvPr/>
            </p:nvSpPr>
            <p:spPr>
              <a:xfrm>
                <a:off x="6559638" y="3781615"/>
                <a:ext cx="396000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3" name="TextBox 102"/>
              <p:cNvSpPr txBox="1"/>
              <p:nvPr/>
            </p:nvSpPr>
            <p:spPr>
              <a:xfrm>
                <a:off x="6541198" y="3748273"/>
                <a:ext cx="5148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FP7</a:t>
                </a:r>
                <a:endPara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107" name="Group 106"/>
            <p:cNvGrpSpPr/>
            <p:nvPr/>
          </p:nvGrpSpPr>
          <p:grpSpPr>
            <a:xfrm>
              <a:off x="6633646" y="3336296"/>
              <a:ext cx="530100" cy="290704"/>
              <a:chOff x="6559638" y="3728111"/>
              <a:chExt cx="515391" cy="246221"/>
            </a:xfrm>
          </p:grpSpPr>
          <p:sp>
            <p:nvSpPr>
              <p:cNvPr id="108" name="Rounded Rectangle 107"/>
              <p:cNvSpPr/>
              <p:nvPr/>
            </p:nvSpPr>
            <p:spPr>
              <a:xfrm>
                <a:off x="6559638" y="3773198"/>
                <a:ext cx="396000" cy="180000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>
              <a:xfrm>
                <a:off x="6560214" y="3728111"/>
                <a:ext cx="514815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FP7</a:t>
                </a:r>
                <a:endPara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p:grpSp>
        <p:grpSp>
          <p:nvGrpSpPr>
            <p:cNvPr id="110" name="Group 109"/>
            <p:cNvGrpSpPr/>
            <p:nvPr/>
          </p:nvGrpSpPr>
          <p:grpSpPr>
            <a:xfrm>
              <a:off x="8063906" y="4299465"/>
              <a:ext cx="610030" cy="238363"/>
              <a:chOff x="6498008" y="4009093"/>
              <a:chExt cx="610030" cy="238363"/>
            </a:xfrm>
          </p:grpSpPr>
          <p:sp>
            <p:nvSpPr>
              <p:cNvPr id="111" name="Rounded Rectangle 110"/>
              <p:cNvSpPr/>
              <p:nvPr/>
            </p:nvSpPr>
            <p:spPr>
              <a:xfrm>
                <a:off x="6583488" y="4009093"/>
                <a:ext cx="396000" cy="238363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6498008" y="4018762"/>
                <a:ext cx="610030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FP7/r/8</a:t>
                </a: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7609918" y="4300222"/>
              <a:ext cx="607859" cy="254022"/>
              <a:chOff x="3881327" y="3817095"/>
              <a:chExt cx="607859" cy="254022"/>
            </a:xfrm>
          </p:grpSpPr>
          <p:pic>
            <p:nvPicPr>
              <p:cNvPr id="116" name="Picture 115"/>
              <p:cNvPicPr>
                <a:picLocks noChangeAspect="1"/>
              </p:cNvPicPr>
              <p:nvPr/>
            </p:nvPicPr>
            <p:blipFill rotWithShape="1">
              <a:blip r:embed="rId2"/>
              <a:srcRect l="68185" t="77744" r="30868" b="21499"/>
              <a:stretch/>
            </p:blipFill>
            <p:spPr>
              <a:xfrm>
                <a:off x="3977984" y="3876439"/>
                <a:ext cx="432000" cy="194678"/>
              </a:xfrm>
              <a:prstGeom prst="rect">
                <a:avLst/>
              </a:prstGeom>
            </p:spPr>
          </p:pic>
          <p:sp>
            <p:nvSpPr>
              <p:cNvPr id="117" name="TextBox 116"/>
              <p:cNvSpPr txBox="1"/>
              <p:nvPr/>
            </p:nvSpPr>
            <p:spPr>
              <a:xfrm>
                <a:off x="3881327" y="3817095"/>
                <a:ext cx="60785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RDNA3</a:t>
                </a: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7610795" y="2402031"/>
              <a:ext cx="607859" cy="257351"/>
              <a:chOff x="3174792" y="3713281"/>
              <a:chExt cx="607859" cy="257351"/>
            </a:xfrm>
          </p:grpSpPr>
          <p:pic>
            <p:nvPicPr>
              <p:cNvPr id="122" name="Picture 121"/>
              <p:cNvPicPr>
                <a:picLocks noChangeAspect="1"/>
              </p:cNvPicPr>
              <p:nvPr/>
            </p:nvPicPr>
            <p:blipFill rotWithShape="1">
              <a:blip r:embed="rId2"/>
              <a:srcRect l="68185" t="77744" r="30868" b="21499"/>
              <a:stretch/>
            </p:blipFill>
            <p:spPr>
              <a:xfrm>
                <a:off x="3265166" y="3775954"/>
                <a:ext cx="432000" cy="194678"/>
              </a:xfrm>
              <a:prstGeom prst="rect">
                <a:avLst/>
              </a:prstGeom>
            </p:spPr>
          </p:pic>
          <p:sp>
            <p:nvSpPr>
              <p:cNvPr id="123" name="TextBox 122"/>
              <p:cNvSpPr txBox="1"/>
              <p:nvPr/>
            </p:nvSpPr>
            <p:spPr>
              <a:xfrm>
                <a:off x="3174792" y="3713281"/>
                <a:ext cx="607859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-5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RDNA3</a:t>
                </a: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4010507" y="6316087"/>
              <a:ext cx="396000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8577797" y="3329724"/>
              <a:ext cx="432000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8546299" y="3342463"/>
              <a:ext cx="55000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DDR5</a:t>
              </a:r>
              <a:endParaRPr kumimoji="0" lang="en-US" sz="900" b="0" i="0" u="none" strike="noStrike" kern="1200" cap="none" spc="-3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3926432" y="6324090"/>
              <a:ext cx="5786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90" normalizeH="0" baseline="0" noProof="0" dirty="0">
                  <a:ln>
                    <a:noFill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LPDDR5</a:t>
              </a: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056469" y="6311211"/>
              <a:ext cx="396000" cy="252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30" name="Picture 129"/>
            <p:cNvPicPr>
              <a:picLocks noChangeAspect="1"/>
            </p:cNvPicPr>
            <p:nvPr/>
          </p:nvPicPr>
          <p:blipFill rotWithShape="1">
            <a:blip r:embed="rId2"/>
            <a:srcRect l="93856" t="59094" r="1883" b="36371"/>
            <a:stretch/>
          </p:blipFill>
          <p:spPr>
            <a:xfrm>
              <a:off x="7064708" y="6320292"/>
              <a:ext cx="396010" cy="237606"/>
            </a:xfrm>
            <a:prstGeom prst="rect">
              <a:avLst/>
            </a:prstGeom>
          </p:spPr>
        </p:pic>
        <p:sp>
          <p:nvSpPr>
            <p:cNvPr id="131" name="TextBox 130"/>
            <p:cNvSpPr txBox="1"/>
            <p:nvPr/>
          </p:nvSpPr>
          <p:spPr>
            <a:xfrm>
              <a:off x="8098974" y="3778921"/>
              <a:ext cx="72936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 7x40HS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-18064" y="3850016"/>
              <a:ext cx="7632000" cy="279255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34" name="Oval 133"/>
          <p:cNvSpPr/>
          <p:nvPr/>
        </p:nvSpPr>
        <p:spPr>
          <a:xfrm>
            <a:off x="7671691" y="4185030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5" name="Oval 134"/>
          <p:cNvSpPr/>
          <p:nvPr/>
        </p:nvSpPr>
        <p:spPr>
          <a:xfrm>
            <a:off x="7660878" y="3234606"/>
            <a:ext cx="504000" cy="432000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516691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5.2.1 Evolution of graphics in APU lines (3)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443521" y="1250945"/>
            <a:ext cx="5583741" cy="2307950"/>
            <a:chOff x="691102" y="1250945"/>
            <a:chExt cx="7928916" cy="4089995"/>
          </a:xfrm>
        </p:grpSpPr>
        <p:grpSp>
          <p:nvGrpSpPr>
            <p:cNvPr id="12" name="Group 11"/>
            <p:cNvGrpSpPr/>
            <p:nvPr/>
          </p:nvGrpSpPr>
          <p:grpSpPr>
            <a:xfrm>
              <a:off x="691102" y="1250945"/>
              <a:ext cx="7928916" cy="4089995"/>
              <a:chOff x="691102" y="1250945"/>
              <a:chExt cx="7928916" cy="40899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24974" t="33232" r="20488" b="20808"/>
              <a:stretch/>
            </p:blipFill>
            <p:spPr>
              <a:xfrm>
                <a:off x="691102" y="2003364"/>
                <a:ext cx="6098554" cy="2890873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3"/>
              <a:srcRect l="17860" t="51779" r="74072" b="28509"/>
              <a:stretch/>
            </p:blipFill>
            <p:spPr>
              <a:xfrm>
                <a:off x="6635546" y="2240970"/>
                <a:ext cx="1980050" cy="2713416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691102" y="1250945"/>
                <a:ext cx="7928916" cy="978547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30286" t="47083" r="52361" b="39065"/>
              <a:stretch/>
            </p:blipFill>
            <p:spPr>
              <a:xfrm>
                <a:off x="5641227" y="1290546"/>
                <a:ext cx="1940449" cy="871223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7066864" y="2003364"/>
                <a:ext cx="1481236" cy="3240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46578" t="47714" r="43506" b="44101"/>
              <a:stretch/>
            </p:blipFill>
            <p:spPr>
              <a:xfrm>
                <a:off x="7146065" y="1686556"/>
                <a:ext cx="1108828" cy="514813"/>
              </a:xfrm>
              <a:prstGeom prst="rect">
                <a:avLst/>
              </a:prstGeom>
            </p:spPr>
          </p:pic>
          <p:sp>
            <p:nvSpPr>
              <p:cNvPr id="9" name="Rectangle 8"/>
              <p:cNvSpPr/>
              <p:nvPr/>
            </p:nvSpPr>
            <p:spPr>
              <a:xfrm>
                <a:off x="6635546" y="2003364"/>
                <a:ext cx="431318" cy="3240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91102" y="4894237"/>
                <a:ext cx="594015" cy="60149"/>
              </a:xfrm>
              <a:prstGeom prst="rect">
                <a:avLst/>
              </a:prstGeom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691102" y="4872940"/>
                <a:ext cx="7924494" cy="468000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indent="-285750" algn="ctr" fontAlgn="base">
                  <a:buFont typeface="Arial" panose="020B0604020202020204" pitchFamily="34" charset="0"/>
                  <a:buChar char="•"/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364319" y="4854636"/>
              <a:ext cx="11484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-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Vega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83970" y="4832890"/>
              <a:ext cx="11484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-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RDNA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64020" y="4854636"/>
              <a:ext cx="11484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-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RDNA2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25267" y="4854636"/>
              <a:ext cx="11484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spc="-3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RDNA3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7150" y="458925"/>
            <a:ext cx="9873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Performance/Watt improvements of AMD’s subsequent graphics families [</a:t>
            </a:r>
            <a:r>
              <a:rPr lang="hu-HU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247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], [</a:t>
            </a:r>
            <a:r>
              <a:rPr lang="hu-HU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248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150" y="3794649"/>
            <a:ext cx="8916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stated in the Figure above, AMD’s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subsequent graphics families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provide about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50 %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uplift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vs. previous families in terms of performance/watt.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594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730703" y="2013352"/>
            <a:ext cx="7699375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900" spc="-8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5.2.2 Inclusion of graphics in Zen 4-based gaming DT processors</a:t>
            </a:r>
          </a:p>
        </p:txBody>
      </p:sp>
    </p:spTree>
    <p:extLst>
      <p:ext uri="{BB962C8B-B14F-4D97-AF65-F5344CB8AC3E}">
        <p14:creationId xmlns:p14="http://schemas.microsoft.com/office/powerpoint/2010/main" val="313474259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5.2.2 Inclusion of graphics in Zen 4-based gaming DT processors (1)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86" y="458925"/>
            <a:ext cx="982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5.2.2 Inclusion of graphics in Zen 4-based gaming DT processors (Ryzen 7000X) [</a:t>
            </a:r>
            <a:r>
              <a:rPr kumimoji="0" lang="hu-HU" sz="1800" b="0" i="0" u="none" strike="noStrike" kern="1200" cap="none" spc="-1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249</a:t>
            </a:r>
            <a:r>
              <a:rPr kumimoji="0" lang="en-US" sz="1800" b="0" i="0" u="none" strike="noStrike" kern="1200" cap="none" spc="-14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-1</a:t>
            </a:r>
          </a:p>
        </p:txBody>
      </p:sp>
      <p:sp>
        <p:nvSpPr>
          <p:cNvPr id="3" name="Rectangle 2"/>
          <p:cNvSpPr/>
          <p:nvPr/>
        </p:nvSpPr>
        <p:spPr>
          <a:xfrm>
            <a:off x="9864" y="854934"/>
            <a:ext cx="9144000" cy="936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190" y="857817"/>
            <a:ext cx="917321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Unlike Intel’s DT processors,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previous gaming DT processors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typically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did not include GPUs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(integrated GPUs) to spare Si area and reduce cost.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Now, AMD’s new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4-based cIOD dies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introduced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GPUs,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next Figure shows.</a:t>
            </a:r>
          </a:p>
        </p:txBody>
      </p:sp>
    </p:spTree>
    <p:extLst>
      <p:ext uri="{BB962C8B-B14F-4D97-AF65-F5344CB8AC3E}">
        <p14:creationId xmlns:p14="http://schemas.microsoft.com/office/powerpoint/2010/main" val="408693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(14)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8453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outstanding innovations around 2000 -4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86" y="775733"/>
            <a:ext cx="905684" cy="6601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When and how AMD implemented the x86-64 ISA extension and the DCA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architecture? -1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0" y="1805359"/>
            <a:ext cx="9144000" cy="612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1865" y="1484256"/>
            <a:ext cx="9337415" cy="100582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2002,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Microsoft would support the x86-64 ISA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2003, AMD shipped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K8 server processors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implementing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x86-64 ISA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DCA architecture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8525" y="3869638"/>
            <a:ext cx="914400" cy="9453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AMD’s x86-64 server and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processor lines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were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superior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Intel’s existing lines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69], and AMD’s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 share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rose on the world market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from 2003 on,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next Figure indicates.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5008" y="2488178"/>
            <a:ext cx="879522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Subsequently,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2004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took over AMD’s x86-extension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(enforced by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Microsoft’s support of this ISA) and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it in their 3. core of the Pentium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line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(called Prescott).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Intel followed AMD much later in attaching memory channels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immediately to the processor die, only in their Nehalem line in 2008. </a:t>
            </a:r>
          </a:p>
        </p:txBody>
      </p:sp>
    </p:spTree>
    <p:extLst>
      <p:ext uri="{BB962C8B-B14F-4D97-AF65-F5344CB8AC3E}">
        <p14:creationId xmlns:p14="http://schemas.microsoft.com/office/powerpoint/2010/main" val="2373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5.2.2 Inclusion of graphics in Zen 4-based gaming DT processors (2)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64906" y="1346800"/>
            <a:ext cx="7401804" cy="4181053"/>
            <a:chOff x="664906" y="1346800"/>
            <a:chExt cx="7401804" cy="41810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8158" t="18071" r="31184" b="22410"/>
            <a:stretch/>
          </p:blipFill>
          <p:spPr>
            <a:xfrm>
              <a:off x="664906" y="1346800"/>
              <a:ext cx="5366085" cy="418105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flipH="1">
              <a:off x="6126261" y="2201369"/>
              <a:ext cx="190281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SMU: System Management Unit 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86660" y="4241341"/>
              <a:ext cx="1980050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DCN: Display CoreNext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(Display Engine) 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3047008" y="4121467"/>
              <a:ext cx="554414" cy="396010"/>
            </a:xfrm>
            <a:prstGeom prst="ellipse">
              <a:avLst/>
            </a:prstGeom>
            <a:ln w="19050"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12778" y="3430810"/>
              <a:ext cx="12276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spc="-30" dirty="0">
                  <a:latin typeface="Verdana" panose="020B0604030504040204" pitchFamily="34" charset="0"/>
                  <a:ea typeface="Verdana" panose="020B0604030504040204" pitchFamily="34" charset="0"/>
                </a:rPr>
                <a:t>cIOD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95641" y="1646955"/>
              <a:ext cx="122763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b="1" spc="-30" dirty="0">
                  <a:latin typeface="Verdana" panose="020B0604030504040204" pitchFamily="34" charset="0"/>
                  <a:ea typeface="Verdana" panose="020B0604030504040204" pitchFamily="34" charset="0"/>
                </a:rPr>
                <a:t>2x CCD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7486" y="458925"/>
            <a:ext cx="9232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Inclusion of graphics in Zen 4-based gaming DT processors (Ryzen 7000X) [</a:t>
            </a:r>
            <a:r>
              <a:rPr kumimoji="0" lang="hu-HU" sz="1800" b="0" i="0" u="none" strike="noStrike" kern="1200" cap="none" spc="-7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246</a:t>
            </a:r>
            <a:r>
              <a:rPr kumimoji="0" lang="en-US" sz="1800" b="0" i="0" u="none" strike="noStrike" kern="1200" cap="none" spc="-7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-2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347" y="5725857"/>
            <a:ext cx="9144000" cy="1008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023" y="5765459"/>
            <a:ext cx="926433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GPU has, however,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modest performance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it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includes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only two CUs </a:t>
            </a:r>
            <a:r>
              <a:rPr kumimoji="0" lang="en-US" sz="1600" b="0" i="0" u="none" strike="noStrike" kern="1200" cap="none" spc="-6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(Compute Units)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whereas AMD’s Zen 3-based laptop processors incorporate 12 CUs.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AMD’s move was motivated by the fact that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Intel’s client processors usually include GPUs.</a:t>
            </a:r>
          </a:p>
        </p:txBody>
      </p:sp>
    </p:spTree>
    <p:extLst>
      <p:ext uri="{BB962C8B-B14F-4D97-AF65-F5344CB8AC3E}">
        <p14:creationId xmlns:p14="http://schemas.microsoft.com/office/powerpoint/2010/main" val="109454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5.2.2 Inclusion of graphics in Zen 4-based gaming DT processors (3)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439" t="24272" r="32592" b="27586"/>
          <a:stretch/>
        </p:blipFill>
        <p:spPr>
          <a:xfrm>
            <a:off x="1368186" y="1211344"/>
            <a:ext cx="6407627" cy="49616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57486" y="458925"/>
            <a:ext cx="8828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Die plot of a Zen 4-based cIOD die 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250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087" y="6517878"/>
            <a:ext cx="2605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WGP: WorkGroup Processor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8099" y="4461804"/>
            <a:ext cx="9095901" cy="843817"/>
          </a:xfrm>
          <a:prstGeom prst="rect">
            <a:avLst/>
          </a:prstGeom>
          <a:solidFill>
            <a:srgbClr val="FDFDF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9044" rIns="0" bIns="3174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PU-Title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33B6B0-794B-2DA3-4799-FCBDECF5F32F}"/>
              </a:ext>
            </a:extLst>
          </p:cNvPr>
          <p:cNvSpPr/>
          <p:nvPr/>
        </p:nvSpPr>
        <p:spPr>
          <a:xfrm>
            <a:off x="1007910" y="5211045"/>
            <a:ext cx="7365786" cy="1166982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2484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35783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5.2.3 Introduction of the 3D-Vcache technology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 Zen 3-based gaming DT processors</a:t>
            </a:r>
          </a:p>
        </p:txBody>
      </p:sp>
    </p:spTree>
    <p:extLst>
      <p:ext uri="{BB962C8B-B14F-4D97-AF65-F5344CB8AC3E}">
        <p14:creationId xmlns:p14="http://schemas.microsoft.com/office/powerpoint/2010/main" val="1466321539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5.2.3 Introduction of the 3D V-Cache technology in gaming DT processors (1)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8376"/>
            <a:ext cx="9144000" cy="3484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808" y="458925"/>
            <a:ext cx="6954454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5.2.3 Introduction of the 3D V-Cache technology in Z3n 3-based gaming DT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pc="-12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    </a:t>
            </a:r>
            <a:r>
              <a:rPr kumimoji="0" lang="en-GB" sz="1800" b="0" i="0" u="none" strike="noStrike" kern="1200" cap="none" spc="-12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(2021) [213]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394" y="1136279"/>
            <a:ext cx="9144000" cy="71056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86" y="1132142"/>
            <a:ext cx="914400" cy="5990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3D V-Cache technology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a kind of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3D technology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stack L3 dies on top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a base die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to increase L3 size, as shown in the Figure below.  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45" y="5725857"/>
            <a:ext cx="9112470" cy="612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25" y="5725023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 above Figure, a 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64 MB L3 cache die is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stacked vertically 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atop a Zen 3 base die.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(called CCD), providing altogether 96 MB L3 cache for 8 cores.</a:t>
            </a:r>
          </a:p>
        </p:txBody>
      </p:sp>
    </p:spTree>
    <p:extLst>
      <p:ext uri="{BB962C8B-B14F-4D97-AF65-F5344CB8AC3E}">
        <p14:creationId xmlns:p14="http://schemas.microsoft.com/office/powerpoint/2010/main" val="10394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6" grpId="0" animBg="1"/>
      <p:bldP spid="11" grpId="0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5.2.3 Introduction of the 3D V-Cache technology in gaming DT processors (2) </a:t>
            </a:r>
            <a:endParaRPr lang="en-US" dirty="0"/>
          </a:p>
        </p:txBody>
      </p:sp>
      <p:pic>
        <p:nvPicPr>
          <p:cNvPr id="2050" name="Picture 2" descr="https://cdn.mos.cms.futurecdn.net/XF3MiZV8LAsPQxj4jRq5T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350" y="1043038"/>
            <a:ext cx="890947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898" y="5507418"/>
            <a:ext cx="8928102" cy="1245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64 MB 3D V-Cache comprises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eight 8 MB L3 "segments" with 1024 contact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points per segment.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8 K contact points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bandwidth of more than 2 TB/s.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contact points will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cooper-bonded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base die.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78" y="447935"/>
            <a:ext cx="6880882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first implementation of the 3D V-Cache technology in 2022 -1 [215]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(</a:t>
            </a:r>
            <a:r>
              <a:rPr kumimoji="0" lang="en-US" sz="20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 </a:t>
            </a:r>
            <a:r>
              <a:rPr kumimoji="0" lang="en-US" sz="20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7 5800X3D DT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processor, 2022)</a:t>
            </a:r>
            <a:endParaRPr kumimoji="0" lang="en-GB" sz="20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5807" y="1831866"/>
            <a:ext cx="111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64 MB L3</a:t>
            </a:r>
          </a:p>
        </p:txBody>
      </p:sp>
      <p:sp>
        <p:nvSpPr>
          <p:cNvPr id="5" name="TextBox 4"/>
          <p:cNvSpPr txBox="1"/>
          <p:nvPr/>
        </p:nvSpPr>
        <p:spPr>
          <a:xfrm rot="21154170">
            <a:off x="4887315" y="4824240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32 MB on-die L3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031168" y="3203625"/>
            <a:ext cx="1085570" cy="93819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81328" y="2824291"/>
            <a:ext cx="996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cores</a:t>
            </a:r>
          </a:p>
        </p:txBody>
      </p:sp>
    </p:spTree>
    <p:extLst>
      <p:ext uri="{BB962C8B-B14F-4D97-AF65-F5344CB8AC3E}">
        <p14:creationId xmlns:p14="http://schemas.microsoft.com/office/powerpoint/2010/main" val="255832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5.2.3 Introduction of the 3D V-Cache technology in gaming DT processors (3)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6954454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first implementation of the 3D V-Cache technology in 2022 -2 [215]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3600" y="844010"/>
            <a:ext cx="61310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674" y="839540"/>
            <a:ext cx="9144000" cy="576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5674" y="2542383"/>
            <a:ext cx="9144000" cy="82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27" y="844010"/>
            <a:ext cx="8928100" cy="32582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 processor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enhanced with the 3D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V-cache technology is the Zen 3-based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7 5800X3D DT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05/2022.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Ryzen 7 5800X3D has 8 cores,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32+64 MB L3 (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achieved by the 3D V-Cache  technology,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3.4 GHz base frequency and 105 W TDP.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By contrast, the “simple” 8-core Ryzen 7 5800 has 32 MB L3 cache, 3.8 GHz base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frequency and 105 W TDP.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 that AMD chose an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8-core processor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their first 3D V-Cache implementation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since an 8-core processor has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just a single CPU die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no additional complexity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arises for interconnecting two CPU dies.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Further on, as the enhanced version of 3D V-Cache has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same 105 W TDP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value 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its predecessor, its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base clock frequency had to be reduced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(actually from 3.8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to 3.4 GHz).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3D V-cache enhancement is beneficial, first of all, 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 applications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8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5.2.3 Introduction of the 3D V-Cache technology in gaming DT processors (4)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6954454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second implementation of the 3D V-Cache technology </a:t>
            </a:r>
            <a:r>
              <a:rPr lang="en-GB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launched in </a:t>
            </a: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6797" y="833188"/>
            <a:ext cx="9065239" cy="27853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It came along with the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4-based </a:t>
            </a:r>
            <a:r>
              <a:rPr lang="en-US" sz="1600" spc="-60" dirty="0">
                <a:solidFill>
                  <a:srgbClr val="0070C0"/>
                </a:solidFill>
              </a:rPr>
              <a:t>Ryzen 7/9 7000X3D DT processors</a:t>
            </a:r>
            <a:r>
              <a:rPr lang="en-US" sz="1600" spc="-60" dirty="0"/>
              <a:t>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The new implementation has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CCD dies 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+ one cIOD, while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there is a 64 MB vertically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integrated L3 cache die over one of the CCD dies.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The new 3D series includes three models with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to 16 cores </a:t>
            </a: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32+32+64=128 MB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60" dirty="0"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L3 cache.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As benchmark data shows, AMD’s highest performance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120 W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16-core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3D model </a:t>
            </a:r>
          </a:p>
          <a:p>
            <a:pPr lvl="0" defTabSz="914400">
              <a:defRPr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(Ryzen 97950X3D) has typically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higher performance for gaming </a:t>
            </a:r>
            <a:r>
              <a:rPr lang="en-US" sz="1600" spc="-40" dirty="0">
                <a:latin typeface="Verdana" panose="020B0604030504040204" pitchFamily="34" charset="0"/>
                <a:ea typeface="Verdana" panose="020B0604030504040204" pitchFamily="34" charset="0"/>
              </a:rPr>
              <a:t>but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less performance</a:t>
            </a:r>
          </a:p>
          <a:p>
            <a:pPr lvl="0" defTabSz="914400"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for computing-intensive applications than Intel’s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highest performance,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150 W</a:t>
            </a:r>
          </a:p>
          <a:p>
            <a:pPr lvl="0" defTabSz="914400">
              <a:defRPr/>
            </a:pP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(16+8 core) 13</a:t>
            </a:r>
            <a:r>
              <a:rPr lang="en-US" sz="1600" baseline="300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</a:t>
            </a:r>
            <a:r>
              <a:rPr lang="en-US" sz="16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generation big.little (Raptor Lake)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i9-13900KS part (see the</a:t>
            </a:r>
          </a:p>
          <a:p>
            <a:pPr lvl="0" defTabSz="914400">
              <a:defRPr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      following benchmark results). [</a:t>
            </a:r>
            <a:r>
              <a:rPr lang="hu-HU" sz="1600" dirty="0">
                <a:latin typeface="Verdana" panose="020B0604030504040204" pitchFamily="34" charset="0"/>
                <a:ea typeface="Verdana" panose="020B0604030504040204" pitchFamily="34" charset="0"/>
              </a:rPr>
              <a:t>251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  <a:endParaRPr lang="en-GB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363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5.2.3 Introduction of the 3D V-Cache technology in gaming DT processors (5)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" y="487800"/>
            <a:ext cx="690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Typical gaming performance of the Ryzen 9 7950X3D [</a:t>
            </a:r>
            <a:r>
              <a:rPr lang="hu-HU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251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910" y="6161469"/>
            <a:ext cx="84765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demonstrated above, AMD’s Ryzen 9 7950X3D has typically higher performance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than the competition.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8406" t="32720" r="38936" b="14926"/>
          <a:stretch/>
        </p:blipFill>
        <p:spPr>
          <a:xfrm>
            <a:off x="691102" y="1092542"/>
            <a:ext cx="7801398" cy="506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60680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5.2.3 Introduction of the 3D V-Cache technology in gaming DT processors (6)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735" t="31907" r="39389" b="15353"/>
          <a:stretch/>
        </p:blipFill>
        <p:spPr>
          <a:xfrm>
            <a:off x="651501" y="973737"/>
            <a:ext cx="7840998" cy="5148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6688" y="5250646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2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" y="487800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Typical computing performance of the Ryzen 9 7950X3D [</a:t>
            </a:r>
            <a:r>
              <a:rPr lang="hu-HU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251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323" y="6240671"/>
            <a:ext cx="9018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demonstrated above, again AMD’s Ryzen 9 7950X3D has typically higher performance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than the competition.  </a:t>
            </a:r>
          </a:p>
        </p:txBody>
      </p:sp>
    </p:spTree>
    <p:extLst>
      <p:ext uri="{BB962C8B-B14F-4D97-AF65-F5344CB8AC3E}">
        <p14:creationId xmlns:p14="http://schemas.microsoft.com/office/powerpoint/2010/main" val="1803925343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49506" y="2035783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5.2.4 Raising the number of memory channels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 Zen 4-based EPYC server processors</a:t>
            </a:r>
          </a:p>
        </p:txBody>
      </p:sp>
    </p:spTree>
    <p:extLst>
      <p:ext uri="{BB962C8B-B14F-4D97-AF65-F5344CB8AC3E}">
        <p14:creationId xmlns:p14="http://schemas.microsoft.com/office/powerpoint/2010/main" val="2606416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50"/>
          <a:stretch/>
        </p:blipFill>
        <p:spPr>
          <a:xfrm>
            <a:off x="0" y="1184761"/>
            <a:ext cx="9144000" cy="48660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(15)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8067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increasing unit shares on the world market 2006-2016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[51]</a:t>
            </a:r>
          </a:p>
        </p:txBody>
      </p:sp>
      <p:sp>
        <p:nvSpPr>
          <p:cNvPr id="7" name="Oval 6"/>
          <p:cNvSpPr/>
          <p:nvPr/>
        </p:nvSpPr>
        <p:spPr>
          <a:xfrm>
            <a:off x="935421" y="1524000"/>
            <a:ext cx="1345324" cy="2932386"/>
          </a:xfrm>
          <a:prstGeom prst="ellipse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8214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spc="-4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5.2.4 Raising the number of memory channels in Zen 4-based EPYC server processors (1)</a:t>
            </a:r>
            <a:endParaRPr lang="en-US" sz="1600" spc="-4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87" t="10555" r="9376" b="6941"/>
          <a:stretch/>
        </p:blipFill>
        <p:spPr>
          <a:xfrm>
            <a:off x="204704" y="1488551"/>
            <a:ext cx="8953584" cy="5297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67" y="753987"/>
            <a:ext cx="8872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 processors have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DDR4 memory channels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64 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seen below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289" y="1466805"/>
            <a:ext cx="1399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EPYC Rome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967" y="458925"/>
            <a:ext cx="9147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5.2.4 Raising the number of memory channels in Zen 4-based EPYC server processors -1</a:t>
            </a:r>
          </a:p>
        </p:txBody>
      </p:sp>
    </p:spTree>
    <p:extLst>
      <p:ext uri="{BB962C8B-B14F-4D97-AF65-F5344CB8AC3E}">
        <p14:creationId xmlns:p14="http://schemas.microsoft.com/office/powerpoint/2010/main" val="307593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spc="-4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5.2.4 Raising the number of memory channels in Zen 4-based EPYC server processors (2)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015" t="25361" b="23053"/>
          <a:stretch/>
        </p:blipFill>
        <p:spPr>
          <a:xfrm>
            <a:off x="96838" y="2192127"/>
            <a:ext cx="9068878" cy="356061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2075" y="5831946"/>
            <a:ext cx="7762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Components of Zen 4-based server processors 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252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967" y="458925"/>
            <a:ext cx="9357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Raising the number of memory channels in Zen 4-based EPYC server processors -2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775941"/>
            <a:ext cx="914400" cy="91440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74" y="775732"/>
            <a:ext cx="9144000" cy="115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568" y="775941"/>
            <a:ext cx="949775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By contrast, AMD raised the </a:t>
            </a:r>
            <a:r>
              <a:rPr kumimoji="0" lang="en-US" sz="1600" b="0" i="0" u="none" strike="noStrike" kern="1200" cap="none" spc="-4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max. number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CPU cores to 96 </a:t>
            </a:r>
            <a:r>
              <a:rPr lang="en-US" sz="1600" spc="-4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 their Zen 4-based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4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servers (EPYC 7004)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For its implementation, AMD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enabled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the IOD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of the processor to connect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up to 12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CPU dies (CCDs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it, with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 CPU cores each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the Figure below shows. </a:t>
            </a:r>
          </a:p>
        </p:txBody>
      </p:sp>
    </p:spTree>
    <p:extLst>
      <p:ext uri="{BB962C8B-B14F-4D97-AF65-F5344CB8AC3E}">
        <p14:creationId xmlns:p14="http://schemas.microsoft.com/office/powerpoint/2010/main" val="259855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spc="-4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5.2.4 Raising the number of memory channels in Zen 4-based EPYC server processors (3)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57150" y="458925"/>
            <a:ext cx="9157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Raising the number of memory channels in Zen 4-based EPYC server processors -3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698" y="2515721"/>
            <a:ext cx="7207382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 per-core memory bandwidth of Zen 3 servers amounts to: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 8x3200/64=400 MB,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0582" y="3011244"/>
            <a:ext cx="9248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by contrast,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2698" y="3347342"/>
            <a:ext cx="5784725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 per-core memory bandwidth of Zen 4 servers is: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                          12x4800/96=600 MB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890" y="4001269"/>
            <a:ext cx="8949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It follows that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 raised the per-core memory bandwidth of their Zen 4-based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server processors by 50 % vs. the previous generation.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6563" y="4634885"/>
            <a:ext cx="88274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This is remarkable since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without increasing the number of memory channels to 12,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the per-core memory bandwidth of Zen 4-based server processors would be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96859" y="5207154"/>
            <a:ext cx="2327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8x4800/96 = 400 MB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1900" y="5506107"/>
            <a:ext cx="7444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i.e. it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would remain unchanged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vs. Zen 3-based implementations.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347" y="862029"/>
            <a:ext cx="9144000" cy="37457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27" y="869315"/>
            <a:ext cx="9311523" cy="16055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 the same time, AMD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increased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number of memory channels to 12.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is worth noting that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 servers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have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 memory channels with DDR4-3200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memory,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by contrast,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4 servers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12 memory channels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with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DDR5-4800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memory.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lang="en-US" sz="1600" spc="-4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Each memory channel </a:t>
            </a:r>
            <a:r>
              <a:rPr lang="en-US" sz="1600" spc="-4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 two independent 40-bit (32 data, 8 ECC) DDR5 subchannels</a:t>
            </a:r>
            <a:r>
              <a:rPr lang="en-US" sz="1600" spc="-4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With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the above memory specifications </a:t>
            </a:r>
          </a:p>
        </p:txBody>
      </p:sp>
    </p:spTree>
    <p:extLst>
      <p:ext uri="{BB962C8B-B14F-4D97-AF65-F5344CB8AC3E}">
        <p14:creationId xmlns:p14="http://schemas.microsoft.com/office/powerpoint/2010/main" val="3998967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4" grpId="0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spc="-4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5.2.4 Raising the number of memory channels in Zen 4-based EPYC server processors (4)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787" t="19973" r="52381" b="8424"/>
          <a:stretch/>
        </p:blipFill>
        <p:spPr>
          <a:xfrm>
            <a:off x="1760329" y="1409349"/>
            <a:ext cx="3411435" cy="43165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3621" y="3943813"/>
            <a:ext cx="2877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SCH: Server Control Hub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(It eliminates an external PCH)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89851" y="2716182"/>
            <a:ext cx="30464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GMI: Global Memory Interface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(It connects CCX core complexes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the IO Die)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150" y="458925"/>
            <a:ext cx="8456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Providing 12 memory channels by AMD’s IO Dies (IODs) in Zen 4-based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EPYC servers 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252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2012593" y="2596804"/>
            <a:ext cx="514813" cy="202022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28254" y="2596804"/>
            <a:ext cx="514813" cy="2020226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70613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spc="-4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5.2.4 Raising the number of memory channels in Zen 4-based EPYC server processors (5)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9731" t="28222" r="12323" b="18827"/>
          <a:stretch/>
        </p:blipFill>
        <p:spPr>
          <a:xfrm>
            <a:off x="44032" y="1013339"/>
            <a:ext cx="8988122" cy="5583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28" y="458925"/>
            <a:ext cx="91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2S server built up on AMD’s Zen 4-based EPYC 7004 processors 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252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2898C8-D422-920D-2C03-35700752EEA2}"/>
              </a:ext>
            </a:extLst>
          </p:cNvPr>
          <p:cNvSpPr/>
          <p:nvPr/>
        </p:nvSpPr>
        <p:spPr>
          <a:xfrm>
            <a:off x="6512449" y="1211344"/>
            <a:ext cx="1504838" cy="236552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C587B0-035A-43D0-857E-F24B7D0172DB}"/>
              </a:ext>
            </a:extLst>
          </p:cNvPr>
          <p:cNvSpPr/>
          <p:nvPr/>
        </p:nvSpPr>
        <p:spPr>
          <a:xfrm>
            <a:off x="3819581" y="5765459"/>
            <a:ext cx="1267232" cy="316808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92655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kern="1200" spc="-4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5.2.4 Raising the number of memory channels in Zen 4-based EPYC server processors (6)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486" y="813839"/>
            <a:ext cx="9374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CXL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is a new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open standard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high-speed, high-bandwidth interconnections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between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CPU and IO-devices or the memory.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" y="457430"/>
            <a:ext cx="8654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Remarks to the CXL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Compute Express Link) ports and the SERDES lanes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86" y="1407854"/>
            <a:ext cx="9602757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SERDES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(SERializer/DESerializers) lanes may work as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PCIe, SATA, USB 3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or other serial links.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Motherboard designers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configure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SERDES lanes for their specific board designs.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05278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35783"/>
            <a:ext cx="7404100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5.2.5 Power</a:t>
            </a:r>
            <a:r>
              <a:rPr kumimoji="0" lang="en-US" altLang="en-US" sz="19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management enhancements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 Zen 3-based APU processors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490790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5.2.5 Power management enhancements in Zen 3-based APU processors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" y="470502"/>
            <a:ext cx="8554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5.2.5 Power management enhancements in Zen 3-based APU processors</a:t>
            </a:r>
          </a:p>
        </p:txBody>
      </p:sp>
      <p:sp>
        <p:nvSpPr>
          <p:cNvPr id="9" name="Rectangle 8"/>
          <p:cNvSpPr/>
          <p:nvPr/>
        </p:nvSpPr>
        <p:spPr>
          <a:xfrm>
            <a:off x="9864" y="815333"/>
            <a:ext cx="9129234" cy="1800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7930" y="1401358"/>
            <a:ext cx="8633646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a) Introducing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per-core voltage and frequency scaling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rather than using only</a:t>
            </a:r>
          </a:p>
          <a:p>
            <a:pPr lvl="0">
              <a:spcAft>
                <a:spcPts val="400"/>
              </a:spcAft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 per-core frequency scaling and </a:t>
            </a:r>
          </a:p>
          <a:p>
            <a:pPr lvl="0"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b) Introducing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CPPC (Cooperative Processor Performance Control)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instead of DVFS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8391" y="854935"/>
            <a:ext cx="8698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their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3-based APU lines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AMD enhanced power management through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essential techniques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as follows: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40325" y="2247056"/>
            <a:ext cx="57493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reduce power consumption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of their APU processors.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226" y="2654835"/>
            <a:ext cx="5238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Next, we describe both techniques mentioned. </a:t>
            </a:r>
          </a:p>
        </p:txBody>
      </p:sp>
    </p:spTree>
    <p:extLst>
      <p:ext uri="{BB962C8B-B14F-4D97-AF65-F5344CB8AC3E}">
        <p14:creationId xmlns:p14="http://schemas.microsoft.com/office/powerpoint/2010/main" val="54908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5.2.5 Power management enhancements in Zen 3-based APU processors (2)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896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Introducing per-core voltage and frequency scaling rather than using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per-core frequency scaling -1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3097" y="4810310"/>
            <a:ext cx="9147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this case,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highest voltage demanded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by the cores or the GPU becomes the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selected shared voltage.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4294" y="4491299"/>
            <a:ext cx="8820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Per-core frequency scaling in AMD’s Zen 2-based Ryzen 4000 APU series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36688" y="1963763"/>
            <a:ext cx="8864032" cy="2408733"/>
            <a:chOff x="182880" y="2366701"/>
            <a:chExt cx="8864032" cy="2408733"/>
          </a:xfrm>
        </p:grpSpPr>
        <p:grpSp>
          <p:nvGrpSpPr>
            <p:cNvPr id="15" name="Group 14"/>
            <p:cNvGrpSpPr/>
            <p:nvPr/>
          </p:nvGrpSpPr>
          <p:grpSpPr>
            <a:xfrm>
              <a:off x="182880" y="2366701"/>
              <a:ext cx="8864032" cy="2408733"/>
              <a:chOff x="182880" y="2366701"/>
              <a:chExt cx="8864032" cy="240873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2880" y="2366701"/>
                <a:ext cx="8864032" cy="2408733"/>
                <a:chOff x="182880" y="2366701"/>
                <a:chExt cx="8864032" cy="2408733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1143" t="24678" r="38741" b="46280"/>
                <a:stretch/>
              </p:blipFill>
              <p:spPr>
                <a:xfrm>
                  <a:off x="182880" y="2366701"/>
                  <a:ext cx="8864032" cy="2408733"/>
                </a:xfrm>
                <a:prstGeom prst="rect">
                  <a:avLst/>
                </a:prstGeom>
              </p:spPr>
            </p:pic>
            <p:sp>
              <p:nvSpPr>
                <p:cNvPr id="10" name="Rounded Rectangle 9"/>
                <p:cNvSpPr/>
                <p:nvPr/>
              </p:nvSpPr>
              <p:spPr>
                <a:xfrm>
                  <a:off x="182880" y="2366701"/>
                  <a:ext cx="5854357" cy="349481"/>
                </a:xfrm>
                <a:prstGeom prst="roundRect">
                  <a:avLst/>
                </a:prstGeom>
                <a:solidFill>
                  <a:schemeClr val="tx1"/>
                </a:solidFill>
              </p:spPr>
              <p:txBody>
                <a:bodyPr wrap="square" rtlCol="0" anchor="ctr">
                  <a:spAutoFit/>
                </a:bodyPr>
                <a:lstStyle/>
                <a:p>
                  <a:pPr marL="285750" marR="0" lvl="0" indent="-285750" algn="ctr" defTabSz="457200" rtl="0" eaLnBrk="1" fontAlgn="base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Arial" panose="020B0604020202020204" pitchFamily="34" charset="0"/>
                    <a:buChar char="•"/>
                    <a:tabLst/>
                    <a:defRPr/>
                  </a:pPr>
                  <a:endParaRPr kumimoji="0" 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2367742" y="2904562"/>
                <a:ext cx="1427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7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(Zen 2-based)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393945" y="3784815"/>
                <a:ext cx="14278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FFFFFF">
                        <a:lumMod val="75000"/>
                      </a:srgbClr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(Zen 3-based)</a:t>
                </a:r>
              </a:p>
            </p:txBody>
          </p:sp>
        </p:grpSp>
        <p:sp>
          <p:nvSpPr>
            <p:cNvPr id="16" name="Rounded Rectangle 15"/>
            <p:cNvSpPr/>
            <p:nvPr/>
          </p:nvSpPr>
          <p:spPr>
            <a:xfrm>
              <a:off x="182880" y="3784815"/>
              <a:ext cx="4864332" cy="911417"/>
            </a:xfrm>
            <a:prstGeom prst="round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864" y="1153758"/>
            <a:ext cx="9144000" cy="6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3315" y="1157173"/>
            <a:ext cx="8386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According to the following Figure,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CPU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cores in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Zen 2-based APU lines are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only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frequency scaled,</a:t>
            </a:r>
            <a:r>
              <a:rPr kumimoji="0" lang="en-US" sz="1600" b="0" i="0" u="none" strike="noStrike" kern="1200" cap="none" spc="-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whereas all cores and the GPU share the same voltage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1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5" grpId="0" animBg="1"/>
      <p:bldP spid="18" grpId="0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975"/>
            <a:ext cx="9144000" cy="393700"/>
          </a:xfrm>
        </p:spPr>
        <p:txBody>
          <a:bodyPr/>
          <a:lstStyle/>
          <a:p>
            <a:r>
              <a:rPr lang="en-US" dirty="0"/>
              <a:t>5.2.5 Power management enhancements in Zen 3-based APU processors (3)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8962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Introducing per-core voltage and frequency scaling rather than using only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per-core frequency scaling -2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289" y="6274154"/>
            <a:ext cx="457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289" y="4973439"/>
            <a:ext cx="8967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Obviously, per-core voltage and frequency scaling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reduces power consumption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compared to the previously used shared voltage scheme.   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9935" y="4634885"/>
            <a:ext cx="94086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9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Per-core voltage and frequency scaling in the Zen 3-based Ryzen 5000 APU series [</a:t>
            </a:r>
            <a:r>
              <a:rPr kumimoji="0" lang="hu-HU" sz="1600" b="0" i="0" u="none" strike="noStrike" kern="1200" cap="none" spc="-9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253</a:t>
            </a:r>
            <a:r>
              <a:rPr kumimoji="0" lang="en-US" sz="1600" b="0" i="0" u="none" strike="noStrike" kern="1200" cap="none" spc="-9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93133" y="2161768"/>
            <a:ext cx="8796029" cy="2383099"/>
            <a:chOff x="250883" y="2161768"/>
            <a:chExt cx="8796029" cy="2383099"/>
          </a:xfrm>
        </p:grpSpPr>
        <p:grpSp>
          <p:nvGrpSpPr>
            <p:cNvPr id="10" name="Group 9"/>
            <p:cNvGrpSpPr/>
            <p:nvPr/>
          </p:nvGrpSpPr>
          <p:grpSpPr>
            <a:xfrm>
              <a:off x="250883" y="2161768"/>
              <a:ext cx="8796029" cy="2383099"/>
              <a:chOff x="250883" y="2161768"/>
              <a:chExt cx="8796029" cy="238309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1626" t="53804" r="38739" b="17664"/>
              <a:stretch/>
            </p:blipFill>
            <p:spPr>
              <a:xfrm>
                <a:off x="253999" y="2161768"/>
                <a:ext cx="8792913" cy="2366434"/>
              </a:xfrm>
              <a:prstGeom prst="rect">
                <a:avLst/>
              </a:prstGeom>
            </p:spPr>
          </p:pic>
          <p:sp>
            <p:nvSpPr>
              <p:cNvPr id="8" name="Rounded Rectangle 7"/>
              <p:cNvSpPr/>
              <p:nvPr/>
            </p:nvSpPr>
            <p:spPr>
              <a:xfrm>
                <a:off x="250883" y="2201369"/>
                <a:ext cx="5181613" cy="1267232"/>
              </a:xfrm>
              <a:prstGeom prst="roundRect">
                <a:avLst/>
              </a:prstGeom>
              <a:solidFill>
                <a:schemeClr val="tx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1626" t="42346" r="64954" b="30477"/>
              <a:stretch/>
            </p:blipFill>
            <p:spPr>
              <a:xfrm>
                <a:off x="253999" y="2290731"/>
                <a:ext cx="4927601" cy="2254136"/>
              </a:xfrm>
              <a:prstGeom prst="rect">
                <a:avLst/>
              </a:prstGeom>
            </p:spPr>
          </p:pic>
        </p:grpSp>
        <p:sp>
          <p:nvSpPr>
            <p:cNvPr id="12" name="TextBox 11"/>
            <p:cNvSpPr txBox="1"/>
            <p:nvPr/>
          </p:nvSpPr>
          <p:spPr>
            <a:xfrm>
              <a:off x="2336195" y="2261321"/>
              <a:ext cx="14278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>
                      <a:lumMod val="75000"/>
                    </a:srgbClr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(Zen 3-based)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5674" y="1092540"/>
            <a:ext cx="9144000" cy="86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4816" y="1113089"/>
            <a:ext cx="9047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their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 Ryzen 5000 APU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series, AMD improved this scheme by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implementing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per-core voltage and frequency scaling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when each core operates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at its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optimal voltage,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subsequent Figure shows.</a:t>
            </a:r>
          </a:p>
        </p:txBody>
      </p:sp>
    </p:spTree>
    <p:extLst>
      <p:ext uri="{BB962C8B-B14F-4D97-AF65-F5344CB8AC3E}">
        <p14:creationId xmlns:p14="http://schemas.microsoft.com/office/powerpoint/2010/main" val="17288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471" y="463354"/>
            <a:ext cx="2351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Preface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2882" y="766108"/>
            <a:ext cx="9039654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this Chapter, we </a:t>
            </a:r>
            <a:r>
              <a:rPr kumimoji="0" lang="en-GB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focus </a:t>
            </a:r>
            <a:r>
              <a:rPr kumimoji="0" lang="en-GB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</a:t>
            </a:r>
            <a:r>
              <a:rPr kumimoji="0" lang="en-GB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concepts </a:t>
            </a:r>
            <a:r>
              <a:rPr kumimoji="0" lang="en-GB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conceived by AMD for their Zen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to surpass Intel’s designs in performance, 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least temporarily.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shortening the subject of this Chapter, we do not discuss how the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ISA, the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microarchitecture or power management of Zen processors evolved but lay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emphasis on the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evolution of the Zen family itself.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omitted details are partly discussed in the Chapters dealing with mobile, client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and server processors in general.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71" y="2670330"/>
            <a:ext cx="3071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to the terminology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5632" y="2982339"/>
            <a:ext cx="9055299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The term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ambiguous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may refer either to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core-based processors in general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 to its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generation,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particular.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We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resolve this ambiguity by using the term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if we refer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core-based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(Family 17h-based) processors in general,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but designate its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generation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Zen core-based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addition,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designated laptop processors as mobile ones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(like Intel).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   In contrast,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assign them to client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due to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x86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nature.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(Consider here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mobile processors are 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pically Arm ISA-based).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c) We use the designations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Zen families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and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Zen lines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as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synonyms.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700" dirty="0"/>
              <a:t>Preface</a:t>
            </a:r>
          </a:p>
        </p:txBody>
      </p:sp>
    </p:spTree>
    <p:extLst>
      <p:ext uri="{BB962C8B-B14F-4D97-AF65-F5344CB8AC3E}">
        <p14:creationId xmlns:p14="http://schemas.microsoft.com/office/powerpoint/2010/main" val="132131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90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subsequent decreasing unit shares on the world market 2006-2016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[51] -1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3" y="1005348"/>
            <a:ext cx="9144000" cy="1191816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taking over AMD’s x86-64 ISA extension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newly developed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 2 line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2006, Intel regained superiority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processor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performance, so subsequently,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share in the world market started to shrink,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following Figure indicates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889337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5.2.5 Power management enhancements in Zen 3-based APU processors (4)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7755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Introducing CPPC (Cooperative Processor Performance Control)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instead of DVFS -1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2587" t="29214" r="9093" b="10494"/>
          <a:stretch/>
        </p:blipFill>
        <p:spPr>
          <a:xfrm>
            <a:off x="5720429" y="1418589"/>
            <a:ext cx="3207682" cy="3841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01626" y="5378689"/>
            <a:ext cx="3503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Contrasting the operation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CPPC and DVFS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8" name="Rectangle 7"/>
          <p:cNvSpPr/>
          <p:nvPr/>
        </p:nvSpPr>
        <p:spPr>
          <a:xfrm>
            <a:off x="-5674" y="1311984"/>
            <a:ext cx="5720429" cy="4320000"/>
          </a:xfrm>
          <a:prstGeom prst="roundRect">
            <a:avLst/>
          </a:prstGeom>
          <a:solidFill>
            <a:srgbClr val="DDF2FF"/>
          </a:solidFill>
          <a:ln w="19050">
            <a:solidFill>
              <a:srgbClr val="DDEEFF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5890" y="1339387"/>
            <a:ext cx="5346135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CPPC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(described in the Chapter on Power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management)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power control unit of the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processor takes over the actual power control.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Then, it continuously monitors the performance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demand of the actual workload and implements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fine-grained voltage/frequency control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cores with a vast number of possible working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points (voltage/frequency values).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is in contrast to DVFS when the OS has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only a few possible working points (called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P-States) and performs a coarse-grained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voltage/frequency control, as indicated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in the Figure on the right.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Fine-grained control results in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more efficient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power management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terms of power 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consumption.</a:t>
            </a:r>
          </a:p>
        </p:txBody>
      </p:sp>
    </p:spTree>
    <p:extLst>
      <p:ext uri="{BB962C8B-B14F-4D97-AF65-F5344CB8AC3E}">
        <p14:creationId xmlns:p14="http://schemas.microsoft.com/office/powerpoint/2010/main" val="1246388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5.2.5 Power management enhancements in Zen 3-based APU processors (5)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1369748"/>
            <a:ext cx="52848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further benefit of CPPC is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much improved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responsiveness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of the power control since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the power control unit of the processor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(actually a microcontroller) needs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only 1-2 ms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perform voltage/frequency changes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whereas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OS requires about 30 ms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it, as the Figure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on the right side indicates.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966" t="29214" r="35665" b="10494"/>
          <a:stretch/>
        </p:blipFill>
        <p:spPr>
          <a:xfrm>
            <a:off x="5482823" y="1448950"/>
            <a:ext cx="3326484" cy="38412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486" y="458925"/>
            <a:ext cx="7896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Introducing CPPC (Cooperative Processor Performance Control)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instead of DVFS -2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205616" y="5370073"/>
            <a:ext cx="3938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Improved responsiveness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CPPC vs. the legacy DVFS scheme,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implemented in AMD’s 5000 series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processors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1890865930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5.2.5 Power management enhancements in Zen 3-based APU processors (6)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93" t="29214" r="63985" b="10494"/>
          <a:stretch/>
        </p:blipFill>
        <p:spPr>
          <a:xfrm>
            <a:off x="5918434" y="1409349"/>
            <a:ext cx="2970075" cy="38412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6" y="458925"/>
            <a:ext cx="82768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Enhancing CPPC (Cooperative Processor Performance Control) by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preferred core technique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05616" y="5409050"/>
            <a:ext cx="3938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The preferred core technique,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implemented in AMD’s 5000 series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processors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68" y="1290545"/>
            <a:ext cx="5904000" cy="169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8451" y="1330147"/>
            <a:ext cx="5662943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addition, AMD augmented CPPC  by the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preferred core technique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their Zen 3-based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Ryzen 5000 APU processor lines.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this technique,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speeds are measured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during processor testing and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fastest core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is marked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such.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OS is informed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about the fastest core via an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agreed interface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allocates the preferred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core to the active thread in single thread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workloads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illustrated in the Figure on the right.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Obviously, the preferred core technique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raises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single thread performance scores.</a:t>
            </a:r>
          </a:p>
        </p:txBody>
      </p:sp>
    </p:spTree>
    <p:extLst>
      <p:ext uri="{BB962C8B-B14F-4D97-AF65-F5344CB8AC3E}">
        <p14:creationId xmlns:p14="http://schemas.microsoft.com/office/powerpoint/2010/main" val="3549841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5.2.5 Power management enhancements in Zen 3-based APU processors (7)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9048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Power savings achieved by the introduced power management enhancements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381" y="854935"/>
            <a:ext cx="8868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states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notable power savings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along with the implemented and partly discussed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power saving enhancements, as indicated below.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744" t="9194" r="37657" b="38941"/>
          <a:stretch/>
        </p:blipFill>
        <p:spPr>
          <a:xfrm>
            <a:off x="730703" y="1686556"/>
            <a:ext cx="7840998" cy="39714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8263" y="6091507"/>
            <a:ext cx="90862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As indicated, the implemented optimizations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reduced the power consumption of the Zen 3-based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8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Ryzen 5000 APU lines to 77-82 % when under load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to 53 % if idle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kumimoji="0" lang="hu-HU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254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].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5725858"/>
            <a:ext cx="93527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1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Power savings due to the discussed enhancements in the Zen 3-based Ryzen 5000 APU line [</a:t>
            </a:r>
            <a:r>
              <a:rPr kumimoji="0" lang="hu-HU" sz="1600" b="0" i="0" u="none" strike="noStrike" kern="1200" cap="none" spc="-1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254</a:t>
            </a:r>
            <a:r>
              <a:rPr kumimoji="0" lang="en-US" sz="1600" b="0" i="0" u="none" strike="noStrike" kern="1200" cap="none" spc="-15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00843775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224542" y="2003364"/>
            <a:ext cx="8640325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6. Case example :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Zen 4-based Ryzen 7000X gaming DT line</a:t>
            </a:r>
          </a:p>
        </p:txBody>
      </p:sp>
    </p:spTree>
    <p:extLst>
      <p:ext uri="{BB962C8B-B14F-4D97-AF65-F5344CB8AC3E}">
        <p14:creationId xmlns:p14="http://schemas.microsoft.com/office/powerpoint/2010/main" val="932964459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88" t="25177" r="8857" b="5415"/>
          <a:stretch/>
        </p:blipFill>
        <p:spPr>
          <a:xfrm>
            <a:off x="112886" y="1330147"/>
            <a:ext cx="8934027" cy="42874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869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6. Case example: The Zen 4-based Ryzen 7000X gaming DT line  [232] 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8071" y="774238"/>
            <a:ext cx="7055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Composing Zen 4-based gaming DT- and server processors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7188" y="5765459"/>
            <a:ext cx="6683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large number of transistors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used to implement the dies.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886" y="6399075"/>
            <a:ext cx="6174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AMD's Zen 4 I/O Die Detailed Courtesy of ISSCC Presentation | TechPowerUp</a:t>
            </a:r>
            <a:endParaRPr lang="en-US" sz="12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788483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6. Case example: The Zen 4-based Ryzen 7000X gaming DT line (2)</a:t>
            </a:r>
            <a:endParaRPr lang="en-US" altLang="en-US" kern="1200" spc="-60" dirty="0"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810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Case example: The Zen 4-based Ryzen 7000X gaming DT line  [232] -2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0744" y="1171743"/>
            <a:ext cx="9133256" cy="1584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4068" y="839607"/>
            <a:ext cx="8242962" cy="1036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Launched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09/2022.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Aimed at gaming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unlocked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Implemented further on as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consisting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dies: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91102" y="1844960"/>
            <a:ext cx="8728643" cy="11285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 fontAlgn="base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</a:rPr>
              <a:t>one or two eight-core, 5 nm CPU chipset(s) (CCDs)</a:t>
            </a:r>
            <a:r>
              <a:rPr lang="en-US" sz="1600" dirty="0">
                <a:solidFill>
                  <a:srgbClr val="000000"/>
                </a:solidFill>
              </a:rPr>
              <a:t>, and 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</a:rPr>
              <a:t>one 6 nm IO </a:t>
            </a:r>
            <a:r>
              <a:rPr lang="en-US" sz="1600" dirty="0" err="1">
                <a:solidFill>
                  <a:srgbClr val="0070C0"/>
                </a:solidFill>
              </a:rPr>
              <a:t>chiplet</a:t>
            </a:r>
            <a:r>
              <a:rPr lang="en-US" sz="1600" dirty="0">
                <a:solidFill>
                  <a:srgbClr val="0070C0"/>
                </a:solidFill>
              </a:rPr>
              <a:t> (</a:t>
            </a:r>
            <a:r>
              <a:rPr lang="en-US" sz="1600" dirty="0" err="1">
                <a:solidFill>
                  <a:srgbClr val="0070C0"/>
                </a:solidFill>
              </a:rPr>
              <a:t>cIOD</a:t>
            </a:r>
            <a:r>
              <a:rPr lang="en-US" sz="1600" dirty="0">
                <a:solidFill>
                  <a:srgbClr val="0070C0"/>
                </a:solidFill>
              </a:rPr>
              <a:t>) </a:t>
            </a:r>
            <a:r>
              <a:rPr lang="en-US" sz="1600" dirty="0">
                <a:solidFill>
                  <a:srgbClr val="000000"/>
                </a:solidFill>
              </a:rPr>
              <a:t>with </a:t>
            </a:r>
            <a:r>
              <a:rPr lang="en-US" sz="1600" dirty="0">
                <a:solidFill>
                  <a:srgbClr val="0070C0"/>
                </a:solidFill>
              </a:rPr>
              <a:t>quad 32-bit DDR5 </a:t>
            </a:r>
            <a:r>
              <a:rPr lang="en-US" sz="1600" dirty="0">
                <a:solidFill>
                  <a:srgbClr val="000000"/>
                </a:solidFill>
              </a:rPr>
              <a:t>memory controllers and </a:t>
            </a:r>
          </a:p>
          <a:p>
            <a:pPr lvl="0" defTabSz="914400" fontAlgn="base">
              <a:defRPr/>
            </a:pPr>
            <a:r>
              <a:rPr lang="en-US" sz="1600" dirty="0">
                <a:solidFill>
                  <a:srgbClr val="000000"/>
                </a:solidFill>
              </a:rPr>
              <a:t>      </a:t>
            </a:r>
            <a:r>
              <a:rPr lang="en-US" sz="1600" dirty="0">
                <a:solidFill>
                  <a:srgbClr val="0070C0"/>
                </a:solidFill>
              </a:rPr>
              <a:t>28 PCIe 5.0 </a:t>
            </a:r>
            <a:r>
              <a:rPr lang="en-US" sz="1600" dirty="0">
                <a:solidFill>
                  <a:srgbClr val="000000"/>
                </a:solidFill>
              </a:rPr>
              <a:t>lanes (up from 24 PCIe lanes),   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698" y="2813239"/>
            <a:ext cx="30184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shown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390650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(3)</a:t>
            </a:r>
          </a:p>
        </p:txBody>
      </p:sp>
      <p:pic>
        <p:nvPicPr>
          <p:cNvPr id="4098" name="Picture 2" descr="https://images.anandtech.com/doci/17585/SoC_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160615"/>
            <a:ext cx="8810978" cy="49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908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7000X series 16-core Gaming DT topology with 2x CCD + cIOD [232]</a:t>
            </a:r>
          </a:p>
        </p:txBody>
      </p:sp>
    </p:spTree>
    <p:extLst>
      <p:ext uri="{BB962C8B-B14F-4D97-AF65-F5344CB8AC3E}">
        <p14:creationId xmlns:p14="http://schemas.microsoft.com/office/powerpoint/2010/main" val="3462558488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(4)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3733956"/>
              </p:ext>
            </p:extLst>
          </p:nvPr>
        </p:nvGraphicFramePr>
        <p:xfrm>
          <a:off x="156120" y="955772"/>
          <a:ext cx="8920975" cy="4564441"/>
        </p:xfrm>
        <a:graphic>
          <a:graphicData uri="http://schemas.openxmlformats.org/drawingml/2006/table">
            <a:tbl>
              <a:tblPr/>
              <a:tblGrid>
                <a:gridCol w="1850443">
                  <a:extLst>
                    <a:ext uri="{9D8B030D-6E8A-4147-A177-3AD203B41FA5}">
                      <a16:colId xmlns:a16="http://schemas.microsoft.com/office/drawing/2014/main" val="2419475682"/>
                    </a:ext>
                  </a:extLst>
                </a:gridCol>
                <a:gridCol w="1256475">
                  <a:extLst>
                    <a:ext uri="{9D8B030D-6E8A-4147-A177-3AD203B41FA5}">
                      <a16:colId xmlns:a16="http://schemas.microsoft.com/office/drawing/2014/main" val="2913905869"/>
                    </a:ext>
                  </a:extLst>
                </a:gridCol>
                <a:gridCol w="970913">
                  <a:extLst>
                    <a:ext uri="{9D8B030D-6E8A-4147-A177-3AD203B41FA5}">
                      <a16:colId xmlns:a16="http://schemas.microsoft.com/office/drawing/2014/main" val="121083003"/>
                    </a:ext>
                  </a:extLst>
                </a:gridCol>
                <a:gridCol w="1039448">
                  <a:extLst>
                    <a:ext uri="{9D8B030D-6E8A-4147-A177-3AD203B41FA5}">
                      <a16:colId xmlns:a16="http://schemas.microsoft.com/office/drawing/2014/main" val="537423095"/>
                    </a:ext>
                  </a:extLst>
                </a:gridCol>
                <a:gridCol w="1370700">
                  <a:extLst>
                    <a:ext uri="{9D8B030D-6E8A-4147-A177-3AD203B41FA5}">
                      <a16:colId xmlns:a16="http://schemas.microsoft.com/office/drawing/2014/main" val="1191887785"/>
                    </a:ext>
                  </a:extLst>
                </a:gridCol>
                <a:gridCol w="845265">
                  <a:extLst>
                    <a:ext uri="{9D8B030D-6E8A-4147-A177-3AD203B41FA5}">
                      <a16:colId xmlns:a16="http://schemas.microsoft.com/office/drawing/2014/main" val="822598273"/>
                    </a:ext>
                  </a:extLst>
                </a:gridCol>
                <a:gridCol w="776730">
                  <a:extLst>
                    <a:ext uri="{9D8B030D-6E8A-4147-A177-3AD203B41FA5}">
                      <a16:colId xmlns:a16="http://schemas.microsoft.com/office/drawing/2014/main" val="475481339"/>
                    </a:ext>
                  </a:extLst>
                </a:gridCol>
                <a:gridCol w="811001">
                  <a:extLst>
                    <a:ext uri="{9D8B030D-6E8A-4147-A177-3AD203B41FA5}">
                      <a16:colId xmlns:a16="http://schemas.microsoft.com/office/drawing/2014/main" val="3367068650"/>
                    </a:ext>
                  </a:extLst>
                </a:gridCol>
              </a:tblGrid>
              <a:tr h="121693">
                <a:tc gridSpan="8">
                  <a:txBody>
                    <a:bodyPr/>
                    <a:lstStyle/>
                    <a:p>
                      <a:endParaRPr lang="en-US" sz="1400" baseline="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626635"/>
                  </a:ext>
                </a:extLst>
              </a:tr>
              <a:tr h="366247">
                <a:tc>
                  <a:txBody>
                    <a:bodyPr/>
                    <a:lstStyle/>
                    <a:p>
                      <a:endParaRPr lang="en-US" sz="1400" baseline="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Cores</a:t>
                      </a:r>
                      <a:br>
                        <a:rPr lang="en-US" sz="1400" b="1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Threads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Base</a:t>
                      </a:r>
                      <a:br>
                        <a:rPr lang="en-US" sz="1400" b="1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freq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Turbo</a:t>
                      </a:r>
                      <a:br>
                        <a:rPr lang="en-US" sz="1400" b="1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freq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Memory</a:t>
                      </a:r>
                      <a:br>
                        <a:rPr lang="en-US" sz="1400" b="1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support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L3</a:t>
                      </a:r>
                      <a:br>
                        <a:rPr lang="en-US" sz="1400" b="1" baseline="0" dirty="0">
                          <a:solidFill>
                            <a:schemeClr val="bg1"/>
                          </a:solidFill>
                        </a:rPr>
                      </a:br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Cache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TDP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baseline="0" dirty="0">
                          <a:solidFill>
                            <a:schemeClr val="bg1"/>
                          </a:solidFill>
                        </a:rPr>
                        <a:t>MSRP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1261511"/>
                  </a:ext>
                </a:extLst>
              </a:tr>
              <a:tr h="366247">
                <a:tc>
                  <a:txBody>
                    <a:bodyPr/>
                    <a:lstStyle/>
                    <a:p>
                      <a:r>
                        <a:rPr lang="en-US" sz="1400" b="1" dirty="0"/>
                        <a:t>Ryzen 9 7950X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16C / 32T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4.5GHz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5.7GHz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DDR5-5200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64 MB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170 W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2"/>
                        </a:rPr>
                        <a:t>$699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4908492"/>
                  </a:ext>
                </a:extLst>
              </a:tr>
              <a:tr h="533532">
                <a:tc>
                  <a:txBody>
                    <a:bodyPr/>
                    <a:lstStyle/>
                    <a:p>
                      <a:r>
                        <a:rPr lang="en-US" sz="1400" dirty="0"/>
                        <a:t>Ryzen 9 5950X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16C / 32T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3.4 GHz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4.9 GHz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DDR4-3200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64 MB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105 W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$799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6680348"/>
                  </a:ext>
                </a:extLst>
              </a:tr>
              <a:tr h="197882"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 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040709"/>
                  </a:ext>
                </a:extLst>
              </a:tr>
              <a:tr h="366247">
                <a:tc>
                  <a:txBody>
                    <a:bodyPr/>
                    <a:lstStyle/>
                    <a:p>
                      <a:r>
                        <a:rPr lang="en-US" sz="1400" b="1" dirty="0"/>
                        <a:t>Ryzen 9 7900X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12C / 24T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4.7GHz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5.6GHz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</a:rPr>
                        <a:t>DDR5-5200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64 MB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170 W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3"/>
                        </a:rPr>
                        <a:t>$549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996070"/>
                  </a:ext>
                </a:extLst>
              </a:tr>
              <a:tr h="366247">
                <a:tc>
                  <a:txBody>
                    <a:bodyPr/>
                    <a:lstStyle/>
                    <a:p>
                      <a:r>
                        <a:rPr lang="en-US" sz="1400" dirty="0"/>
                        <a:t>Ryzen 9 5900X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12C / 24T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3.7 GHz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4.8 GHz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</a:rPr>
                        <a:t>DDR4-3200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64 MB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105 W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$549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26915830"/>
                  </a:ext>
                </a:extLst>
              </a:tr>
              <a:tr h="0"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 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4368440"/>
                  </a:ext>
                </a:extLst>
              </a:tr>
              <a:tr h="366247">
                <a:tc>
                  <a:txBody>
                    <a:bodyPr/>
                    <a:lstStyle/>
                    <a:p>
                      <a:r>
                        <a:rPr lang="en-US" sz="1400" b="1" dirty="0"/>
                        <a:t>Ryzen 7 7700X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8C / 16T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4.5GHz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5.4GHz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</a:rPr>
                        <a:t>DDR5-5200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32 MB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105 W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4"/>
                        </a:rPr>
                        <a:t>$399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1350816"/>
                  </a:ext>
                </a:extLst>
              </a:tr>
              <a:tr h="366247">
                <a:tc>
                  <a:txBody>
                    <a:bodyPr/>
                    <a:lstStyle/>
                    <a:p>
                      <a:r>
                        <a:rPr lang="en-US" sz="1400" dirty="0"/>
                        <a:t>Ryzen 7 5800X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8C / 16T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3.8 GHz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4.7 GHz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</a:rPr>
                        <a:t>DDR4-3200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 MB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105 W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$449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5654220"/>
                  </a:ext>
                </a:extLst>
              </a:tr>
              <a:tr h="197882">
                <a:tc gridSpan="8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 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5455264"/>
                  </a:ext>
                </a:extLst>
              </a:tr>
              <a:tr h="366247">
                <a:tc>
                  <a:txBody>
                    <a:bodyPr/>
                    <a:lstStyle/>
                    <a:p>
                      <a:r>
                        <a:rPr lang="en-US" sz="1400" b="1" dirty="0"/>
                        <a:t>Ryzen 5 7600X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6C / 12T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4.7GHz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5.3GHz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444444"/>
                          </a:solidFill>
                          <a:effectLst/>
                        </a:rPr>
                        <a:t>DDR5-5200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32 MB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105 W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5"/>
                        </a:rPr>
                        <a:t>$299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2815175"/>
                  </a:ext>
                </a:extLst>
              </a:tr>
              <a:tr h="366247">
                <a:tc>
                  <a:txBody>
                    <a:bodyPr/>
                    <a:lstStyle/>
                    <a:p>
                      <a:r>
                        <a:rPr lang="en-US" sz="1400" dirty="0"/>
                        <a:t>Ryzen 5 5600X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6C / 12T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3.7 GHz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4.6 GHz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444444"/>
                          </a:solidFill>
                          <a:effectLst/>
                        </a:rPr>
                        <a:t>DDR4-3200</a:t>
                      </a:r>
                      <a:endParaRPr lang="en-US" sz="1400" dirty="0"/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32 MB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65 W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$299</a:t>
                      </a:r>
                    </a:p>
                  </a:txBody>
                  <a:tcPr marL="37405" marR="37405" marT="18702" marB="1870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339336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486" y="458925"/>
            <a:ext cx="9574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Contrasting clock rates, memory speed and TDP</a:t>
            </a:r>
            <a:r>
              <a:rPr kumimoji="0" lang="en-US" sz="1800" b="0" i="0" u="none" strike="noStrike" kern="1200" cap="none" spc="-7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of Ryzen 7000X/5000X lines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[232]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063" y="5646656"/>
            <a:ext cx="86642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According to the table above,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Ryzen 7000 models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have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higher clock frequencies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speeds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but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higher TDP values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compared to previous Ryzen 5000 models.</a:t>
            </a:r>
          </a:p>
        </p:txBody>
      </p:sp>
    </p:spTree>
    <p:extLst>
      <p:ext uri="{BB962C8B-B14F-4D97-AF65-F5344CB8AC3E}">
        <p14:creationId xmlns:p14="http://schemas.microsoft.com/office/powerpoint/2010/main" val="438139822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8794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Main enhancements of the Zen 4-based Ryzen 7000X gaming DT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vs. the previous, Zen 3-based Ryzen 5000X models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-1 [232]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969" y="1073677"/>
            <a:ext cx="4219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main enhancements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relate to the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698" y="1372630"/>
            <a:ext cx="3307637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a)  microarchitecture</a:t>
            </a:r>
          </a:p>
          <a:p>
            <a:pPr>
              <a:spcAft>
                <a:spcPts val="3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b)  client IO die (cIOD) and the</a:t>
            </a:r>
          </a:p>
          <a:p>
            <a:pPr>
              <a:spcAft>
                <a:spcPts val="3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c)  platform.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904" y="2240970"/>
            <a:ext cx="4867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These improvements will be discussed next.</a:t>
            </a:r>
          </a:p>
        </p:txBody>
      </p:sp>
    </p:spTree>
    <p:extLst>
      <p:ext uri="{BB962C8B-B14F-4D97-AF65-F5344CB8AC3E}">
        <p14:creationId xmlns:p14="http://schemas.microsoft.com/office/powerpoint/2010/main" val="21358992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1250"/>
          <a:stretch/>
        </p:blipFill>
        <p:spPr>
          <a:xfrm>
            <a:off x="0" y="1184761"/>
            <a:ext cx="9144000" cy="48660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(17)</a:t>
            </a:r>
            <a:endParaRPr lang="en-US" sz="1700" dirty="0"/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905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subsequent decreasing unit shares on the world market 2006-2016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[51] -2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6085494"/>
            <a:ext cx="9173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subsequent, decreasing market shares were caused by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superior performance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of Intel’s Core 2-based processors vs. AMD’s next (K10-based) lines.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4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6313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-3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Main enhancements of the microarchitecture [232]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14" y="838937"/>
            <a:ext cx="9144000" cy="1058779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435554" y="894193"/>
            <a:ext cx="9132191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Support of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AVX512 instructions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implemented by 256-bit wide SIMD units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in order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to avoid considerable larger Si areas,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increased L2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cache sizes of 1 MB per core, up from 512 KB.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885" y="2003364"/>
            <a:ext cx="9218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See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block diagram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of the microarchitecture of the Ryzen 7000X gaming DT with the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above enhancements highlighted in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69162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(7)</a:t>
            </a:r>
          </a:p>
        </p:txBody>
      </p:sp>
      <p:pic>
        <p:nvPicPr>
          <p:cNvPr id="19458" name="Picture 2" descr="https://images.anandtech.com/doci/17585/SoC_0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08288"/>
            <a:ext cx="8988425" cy="5055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8" y="462117"/>
            <a:ext cx="641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Overview of the microarchitecture of Zen 4 cores [232]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755650" y="5794408"/>
            <a:ext cx="1476000" cy="9626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/>
          <p:cNvCxnSpPr/>
          <p:nvPr/>
        </p:nvCxnSpPr>
        <p:spPr bwMode="auto">
          <a:xfrm>
            <a:off x="744420" y="4897651"/>
            <a:ext cx="2759176" cy="1608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790945" y="5098176"/>
            <a:ext cx="1332000" cy="1608"/>
          </a:xfrm>
          <a:prstGeom prst="lin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3354383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834" t="23777" r="14422" b="17200"/>
          <a:stretch/>
        </p:blipFill>
        <p:spPr>
          <a:xfrm>
            <a:off x="176290" y="1211868"/>
            <a:ext cx="8900334" cy="42367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6591651" y="1567753"/>
            <a:ext cx="871222" cy="1663242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6630151" y="1635128"/>
            <a:ext cx="848677" cy="1637460"/>
          </a:xfrm>
          <a:prstGeom prst="ellipse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" y="458925"/>
            <a:ext cx="8019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Overview of the cache hierarchy of the Zen 4 microarchitecture [</a:t>
            </a:r>
            <a:r>
              <a:rPr lang="hu-HU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255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" y="5607055"/>
            <a:ext cx="88877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Note that the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major difference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in this cache architecture is the </a:t>
            </a: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increased L2 cache size of </a:t>
            </a:r>
          </a:p>
          <a:p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1 MB per core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, compared to the previous 512 KB.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05095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170" t="22340" r="12234" b="13736"/>
          <a:stretch/>
        </p:blipFill>
        <p:spPr>
          <a:xfrm>
            <a:off x="42563" y="1646955"/>
            <a:ext cx="9062029" cy="45512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9141413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result of enhancing the microarchitecture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There was a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13 % IPC uplift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 4 cores vs. the previous Zen 3 core, as seen below.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Figure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ialso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ndicates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contributors to the IPC  IPC uplift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[232].</a:t>
            </a:r>
          </a:p>
        </p:txBody>
      </p:sp>
    </p:spTree>
    <p:extLst>
      <p:ext uri="{BB962C8B-B14F-4D97-AF65-F5344CB8AC3E}">
        <p14:creationId xmlns:p14="http://schemas.microsoft.com/office/powerpoint/2010/main" val="3705280077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896" t="17191" r="11410" b="10914"/>
          <a:stretch/>
        </p:blipFill>
        <p:spPr>
          <a:xfrm>
            <a:off x="52844" y="1164658"/>
            <a:ext cx="9062275" cy="49762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816" y="2954955"/>
            <a:ext cx="3393656" cy="1656000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5736658" y="3031958"/>
            <a:ext cx="596767" cy="423509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59" y="458925"/>
            <a:ext cx="782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Main enhancements of the client IO die (cIOD) – Overview [232]</a:t>
            </a:r>
          </a:p>
        </p:txBody>
      </p:sp>
    </p:spTree>
    <p:extLst>
      <p:ext uri="{BB962C8B-B14F-4D97-AF65-F5344CB8AC3E}">
        <p14:creationId xmlns:p14="http://schemas.microsoft.com/office/powerpoint/2010/main" val="352636258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86" y="458925"/>
            <a:ext cx="751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-3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Main enhancement of the client IO die (cIOD) – Integrated GPU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765758"/>
            <a:ext cx="9153628" cy="27720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-13696" y="1456971"/>
            <a:ext cx="9180000" cy="540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062" y="794628"/>
            <a:ext cx="8526758" cy="18261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Unlike Intel’s DT processors, AMD’s previous, gaming-oriented DT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typically did not include integrated GPUs to keep Si area and cost low.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Now, AMD’s new cIODs introduced 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modest performance iGPU,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the previous </a:t>
            </a:r>
          </a:p>
          <a:p>
            <a:pPr defTabSz="914400">
              <a:spcAft>
                <a:spcPts val="10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Figure shows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This GPU includes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only two CUs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(Compute Units), whereas AMD’s Zen 3-based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laptop-oriented processors incorporate 12 CUs.    </a:t>
            </a:r>
          </a:p>
        </p:txBody>
      </p:sp>
    </p:spTree>
    <p:extLst>
      <p:ext uri="{BB962C8B-B14F-4D97-AF65-F5344CB8AC3E}">
        <p14:creationId xmlns:p14="http://schemas.microsoft.com/office/powerpoint/2010/main" val="1146809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(12)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9628" y="854935"/>
            <a:ext cx="9144000" cy="576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311" y="867876"/>
            <a:ext cx="8804590" cy="20980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4x 32-bit DDR5-5200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channels rather than 2x64-bit DDR4-3200 channels </a:t>
            </a:r>
            <a:endParaRPr lang="en-US" sz="1600" spc="-3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but the new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memory controller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does not allow connecting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DDR4 memory.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28 PCIe 5.0 lanes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rather than 24 PCIe 4.0 lanes as implemented previously).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Improved IF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(Infinity Fabric).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The new implementation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doubles the transfer speed but halves the width of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communication paths, in this way it keeps the same bandwidth, but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reduces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power consumption.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9163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-50" normalizeH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Main enhancement of the client IO die (cIOD) – DDR5, PCIe 5.0 and enhanced IF</a:t>
            </a:r>
          </a:p>
        </p:txBody>
      </p:sp>
    </p:spTree>
    <p:extLst>
      <p:ext uri="{BB962C8B-B14F-4D97-AF65-F5344CB8AC3E}">
        <p14:creationId xmlns:p14="http://schemas.microsoft.com/office/powerpoint/2010/main" val="410446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(13)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1716" y="81468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85" y="458925"/>
            <a:ext cx="9504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0" i="0" u="none" strike="noStrike" kern="1200" cap="none" spc="-3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c) Main enhancements of the platform - Introducing the AM5 platform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1973" y="2773638"/>
            <a:ext cx="75773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Ryzen 7000X line needs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600-series chipsets and motherboards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836772"/>
            <a:ext cx="9144000" cy="1872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89219" y="823858"/>
            <a:ext cx="9036705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</a:rPr>
              <a:t>A </a:t>
            </a:r>
            <a:r>
              <a:rPr lang="en-US" sz="1600" spc="-30" dirty="0">
                <a:solidFill>
                  <a:srgbClr val="FF0000"/>
                </a:solidFill>
              </a:rPr>
              <a:t>new AM5 platform </a:t>
            </a:r>
            <a:r>
              <a:rPr lang="en-US" sz="1600" spc="-30" dirty="0"/>
              <a:t>is needed to support </a:t>
            </a:r>
            <a:r>
              <a:rPr lang="en-US" sz="1600" spc="-30" dirty="0">
                <a:solidFill>
                  <a:srgbClr val="0070C0"/>
                </a:solidFill>
              </a:rPr>
              <a:t>DDR5 and PCIe 5.0 connectivity. 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replaces the previous AM4 platform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that supported DDR4 and PCIe 4.0 connectivity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      and has been used from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2017 on.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AM5 platform uses the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LGA 1718 socket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(Land Grid Array).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This is a </a:t>
            </a:r>
            <a:r>
              <a:rPr lang="en-US" sz="1600" spc="-6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departure from PGA sockets</a:t>
            </a: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as the AM4 platform still used the PGA 1331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(Pin Grid Array)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type of socket.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114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(14)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746269"/>
              </p:ext>
            </p:extLst>
          </p:nvPr>
        </p:nvGraphicFramePr>
        <p:xfrm>
          <a:off x="71437" y="1092541"/>
          <a:ext cx="8885750" cy="32142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32516">
                  <a:extLst>
                    <a:ext uri="{9D8B030D-6E8A-4147-A177-3AD203B41FA5}">
                      <a16:colId xmlns:a16="http://schemas.microsoft.com/office/drawing/2014/main" val="4215022924"/>
                    </a:ext>
                  </a:extLst>
                </a:gridCol>
                <a:gridCol w="2096183">
                  <a:extLst>
                    <a:ext uri="{9D8B030D-6E8A-4147-A177-3AD203B41FA5}">
                      <a16:colId xmlns:a16="http://schemas.microsoft.com/office/drawing/2014/main" val="388024183"/>
                    </a:ext>
                  </a:extLst>
                </a:gridCol>
                <a:gridCol w="449167">
                  <a:extLst>
                    <a:ext uri="{9D8B030D-6E8A-4147-A177-3AD203B41FA5}">
                      <a16:colId xmlns:a16="http://schemas.microsoft.com/office/drawing/2014/main" val="1796351623"/>
                    </a:ext>
                  </a:extLst>
                </a:gridCol>
                <a:gridCol w="3267307">
                  <a:extLst>
                    <a:ext uri="{9D8B030D-6E8A-4147-A177-3AD203B41FA5}">
                      <a16:colId xmlns:a16="http://schemas.microsoft.com/office/drawing/2014/main" val="4241164003"/>
                    </a:ext>
                  </a:extLst>
                </a:gridCol>
                <a:gridCol w="540577">
                  <a:extLst>
                    <a:ext uri="{9D8B030D-6E8A-4147-A177-3AD203B41FA5}">
                      <a16:colId xmlns:a16="http://schemas.microsoft.com/office/drawing/2014/main" val="4273167655"/>
                    </a:ext>
                  </a:extLst>
                </a:gridCol>
              </a:tblGrid>
              <a:tr h="3892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Socket AM4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 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Socket AM5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738976"/>
                  </a:ext>
                </a:extLst>
              </a:tr>
              <a:tr h="3320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Package Type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PGA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LGA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extLst>
                  <a:ext uri="{0D108BD9-81ED-4DB2-BD59-A6C34878D82A}">
                    <a16:rowId xmlns:a16="http://schemas.microsoft.com/office/drawing/2014/main" val="2683724074"/>
                  </a:ext>
                </a:extLst>
              </a:tr>
              <a:tr h="3342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Package Size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40mm x 40mm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40mm x 40mm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extLst>
                  <a:ext uri="{0D108BD9-81ED-4DB2-BD59-A6C34878D82A}">
                    <a16:rowId xmlns:a16="http://schemas.microsoft.com/office/drawing/2014/main" val="1381991205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Pin count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1331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1718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extLst>
                  <a:ext uri="{0D108BD9-81ED-4DB2-BD59-A6C34878D82A}">
                    <a16:rowId xmlns:a16="http://schemas.microsoft.com/office/drawing/2014/main" val="1072360844"/>
                  </a:ext>
                </a:extLst>
              </a:tr>
              <a:tr h="2949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Memory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DDR4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DDR5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extLst>
                  <a:ext uri="{0D108BD9-81ED-4DB2-BD59-A6C34878D82A}">
                    <a16:rowId xmlns:a16="http://schemas.microsoft.com/office/drawing/2014/main" val="3993797112"/>
                  </a:ext>
                </a:extLst>
              </a:tr>
              <a:tr h="2394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PCIe®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24 Lanes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28 Lanes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extLst>
                  <a:ext uri="{0D108BD9-81ED-4DB2-BD59-A6C34878D82A}">
                    <a16:rowId xmlns:a16="http://schemas.microsoft.com/office/drawing/2014/main" val="1993236122"/>
                  </a:ext>
                </a:extLst>
              </a:tr>
              <a:tr h="6167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Display Interfaces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3x Dedicated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1x Dedicated, 3x Type-C™(Hybrid GFX support)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extLst>
                  <a:ext uri="{0D108BD9-81ED-4DB2-BD59-A6C34878D82A}">
                    <a16:rowId xmlns:a16="http://schemas.microsoft.com/office/drawing/2014/main" val="1403700691"/>
                  </a:ext>
                </a:extLst>
              </a:tr>
              <a:tr h="70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USB Support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4x USB 3.2 (Type-A)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j-lt"/>
                        </a:rPr>
                        <a:t>3x USB 3.2 with Type-C™ 1x USB 3.2 (Type-A)            1x USB 2.0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5215" marR="5215" marT="5215" marB="0" anchor="ctr"/>
                </a:tc>
                <a:extLst>
                  <a:ext uri="{0D108BD9-81ED-4DB2-BD59-A6C34878D82A}">
                    <a16:rowId xmlns:a16="http://schemas.microsoft.com/office/drawing/2014/main" val="41411068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486" y="458925"/>
            <a:ext cx="764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Contrasting main features of AMD’s AM4 and AM5 platforms [232]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5765459"/>
            <a:ext cx="88769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seen above, the main improvements relate to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package type, pin count, memory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type,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well as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number and type of the PCIe lanes.</a:t>
            </a:r>
          </a:p>
        </p:txBody>
      </p:sp>
    </p:spTree>
    <p:extLst>
      <p:ext uri="{BB962C8B-B14F-4D97-AF65-F5344CB8AC3E}">
        <p14:creationId xmlns:p14="http://schemas.microsoft.com/office/powerpoint/2010/main" val="2367162937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(15)</a:t>
            </a:r>
          </a:p>
        </p:txBody>
      </p:sp>
      <p:pic>
        <p:nvPicPr>
          <p:cNvPr id="17412" name="Picture 4" descr="https://images.anandtech.com/doci/17585/SoC_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94" y="1259477"/>
            <a:ext cx="8772353" cy="493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9231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Zen 4-based Ryzen 7000X DT platform with the X670 chipset [232]</a:t>
            </a:r>
          </a:p>
        </p:txBody>
      </p:sp>
    </p:spTree>
    <p:extLst>
      <p:ext uri="{BB962C8B-B14F-4D97-AF65-F5344CB8AC3E}">
        <p14:creationId xmlns:p14="http://schemas.microsoft.com/office/powerpoint/2010/main" val="2055329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(18)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2511"/>
          <a:stretch/>
        </p:blipFill>
        <p:spPr>
          <a:xfrm>
            <a:off x="58635" y="1367181"/>
            <a:ext cx="9086250" cy="50467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5901" y="5524902"/>
            <a:ext cx="683200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(Core 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2844" y="6439301"/>
            <a:ext cx="7339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Figure makes clear why AMD loose their market share to Intel.</a:t>
            </a:r>
          </a:p>
        </p:txBody>
      </p:sp>
      <p:sp>
        <p:nvSpPr>
          <p:cNvPr id="5" name="Oval 4"/>
          <p:cNvSpPr/>
          <p:nvPr/>
        </p:nvSpPr>
        <p:spPr>
          <a:xfrm>
            <a:off x="1891862" y="3857297"/>
            <a:ext cx="45719" cy="903889"/>
          </a:xfrm>
          <a:prstGeom prst="ellipse">
            <a:avLst/>
          </a:prstGeom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 rot="1431975">
            <a:off x="8200127" y="2510807"/>
            <a:ext cx="540811" cy="1908000"/>
          </a:xfrm>
          <a:prstGeom prst="ellipse">
            <a:avLst/>
          </a:prstGeom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1716" y="458925"/>
            <a:ext cx="9144000" cy="7524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86" y="458925"/>
            <a:ext cx="9802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reason for AMD’s decreasing market shares in 2006-2017: Lower single-core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performance vs. Intel, as indicated by </a:t>
            </a:r>
            <a:r>
              <a:rPr kumimoji="0" lang="en-US" sz="1800" b="0" i="0" u="none" strike="noStrike" kern="1200" cap="none" spc="-2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800" b="0" i="0" u="none" strike="noStrike" kern="1200" cap="none" spc="-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15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benchmark scores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[89]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77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(16)</a:t>
            </a:r>
          </a:p>
        </p:txBody>
      </p:sp>
      <p:sp>
        <p:nvSpPr>
          <p:cNvPr id="4" name="Rectangle 3"/>
          <p:cNvSpPr/>
          <p:nvPr/>
        </p:nvSpPr>
        <p:spPr>
          <a:xfrm>
            <a:off x="572299" y="2698754"/>
            <a:ext cx="9124335" cy="1205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a/b)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Geekbench 5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ST/MT cross-platform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benchmark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scores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c/d)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 R23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ST/MT multimedia content creation cross-platform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scores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e)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performance results.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458788"/>
            <a:ext cx="242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Performance 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6289" y="2320172"/>
            <a:ext cx="7349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Subsequently we show characteristic performance results as follows: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492" y="840571"/>
            <a:ext cx="9133256" cy="1440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626" y="851657"/>
            <a:ext cx="9900514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4-based Ryzen 9 7950X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retook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 performance crone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Intel’s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 Alder Lake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 in 09/2022.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after Intel introduced their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gen. Raptor Lake DT line in 10/2022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both AMD’s Ryzen 7000 and Intel’s Raptor Lake lines are considered having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comparable performance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a wide range of applications [232].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7246CF-1D84-DB24-B71D-583506B1391D}"/>
              </a:ext>
            </a:extLst>
          </p:cNvPr>
          <p:cNvSpPr txBox="1"/>
          <p:nvPr/>
        </p:nvSpPr>
        <p:spPr>
          <a:xfrm>
            <a:off x="255588" y="5814300"/>
            <a:ext cx="49516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Geekbench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: Cross platform, system benchmark</a:t>
            </a:r>
          </a:p>
          <a:p>
            <a:r>
              <a:rPr lang="en-US" sz="16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Cinebench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: Cross-</a:t>
            </a:r>
            <a:r>
              <a:rPr lang="en-US" sz="16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platfor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,, hardware capabilities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8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 animBg="1"/>
      <p:bldP spid="3" grpId="0"/>
    </p:bld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(17)</a:t>
            </a:r>
          </a:p>
        </p:txBody>
      </p:sp>
      <p:pic>
        <p:nvPicPr>
          <p:cNvPr id="9218" name="Picture 2" descr="(8-1c) Geekbench 5 Single Th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56821"/>
            <a:ext cx="8887998" cy="478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898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GeekB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ench 5 ST scores of Ryzen 9 7950X and competing processors [232]</a:t>
            </a:r>
          </a:p>
        </p:txBody>
      </p:sp>
    </p:spTree>
    <p:extLst>
      <p:ext uri="{BB962C8B-B14F-4D97-AF65-F5344CB8AC3E}">
        <p14:creationId xmlns:p14="http://schemas.microsoft.com/office/powerpoint/2010/main" val="2137491769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(18)</a:t>
            </a:r>
          </a:p>
        </p:txBody>
      </p:sp>
      <p:pic>
        <p:nvPicPr>
          <p:cNvPr id="10242" name="Picture 2" descr="(8-1d) Geekbench 5 Multi-Th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02" y="1349485"/>
            <a:ext cx="8624631" cy="4644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902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GeekB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ench 5 MT scores of Ryzen 9 7950X and competing processors [232]</a:t>
            </a:r>
          </a:p>
        </p:txBody>
      </p:sp>
    </p:spTree>
    <p:extLst>
      <p:ext uri="{BB962C8B-B14F-4D97-AF65-F5344CB8AC3E}">
        <p14:creationId xmlns:p14="http://schemas.microsoft.com/office/powerpoint/2010/main" val="2914596283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(19)</a:t>
            </a:r>
          </a:p>
        </p:txBody>
      </p:sp>
      <p:pic>
        <p:nvPicPr>
          <p:cNvPr id="7170" name="Picture 2" descr="(4-7a) CineBench R23 Single Th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1319988"/>
            <a:ext cx="8851477" cy="476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150" y="458925"/>
            <a:ext cx="916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 R23 ST scores of Ryzen 9 7950X and competing processors [232]</a:t>
            </a:r>
          </a:p>
        </p:txBody>
      </p:sp>
    </p:spTree>
    <p:extLst>
      <p:ext uri="{BB962C8B-B14F-4D97-AF65-F5344CB8AC3E}">
        <p14:creationId xmlns:p14="http://schemas.microsoft.com/office/powerpoint/2010/main" val="320933330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(20)</a:t>
            </a:r>
          </a:p>
        </p:txBody>
      </p:sp>
      <p:pic>
        <p:nvPicPr>
          <p:cNvPr id="8194" name="Picture 2" descr="(4-7b) CineBench R23 Multi-Thr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319987"/>
            <a:ext cx="8860606" cy="477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9110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d)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 R23 MT score of Ryzen 9 7950X and competing processors [232]</a:t>
            </a:r>
          </a:p>
        </p:txBody>
      </p:sp>
    </p:spTree>
    <p:extLst>
      <p:ext uri="{BB962C8B-B14F-4D97-AF65-F5344CB8AC3E}">
        <p14:creationId xmlns:p14="http://schemas.microsoft.com/office/powerpoint/2010/main" val="1463843804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(21)</a:t>
            </a:r>
          </a:p>
        </p:txBody>
      </p:sp>
      <p:pic>
        <p:nvPicPr>
          <p:cNvPr id="12290" name="Picture 2" descr="(i-1) Far Cry 5 - 720p Low - Average F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7" y="1132142"/>
            <a:ext cx="8614112" cy="463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8945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e) Gaming performance of Ryzen 9 7950X and competing processors [232]</a:t>
            </a:r>
          </a:p>
        </p:txBody>
      </p:sp>
    </p:spTree>
    <p:extLst>
      <p:ext uri="{BB962C8B-B14F-4D97-AF65-F5344CB8AC3E}">
        <p14:creationId xmlns:p14="http://schemas.microsoft.com/office/powerpoint/2010/main" val="1034783522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(22)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466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Assessment of the performance results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0" y="834322"/>
            <a:ext cx="9144000" cy="1728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565" y="880188"/>
            <a:ext cx="9265070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Previous performance evaluations show that AMD’s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Ryzen 7000X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line has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typically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higher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CPU and content creation performance than Intel’s 12</a:t>
            </a:r>
            <a:r>
              <a:rPr kumimoji="0" lang="en-US" sz="1600" b="0" i="0" u="none" strike="noStrike" kern="1200" cap="none" spc="-50" normalizeH="0" baseline="30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generation Alder Lake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models.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By contrast, there is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 significant difference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between AMD’s Ryzen 7000X and Intel’s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</a:t>
            </a:r>
            <a:r>
              <a:rPr kumimoji="0" lang="en-US" sz="1600" b="0" i="0" u="none" strike="noStrike" kern="1200" cap="none" spc="-4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gen. Alder Lake processors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when gaming is concerned;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for certain games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Ryzen 7000X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 for others Alder Lake models provide higher performance.</a:t>
            </a:r>
          </a:p>
        </p:txBody>
      </p:sp>
    </p:spTree>
    <p:extLst>
      <p:ext uri="{BB962C8B-B14F-4D97-AF65-F5344CB8AC3E}">
        <p14:creationId xmlns:p14="http://schemas.microsoft.com/office/powerpoint/2010/main" val="3350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(23)</a:t>
            </a:r>
          </a:p>
        </p:txBody>
      </p:sp>
      <p:pic>
        <p:nvPicPr>
          <p:cNvPr id="11266" name="Picture 2" descr="(0-0) Peak P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8" y="1437975"/>
            <a:ext cx="8906257" cy="4736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880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Peak power consumption of the Ryzen 5 7600X and competing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while running all the tests [232] -1</a:t>
            </a:r>
          </a:p>
        </p:txBody>
      </p:sp>
    </p:spTree>
    <p:extLst>
      <p:ext uri="{BB962C8B-B14F-4D97-AF65-F5344CB8AC3E}">
        <p14:creationId xmlns:p14="http://schemas.microsoft.com/office/powerpoint/2010/main" val="3132898272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 Case example: The Zen 4-based Ryzen 7000X gaming DT line (24)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242918" y="1885934"/>
            <a:ext cx="9006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Certain Intel processors consume even up to twice as much power than their TDP value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(e.g., about up to 250 W vs. 125 W TDP) when running in Turbo mode, whereas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processors draw only about 40 % more power than their TDP specification.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880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Peak power consumption of the Ryzen 5 7600X and competing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while running the tests [232] -2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965" y="1197911"/>
            <a:ext cx="9144000" cy="648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430" y="1221113"/>
            <a:ext cx="890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above Figure shows,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Ryzen 7000X models demand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considerably less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peak power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than Intel’s 12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gen. Alder Lake models.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12323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14177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 Overview of AMD’s Zen lines</a:t>
            </a:r>
          </a:p>
        </p:txBody>
      </p:sp>
    </p:spTree>
    <p:extLst>
      <p:ext uri="{BB962C8B-B14F-4D97-AF65-F5344CB8AC3E}">
        <p14:creationId xmlns:p14="http://schemas.microsoft.com/office/powerpoint/2010/main" val="40709019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(19)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4781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Remarks on the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benchmark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341" y="790010"/>
            <a:ext cx="8398453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real-world cross-platform test suite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evaluating CPU and graphics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performance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3D content creation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based on MAXON's award-winning animation software Cinema 4D. </a:t>
            </a:r>
          </a:p>
        </p:txBody>
      </p:sp>
    </p:spTree>
    <p:extLst>
      <p:ext uri="{BB962C8B-B14F-4D97-AF65-F5344CB8AC3E}">
        <p14:creationId xmlns:p14="http://schemas.microsoft.com/office/powerpoint/2010/main" val="1185324784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(1)</a:t>
            </a:r>
            <a:endParaRPr lang="en-US" sz="17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198023"/>
              </p:ext>
            </p:extLst>
          </p:nvPr>
        </p:nvGraphicFramePr>
        <p:xfrm>
          <a:off x="2302674" y="1346666"/>
          <a:ext cx="4752000" cy="5472450"/>
        </p:xfrm>
        <a:graphic>
          <a:graphicData uri="http://schemas.openxmlformats.org/drawingml/2006/table">
            <a:tbl>
              <a:tblPr/>
              <a:tblGrid>
                <a:gridCol w="1188000">
                  <a:extLst>
                    <a:ext uri="{9D8B030D-6E8A-4147-A177-3AD203B41FA5}">
                      <a16:colId xmlns:a16="http://schemas.microsoft.com/office/drawing/2014/main" val="2490458234"/>
                    </a:ext>
                  </a:extLst>
                </a:gridCol>
                <a:gridCol w="267486">
                  <a:extLst>
                    <a:ext uri="{9D8B030D-6E8A-4147-A177-3AD203B41FA5}">
                      <a16:colId xmlns:a16="http://schemas.microsoft.com/office/drawing/2014/main" val="1854937424"/>
                    </a:ext>
                  </a:extLst>
                </a:gridCol>
                <a:gridCol w="920514">
                  <a:extLst>
                    <a:ext uri="{9D8B030D-6E8A-4147-A177-3AD203B41FA5}">
                      <a16:colId xmlns:a16="http://schemas.microsoft.com/office/drawing/2014/main" val="1480074428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3395557682"/>
                    </a:ext>
                  </a:extLst>
                </a:gridCol>
                <a:gridCol w="1188000">
                  <a:extLst>
                    <a:ext uri="{9D8B030D-6E8A-4147-A177-3AD203B41FA5}">
                      <a16:colId xmlns:a16="http://schemas.microsoft.com/office/drawing/2014/main" val="1160570771"/>
                    </a:ext>
                  </a:extLst>
                </a:gridCol>
              </a:tblGrid>
              <a:tr h="7183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Logo  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Brand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General Description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Cores</a:t>
                      </a:r>
                    </a:p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up to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4886326"/>
                  </a:ext>
                </a:extLst>
              </a:tr>
              <a:tr h="22253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effectLst/>
                        </a:rPr>
                        <a:t>Clients (mobile-,</a:t>
                      </a:r>
                      <a:r>
                        <a:rPr lang="en-US" sz="1400" i="1" baseline="0" dirty="0">
                          <a:effectLst/>
                        </a:rPr>
                        <a:t> DT processors)</a:t>
                      </a:r>
                      <a:endParaRPr lang="en-US" sz="1400" i="1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300419"/>
                  </a:ext>
                </a:extLst>
              </a:tr>
              <a:tr h="661036"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3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Entry level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4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00915"/>
                  </a:ext>
                </a:extLst>
              </a:tr>
              <a:tr h="619722"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5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Mid-range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6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263740"/>
                  </a:ext>
                </a:extLst>
              </a:tr>
              <a:tr h="661036"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7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High-end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8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8332205"/>
                  </a:ext>
                </a:extLst>
              </a:tr>
              <a:tr h="661036"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9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High-end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16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623832"/>
                  </a:ext>
                </a:extLst>
              </a:tr>
              <a:tr h="320661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effectLst/>
                        </a:rPr>
                        <a:t>HEDTs (Enthusiasts/Workstations)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949117"/>
                  </a:ext>
                </a:extLst>
              </a:tr>
              <a:tr h="661036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Ryzen Th</a:t>
                      </a:r>
                      <a:r>
                        <a:rPr lang="en-US" sz="1400" u="none" strike="noStrike" spc="-30" baseline="0" dirty="0">
                          <a:solidFill>
                            <a:srgbClr val="0B0080"/>
                          </a:solidFill>
                          <a:effectLst/>
                        </a:rPr>
                        <a:t>readripper</a:t>
                      </a:r>
                      <a:endParaRPr lang="en-US" sz="1400" spc="-30" baseline="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Enthusiasts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 </a:t>
                      </a:r>
                      <a:r>
                        <a:rPr lang="en-US" sz="1400" u="none" strike="noStrike" dirty="0">
                          <a:solidFill>
                            <a:schemeClr val="tx1"/>
                          </a:solidFill>
                          <a:effectLst/>
                        </a:rPr>
                        <a:t>64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78158"/>
                  </a:ext>
                </a:extLst>
              </a:tr>
              <a:tr h="222530">
                <a:tc gridSpan="5">
                  <a:txBody>
                    <a:bodyPr/>
                    <a:lstStyle/>
                    <a:p>
                      <a:pPr algn="ctr"/>
                      <a:r>
                        <a:rPr lang="en-US" sz="1400" i="1" dirty="0">
                          <a:effectLst/>
                        </a:rPr>
                        <a:t>2S server processors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62370"/>
                  </a:ext>
                </a:extLst>
              </a:tr>
              <a:tr h="678240">
                <a:tc gridSpan="2">
                  <a:txBody>
                    <a:bodyPr/>
                    <a:lstStyle/>
                    <a:p>
                      <a:pPr algn="ctr"/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1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EPYC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effectLst/>
                        </a:rPr>
                        <a:t>High-perf.</a:t>
                      </a: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u="none" strike="noStrike" dirty="0">
                          <a:solidFill>
                            <a:srgbClr val="0B0080"/>
                          </a:solidFill>
                          <a:effectLst/>
                        </a:rPr>
                        <a:t>96</a:t>
                      </a:r>
                      <a:endParaRPr lang="en-US" sz="1400" dirty="0">
                        <a:effectLst/>
                      </a:endParaRPr>
                    </a:p>
                  </a:txBody>
                  <a:tcPr marL="32328" marR="32328" marT="16164" marB="16164" anchor="ctr">
                    <a:lnL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0541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486" y="458925"/>
            <a:ext cx="8298939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 O</a:t>
            </a: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verview of AMD’s Zen lines -1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Brands of the Zen family, their logos, series and max. core counts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303112" y="2333296"/>
            <a:ext cx="1259895" cy="4402085"/>
            <a:chOff x="2849651" y="2273296"/>
            <a:chExt cx="1043252" cy="4133433"/>
          </a:xfrm>
        </p:grpSpPr>
        <p:pic>
          <p:nvPicPr>
            <p:cNvPr id="6" name="Picture 2" descr="amd ryzen 3 logo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8980" y="2273296"/>
              <a:ext cx="972000" cy="5797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amd ryzen 5 logo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2326" y="2873824"/>
              <a:ext cx="1000572" cy="579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amd ryzen 7 logo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964" y="3479118"/>
              <a:ext cx="1000939" cy="597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amd ryzen 9 logo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965" y="4094922"/>
              <a:ext cx="1000938" cy="620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ryzen threadripper logo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9651" y="4976837"/>
              <a:ext cx="1004798" cy="628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 descr="amd epyc logo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620" y="5825704"/>
              <a:ext cx="969913" cy="581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303633" y="6429675"/>
            <a:ext cx="914400" cy="3494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Brand: Márkanév</a:t>
            </a:r>
          </a:p>
        </p:txBody>
      </p:sp>
    </p:spTree>
    <p:extLst>
      <p:ext uri="{BB962C8B-B14F-4D97-AF65-F5344CB8AC3E}">
        <p14:creationId xmlns:p14="http://schemas.microsoft.com/office/powerpoint/2010/main" val="3701784596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86" y="458925"/>
            <a:ext cx="3816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Overview of AMD’s Zen lines -2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(2)</a:t>
            </a:r>
            <a:endParaRPr lang="en-US" altLang="en-US" sz="1700" kern="12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0511" y="883926"/>
            <a:ext cx="9144000" cy="2232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1639" y="883926"/>
            <a:ext cx="8868710" cy="28110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already pointed out, there is a fundamental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difference in implementing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2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GPU-less Z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(including Zen 4-based gaming DT processors with a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1600" dirty="0">
                <a:latin typeface="Verdana"/>
              </a:rPr>
              <a:t> 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 modest performance GPU)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processors with a GPU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called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APUs,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follows.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GPU-less Zen processors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(for gaming DTs, Threadrippers, EPYC servers) typically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2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multiple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(except single die first gen. Zen-based gaming DTs);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in contrast,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processors with a GPU (APU processors)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implemented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dies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is the reason why we discuss the implementation of Zen processors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separately for GPU-less processors and APUs.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738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(3)</a:t>
            </a:r>
            <a:endParaRPr lang="en-GB" sz="1700" dirty="0"/>
          </a:p>
        </p:txBody>
      </p:sp>
      <p:sp>
        <p:nvSpPr>
          <p:cNvPr id="79" name="TextBox 78"/>
          <p:cNvSpPr txBox="1"/>
          <p:nvPr/>
        </p:nvSpPr>
        <p:spPr>
          <a:xfrm>
            <a:off x="57486" y="458925"/>
            <a:ext cx="3963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AMD’s Zen lines -3</a:t>
            </a:r>
          </a:p>
        </p:txBody>
      </p:sp>
      <p:sp>
        <p:nvSpPr>
          <p:cNvPr id="84" name="Text Box 4"/>
          <p:cNvSpPr txBox="1">
            <a:spLocks noChangeArrowheads="1"/>
          </p:cNvSpPr>
          <p:nvPr/>
        </p:nvSpPr>
        <p:spPr bwMode="auto">
          <a:xfrm>
            <a:off x="57486" y="1829898"/>
            <a:ext cx="472707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processor lines without a GPU 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4-based gaming DT processor line</a:t>
            </a:r>
          </a:p>
          <a:p>
            <a:pPr algn="ctr" defTabSz="914400">
              <a:spcBef>
                <a:spcPct val="0"/>
              </a:spcBef>
              <a:buClrTx/>
              <a:buSzTx/>
              <a:buNone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which includes a modest performance GPU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5" name="Text Box 4"/>
          <p:cNvSpPr txBox="1">
            <a:spLocks noChangeArrowheads="1"/>
          </p:cNvSpPr>
          <p:nvPr/>
        </p:nvSpPr>
        <p:spPr bwMode="auto">
          <a:xfrm>
            <a:off x="6039576" y="1884208"/>
            <a:ext cx="20806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processor lines</a:t>
            </a:r>
          </a:p>
        </p:txBody>
      </p:sp>
      <p:cxnSp>
        <p:nvCxnSpPr>
          <p:cNvPr id="86" name="Straight Connector 85"/>
          <p:cNvCxnSpPr>
            <a:endCxn id="89" idx="2"/>
          </p:cNvCxnSpPr>
          <p:nvPr/>
        </p:nvCxnSpPr>
        <p:spPr bwMode="auto">
          <a:xfrm flipH="1">
            <a:off x="2387117" y="1552652"/>
            <a:ext cx="2416821" cy="254617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Straight Connector 86"/>
          <p:cNvCxnSpPr>
            <a:endCxn id="88" idx="6"/>
          </p:cNvCxnSpPr>
          <p:nvPr/>
        </p:nvCxnSpPr>
        <p:spPr bwMode="auto">
          <a:xfrm>
            <a:off x="4803938" y="1564637"/>
            <a:ext cx="2312057" cy="233603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8" name="Oval 13"/>
          <p:cNvSpPr>
            <a:spLocks noChangeArrowheads="1"/>
          </p:cNvSpPr>
          <p:nvPr/>
        </p:nvSpPr>
        <p:spPr bwMode="auto">
          <a:xfrm>
            <a:off x="7043995" y="1762240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9" name="Oval 13"/>
          <p:cNvSpPr>
            <a:spLocks noChangeArrowheads="1"/>
          </p:cNvSpPr>
          <p:nvPr/>
        </p:nvSpPr>
        <p:spPr bwMode="auto">
          <a:xfrm>
            <a:off x="2387117" y="177126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0" name="Text Box 9"/>
          <p:cNvSpPr txBox="1">
            <a:spLocks noChangeArrowheads="1"/>
          </p:cNvSpPr>
          <p:nvPr/>
        </p:nvSpPr>
        <p:spPr bwMode="auto">
          <a:xfrm>
            <a:off x="3469977" y="1192822"/>
            <a:ext cx="2741456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Zen-based processor lines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6179653" y="2633252"/>
            <a:ext cx="1850562" cy="302089"/>
            <a:chOff x="2913796" y="2474274"/>
            <a:chExt cx="4535459" cy="340848"/>
          </a:xfrm>
        </p:grpSpPr>
        <p:sp>
          <p:nvSpPr>
            <p:cNvPr id="92" name="Line 7"/>
            <p:cNvSpPr>
              <a:spLocks noChangeShapeType="1"/>
            </p:cNvSpPr>
            <p:nvPr/>
          </p:nvSpPr>
          <p:spPr bwMode="auto">
            <a:xfrm rot="16200000" flipH="1" flipV="1">
              <a:off x="3926041" y="1471227"/>
              <a:ext cx="285541" cy="229164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3" name="Line 8"/>
            <p:cNvSpPr>
              <a:spLocks noChangeShapeType="1"/>
            </p:cNvSpPr>
            <p:nvPr/>
          </p:nvSpPr>
          <p:spPr bwMode="auto">
            <a:xfrm rot="5400000" flipV="1">
              <a:off x="6099533" y="1589380"/>
              <a:ext cx="285545" cy="205533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4" name="Oval 93"/>
            <p:cNvSpPr>
              <a:spLocks noChangeArrowheads="1"/>
            </p:cNvSpPr>
            <p:nvPr/>
          </p:nvSpPr>
          <p:spPr bwMode="auto">
            <a:xfrm>
              <a:off x="2913796" y="2726478"/>
              <a:ext cx="179286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5" name="Oval 94"/>
            <p:cNvSpPr>
              <a:spLocks noChangeArrowheads="1"/>
            </p:cNvSpPr>
            <p:nvPr/>
          </p:nvSpPr>
          <p:spPr bwMode="auto">
            <a:xfrm>
              <a:off x="7269970" y="2726477"/>
              <a:ext cx="179285" cy="8864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96" name="Text Box 6"/>
          <p:cNvSpPr txBox="1">
            <a:spLocks noChangeArrowheads="1"/>
          </p:cNvSpPr>
          <p:nvPr/>
        </p:nvSpPr>
        <p:spPr bwMode="auto">
          <a:xfrm>
            <a:off x="5770807" y="2939091"/>
            <a:ext cx="8803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APU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lines</a:t>
            </a:r>
          </a:p>
        </p:txBody>
      </p:sp>
      <p:sp>
        <p:nvSpPr>
          <p:cNvPr id="97" name="Text Box 6"/>
          <p:cNvSpPr txBox="1">
            <a:spLocks noChangeArrowheads="1"/>
          </p:cNvSpPr>
          <p:nvPr/>
        </p:nvSpPr>
        <p:spPr bwMode="auto">
          <a:xfrm>
            <a:off x="7327674" y="2947115"/>
            <a:ext cx="124425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Mobile APU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lines</a:t>
            </a:r>
          </a:p>
        </p:txBody>
      </p:sp>
      <p:sp>
        <p:nvSpPr>
          <p:cNvPr id="98" name="Text Box 4"/>
          <p:cNvSpPr txBox="1">
            <a:spLocks noChangeArrowheads="1"/>
          </p:cNvSpPr>
          <p:nvPr/>
        </p:nvSpPr>
        <p:spPr bwMode="auto">
          <a:xfrm>
            <a:off x="210149" y="2947608"/>
            <a:ext cx="158467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1S/2S server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</a:t>
            </a:r>
          </a:p>
        </p:txBody>
      </p:sp>
      <p:sp>
        <p:nvSpPr>
          <p:cNvPr id="99" name="Text Box 4"/>
          <p:cNvSpPr txBox="1">
            <a:spLocks noChangeArrowheads="1"/>
          </p:cNvSpPr>
          <p:nvPr/>
        </p:nvSpPr>
        <p:spPr bwMode="auto">
          <a:xfrm>
            <a:off x="2000975" y="2944168"/>
            <a:ext cx="853182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HEDT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lines</a:t>
            </a:r>
          </a:p>
        </p:txBody>
      </p:sp>
      <p:cxnSp>
        <p:nvCxnSpPr>
          <p:cNvPr id="100" name="Straight Connector 99"/>
          <p:cNvCxnSpPr/>
          <p:nvPr/>
        </p:nvCxnSpPr>
        <p:spPr bwMode="auto">
          <a:xfrm flipH="1">
            <a:off x="1039314" y="2593997"/>
            <a:ext cx="1415025" cy="29719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1" name="Straight Connector 100"/>
          <p:cNvCxnSpPr>
            <a:endCxn id="102" idx="2"/>
          </p:cNvCxnSpPr>
          <p:nvPr/>
        </p:nvCxnSpPr>
        <p:spPr bwMode="auto">
          <a:xfrm>
            <a:off x="2447650" y="2590718"/>
            <a:ext cx="1898662" cy="284984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2" name="Oval 13"/>
          <p:cNvSpPr>
            <a:spLocks noChangeArrowheads="1"/>
          </p:cNvSpPr>
          <p:nvPr/>
        </p:nvSpPr>
        <p:spPr bwMode="auto">
          <a:xfrm>
            <a:off x="4346312" y="283970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3" name="Oval 13"/>
          <p:cNvSpPr>
            <a:spLocks noChangeArrowheads="1"/>
          </p:cNvSpPr>
          <p:nvPr/>
        </p:nvSpPr>
        <p:spPr bwMode="auto">
          <a:xfrm>
            <a:off x="967316" y="2851917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4" name="Text Box 4"/>
          <p:cNvSpPr txBox="1">
            <a:spLocks noChangeArrowheads="1"/>
          </p:cNvSpPr>
          <p:nvPr/>
        </p:nvSpPr>
        <p:spPr bwMode="auto">
          <a:xfrm>
            <a:off x="3473915" y="2930042"/>
            <a:ext cx="1582165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DT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lines</a:t>
            </a:r>
          </a:p>
        </p:txBody>
      </p:sp>
      <p:cxnSp>
        <p:nvCxnSpPr>
          <p:cNvPr id="105" name="Straight Connector 104"/>
          <p:cNvCxnSpPr/>
          <p:nvPr/>
        </p:nvCxnSpPr>
        <p:spPr bwMode="auto">
          <a:xfrm>
            <a:off x="2454341" y="2589968"/>
            <a:ext cx="0" cy="28800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6" name="Oval 13"/>
          <p:cNvSpPr>
            <a:spLocks noChangeArrowheads="1"/>
          </p:cNvSpPr>
          <p:nvPr/>
        </p:nvSpPr>
        <p:spPr bwMode="auto">
          <a:xfrm>
            <a:off x="2411962" y="2856539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388514" y="3522618"/>
            <a:ext cx="1216532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 7xx3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3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</a:t>
            </a:r>
            <a:r>
              <a:rPr kumimoji="0" lang="en-GB" sz="1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8xx4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GB" sz="1300" dirty="0">
                <a:solidFill>
                  <a:srgbClr val="000000"/>
                </a:solidFill>
                <a:latin typeface="Verdana"/>
              </a:rPr>
              <a:t>EPYC 9xx4</a:t>
            </a:r>
            <a:r>
              <a:rPr kumimoji="0" lang="en-GB" sz="13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443216" y="3523375"/>
            <a:ext cx="2038105" cy="1420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 19xxX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 29xxX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 39xxX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59x5WX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lang="en-GB" sz="13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79x5WX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365207" y="3522618"/>
            <a:ext cx="2013693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   1xxx/X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   2xxx/X/E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3/5/7/9 3xxx/X/XT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5/7/9    5xxx/X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AutoNum type="alphaUcPeriod" startAt="18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5/7/9    7xxx/X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7116311" y="3522618"/>
            <a:ext cx="1986441" cy="1195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   2xxx/H/U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   3xxx/H/U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3/5/7/9 4xxx/H/U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3/5/7/9 5xxx/H/U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   5/7/9 6xxx/H/U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321916" y="3524320"/>
            <a:ext cx="1792478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    2xxxG/GE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    3xxxG/GE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3/5/7 4xxxG/GE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 3/5    5xxxG/GE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3310759" y="6463865"/>
            <a:ext cx="171362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R.: Ryzen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32938" y="3512216"/>
            <a:ext cx="540533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Z3+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Z4</a:t>
            </a:r>
          </a:p>
        </p:txBody>
      </p:sp>
      <p:sp>
        <p:nvSpPr>
          <p:cNvPr id="9" name="Left Brace 8"/>
          <p:cNvSpPr/>
          <p:nvPr/>
        </p:nvSpPr>
        <p:spPr bwMode="auto">
          <a:xfrm rot="16200000">
            <a:off x="6178871" y="2334642"/>
            <a:ext cx="216000" cy="56520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96302" y="5462254"/>
            <a:ext cx="829993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Clients</a:t>
            </a:r>
          </a:p>
        </p:txBody>
      </p:sp>
      <p:sp>
        <p:nvSpPr>
          <p:cNvPr id="37" name="Left Brace 36"/>
          <p:cNvSpPr/>
          <p:nvPr/>
        </p:nvSpPr>
        <p:spPr bwMode="auto">
          <a:xfrm rot="16200000">
            <a:off x="728365" y="4463899"/>
            <a:ext cx="216000" cy="14040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4344" y="545700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Servers</a:t>
            </a:r>
          </a:p>
        </p:txBody>
      </p:sp>
      <p:sp>
        <p:nvSpPr>
          <p:cNvPr id="39" name="Left Brace 38"/>
          <p:cNvSpPr/>
          <p:nvPr/>
        </p:nvSpPr>
        <p:spPr bwMode="auto">
          <a:xfrm rot="16200000">
            <a:off x="2371542" y="4271159"/>
            <a:ext cx="216000" cy="1800000"/>
          </a:xfrm>
          <a:prstGeom prst="lef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07171" y="5346649"/>
            <a:ext cx="914400" cy="36681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HEDTs</a:t>
            </a:r>
          </a:p>
        </p:txBody>
      </p:sp>
    </p:spTree>
    <p:extLst>
      <p:ext uri="{BB962C8B-B14F-4D97-AF65-F5344CB8AC3E}">
        <p14:creationId xmlns:p14="http://schemas.microsoft.com/office/powerpoint/2010/main" val="220546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  <p:bldP spid="85" grpId="0"/>
      <p:bldP spid="88" grpId="0" animBg="1"/>
      <p:bldP spid="89" grpId="0" animBg="1"/>
      <p:bldP spid="90" grpId="0"/>
      <p:bldP spid="96" grpId="0"/>
      <p:bldP spid="97" grpId="0"/>
      <p:bldP spid="98" grpId="0"/>
      <p:bldP spid="99" grpId="0"/>
      <p:bldP spid="102" grpId="0" animBg="1"/>
      <p:bldP spid="103" grpId="0" animBg="1"/>
      <p:bldP spid="104" grpId="0"/>
      <p:bldP spid="106" grpId="0" animBg="1"/>
      <p:bldP spid="107" grpId="0"/>
      <p:bldP spid="108" grpId="0"/>
      <p:bldP spid="109" grpId="0"/>
      <p:bldP spid="110" grpId="0"/>
      <p:bldP spid="111" grpId="0"/>
      <p:bldP spid="112" grpId="0"/>
      <p:bldP spid="113" grpId="0"/>
      <p:bldP spid="9" grpId="0" animBg="1"/>
      <p:bldP spid="11" grpId="0"/>
      <p:bldP spid="37" grpId="0" animBg="1"/>
      <p:bldP spid="38" grpId="0"/>
      <p:bldP spid="39" grpId="0" animBg="1"/>
      <p:bldP spid="40" grpId="0"/>
    </p:bld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(4)</a:t>
            </a:r>
            <a:endParaRPr lang="en-US" sz="17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87554" y="1786615"/>
            <a:ext cx="3523721" cy="1123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12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Gaming desktop processor lines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lang="en-US" altLang="en-US" sz="1300" b="1" dirty="0">
                <a:solidFill>
                  <a:srgbClr val="000000"/>
                </a:solidFill>
              </a:rPr>
              <a:t>Desktop APU processor lines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PGA/LGA socket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to Zen 3-based: AM4 (PGA-1331)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4-based DT APU: AM5 (LGA-1718)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15667" y="1075715"/>
            <a:ext cx="4320000" cy="21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client processor lines</a:t>
            </a:r>
            <a:endParaRPr kumimoji="0" lang="hu-HU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68665" y="1390662"/>
            <a:ext cx="3960000" cy="272828"/>
            <a:chOff x="3682508" y="1317409"/>
            <a:chExt cx="4116633" cy="306177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16200000" flipH="1" flipV="1">
              <a:off x="4606184" y="432640"/>
              <a:ext cx="251967" cy="20215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5400000" flipV="1">
              <a:off x="6627692" y="432639"/>
              <a:ext cx="251967" cy="20215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682508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7727141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914128" y="1796447"/>
            <a:ext cx="3717236" cy="151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ts val="120"/>
              </a:lnSpc>
              <a:spcBef>
                <a:spcPct val="0"/>
              </a:spcBef>
              <a:spcAft>
                <a:spcPts val="2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 APU  processor lines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BGA socket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Zen/Zen+ based: FP5 (BGA-1140)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2/Zen 3-based: FP6 (BGA-1140)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3+ based: FP7 (BGA-1140)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dirty="0">
                <a:solidFill>
                  <a:srgbClr val="000000"/>
                </a:solidFill>
              </a:rPr>
              <a:t>Zen 4-based: FP7, FP7r, FP8 (BGA-1140)?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7486" y="458925"/>
            <a:ext cx="6262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Packaging of AMD’s Zen-based client processor lines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9270" y="5830235"/>
            <a:ext cx="3912546" cy="7437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PGA: Pin Grid Array (érintkező tűs tok)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LGA: Land Grid Array (érintkező tüs foglalat)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BGA: Ball Grid Array (forrasztó csúcsos tok)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51861" y="6032809"/>
            <a:ext cx="268118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AM4/AM5: DT platforms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FP5/FP6/FP7: mobile platforms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446" y="3477841"/>
            <a:ext cx="8812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Note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AMD’ switched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from PGA sockets to LGA sockets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their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4-based DT APU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processor line.</a:t>
            </a:r>
          </a:p>
        </p:txBody>
      </p:sp>
    </p:spTree>
    <p:extLst>
      <p:ext uri="{BB962C8B-B14F-4D97-AF65-F5344CB8AC3E}">
        <p14:creationId xmlns:p14="http://schemas.microsoft.com/office/powerpoint/2010/main" val="281800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82204" y="1187672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(Pin Grid Array)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72540" y="1187671"/>
            <a:ext cx="23393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LGA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(Land Grid Array)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486" y="458925"/>
            <a:ext cx="5729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Recent processor package types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[169]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5296" t="36932" r="57877" b="44208"/>
          <a:stretch/>
        </p:blipFill>
        <p:spPr>
          <a:xfrm>
            <a:off x="254560" y="1843096"/>
            <a:ext cx="3226477" cy="2150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0221" t="36932" r="29003" b="44208"/>
          <a:stretch/>
        </p:blipFill>
        <p:spPr>
          <a:xfrm>
            <a:off x="3710920" y="1843096"/>
            <a:ext cx="2066134" cy="215083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43373" t="36932" r="41564" b="44208"/>
          <a:stretch/>
        </p:blipFill>
        <p:spPr>
          <a:xfrm>
            <a:off x="6035261" y="1872179"/>
            <a:ext cx="2888022" cy="215083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31493" y="1182415"/>
            <a:ext cx="213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(Ball Grid Array)</a:t>
            </a:r>
          </a:p>
        </p:txBody>
      </p:sp>
      <p:sp>
        <p:nvSpPr>
          <p:cNvPr id="20" name="Cím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pPr lvl="0" eaLnBrk="1" hangingPunct="1">
              <a:defRPr/>
            </a:pP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(5)</a:t>
            </a:r>
            <a:endParaRPr lang="hu-HU" altLang="en-US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33" y="4458625"/>
            <a:ext cx="9123182" cy="2016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7950" y="5570812"/>
            <a:ext cx="9036050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packages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soldered directly onto the motherboard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so practically they can not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be replaced without proper equipment.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PGA and LGA packages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inserted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their respective sockets.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950" y="4917172"/>
            <a:ext cx="903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LGA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packages are essentially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direct opposite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PGAs, the contact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pins are on the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socket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whereas contact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pads on the package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the connections.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4595" y="4498428"/>
            <a:ext cx="81034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PGA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pins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provide the contacts, arranged in a regular array.</a:t>
            </a:r>
          </a:p>
        </p:txBody>
      </p:sp>
    </p:spTree>
    <p:extLst>
      <p:ext uri="{BB962C8B-B14F-4D97-AF65-F5344CB8AC3E}">
        <p14:creationId xmlns:p14="http://schemas.microsoft.com/office/powerpoint/2010/main" val="416974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6" grpId="0"/>
      <p:bldP spid="3" grpId="0" animBg="1"/>
    </p:bld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(6)</a:t>
            </a:r>
            <a:endParaRPr lang="en-US" sz="170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488918" y="1645037"/>
            <a:ext cx="2920991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Desktop (DT) processor lines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PGA/LGA socket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815667" y="1072642"/>
            <a:ext cx="4320000" cy="21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client processor lines</a:t>
            </a:r>
            <a:endParaRPr kumimoji="0" lang="hu-HU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68665" y="1387589"/>
            <a:ext cx="3960000" cy="272828"/>
            <a:chOff x="3682508" y="1317409"/>
            <a:chExt cx="4116633" cy="306177"/>
          </a:xfrm>
        </p:grpSpPr>
        <p:sp>
          <p:nvSpPr>
            <p:cNvPr id="7" name="Line 7"/>
            <p:cNvSpPr>
              <a:spLocks noChangeShapeType="1"/>
            </p:cNvSpPr>
            <p:nvPr/>
          </p:nvSpPr>
          <p:spPr bwMode="auto">
            <a:xfrm rot="16200000" flipH="1" flipV="1">
              <a:off x="4606184" y="432640"/>
              <a:ext cx="251967" cy="20215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rot="5400000" flipV="1">
              <a:off x="6627692" y="432639"/>
              <a:ext cx="251967" cy="202150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3682508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7727141" y="1542785"/>
              <a:ext cx="72000" cy="8080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21628" y="1654869"/>
            <a:ext cx="2302233" cy="543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 processor lines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BGA socket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88097" y="2268484"/>
            <a:ext cx="2205384" cy="220231"/>
            <a:chOff x="2554285" y="2443905"/>
            <a:chExt cx="4094486" cy="424402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2554285" y="2726476"/>
              <a:ext cx="133674" cy="14183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6515097" y="2726476"/>
              <a:ext cx="133674" cy="14183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956661" y="2501104"/>
            <a:ext cx="17107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Gaming DT lines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448146" y="2501104"/>
            <a:ext cx="13821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6" name="Text Box 6"/>
          <p:cNvSpPr txBox="1">
            <a:spLocks noChangeArrowheads="1"/>
          </p:cNvSpPr>
          <p:nvPr/>
        </p:nvSpPr>
        <p:spPr bwMode="auto">
          <a:xfrm>
            <a:off x="5922873" y="3086651"/>
            <a:ext cx="7537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 lines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7082872" y="3085047"/>
            <a:ext cx="7505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 lines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53379" y="3361058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828308" y="3357242"/>
            <a:ext cx="9076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35/45 W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120545" y="3357373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W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3448738" y="2810387"/>
            <a:ext cx="1282269" cy="215448"/>
            <a:chOff x="2554280" y="2443905"/>
            <a:chExt cx="4196445" cy="424402"/>
          </a:xfrm>
        </p:grpSpPr>
        <p:sp>
          <p:nvSpPr>
            <p:cNvPr id="53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57" name="Text Box 6"/>
          <p:cNvSpPr txBox="1">
            <a:spLocks noChangeArrowheads="1"/>
          </p:cNvSpPr>
          <p:nvPr/>
        </p:nvSpPr>
        <p:spPr bwMode="auto">
          <a:xfrm>
            <a:off x="3089234" y="3085046"/>
            <a:ext cx="7585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 lines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4293676" y="3083442"/>
            <a:ext cx="86433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 lines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381841" y="3359453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W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6285560" y="2808781"/>
            <a:ext cx="1213111" cy="215448"/>
            <a:chOff x="2554280" y="2443905"/>
            <a:chExt cx="4210727" cy="424402"/>
          </a:xfrm>
        </p:grpSpPr>
        <p:sp>
          <p:nvSpPr>
            <p:cNvPr id="61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Oval 62"/>
            <p:cNvSpPr>
              <a:spLocks noChangeArrowheads="1"/>
            </p:cNvSpPr>
            <p:nvPr/>
          </p:nvSpPr>
          <p:spPr bwMode="auto">
            <a:xfrm>
              <a:off x="2554280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Oval 63"/>
            <p:cNvSpPr>
              <a:spLocks noChangeArrowheads="1"/>
            </p:cNvSpPr>
            <p:nvPr/>
          </p:nvSpPr>
          <p:spPr bwMode="auto">
            <a:xfrm>
              <a:off x="6515094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57486" y="458925"/>
            <a:ext cx="7223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Tagging and TDPs of AMD’s Zen-based client processor lines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47273" y="3358981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213344" y="2845921"/>
            <a:ext cx="1282269" cy="215448"/>
            <a:chOff x="2554280" y="2443905"/>
            <a:chExt cx="4196445" cy="424402"/>
          </a:xfrm>
        </p:grpSpPr>
        <p:sp>
          <p:nvSpPr>
            <p:cNvPr id="43" name="Line 7"/>
            <p:cNvSpPr>
              <a:spLocks noChangeShapeType="1"/>
            </p:cNvSpPr>
            <p:nvPr/>
          </p:nvSpPr>
          <p:spPr bwMode="auto">
            <a:xfrm rot="16200000" flipH="1" flipV="1">
              <a:off x="3448109" y="1612056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Line 8"/>
            <p:cNvSpPr>
              <a:spLocks noChangeShapeType="1"/>
            </p:cNvSpPr>
            <p:nvPr/>
          </p:nvSpPr>
          <p:spPr bwMode="auto">
            <a:xfrm rot="5400000" flipV="1">
              <a:off x="5403850" y="1612055"/>
              <a:ext cx="315913" cy="19796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Oval 65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" name="Text Box 6"/>
          <p:cNvSpPr txBox="1">
            <a:spLocks noChangeArrowheads="1"/>
          </p:cNvSpPr>
          <p:nvPr/>
        </p:nvSpPr>
        <p:spPr bwMode="auto">
          <a:xfrm>
            <a:off x="533607" y="3068505"/>
            <a:ext cx="14334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Untagged lines</a:t>
            </a:r>
          </a:p>
        </p:txBody>
      </p:sp>
      <p:sp>
        <p:nvSpPr>
          <p:cNvPr id="68" name="Text Box 6"/>
          <p:cNvSpPr txBox="1">
            <a:spLocks noChangeArrowheads="1"/>
          </p:cNvSpPr>
          <p:nvPr/>
        </p:nvSpPr>
        <p:spPr bwMode="auto">
          <a:xfrm>
            <a:off x="2121584" y="3098428"/>
            <a:ext cx="74251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 lines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074301" y="3359592"/>
            <a:ext cx="78899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95/105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170 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113199"/>
            <a:ext cx="8769706" cy="882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For the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laptop processor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lines, AMD introduced 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new naming scheme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in 2023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(see the following Figure).</a:t>
            </a:r>
          </a:p>
        </p:txBody>
      </p:sp>
    </p:spTree>
    <p:extLst>
      <p:ext uri="{BB962C8B-B14F-4D97-AF65-F5344CB8AC3E}">
        <p14:creationId xmlns:p14="http://schemas.microsoft.com/office/powerpoint/2010/main" val="2147595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9" grpId="0"/>
      <p:bldP spid="50" grpId="0"/>
      <p:bldP spid="51" grpId="0"/>
      <p:bldP spid="57" grpId="0"/>
      <p:bldP spid="58" grpId="0"/>
      <p:bldP spid="59" grpId="0"/>
      <p:bldP spid="41" grpId="0"/>
      <p:bldP spid="67" grpId="0"/>
      <p:bldP spid="68" grpId="0"/>
      <p:bldP spid="69" grpId="0"/>
      <p:bldP spid="3" grpId="0"/>
    </p:bld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(7)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95726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pc="-1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new naming scheme for laptop APU processors, introduced in 2023 [</a:t>
            </a:r>
            <a:r>
              <a:rPr lang="hu-HU" sz="2000" spc="-1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256</a:t>
            </a:r>
            <a:r>
              <a:rPr lang="en-US" sz="2000" spc="-10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</p:txBody>
      </p:sp>
      <p:sp>
        <p:nvSpPr>
          <p:cNvPr id="6" name="Rectangle 5"/>
          <p:cNvSpPr/>
          <p:nvPr/>
        </p:nvSpPr>
        <p:spPr>
          <a:xfrm>
            <a:off x="-21716" y="1092540"/>
            <a:ext cx="9199840" cy="5688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027" t="15367" r="7681" b="9533"/>
          <a:stretch/>
        </p:blipFill>
        <p:spPr>
          <a:xfrm>
            <a:off x="77209" y="1295915"/>
            <a:ext cx="9020956" cy="527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82390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(8)</a:t>
            </a:r>
            <a:endParaRPr lang="en-US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57958" y="2862078"/>
          <a:ext cx="9033490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2359">
                  <a:extLst>
                    <a:ext uri="{9D8B030D-6E8A-4147-A177-3AD203B41FA5}">
                      <a16:colId xmlns:a16="http://schemas.microsoft.com/office/drawing/2014/main" val="1927200183"/>
                    </a:ext>
                  </a:extLst>
                </a:gridCol>
                <a:gridCol w="809297">
                  <a:extLst>
                    <a:ext uri="{9D8B030D-6E8A-4147-A177-3AD203B41FA5}">
                      <a16:colId xmlns:a16="http://schemas.microsoft.com/office/drawing/2014/main" val="373641774"/>
                    </a:ext>
                  </a:extLst>
                </a:gridCol>
                <a:gridCol w="2123089">
                  <a:extLst>
                    <a:ext uri="{9D8B030D-6E8A-4147-A177-3AD203B41FA5}">
                      <a16:colId xmlns:a16="http://schemas.microsoft.com/office/drawing/2014/main" val="2564677022"/>
                    </a:ext>
                  </a:extLst>
                </a:gridCol>
                <a:gridCol w="2530621">
                  <a:extLst>
                    <a:ext uri="{9D8B030D-6E8A-4147-A177-3AD203B41FA5}">
                      <a16:colId xmlns:a16="http://schemas.microsoft.com/office/drawing/2014/main" val="179527995"/>
                    </a:ext>
                  </a:extLst>
                </a:gridCol>
                <a:gridCol w="2798124">
                  <a:extLst>
                    <a:ext uri="{9D8B030D-6E8A-4147-A177-3AD203B41FA5}">
                      <a16:colId xmlns:a16="http://schemas.microsoft.com/office/drawing/2014/main" val="211641262"/>
                    </a:ext>
                  </a:extLst>
                </a:gridCol>
              </a:tblGrid>
              <a:tr h="42466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Gen.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Based</a:t>
                      </a:r>
                    </a:p>
                    <a:p>
                      <a:pPr algn="ctr"/>
                      <a:r>
                        <a:rPr lang="en-US" sz="1300" dirty="0"/>
                        <a:t>on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Models</a:t>
                      </a:r>
                    </a:p>
                    <a:p>
                      <a:pPr algn="ctr"/>
                      <a:r>
                        <a:rPr lang="en-US" sz="1300" dirty="0"/>
                        <a:t>(Architecture)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Models</a:t>
                      </a:r>
                    </a:p>
                    <a:p>
                      <a:pPr algn="ctr"/>
                      <a:r>
                        <a:rPr lang="en-US" sz="1300" dirty="0"/>
                        <a:t>(Architecture)</a:t>
                      </a:r>
                    </a:p>
                  </a:txBody>
                  <a:tcPr anchor="ctr">
                    <a:solidFill>
                      <a:srgbClr val="0066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0636275"/>
                  </a:ext>
                </a:extLst>
              </a:tr>
              <a:tr h="27721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1.  gen.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R.1000/X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2000G/GE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2000H/U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9855080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(Summit</a:t>
                      </a:r>
                      <a:r>
                        <a:rPr lang="en-US" sz="1300" baseline="0" dirty="0">
                          <a:latin typeface="+mj-lt"/>
                        </a:rPr>
                        <a:t> Ridge)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(Raven Ridge)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8307276"/>
                  </a:ext>
                </a:extLst>
              </a:tr>
              <a:tr h="2521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2. gen.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2000/X/E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3000G/GE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3000H/U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557093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(Pinnacle Ridge)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(Picasso)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9432610"/>
                  </a:ext>
                </a:extLst>
              </a:tr>
              <a:tr h="2521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3. gen.</a:t>
                      </a:r>
                    </a:p>
                  </a:txBody>
                  <a:tcPr anchor="ctr">
                    <a:solidFill>
                      <a:srgbClr val="DDEEFF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+mj-lt"/>
                        </a:rPr>
                        <a:t>Zen 2</a:t>
                      </a:r>
                    </a:p>
                  </a:txBody>
                  <a:tcPr anchor="ctr">
                    <a:solidFill>
                      <a:srgbClr val="DDE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3000/X/XT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4000G/GE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4000H/U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4527377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(Matisse)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(Renoir)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8264803"/>
                  </a:ext>
                </a:extLst>
              </a:tr>
              <a:tr h="2521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4. gen.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3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5000X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5000G/GE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latin typeface="+mj-lt"/>
                        </a:rPr>
                        <a:t>R. 5000H/HS/HX/U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4450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(Vermeer)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(Cezanne) 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67260"/>
                  </a:ext>
                </a:extLst>
              </a:tr>
              <a:tr h="252143"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5. gen.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3+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6000G/GE</a:t>
                      </a: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6000H/HS/HX/U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4328164"/>
                  </a:ext>
                </a:extLst>
              </a:tr>
              <a:tr h="252143">
                <a:tc v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(Rembrandt)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563983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6.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4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7000X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520715"/>
                  </a:ext>
                </a:extLst>
              </a:tr>
              <a:tr h="25214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gen.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(Raphael)</a:t>
                      </a:r>
                    </a:p>
                  </a:txBody>
                  <a:tcPr anchor="ctr">
                    <a:solidFill>
                      <a:srgbClr val="DDF2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3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957464"/>
                  </a:ext>
                </a:extLst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 bwMode="auto">
          <a:xfrm flipV="1">
            <a:off x="57958" y="3951886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V="1">
            <a:off x="73724" y="3316011"/>
            <a:ext cx="9044138" cy="21021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73728" y="3326526"/>
            <a:ext cx="9044138" cy="21021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63209" y="4535212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68472" y="5097504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52707" y="5670320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66298" y="6251502"/>
            <a:ext cx="9044138" cy="210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Text Box 4"/>
          <p:cNvSpPr txBox="1">
            <a:spLocks noChangeArrowheads="1"/>
          </p:cNvSpPr>
          <p:nvPr/>
        </p:nvSpPr>
        <p:spPr bwMode="auto">
          <a:xfrm>
            <a:off x="3543122" y="946520"/>
            <a:ext cx="3109390" cy="27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Ryzen client processor lines</a:t>
            </a:r>
            <a:endParaRPr kumimoji="0" lang="hu-HU" sz="13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0" name="Text Box 6"/>
          <p:cNvSpPr txBox="1">
            <a:spLocks noChangeArrowheads="1"/>
          </p:cNvSpPr>
          <p:nvPr/>
        </p:nvSpPr>
        <p:spPr bwMode="auto">
          <a:xfrm>
            <a:off x="1944627" y="1534159"/>
            <a:ext cx="17107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Gaming DT lines</a:t>
            </a:r>
          </a:p>
        </p:txBody>
      </p:sp>
      <p:sp>
        <p:nvSpPr>
          <p:cNvPr id="81" name="Text Box 5"/>
          <p:cNvSpPr txBox="1">
            <a:spLocks noChangeArrowheads="1"/>
          </p:cNvSpPr>
          <p:nvPr/>
        </p:nvSpPr>
        <p:spPr bwMode="auto">
          <a:xfrm>
            <a:off x="4415093" y="1534159"/>
            <a:ext cx="1382110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DT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2" name="Text Box 5"/>
          <p:cNvSpPr txBox="1">
            <a:spLocks noChangeArrowheads="1"/>
          </p:cNvSpPr>
          <p:nvPr/>
        </p:nvSpPr>
        <p:spPr bwMode="auto">
          <a:xfrm>
            <a:off x="6897798" y="1532556"/>
            <a:ext cx="177003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Laptop APU lines</a:t>
            </a:r>
            <a:endParaRPr kumimoji="0" lang="en-US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3" name="Text Box 6"/>
          <p:cNvSpPr txBox="1">
            <a:spLocks noChangeArrowheads="1"/>
          </p:cNvSpPr>
          <p:nvPr/>
        </p:nvSpPr>
        <p:spPr bwMode="auto">
          <a:xfrm>
            <a:off x="6690127" y="2046136"/>
            <a:ext cx="75373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 lines</a:t>
            </a:r>
          </a:p>
        </p:txBody>
      </p:sp>
      <p:sp>
        <p:nvSpPr>
          <p:cNvPr id="84" name="Text Box 6"/>
          <p:cNvSpPr txBox="1">
            <a:spLocks noChangeArrowheads="1"/>
          </p:cNvSpPr>
          <p:nvPr/>
        </p:nvSpPr>
        <p:spPr bwMode="auto">
          <a:xfrm>
            <a:off x="7850126" y="2044532"/>
            <a:ext cx="750525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 lines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4120326" y="2320543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595562" y="2316727"/>
            <a:ext cx="90762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35/45 W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7887799" y="2316858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 W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4415685" y="1877253"/>
            <a:ext cx="1282269" cy="150109"/>
            <a:chOff x="2554280" y="2572614"/>
            <a:chExt cx="4196445" cy="295693"/>
          </a:xfrm>
        </p:grpSpPr>
        <p:sp>
          <p:nvSpPr>
            <p:cNvPr id="89" name="Line 7"/>
            <p:cNvSpPr>
              <a:spLocks noChangeShapeType="1"/>
            </p:cNvSpPr>
            <p:nvPr/>
          </p:nvSpPr>
          <p:spPr bwMode="auto">
            <a:xfrm rot="16200000" flipH="1" flipV="1">
              <a:off x="3500524" y="1688350"/>
              <a:ext cx="187205" cy="195573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Line 8"/>
            <p:cNvSpPr>
              <a:spLocks noChangeShapeType="1"/>
            </p:cNvSpPr>
            <p:nvPr/>
          </p:nvSpPr>
          <p:spPr bwMode="auto">
            <a:xfrm rot="5400000" flipV="1">
              <a:off x="5470988" y="1673628"/>
              <a:ext cx="181637" cy="197960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Oval 90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Oval 91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3" name="Text Box 6"/>
          <p:cNvSpPr txBox="1">
            <a:spLocks noChangeArrowheads="1"/>
          </p:cNvSpPr>
          <p:nvPr/>
        </p:nvSpPr>
        <p:spPr bwMode="auto">
          <a:xfrm>
            <a:off x="4056181" y="2044531"/>
            <a:ext cx="758541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 lines</a:t>
            </a:r>
          </a:p>
        </p:txBody>
      </p:sp>
      <p:sp>
        <p:nvSpPr>
          <p:cNvPr id="94" name="Text Box 6"/>
          <p:cNvSpPr txBox="1">
            <a:spLocks noChangeArrowheads="1"/>
          </p:cNvSpPr>
          <p:nvPr/>
        </p:nvSpPr>
        <p:spPr bwMode="auto">
          <a:xfrm>
            <a:off x="5260623" y="2042927"/>
            <a:ext cx="864339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GE lines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5348788" y="2318938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 W</a:t>
            </a:r>
          </a:p>
        </p:txBody>
      </p:sp>
      <p:grpSp>
        <p:nvGrpSpPr>
          <p:cNvPr id="96" name="Group 95"/>
          <p:cNvGrpSpPr/>
          <p:nvPr/>
        </p:nvGrpSpPr>
        <p:grpSpPr>
          <a:xfrm>
            <a:off x="7052814" y="1873184"/>
            <a:ext cx="1213111" cy="152567"/>
            <a:chOff x="2554280" y="2567771"/>
            <a:chExt cx="4210727" cy="300536"/>
          </a:xfrm>
        </p:grpSpPr>
        <p:sp>
          <p:nvSpPr>
            <p:cNvPr id="97" name="Line 7"/>
            <p:cNvSpPr>
              <a:spLocks noChangeShapeType="1"/>
            </p:cNvSpPr>
            <p:nvPr/>
          </p:nvSpPr>
          <p:spPr bwMode="auto">
            <a:xfrm rot="16200000" flipH="1" flipV="1">
              <a:off x="3485154" y="1698872"/>
              <a:ext cx="192047" cy="1929846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Line 8"/>
            <p:cNvSpPr>
              <a:spLocks noChangeShapeType="1"/>
            </p:cNvSpPr>
            <p:nvPr/>
          </p:nvSpPr>
          <p:spPr bwMode="auto">
            <a:xfrm rot="5400000" flipV="1">
              <a:off x="5456838" y="1665040"/>
              <a:ext cx="184044" cy="200551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Oval 98"/>
            <p:cNvSpPr>
              <a:spLocks noChangeArrowheads="1"/>
            </p:cNvSpPr>
            <p:nvPr/>
          </p:nvSpPr>
          <p:spPr bwMode="auto">
            <a:xfrm>
              <a:off x="2554280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Oval 99"/>
            <p:cNvSpPr>
              <a:spLocks noChangeArrowheads="1"/>
            </p:cNvSpPr>
            <p:nvPr/>
          </p:nvSpPr>
          <p:spPr bwMode="auto">
            <a:xfrm>
              <a:off x="6515094" y="2726477"/>
              <a:ext cx="249913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861667" y="2318466"/>
            <a:ext cx="62068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 W</a:t>
            </a:r>
          </a:p>
        </p:txBody>
      </p:sp>
      <p:grpSp>
        <p:nvGrpSpPr>
          <p:cNvPr id="102" name="Group 101"/>
          <p:cNvGrpSpPr/>
          <p:nvPr/>
        </p:nvGrpSpPr>
        <p:grpSpPr>
          <a:xfrm>
            <a:off x="2201308" y="1873187"/>
            <a:ext cx="1282269" cy="189710"/>
            <a:chOff x="2554280" y="2494606"/>
            <a:chExt cx="4196445" cy="373701"/>
          </a:xfrm>
        </p:grpSpPr>
        <p:sp>
          <p:nvSpPr>
            <p:cNvPr id="103" name="Line 7"/>
            <p:cNvSpPr>
              <a:spLocks noChangeShapeType="1"/>
            </p:cNvSpPr>
            <p:nvPr/>
          </p:nvSpPr>
          <p:spPr bwMode="auto">
            <a:xfrm rot="16200000" flipH="1" flipV="1">
              <a:off x="3514903" y="1603965"/>
              <a:ext cx="257218" cy="2054505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Line 8"/>
            <p:cNvSpPr>
              <a:spLocks noChangeShapeType="1"/>
            </p:cNvSpPr>
            <p:nvPr/>
          </p:nvSpPr>
          <p:spPr bwMode="auto">
            <a:xfrm rot="5400000" flipV="1">
              <a:off x="5478582" y="1686790"/>
              <a:ext cx="265217" cy="188085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Oval 104"/>
            <p:cNvSpPr>
              <a:spLocks noChangeArrowheads="1"/>
            </p:cNvSpPr>
            <p:nvPr/>
          </p:nvSpPr>
          <p:spPr bwMode="auto">
            <a:xfrm>
              <a:off x="2554280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Oval 105"/>
            <p:cNvSpPr>
              <a:spLocks noChangeArrowheads="1"/>
            </p:cNvSpPr>
            <p:nvPr/>
          </p:nvSpPr>
          <p:spPr bwMode="auto">
            <a:xfrm>
              <a:off x="6515093" y="2726477"/>
              <a:ext cx="235632" cy="14183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07" name="Text Box 6"/>
          <p:cNvSpPr txBox="1">
            <a:spLocks noChangeArrowheads="1"/>
          </p:cNvSpPr>
          <p:nvPr/>
        </p:nvSpPr>
        <p:spPr bwMode="auto">
          <a:xfrm>
            <a:off x="1574123" y="2079360"/>
            <a:ext cx="143340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Untagged lines</a:t>
            </a:r>
          </a:p>
        </p:txBody>
      </p:sp>
      <p:sp>
        <p:nvSpPr>
          <p:cNvPr id="108" name="Text Box 6"/>
          <p:cNvSpPr txBox="1">
            <a:spLocks noChangeArrowheads="1"/>
          </p:cNvSpPr>
          <p:nvPr/>
        </p:nvSpPr>
        <p:spPr bwMode="auto">
          <a:xfrm>
            <a:off x="3035978" y="2078461"/>
            <a:ext cx="742512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77800" algn="l"/>
              </a:tabLs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77800" algn="l"/>
              </a:tabLst>
              <a:defRPr/>
            </a:pPr>
            <a:r>
              <a:rPr kumimoji="0" lang="en-US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X lines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2733017" y="2319077"/>
            <a:ext cx="13003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65/95/105 W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7486" y="458925"/>
            <a:ext cx="7103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Architecture names of AMD’s Zen-based client processor lines</a:t>
            </a:r>
          </a:p>
        </p:txBody>
      </p:sp>
      <p:cxnSp>
        <p:nvCxnSpPr>
          <p:cNvPr id="58" name="Straight Connector 57"/>
          <p:cNvCxnSpPr>
            <a:stCxn id="68" idx="2"/>
          </p:cNvCxnSpPr>
          <p:nvPr/>
        </p:nvCxnSpPr>
        <p:spPr bwMode="auto">
          <a:xfrm flipH="1">
            <a:off x="2988984" y="1218902"/>
            <a:ext cx="2108833" cy="23420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Straight Connector 58"/>
          <p:cNvCxnSpPr>
            <a:stCxn id="68" idx="2"/>
            <a:endCxn id="60" idx="6"/>
          </p:cNvCxnSpPr>
          <p:nvPr/>
        </p:nvCxnSpPr>
        <p:spPr bwMode="auto">
          <a:xfrm>
            <a:off x="5097817" y="1218902"/>
            <a:ext cx="2570678" cy="23562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0" name="Oval 13"/>
          <p:cNvSpPr>
            <a:spLocks noChangeArrowheads="1"/>
          </p:cNvSpPr>
          <p:nvPr/>
        </p:nvSpPr>
        <p:spPr bwMode="auto">
          <a:xfrm>
            <a:off x="7596495" y="1416247"/>
            <a:ext cx="72000" cy="7655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Oval 13"/>
          <p:cNvSpPr>
            <a:spLocks noChangeArrowheads="1"/>
          </p:cNvSpPr>
          <p:nvPr/>
        </p:nvSpPr>
        <p:spPr bwMode="auto">
          <a:xfrm>
            <a:off x="2893069" y="1425183"/>
            <a:ext cx="72000" cy="76553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63" name="Straight Connector 62"/>
          <p:cNvCxnSpPr/>
          <p:nvPr/>
        </p:nvCxnSpPr>
        <p:spPr bwMode="auto">
          <a:xfrm>
            <a:off x="5092790" y="1222031"/>
            <a:ext cx="0" cy="216000"/>
          </a:xfrm>
          <a:prstGeom prst="line">
            <a:avLst/>
          </a:prstGeom>
          <a:noFill/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Oval 63"/>
          <p:cNvSpPr>
            <a:spLocks noChangeArrowheads="1"/>
          </p:cNvSpPr>
          <p:nvPr/>
        </p:nvSpPr>
        <p:spPr bwMode="auto">
          <a:xfrm>
            <a:off x="5050799" y="1439278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18864" y="2518389"/>
            <a:ext cx="124200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105/170 W</a:t>
            </a:r>
          </a:p>
        </p:txBody>
      </p:sp>
    </p:spTree>
    <p:extLst>
      <p:ext uri="{BB962C8B-B14F-4D97-AF65-F5344CB8AC3E}">
        <p14:creationId xmlns:p14="http://schemas.microsoft.com/office/powerpoint/2010/main" val="1590332426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3301209"/>
              </p:ext>
            </p:extLst>
          </p:nvPr>
        </p:nvGraphicFramePr>
        <p:xfrm>
          <a:off x="49341" y="1328296"/>
          <a:ext cx="9057161" cy="5082513"/>
        </p:xfrm>
        <a:graphic>
          <a:graphicData uri="http://schemas.openxmlformats.org/drawingml/2006/table">
            <a:tbl>
              <a:tblPr/>
              <a:tblGrid>
                <a:gridCol w="2885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27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2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67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5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0178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55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Core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Zen+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 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 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14 nm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 nm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nm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 nm+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7005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Launched in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7-2018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8-2019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2019-2020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2020-2021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28244"/>
                  </a:ext>
                </a:extLst>
              </a:tr>
              <a:tr h="450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120-360 W)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7xx1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(Naples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(Rome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 7xx3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(Milan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0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120-3600 W)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7xx1P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Naples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7xx2P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(Rome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 7xx3P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(Milan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180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280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Threadripper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19x0X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Whitehaven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Threadripper 29x0X/WX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(Colfax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 </a:t>
                      </a:r>
                    </a:p>
                    <a:p>
                      <a:pPr algn="ctr" fontAlgn="t"/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39x0X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(Castle Peak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Threadripper </a:t>
                      </a:r>
                    </a:p>
                    <a:p>
                      <a:pPr algn="ctr" fontAlgn="t"/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49x0X</a:t>
                      </a: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80" b="0" i="1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(Genesis Peak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15">
                <a:tc rowSpan="2">
                  <a:txBody>
                    <a:bodyPr/>
                    <a:lstStyle/>
                    <a:p>
                      <a:endParaRPr lang="hu-HU" sz="1180" dirty="0"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Gaming DTs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65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-170 W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1xxx/X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Summit Ridge a.)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 2xxx/X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2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Pinnacle Ridge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9/7/5/3 3xxx/X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(Matisse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5xxxX (Vermeer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DT APUs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35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-65 W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2x00G/GE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en-US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3xxx/G/GE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(Picasso arch.) 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4xx0G/GE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(Renoir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6xx0G/GE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(Rembrandt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48749"/>
                  </a:ext>
                </a:extLst>
              </a:tr>
              <a:tr h="6322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Mainstream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55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3x00H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(Picasso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4xx0H/HS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(Renoir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5xx0H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(Cezanne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28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Ultra portables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(~10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-28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(Raven Ridge arch.)</a:t>
                      </a: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3xx0U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(Picasso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4xx0U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(Renoir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5xx0U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(Cezanne arch.)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40428" y="4352781"/>
            <a:ext cx="64704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DTs</a:t>
            </a: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375534" y="5497266"/>
            <a:ext cx="1134534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Laptops</a:t>
            </a: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67840" y="2669600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458925"/>
            <a:ext cx="8318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Brand names and related processor designations in AMD’s Zen lines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(9)</a:t>
            </a:r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1760243230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6819" name="Group 3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5244254"/>
              </p:ext>
            </p:extLst>
          </p:nvPr>
        </p:nvGraphicFramePr>
        <p:xfrm>
          <a:off x="49341" y="1328296"/>
          <a:ext cx="9094658" cy="5018357"/>
        </p:xfrm>
        <a:graphic>
          <a:graphicData uri="http://schemas.openxmlformats.org/drawingml/2006/table">
            <a:tbl>
              <a:tblPr/>
              <a:tblGrid>
                <a:gridCol w="2608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2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8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75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73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09548">
                  <a:extLst>
                    <a:ext uri="{9D8B030D-6E8A-4147-A177-3AD203B41FA5}">
                      <a16:colId xmlns:a16="http://schemas.microsoft.com/office/drawing/2014/main" val="351057884"/>
                    </a:ext>
                  </a:extLst>
                </a:gridCol>
              </a:tblGrid>
              <a:tr h="4553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     Core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Zen 4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3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05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Technology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5/4 nm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945045"/>
                  </a:ext>
                </a:extLst>
              </a:tr>
              <a:tr h="270058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  Launched in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2022/2023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528244"/>
                  </a:ext>
                </a:extLst>
              </a:tr>
              <a:tr h="45010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(Genoa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010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1P servers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120-240 W)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EPYC 7xx4P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(Genoa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52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HEDTs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vert="vert27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HEDT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95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-12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8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8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1180" b="0" i="1" kern="1200" dirty="0">
                        <a:solidFill>
                          <a:schemeClr val="tx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15">
                <a:tc rowSpan="2">
                  <a:txBody>
                    <a:bodyPr/>
                    <a:lstStyle/>
                    <a:p>
                      <a:endParaRPr lang="hu-HU" sz="1180" dirty="0"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Gaming DTs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~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65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-170 W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7xxxX (Raphael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41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DT APUs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Verdana" panose="020B0604030504040204" pitchFamily="34" charset="0"/>
                        </a:rPr>
                        <a:t>55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W+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9/7/5 7045HX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(Dragon Range arch.)</a:t>
                      </a: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hu-HU" sz="118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48749"/>
                  </a:ext>
                </a:extLst>
              </a:tr>
              <a:tr h="63228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Mainstream</a:t>
                      </a:r>
                      <a:endParaRPr kumimoji="0" lang="en-US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35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54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Ryzen 7/5/3 7040HS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(Phoenix arch.)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632285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18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Ultra portable</a:t>
                      </a:r>
                      <a:endParaRPr kumimoji="0" lang="hu-HU" sz="118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</a:pP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(1</a:t>
                      </a:r>
                      <a:r>
                        <a:rPr kumimoji="0" lang="en-US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0-28 </a:t>
                      </a:r>
                      <a:r>
                        <a:rPr kumimoji="0" lang="hu-HU" sz="118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W)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66">
                        <a:alpha val="5490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en-US" sz="118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16573" name="Text Box 125"/>
          <p:cNvSpPr txBox="1">
            <a:spLocks noChangeArrowheads="1"/>
          </p:cNvSpPr>
          <p:nvPr/>
        </p:nvSpPr>
        <p:spPr bwMode="auto">
          <a:xfrm rot="16200000">
            <a:off x="-140428" y="4352781"/>
            <a:ext cx="64704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DTs</a:t>
            </a:r>
          </a:p>
        </p:txBody>
      </p:sp>
      <p:sp>
        <p:nvSpPr>
          <p:cNvPr id="616574" name="Text Box 126"/>
          <p:cNvSpPr txBox="1">
            <a:spLocks noChangeArrowheads="1"/>
          </p:cNvSpPr>
          <p:nvPr/>
        </p:nvSpPr>
        <p:spPr bwMode="auto">
          <a:xfrm rot="16200000">
            <a:off x="-407849" y="5448104"/>
            <a:ext cx="1149731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ptops</a:t>
            </a:r>
          </a:p>
        </p:txBody>
      </p:sp>
      <p:sp>
        <p:nvSpPr>
          <p:cNvPr id="616575" name="Text Box 127"/>
          <p:cNvSpPr txBox="1">
            <a:spLocks noChangeArrowheads="1"/>
          </p:cNvSpPr>
          <p:nvPr/>
        </p:nvSpPr>
        <p:spPr bwMode="auto">
          <a:xfrm rot="16200000">
            <a:off x="-267840" y="2669600"/>
            <a:ext cx="906759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Servers</a:t>
            </a:r>
          </a:p>
        </p:txBody>
      </p:sp>
      <p:sp>
        <p:nvSpPr>
          <p:cNvPr id="9" name="Rectangle 134"/>
          <p:cNvSpPr>
            <a:spLocks noChangeArrowheads="1"/>
          </p:cNvSpPr>
          <p:nvPr/>
        </p:nvSpPr>
        <p:spPr bwMode="auto">
          <a:xfrm>
            <a:off x="60183" y="458925"/>
            <a:ext cx="831888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Brand names and related processor designations in AMD’s Zen lines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(10)</a:t>
            </a:r>
            <a:endParaRPr lang="hu-HU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71335" y="6487429"/>
            <a:ext cx="1817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HP: High Performance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1335" y="6487429"/>
            <a:ext cx="1817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HP: High Performance</a:t>
            </a:r>
          </a:p>
        </p:txBody>
      </p:sp>
      <p:sp>
        <p:nvSpPr>
          <p:cNvPr id="5" name="TextBox 3"/>
          <p:cNvSpPr txBox="1"/>
          <p:nvPr/>
        </p:nvSpPr>
        <p:spPr>
          <a:xfrm>
            <a:off x="71335" y="6487429"/>
            <a:ext cx="1817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HP: High Performance</a:t>
            </a:r>
          </a:p>
        </p:txBody>
      </p:sp>
      <p:sp>
        <p:nvSpPr>
          <p:cNvPr id="6" name="TextBox 3"/>
          <p:cNvSpPr txBox="1"/>
          <p:nvPr/>
        </p:nvSpPr>
        <p:spPr>
          <a:xfrm>
            <a:off x="71335" y="6487429"/>
            <a:ext cx="1817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HP: High Performance</a:t>
            </a:r>
          </a:p>
        </p:txBody>
      </p:sp>
    </p:spTree>
    <p:extLst>
      <p:ext uri="{BB962C8B-B14F-4D97-AF65-F5344CB8AC3E}">
        <p14:creationId xmlns:p14="http://schemas.microsoft.com/office/powerpoint/2010/main" val="3848477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(20)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0008" y="1588167"/>
            <a:ext cx="6100657" cy="475342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862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Announcing the Zen architecture at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Computex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2016 as a turning point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in AMD’s market position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06222971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(11)</a:t>
            </a:r>
            <a:endParaRPr lang="en-US" sz="1700" dirty="0"/>
          </a:p>
        </p:txBody>
      </p:sp>
      <p:pic>
        <p:nvPicPr>
          <p:cNvPr id="1028" name="Picture 4" descr="https://images.anandtech.com/doci/15921/Ryzen%204000%20G-Series%20-%20Consumer%20%26%20Commercial%20Press%20Deck-page-032_575p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321375"/>
            <a:ext cx="6457950" cy="363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86" y="458925"/>
            <a:ext cx="3873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Pro tagged models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3406" y="5231718"/>
            <a:ext cx="9140593" cy="936000"/>
          </a:xfrm>
          <a:prstGeom prst="roundRect">
            <a:avLst/>
          </a:prstGeom>
          <a:solidFill>
            <a:srgbClr val="DDF2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504" y="5231719"/>
            <a:ext cx="9163251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 technologies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feature set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additional security, manageability,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business readiness.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Pro-tagged models were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parallel with the standard models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2017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lvl="0" indent="-285750" defTabSz="914400" fontAlgn="base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</a:rPr>
              <a:t>As pro-tagged </a:t>
            </a:r>
            <a:r>
              <a:rPr lang="en-US" sz="1600" spc="-20" dirty="0">
                <a:solidFill>
                  <a:srgbClr val="000000"/>
                </a:solidFill>
              </a:rPr>
              <a:t>models typically have the same basic parameters as the mainstream</a:t>
            </a:r>
          </a:p>
          <a:p>
            <a:pPr lvl="0" defTabSz="914400" fontAlgn="base">
              <a:defRPr/>
            </a:pPr>
            <a:r>
              <a:rPr lang="en-US" sz="1600" dirty="0">
                <a:solidFill>
                  <a:srgbClr val="000000"/>
                </a:solidFill>
              </a:rPr>
              <a:t>     models, they are not included in our Lecture 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 simplify 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353689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7. Overview of AMD’s Zen lines (1</a:t>
            </a:r>
            <a:r>
              <a:rPr lang="hu-HU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2</a:t>
            </a:r>
            <a:r>
              <a:rPr lang="en-US" altLang="en-US" kern="12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150" y="458925"/>
            <a:ext cx="9548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Remark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57486" y="815334"/>
            <a:ext cx="9007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See Annex 3 for the main features of Zen lines.</a:t>
            </a:r>
          </a:p>
        </p:txBody>
      </p:sp>
    </p:spTree>
    <p:extLst>
      <p:ext uri="{BB962C8B-B14F-4D97-AF65-F5344CB8AC3E}">
        <p14:creationId xmlns:p14="http://schemas.microsoft.com/office/powerpoint/2010/main" val="1754449278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90394" y="1948000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>
              <a:spcBef>
                <a:spcPct val="0"/>
              </a:spcBef>
              <a:buNone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3.2</a:t>
            </a: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.2 Implementation of the Infinity Fabric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83175" y="2813239"/>
            <a:ext cx="6277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spc="-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Optional reading, not part of the Lecture and the exam.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80033" y="1448950"/>
            <a:ext cx="1702843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Annex 1</a:t>
            </a:r>
          </a:p>
        </p:txBody>
      </p:sp>
    </p:spTree>
    <p:extLst>
      <p:ext uri="{BB962C8B-B14F-4D97-AF65-F5344CB8AC3E}">
        <p14:creationId xmlns:p14="http://schemas.microsoft.com/office/powerpoint/2010/main" val="3613186458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5528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Annex 1: Implementation of the Infinity Fabric</a:t>
            </a:r>
          </a:p>
        </p:txBody>
      </p:sp>
      <p:sp>
        <p:nvSpPr>
          <p:cNvPr id="4" name="Rectangle 3"/>
          <p:cNvSpPr/>
          <p:nvPr/>
        </p:nvSpPr>
        <p:spPr>
          <a:xfrm>
            <a:off x="375005" y="1651450"/>
            <a:ext cx="89887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CCX core complexes, memory and IO-controllers within a die,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different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package via IFOP (IF On-Package) links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two sockets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2S server via IFIS (IF Inter-Socket) links,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837488"/>
            <a:ext cx="5960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2.3.2.1 Implementation of the Scalable Data Fabric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86" y="1271751"/>
            <a:ext cx="8648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discussed before, the task of the Scalable Data Fabric is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threefold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to interconnect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2662" y="2690650"/>
            <a:ext cx="6969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Its implementation differs according to its specific task, as follows.</a:t>
            </a:r>
          </a:p>
        </p:txBody>
      </p:sp>
    </p:spTree>
    <p:extLst>
      <p:ext uri="{BB962C8B-B14F-4D97-AF65-F5344CB8AC3E}">
        <p14:creationId xmlns:p14="http://schemas.microsoft.com/office/powerpoint/2010/main" val="629328693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020"/>
            <a:ext cx="9144000" cy="393700"/>
          </a:xfrm>
        </p:spPr>
        <p:txBody>
          <a:bodyPr/>
          <a:lstStyle/>
          <a:p>
            <a:r>
              <a:rPr lang="en-US" dirty="0"/>
              <a:t>Annex 1: Implementation of the Infinity Fabric (2)</a:t>
            </a:r>
            <a:endParaRPr lang="en-US" sz="1700" spc="-80" dirty="0"/>
          </a:p>
        </p:txBody>
      </p:sp>
      <p:sp>
        <p:nvSpPr>
          <p:cNvPr id="4" name="TextBox 3"/>
          <p:cNvSpPr txBox="1"/>
          <p:nvPr/>
        </p:nvSpPr>
        <p:spPr>
          <a:xfrm>
            <a:off x="57486" y="461468"/>
            <a:ext cx="9358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Implementation of interconnecting building blocks within a die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Example: In a Zen core-based GPU-less DT processor (Ryzen 1000) [10]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420" t="7970" r="1513" b="9069"/>
          <a:stretch/>
        </p:blipFill>
        <p:spPr>
          <a:xfrm>
            <a:off x="62440" y="1393703"/>
            <a:ext cx="9049871" cy="4464424"/>
          </a:xfrm>
          <a:prstGeom prst="rect">
            <a:avLst/>
          </a:prstGeom>
          <a:ln>
            <a:solidFill>
              <a:srgbClr val="86A4A7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477871" y="3487416"/>
            <a:ext cx="1201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256-bit/cycle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4805" y="3425558"/>
            <a:ext cx="5196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UMC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021" y="6243145"/>
            <a:ext cx="964817" cy="55901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indicated above, the interconnect is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256 bit wide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its first generation.</a:t>
            </a:r>
          </a:p>
        </p:txBody>
      </p:sp>
    </p:spTree>
    <p:extLst>
      <p:ext uri="{BB962C8B-B14F-4D97-AF65-F5344CB8AC3E}">
        <p14:creationId xmlns:p14="http://schemas.microsoft.com/office/powerpoint/2010/main" val="200286332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4000" cy="393700"/>
          </a:xfrm>
        </p:spPr>
        <p:txBody>
          <a:bodyPr/>
          <a:lstStyle/>
          <a:p>
            <a:r>
              <a:rPr lang="en-US" dirty="0"/>
              <a:t>Annex 1: Implementation of the Infinity Fabric (3)</a:t>
            </a:r>
            <a:endParaRPr lang="en-US" sz="1700" spc="-9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01" t="18337" r="7750" b="19656"/>
          <a:stretch/>
        </p:blipFill>
        <p:spPr>
          <a:xfrm>
            <a:off x="2769749" y="1562717"/>
            <a:ext cx="2464231" cy="310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8247771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Implementing the links that interconnect the dies within a package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(called IFOP links)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EPYC 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608" y="4764501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4687502" y="3097172"/>
            <a:ext cx="1152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TextBox 7"/>
          <p:cNvSpPr txBox="1"/>
          <p:nvPr/>
        </p:nvSpPr>
        <p:spPr>
          <a:xfrm>
            <a:off x="5348866" y="2904670"/>
            <a:ext cx="33666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(IF On-Package)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links</a:t>
            </a:r>
          </a:p>
        </p:txBody>
      </p:sp>
    </p:spTree>
    <p:extLst>
      <p:ext uri="{BB962C8B-B14F-4D97-AF65-F5344CB8AC3E}">
        <p14:creationId xmlns:p14="http://schemas.microsoft.com/office/powerpoint/2010/main" val="3089444690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(4)</a:t>
            </a:r>
            <a:endParaRPr lang="en-GB" sz="1700" spc="-90" dirty="0"/>
          </a:p>
        </p:txBody>
      </p:sp>
      <p:sp>
        <p:nvSpPr>
          <p:cNvPr id="6" name="TextBox 5"/>
          <p:cNvSpPr txBox="1"/>
          <p:nvPr/>
        </p:nvSpPr>
        <p:spPr>
          <a:xfrm>
            <a:off x="264436" y="815633"/>
            <a:ext cx="86509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die-to-die communication path within a package.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 is up to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10-20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links make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signals with differential clocking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(detailed later).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44" y="2315692"/>
            <a:ext cx="5520807" cy="1752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02" y="4808982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CAKE: Coherent AMD SocKet Extender (It takes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 requests, encodes them into 128-bit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serialized packets per clock cycle and forwards them to the IFOP (or IFIP) interface.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Responses are also decoded by the CAKE and are forwarded back to the SDF) [207].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86" y="458925"/>
            <a:ext cx="484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Details of IFOP (IF On-Package) links 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3563" y="4308470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implementation of 1. gen. IFOP links [206]</a:t>
            </a:r>
          </a:p>
        </p:txBody>
      </p:sp>
    </p:spTree>
    <p:extLst>
      <p:ext uri="{BB962C8B-B14F-4D97-AF65-F5344CB8AC3E}">
        <p14:creationId xmlns:p14="http://schemas.microsoft.com/office/powerpoint/2010/main" val="762851013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4"/>
          <p:cNvSpPr>
            <a:spLocks noChangeArrowheads="1"/>
          </p:cNvSpPr>
          <p:nvPr/>
        </p:nvSpPr>
        <p:spPr bwMode="auto">
          <a:xfrm>
            <a:off x="1201738" y="3662013"/>
            <a:ext cx="7826375" cy="1728000"/>
          </a:xfrm>
          <a:prstGeom prst="roundRect">
            <a:avLst/>
          </a:prstGeom>
          <a:solidFill>
            <a:srgbClr val="EAF5F6"/>
          </a:solidFill>
          <a:ln w="15875" algn="ctr">
            <a:solidFill>
              <a:srgbClr val="86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594" name="Text Box 10"/>
          <p:cNvSpPr txBox="1">
            <a:spLocks noChangeArrowheads="1"/>
          </p:cNvSpPr>
          <p:nvPr/>
        </p:nvSpPr>
        <p:spPr bwMode="auto">
          <a:xfrm>
            <a:off x="1270000" y="6029120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LVDS:       Low Voltage Differential Signaling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LVTTL:     Low Voltage TTL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(D)RSL:    (Differential) Rambus Signaling Level       SSTL: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Stub Series Terminated Logic          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CM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Common Mode Voltage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Reference Voltage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347618" name="Text Box 34"/>
          <p:cNvSpPr txBox="1">
            <a:spLocks noChangeArrowheads="1"/>
          </p:cNvSpPr>
          <p:nvPr/>
        </p:nvSpPr>
        <p:spPr bwMode="auto">
          <a:xfrm>
            <a:off x="1633538" y="4443130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LVTTL (3.3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SDRAM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 1.5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19" name="Text Box 35"/>
          <p:cNvSpPr txBox="1">
            <a:spLocks noChangeArrowheads="1"/>
          </p:cNvSpPr>
          <p:nvPr/>
        </p:nvSpPr>
        <p:spPr bwMode="auto">
          <a:xfrm>
            <a:off x="1633538" y="3998630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TTL (5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20" name="Text Box 36"/>
          <p:cNvSpPr txBox="1">
            <a:spLocks noChangeArrowheads="1"/>
          </p:cNvSpPr>
          <p:nvPr/>
        </p:nvSpPr>
        <p:spPr bwMode="auto">
          <a:xfrm>
            <a:off x="4078288" y="4000217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SSTL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SSTL2 (DDR)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SSTL1.8 (DDR2)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SSTL1.5 (DDR3)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RSL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(RDRAM)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FSB</a:t>
            </a:r>
          </a:p>
        </p:txBody>
      </p:sp>
      <p:sp>
        <p:nvSpPr>
          <p:cNvPr id="1347622" name="Text Box 38"/>
          <p:cNvSpPr txBox="1">
            <a:spLocks noChangeArrowheads="1"/>
          </p:cNvSpPr>
          <p:nvPr/>
        </p:nvSpPr>
        <p:spPr bwMode="auto">
          <a:xfrm>
            <a:off x="6951663" y="3998630"/>
            <a:ext cx="1624012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LVDS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PCie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QPI, DMI, ESI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FB-DIMMs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42" name="Text Box 58"/>
          <p:cNvSpPr txBox="1">
            <a:spLocks noChangeArrowheads="1"/>
          </p:cNvSpPr>
          <p:nvPr/>
        </p:nvSpPr>
        <p:spPr bwMode="auto">
          <a:xfrm>
            <a:off x="3652838" y="5322605"/>
            <a:ext cx="2160587" cy="3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Smaller voltage 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347650" name="Group 66"/>
          <p:cNvGrpSpPr>
            <a:grpSpLocks/>
          </p:cNvGrpSpPr>
          <p:nvPr/>
        </p:nvGrpSpPr>
        <p:grpSpPr bwMode="auto">
          <a:xfrm>
            <a:off x="1201738" y="5767182"/>
            <a:ext cx="7532687" cy="117475"/>
            <a:chOff x="718" y="3352"/>
            <a:chExt cx="4776" cy="92"/>
          </a:xfrm>
        </p:grpSpPr>
        <p:sp>
          <p:nvSpPr>
            <p:cNvPr id="147529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30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31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1347655" name="Text Box 71"/>
          <p:cNvSpPr txBox="1">
            <a:spLocks noChangeArrowheads="1"/>
          </p:cNvSpPr>
          <p:nvPr/>
        </p:nvSpPr>
        <p:spPr bwMode="auto">
          <a:xfrm>
            <a:off x="6959600" y="4843180"/>
            <a:ext cx="1039067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DRSL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XDR (data)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57486" y="458925"/>
            <a:ext cx="3956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Annex 1: Implementation of the Infinity Fabric (5)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163638" y="1166530"/>
            <a:ext cx="7864475" cy="247808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32111" name="Text Box 6"/>
          <p:cNvSpPr txBox="1">
            <a:spLocks noChangeArrowheads="1"/>
          </p:cNvSpPr>
          <p:nvPr/>
        </p:nvSpPr>
        <p:spPr bwMode="auto">
          <a:xfrm>
            <a:off x="4332288" y="1171292"/>
            <a:ext cx="7328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Signals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2" name="Text Box 7"/>
          <p:cNvSpPr txBox="1">
            <a:spLocks noChangeArrowheads="1"/>
          </p:cNvSpPr>
          <p:nvPr/>
        </p:nvSpPr>
        <p:spPr bwMode="auto">
          <a:xfrm>
            <a:off x="3805238" y="1930117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 referenced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3" name="Text Box 8"/>
          <p:cNvSpPr txBox="1">
            <a:spLocks noChangeArrowheads="1"/>
          </p:cNvSpPr>
          <p:nvPr/>
        </p:nvSpPr>
        <p:spPr bwMode="auto">
          <a:xfrm>
            <a:off x="1652588" y="1945992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Single ended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4" name="Text Box 9"/>
          <p:cNvSpPr txBox="1">
            <a:spLocks noChangeArrowheads="1"/>
          </p:cNvSpPr>
          <p:nvPr/>
        </p:nvSpPr>
        <p:spPr bwMode="auto">
          <a:xfrm>
            <a:off x="6815138" y="1930117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85" name="Group 11"/>
          <p:cNvGrpSpPr>
            <a:grpSpLocks/>
          </p:cNvGrpSpPr>
          <p:nvPr/>
        </p:nvGrpSpPr>
        <p:grpSpPr bwMode="auto">
          <a:xfrm>
            <a:off x="1228725" y="2309530"/>
            <a:ext cx="2066925" cy="1068387"/>
            <a:chOff x="480" y="1277"/>
            <a:chExt cx="1296" cy="691"/>
          </a:xfrm>
        </p:grpSpPr>
        <p:sp>
          <p:nvSpPr>
            <p:cNvPr id="14752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2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7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28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95" name="AutoShape 21"/>
          <p:cNvSpPr>
            <a:spLocks noChangeAspect="1" noChangeArrowheads="1"/>
          </p:cNvSpPr>
          <p:nvPr/>
        </p:nvSpPr>
        <p:spPr bwMode="auto">
          <a:xfrm>
            <a:off x="3721100" y="2265080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96" name="Group 22"/>
          <p:cNvGrpSpPr>
            <a:grpSpLocks/>
          </p:cNvGrpSpPr>
          <p:nvPr/>
        </p:nvGrpSpPr>
        <p:grpSpPr bwMode="auto">
          <a:xfrm>
            <a:off x="3873500" y="2265080"/>
            <a:ext cx="2144713" cy="1114425"/>
            <a:chOff x="2208" y="1248"/>
            <a:chExt cx="1344" cy="721"/>
          </a:xfrm>
        </p:grpSpPr>
        <p:sp>
          <p:nvSpPr>
            <p:cNvPr id="147510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1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2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3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4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5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6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7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18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19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en-US" alt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RE</a:t>
              </a:r>
              <a:r>
                <a:rPr kumimoji="0" lang="hu-HU" alt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F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07" name="Text Box 33"/>
          <p:cNvSpPr txBox="1">
            <a:spLocks noChangeArrowheads="1"/>
          </p:cNvSpPr>
          <p:nvPr/>
        </p:nvSpPr>
        <p:spPr bwMode="auto">
          <a:xfrm>
            <a:off x="1617663" y="3963705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8" name="Text Box 37"/>
          <p:cNvSpPr txBox="1">
            <a:spLocks noChangeArrowheads="1"/>
          </p:cNvSpPr>
          <p:nvPr/>
        </p:nvSpPr>
        <p:spPr bwMode="auto">
          <a:xfrm>
            <a:off x="6494463" y="4038317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09" name="Group 39"/>
          <p:cNvGrpSpPr>
            <a:grpSpLocks/>
          </p:cNvGrpSpPr>
          <p:nvPr/>
        </p:nvGrpSpPr>
        <p:grpSpPr bwMode="auto">
          <a:xfrm>
            <a:off x="6294438" y="2190467"/>
            <a:ext cx="2733675" cy="1336675"/>
            <a:chOff x="3792" y="1200"/>
            <a:chExt cx="1714" cy="864"/>
          </a:xfrm>
        </p:grpSpPr>
        <p:sp>
          <p:nvSpPr>
            <p:cNvPr id="147492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493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4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5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6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7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8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49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S+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50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S-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750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hu-HU" alt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CM</a:t>
              </a:r>
              <a:endParaRPr kumimoji="0" lang="en-US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32121" name="Line 59"/>
          <p:cNvSpPr>
            <a:spLocks noChangeShapeType="1"/>
          </p:cNvSpPr>
          <p:nvPr/>
        </p:nvSpPr>
        <p:spPr bwMode="auto">
          <a:xfrm>
            <a:off x="4738688" y="1445930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2" name="Line 60"/>
          <p:cNvSpPr>
            <a:spLocks noChangeShapeType="1"/>
          </p:cNvSpPr>
          <p:nvPr/>
        </p:nvSpPr>
        <p:spPr bwMode="auto">
          <a:xfrm flipH="1">
            <a:off x="2211388" y="1447517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3" name="Line 61"/>
          <p:cNvSpPr>
            <a:spLocks noChangeShapeType="1"/>
          </p:cNvSpPr>
          <p:nvPr/>
        </p:nvSpPr>
        <p:spPr bwMode="auto">
          <a:xfrm>
            <a:off x="4738688" y="1447517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32124" name="Oval 62"/>
          <p:cNvSpPr>
            <a:spLocks noChangeArrowheads="1"/>
          </p:cNvSpPr>
          <p:nvPr/>
        </p:nvSpPr>
        <p:spPr bwMode="auto">
          <a:xfrm>
            <a:off x="2189163" y="185391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2125" name="Oval 63"/>
          <p:cNvSpPr>
            <a:spLocks noChangeArrowheads="1"/>
          </p:cNvSpPr>
          <p:nvPr/>
        </p:nvSpPr>
        <p:spPr bwMode="auto">
          <a:xfrm>
            <a:off x="4711700" y="1857092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2126" name="Oval 64"/>
          <p:cNvSpPr>
            <a:spLocks noChangeArrowheads="1"/>
          </p:cNvSpPr>
          <p:nvPr/>
        </p:nvSpPr>
        <p:spPr bwMode="auto">
          <a:xfrm>
            <a:off x="7367588" y="184756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4" name="Text Box 65"/>
          <p:cNvSpPr txBox="1">
            <a:spLocks noChangeArrowheads="1"/>
          </p:cNvSpPr>
          <p:nvPr/>
        </p:nvSpPr>
        <p:spPr bwMode="auto">
          <a:xfrm>
            <a:off x="57150" y="2238092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Typ.voltage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35" name="Text Box 70"/>
          <p:cNvSpPr txBox="1">
            <a:spLocks noChangeArrowheads="1"/>
          </p:cNvSpPr>
          <p:nvPr/>
        </p:nvSpPr>
        <p:spPr bwMode="auto">
          <a:xfrm>
            <a:off x="4100513" y="3704942"/>
            <a:ext cx="1019831" cy="28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600-800 mV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6" name="Text Box 72"/>
          <p:cNvSpPr txBox="1">
            <a:spLocks noChangeArrowheads="1"/>
          </p:cNvSpPr>
          <p:nvPr/>
        </p:nvSpPr>
        <p:spPr bwMode="auto">
          <a:xfrm>
            <a:off x="6792913" y="3701767"/>
            <a:ext cx="1509712" cy="28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200-300 mV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7" name="Text Box 73"/>
          <p:cNvSpPr txBox="1">
            <a:spLocks noChangeArrowheads="1"/>
          </p:cNvSpPr>
          <p:nvPr/>
        </p:nvSpPr>
        <p:spPr bwMode="auto">
          <a:xfrm>
            <a:off x="1776413" y="3679542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3.3-5 V  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8" name="Text Box 74"/>
          <p:cNvSpPr txBox="1">
            <a:spLocks noChangeArrowheads="1"/>
          </p:cNvSpPr>
          <p:nvPr/>
        </p:nvSpPr>
        <p:spPr bwMode="auto">
          <a:xfrm>
            <a:off x="112713" y="4004980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system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305998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2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2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2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2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2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32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47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47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34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347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47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34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47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34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/>
      <p:bldP spid="1347594" grpId="0"/>
      <p:bldP spid="1347618" grpId="0"/>
      <p:bldP spid="1347619" grpId="0"/>
      <p:bldP spid="1347620" grpId="0"/>
      <p:bldP spid="1347622" grpId="0"/>
      <p:bldP spid="1347642" grpId="0"/>
      <p:bldP spid="1347655" grpId="0"/>
      <p:bldP spid="3" grpId="0" animBg="1"/>
      <p:bldP spid="132111" grpId="0"/>
      <p:bldP spid="82" grpId="0"/>
      <p:bldP spid="83" grpId="0"/>
      <p:bldP spid="84" grpId="0"/>
      <p:bldP spid="95" grpId="0"/>
      <p:bldP spid="107" grpId="0"/>
      <p:bldP spid="108" grpId="0"/>
      <p:bldP spid="132121" grpId="0" animBg="1"/>
      <p:bldP spid="132122" grpId="0" animBg="1"/>
      <p:bldP spid="132123" grpId="0" animBg="1"/>
      <p:bldP spid="132124" grpId="0" animBg="1"/>
      <p:bldP spid="132125" grpId="0" animBg="1"/>
      <p:bldP spid="132126" grpId="0" animBg="1"/>
      <p:bldP spid="134" grpId="0"/>
      <p:bldP spid="135" grpId="0"/>
      <p:bldP spid="136" grpId="0"/>
      <p:bldP spid="137" grpId="0"/>
      <p:bldP spid="138" grpId="0"/>
    </p:bld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(6)</a:t>
            </a:r>
            <a:endParaRPr lang="en-US" sz="1700" spc="-9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329"/>
          <a:stretch/>
        </p:blipFill>
        <p:spPr>
          <a:xfrm>
            <a:off x="3301465" y="570600"/>
            <a:ext cx="5540089" cy="6176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686" y="485465"/>
            <a:ext cx="3211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Implementation of 1.gen. IFOP links with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data lanes and differential clock lanes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467149" y="1809551"/>
            <a:ext cx="1482290" cy="48126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3026" y="2358188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lanes 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236143" y="2369323"/>
            <a:ext cx="1838426" cy="74926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782243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(7)</a:t>
            </a:r>
            <a:endParaRPr lang="en-GB" sz="1700" spc="-90" dirty="0"/>
          </a:p>
        </p:txBody>
      </p:sp>
      <p:sp>
        <p:nvSpPr>
          <p:cNvPr id="6" name="TextBox 5"/>
          <p:cNvSpPr txBox="1"/>
          <p:nvPr/>
        </p:nvSpPr>
        <p:spPr>
          <a:xfrm>
            <a:off x="264436" y="868553"/>
            <a:ext cx="8650972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1. gen.: 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2 pJ/bit.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transfers/mem. 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single-ended data lanes per direction.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2644" y="2126506"/>
            <a:ext cx="5520807" cy="17521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5502" y="4619796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CAKE: Coherent AMD SocKet Extender (It takes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 requests, encodes them into 128-bit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serialized packets per clock cycle and forwards them to the IFOP (or IFIP) interface.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Responses are also decoded by the CAKE and are forwarded back to the SDF) [207].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86" y="458925"/>
            <a:ext cx="4885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Details of IFOP (IF On-Package) links -2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33563" y="4119284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implementation of 1. gen. IFOP links [206]</a:t>
            </a:r>
          </a:p>
        </p:txBody>
      </p:sp>
    </p:spTree>
    <p:extLst>
      <p:ext uri="{BB962C8B-B14F-4D97-AF65-F5344CB8AC3E}">
        <p14:creationId xmlns:p14="http://schemas.microsoft.com/office/powerpoint/2010/main" val="2575646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(21)</a:t>
            </a:r>
            <a:endParaRPr lang="en-US" sz="1700" dirty="0"/>
          </a:p>
        </p:txBody>
      </p:sp>
      <p:sp>
        <p:nvSpPr>
          <p:cNvPr id="7" name="TextBox 6"/>
          <p:cNvSpPr txBox="1"/>
          <p:nvPr/>
        </p:nvSpPr>
        <p:spPr>
          <a:xfrm>
            <a:off x="57486" y="458925"/>
            <a:ext cx="905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launching their Zen family and their effort to design the Zen core [11]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087" y="1451832"/>
            <a:ext cx="895290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Papermaster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CTO of AMD: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 to 300 engineers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 working on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core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spending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two million working hours.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optimizing the power/frequency curve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6371925"/>
            <a:ext cx="32722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CTO: Chief Technology Officer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-5674" y="828256"/>
            <a:ext cx="9144000" cy="612000"/>
          </a:xfrm>
          <a:prstGeom prst="roundRect">
            <a:avLst/>
          </a:prstGeom>
          <a:solidFill>
            <a:srgbClr val="DDEEFF"/>
          </a:solidFill>
          <a:ln w="19050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039" y="854935"/>
            <a:ext cx="85565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launched the Zen family in 2017; this became a turning point in the contest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AMD vs. Intel.</a:t>
            </a:r>
          </a:p>
        </p:txBody>
      </p:sp>
    </p:spTree>
    <p:extLst>
      <p:ext uri="{BB962C8B-B14F-4D97-AF65-F5344CB8AC3E}">
        <p14:creationId xmlns:p14="http://schemas.microsoft.com/office/powerpoint/2010/main" val="4262790930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(8)</a:t>
            </a:r>
            <a:endParaRPr lang="en-GB" sz="1700" spc="-9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00" t="20840" r="4737" b="36120"/>
          <a:stretch/>
        </p:blipFill>
        <p:spPr>
          <a:xfrm>
            <a:off x="1655543" y="1793578"/>
            <a:ext cx="3955983" cy="221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33600" y="4148483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2x4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73149" y="1447093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8356" y="1435861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2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5053262" y="2895047"/>
            <a:ext cx="1152000" cy="0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5839756" y="2750670"/>
            <a:ext cx="3366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(IF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Inter-Socket)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links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438" y="6350548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EPYC Launch event presentation, June 20 2017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486" y="458925"/>
            <a:ext cx="8144089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Implementing the links that interconnect two sockets of a 2S server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(called IFIS links)  </a:t>
            </a:r>
          </a:p>
        </p:txBody>
      </p:sp>
    </p:spTree>
    <p:extLst>
      <p:ext uri="{BB962C8B-B14F-4D97-AF65-F5344CB8AC3E}">
        <p14:creationId xmlns:p14="http://schemas.microsoft.com/office/powerpoint/2010/main" val="1001405977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(9)</a:t>
            </a:r>
            <a:endParaRPr lang="en-GB" sz="1700" spc="-90" dirty="0"/>
          </a:p>
        </p:txBody>
      </p:sp>
      <p:sp>
        <p:nvSpPr>
          <p:cNvPr id="4" name="TextBox 3"/>
          <p:cNvSpPr txBox="1"/>
          <p:nvPr/>
        </p:nvSpPr>
        <p:spPr>
          <a:xfrm>
            <a:off x="255491" y="815334"/>
            <a:ext cx="7754758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communication paths between sockets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lengths is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&gt; 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links make use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signaling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1. gen. IF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11pJ/bit.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transfers/memory 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4x16 lanes per direction.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046" y="3257203"/>
            <a:ext cx="5616000" cy="1631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6" y="458925"/>
            <a:ext cx="4652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Details of IFIS (IF Inter-socket) links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87568" y="5086355"/>
            <a:ext cx="6680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Example implementation of 1. gen. IFIS links [206]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502" y="5663867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CAKE: Coherent AMD SocKet Extender (It takes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 requests, encodes them into 128-bit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serialized packets per clock cycle and forwards them to the IFOP (or IFIP) interface.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Responses are also decoded by the CAKE and are forwarded back to the SDF) [207].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23361" y="292019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4x16 lanes/dir.</a:t>
            </a:r>
          </a:p>
        </p:txBody>
      </p:sp>
    </p:spTree>
    <p:extLst>
      <p:ext uri="{BB962C8B-B14F-4D97-AF65-F5344CB8AC3E}">
        <p14:creationId xmlns:p14="http://schemas.microsoft.com/office/powerpoint/2010/main" val="2872791866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(10)</a:t>
            </a:r>
            <a:endParaRPr lang="en-GB" sz="1700" spc="-9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709893" y="1090215"/>
            <a:ext cx="296106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(IF On-Package) links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989218" y="1087040"/>
            <a:ext cx="297549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(IF Inter-Socket) links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397" y="1397940"/>
            <a:ext cx="4503156" cy="20082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 communication path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within a package between dies.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 is about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10-20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links make use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signals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with differential clocking (detailed later).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(IF)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2 pJ/bit.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transfers/mem. 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 data lanes per direction.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04082" y="1426782"/>
            <a:ext cx="4554452" cy="22621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 communication path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between sockets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Their lengths is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&gt; 20 mm.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IFIS links make use of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signaling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consumption (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1. gen. IF)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11pJ/bit.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transfers/memory clock.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4x16 lanes per direction.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In-band CRC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8/9 efficient bandwidth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9" y="3923126"/>
            <a:ext cx="3695017" cy="14354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765" y="3923126"/>
            <a:ext cx="4102883" cy="145918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8148" y="5313152"/>
            <a:ext cx="312341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CAKE: Coherent AMD SocKet Extender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004" y="3476639"/>
            <a:ext cx="12031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7486" y="458925"/>
            <a:ext cx="6820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Contrasting main features of 1. gen. IFOP and IFIS links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7397" y="5581409"/>
            <a:ext cx="3079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1. gen. IFOP link [206]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359680" y="5599055"/>
            <a:ext cx="3028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1. gen. IFIS link [206]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5504" y="5996544"/>
            <a:ext cx="828476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CAKE: Coherent AMD SocKet Extender (It takes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SDF requests, encodes them into 128-bit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serialized packets per clock cycle and forwards them to the IFOP (or IFIP) interface.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Responses are also decoded by the CAKE and are forwarded back to the SDF) [207].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4091636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(11)</a:t>
            </a:r>
            <a:endParaRPr lang="en-GB" sz="1700" spc="-90" dirty="0"/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3286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 gen. Infinity Fabric (IF)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74" y="815334"/>
            <a:ext cx="8935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has been introduced along with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 core in 2019,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major enhancements,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as seen below.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44379" y="1779390"/>
            <a:ext cx="8875912" cy="3841761"/>
            <a:chOff x="155575" y="1615763"/>
            <a:chExt cx="8701088" cy="3668504"/>
          </a:xfrm>
        </p:grpSpPr>
        <p:pic>
          <p:nvPicPr>
            <p:cNvPr id="1026" name="Picture 2" descr="https://images.anandtech.com/doci/14525/Mike_Clark-Next_Horizon_Gaming-CPU_Architecture_06092019-page-020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55575" y="1615763"/>
              <a:ext cx="8701088" cy="36648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 bwMode="auto">
            <a:xfrm>
              <a:off x="336881" y="3859725"/>
              <a:ext cx="2319691" cy="539019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3280614" y="3530859"/>
              <a:ext cx="2494543" cy="502126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 bwMode="auto">
            <a:xfrm>
              <a:off x="6274084" y="3463485"/>
              <a:ext cx="2194560" cy="423512"/>
            </a:xfrm>
            <a:prstGeom prst="roundRect">
              <a:avLst/>
            </a:prstGeom>
            <a:noFill/>
            <a:ln w="28575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8008219" y="5168763"/>
              <a:ext cx="848444" cy="115504"/>
            </a:xfrm>
            <a:prstGeom prst="rect">
              <a:avLst/>
            </a:prstGeom>
            <a:solidFill>
              <a:schemeClr val="tx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654945" y="5813659"/>
            <a:ext cx="56123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Major improvements of the 2. gen. IF [103]</a:t>
            </a:r>
          </a:p>
        </p:txBody>
      </p:sp>
    </p:spTree>
    <p:extLst>
      <p:ext uri="{BB962C8B-B14F-4D97-AF65-F5344CB8AC3E}">
        <p14:creationId xmlns:p14="http://schemas.microsoft.com/office/powerpoint/2010/main" val="1205141706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1: Implementation of the Infinity Fabric (12)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320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 gen. Infinity Fabric (IF)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409" y="834387"/>
            <a:ext cx="8716297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their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4-based implementation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doubled the IF link frequency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but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halved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the width of the communication paths to reduce power consumption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while providing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the same bandwidth.       </a:t>
            </a:r>
          </a:p>
        </p:txBody>
      </p:sp>
    </p:spTree>
    <p:extLst>
      <p:ext uri="{BB962C8B-B14F-4D97-AF65-F5344CB8AC3E}">
        <p14:creationId xmlns:p14="http://schemas.microsoft.com/office/powerpoint/2010/main" val="1058839247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10"/>
            <a:ext cx="9144000" cy="393700"/>
          </a:xfrm>
        </p:spPr>
        <p:txBody>
          <a:bodyPr/>
          <a:lstStyle/>
          <a:p>
            <a:r>
              <a:rPr lang="en-US" dirty="0"/>
              <a:t>Annex 1: Implementation of the Infinity Fabric (13)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9072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2.3.2.2 Implementation of the Scalable Control Fabric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854030"/>
            <a:ext cx="960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operation of the Scalable Control Fabric as part of the Infinity Fabric 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6745" y="1432712"/>
            <a:ext cx="4230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algorithms for Turbo Boost and AVFS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25907" y="5141571"/>
            <a:ext cx="389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system may be customized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choosing the proper balance between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performance and power consumption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49588" y="1437195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1000 sensors per CCX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8409" y="1941172"/>
            <a:ext cx="6332292" cy="30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9272" y="6095998"/>
            <a:ext cx="914400" cy="65164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data acquired is fed into the central control element and allows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optimize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power management in a closed control loop,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above. </a:t>
            </a:r>
          </a:p>
        </p:txBody>
      </p:sp>
    </p:spTree>
    <p:extLst>
      <p:ext uri="{BB962C8B-B14F-4D97-AF65-F5344CB8AC3E}">
        <p14:creationId xmlns:p14="http://schemas.microsoft.com/office/powerpoint/2010/main" val="3543504804"/>
      </p:ext>
    </p:extLst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463770" y="1974576"/>
            <a:ext cx="7997825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Basic dies of the Zen 2 family - A more detailed description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01925" y="5329848"/>
            <a:ext cx="6277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z="1600" spc="-30" dirty="0"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Optional reading, not part of the Lecture and the exam.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80798" y="2854307"/>
            <a:ext cx="7994650" cy="468000"/>
            <a:chOff x="699" y="1634"/>
            <a:chExt cx="4448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</a:rPr>
                <a:t>a)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 Zen 2-based CCDs (CPU Compute Dies)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10"/>
          <p:cNvGrpSpPr>
            <a:grpSpLocks/>
          </p:cNvGrpSpPr>
          <p:nvPr/>
        </p:nvGrpSpPr>
        <p:grpSpPr bwMode="auto">
          <a:xfrm>
            <a:off x="480798" y="3448322"/>
            <a:ext cx="7994650" cy="468314"/>
            <a:chOff x="699" y="1540"/>
            <a:chExt cx="4448" cy="295"/>
          </a:xfrm>
        </p:grpSpPr>
        <p:sp>
          <p:nvSpPr>
            <p:cNvPr id="8" name="AutoShape 11"/>
            <p:cNvSpPr>
              <a:spLocks noChangeArrowheads="1"/>
            </p:cNvSpPr>
            <p:nvPr/>
          </p:nvSpPr>
          <p:spPr bwMode="auto">
            <a:xfrm>
              <a:off x="951" y="1540"/>
              <a:ext cx="4196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b)  Zen 2-based cIODs (client IO Dies)</a:t>
              </a: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99" y="1573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7"/>
          <p:cNvGrpSpPr>
            <a:grpSpLocks/>
          </p:cNvGrpSpPr>
          <p:nvPr/>
        </p:nvGrpSpPr>
        <p:grpSpPr bwMode="auto">
          <a:xfrm>
            <a:off x="472549" y="3988905"/>
            <a:ext cx="7997825" cy="469721"/>
            <a:chOff x="699" y="1652"/>
            <a:chExt cx="4448" cy="546"/>
          </a:xfrm>
        </p:grpSpPr>
        <p:sp>
          <p:nvSpPr>
            <p:cNvPr id="11" name="AutoShape 8"/>
            <p:cNvSpPr>
              <a:spLocks noChangeArrowheads="1"/>
            </p:cNvSpPr>
            <p:nvPr/>
          </p:nvSpPr>
          <p:spPr bwMode="auto">
            <a:xfrm>
              <a:off x="951" y="1654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lvl="0" defTabSz="914400" eaLnBrk="1" fontAlgn="base" hangingPunct="1">
                <a:spcBef>
                  <a:spcPct val="0"/>
                </a:spcBef>
                <a:spcAft>
                  <a:spcPct val="0"/>
                </a:spcAft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c)  Zen 2-based IODs (IO dies for HEDTs and servers)</a:t>
              </a:r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7"/>
          <p:cNvGrpSpPr>
            <a:grpSpLocks/>
          </p:cNvGrpSpPr>
          <p:nvPr/>
        </p:nvGrpSpPr>
        <p:grpSpPr bwMode="auto">
          <a:xfrm>
            <a:off x="463770" y="4543319"/>
            <a:ext cx="7997825" cy="469721"/>
            <a:chOff x="699" y="1652"/>
            <a:chExt cx="4448" cy="546"/>
          </a:xfrm>
        </p:grpSpPr>
        <p:sp>
          <p:nvSpPr>
            <p:cNvPr id="14" name="AutoShape 8"/>
            <p:cNvSpPr>
              <a:spLocks noChangeArrowheads="1"/>
            </p:cNvSpPr>
            <p:nvPr/>
          </p:nvSpPr>
          <p:spPr bwMode="auto">
            <a:xfrm>
              <a:off x="951" y="1654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lang="en-US" altLang="en-US" sz="190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d)  Zen 2-based APUs (Accelerated Processing Units)</a:t>
              </a:r>
              <a:endParaRPr lang="en-US" altLang="en-US" sz="1900" spc="-70" dirty="0">
                <a:solidFill>
                  <a:srgbClr val="FFFFFF"/>
                </a:solidFill>
                <a:latin typeface="Verdana" pitchFamily="34" charset="0"/>
                <a:cs typeface="Arial" charset="0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25989" y="1340960"/>
            <a:ext cx="116281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Annex 2</a:t>
            </a:r>
          </a:p>
        </p:txBody>
      </p:sp>
    </p:spTree>
    <p:extLst>
      <p:ext uri="{BB962C8B-B14F-4D97-AF65-F5344CB8AC3E}">
        <p14:creationId xmlns:p14="http://schemas.microsoft.com/office/powerpoint/2010/main" val="4237855105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1973751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a)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Zen 2-based CCDs (CPU Compute Dies)</a:t>
            </a:r>
          </a:p>
        </p:txBody>
      </p:sp>
    </p:spTree>
    <p:extLst>
      <p:ext uri="{BB962C8B-B14F-4D97-AF65-F5344CB8AC3E}">
        <p14:creationId xmlns:p14="http://schemas.microsoft.com/office/powerpoint/2010/main" val="280080135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2a: </a:t>
            </a:r>
            <a:r>
              <a:rPr lang="de-DE" dirty="0"/>
              <a:t>Zen 2-based CCDs (CPU Compute Dies)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438" y="458925"/>
            <a:ext cx="9145581" cy="1559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 Zen 2-based CCDs (CPU Compute Dies)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CCDs represent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computing resources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 processors, i.e. the CPU cores used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for general use.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CCDs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cores are organized into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blocks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termed 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CCXs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Core CompleX-es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CCDs include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two core blocks, of 4 cores each,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indicated in the Figure below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endParaRPr kumimoji="0" lang="en-US" sz="1600" b="0" i="0" u="none" strike="noStrike" kern="1200" cap="none" spc="-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5541" y="4760458"/>
            <a:ext cx="5277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Layout of a Zen 2-based CCD die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238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360" y="5728740"/>
            <a:ext cx="895155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Next, let’s discover how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CCXs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are built up.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Nevertheless, their layout will be better understood in knowledge of the preceding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and Zen+-based CCXs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so next we turn to these CCX implementations.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869156" y="2478576"/>
            <a:ext cx="3136393" cy="2163079"/>
            <a:chOff x="3265167" y="2438975"/>
            <a:chExt cx="2455262" cy="146523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7" t="21706" r="60463" b="56928"/>
            <a:stretch/>
          </p:blipFill>
          <p:spPr>
            <a:xfrm>
              <a:off x="3265167" y="2438975"/>
              <a:ext cx="2138454" cy="1465237"/>
            </a:xfrm>
            <a:prstGeom prst="rect">
              <a:avLst/>
            </a:prstGeom>
          </p:spPr>
        </p:pic>
        <p:sp>
          <p:nvSpPr>
            <p:cNvPr id="16" name="Left-Right Arrow 15"/>
            <p:cNvSpPr/>
            <p:nvPr/>
          </p:nvSpPr>
          <p:spPr>
            <a:xfrm>
              <a:off x="5403621" y="3191394"/>
              <a:ext cx="316808" cy="108000"/>
            </a:xfrm>
            <a:prstGeom prst="leftRightArrow">
              <a:avLst/>
            </a:prstGeom>
            <a:solidFill>
              <a:srgbClr val="FFC00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056057" y="3493226"/>
            <a:ext cx="1327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32 Byte/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cyle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7087" y="5372331"/>
            <a:ext cx="93195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addition, CCDs have an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IF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(Infinity Fabric)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port as well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interconnect them to IO dies.</a:t>
            </a:r>
          </a:p>
        </p:txBody>
      </p:sp>
    </p:spTree>
    <p:extLst>
      <p:ext uri="{BB962C8B-B14F-4D97-AF65-F5344CB8AC3E}">
        <p14:creationId xmlns:p14="http://schemas.microsoft.com/office/powerpoint/2010/main" val="2869886535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2a: </a:t>
            </a:r>
            <a:r>
              <a:rPr lang="de-DE" dirty="0"/>
              <a:t>Zen 2-based CCDs (CPU Compute Dies) (2)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78122" y="799037"/>
            <a:ext cx="807716" cy="45190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3496" y="5092242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Zen- and Zen+-based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based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CCXs [16]</a:t>
            </a:r>
          </a:p>
        </p:txBody>
      </p:sp>
      <p:pic>
        <p:nvPicPr>
          <p:cNvPr id="114" name="Picture 113"/>
          <p:cNvPicPr>
            <a:picLocks noChangeAspect="1"/>
          </p:cNvPicPr>
          <p:nvPr/>
        </p:nvPicPr>
        <p:blipFill rotWithShape="1">
          <a:blip r:embed="rId2"/>
          <a:srcRect l="34623" t="25945" r="2298" b="20238"/>
          <a:stretch/>
        </p:blipFill>
        <p:spPr>
          <a:xfrm>
            <a:off x="4513547" y="2042965"/>
            <a:ext cx="3823314" cy="2446497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024200" y="6472159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9295" y="6325014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8122" y="5646656"/>
            <a:ext cx="8965877" cy="57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Through the crossbar switch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 core of the core block can access each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L3 cache segment with the same latency.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560723" y="2242458"/>
            <a:ext cx="3113437" cy="1841142"/>
            <a:chOff x="1023176" y="2829493"/>
            <a:chExt cx="3113437" cy="1841142"/>
          </a:xfrm>
        </p:grpSpPr>
        <p:grpSp>
          <p:nvGrpSpPr>
            <p:cNvPr id="45" name="Group 44"/>
            <p:cNvGrpSpPr/>
            <p:nvPr/>
          </p:nvGrpSpPr>
          <p:grpSpPr>
            <a:xfrm rot="5400000">
              <a:off x="1823277" y="2357299"/>
              <a:ext cx="1513235" cy="3113437"/>
              <a:chOff x="820860" y="263859"/>
              <a:chExt cx="1395076" cy="2623294"/>
            </a:xfrm>
          </p:grpSpPr>
          <p:sp>
            <p:nvSpPr>
              <p:cNvPr id="48" name="Rectangle 47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49" name="Straight Connector 48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0" name="TextBox 49"/>
              <p:cNvSpPr txBox="1"/>
              <p:nvPr/>
            </p:nvSpPr>
            <p:spPr>
              <a:xfrm>
                <a:off x="997135" y="468254"/>
                <a:ext cx="539114" cy="44717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653888" y="263859"/>
                <a:ext cx="354681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2 MB      2 MB </a:t>
                </a:r>
              </a:p>
            </p:txBody>
          </p:sp>
          <p:cxnSp>
            <p:nvCxnSpPr>
              <p:cNvPr id="54" name="Straight Connector 53"/>
              <p:cNvCxnSpPr/>
              <p:nvPr/>
            </p:nvCxnSpPr>
            <p:spPr bwMode="auto">
              <a:xfrm>
                <a:off x="1509891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6" name="Rectangle 55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861864" y="1481327"/>
                <a:ext cx="1109616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58" name="Rectangle 57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2 MB     2 MB</a:t>
                </a:r>
              </a:p>
            </p:txBody>
          </p:sp>
          <p:cxnSp>
            <p:nvCxnSpPr>
              <p:cNvPr id="60" name="Straight Connector 59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Straight Connector 60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2" name="Rectangle 61"/>
              <p:cNvSpPr/>
              <p:nvPr/>
            </p:nvSpPr>
            <p:spPr bwMode="auto">
              <a:xfrm>
                <a:off x="824149" y="2102706"/>
                <a:ext cx="13747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63" name="Straight Connector 62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64" name="TextBox 63"/>
              <p:cNvSpPr txBox="1"/>
              <p:nvPr/>
            </p:nvSpPr>
            <p:spPr>
              <a:xfrm>
                <a:off x="986937" y="2114735"/>
                <a:ext cx="539114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625157" y="2103798"/>
                <a:ext cx="354681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957254" y="2829493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711935" y="2835195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97087" y="854935"/>
            <a:ext cx="93905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Zen- and Zen+-based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include 4 cores (C</a:t>
            </a:r>
            <a:r>
              <a:rPr kumimoji="0" lang="en-US" sz="1600" b="0" i="0" u="none" strike="noStrike" kern="1200" cap="none" spc="-3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0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to C</a:t>
            </a:r>
            <a:r>
              <a:rPr kumimoji="0" lang="en-US" sz="1600" b="0" i="0" u="none" strike="noStrike" kern="1200" cap="none" spc="-3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with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private L1/L2 caches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MB L3 cache segments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which are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interconnected by a crossbar switch,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as indicated below in the schematic layout and die plot of Zen-/Zen+</a:t>
            </a:r>
            <a:r>
              <a:rPr kumimoji="0" lang="hu-HU" sz="1600" b="0" i="0" u="none" strike="noStrike" kern="1200" cap="none" spc="-6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based CCXs.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438" y="462459"/>
            <a:ext cx="914400" cy="32012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did AMD implement their Zen-/Zen+ based CCX core blocks?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0803" y="4560198"/>
            <a:ext cx="37538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Zen-based CCX:14 nm, 44 mm</a:t>
            </a: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1,4 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btrs</a:t>
            </a:r>
            <a:endParaRPr kumimoji="0" lang="en-US" sz="13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Zen+-based CCX: 12 nm, 44 nm, 1,4 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btrs</a:t>
            </a:r>
            <a:endParaRPr kumimoji="0" lang="en-US" sz="13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9692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(22)</a:t>
            </a:r>
            <a:endParaRPr lang="en-US" sz="17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9244" y="1350208"/>
          <a:ext cx="9072570" cy="19271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7890">
                  <a:extLst>
                    <a:ext uri="{9D8B030D-6E8A-4147-A177-3AD203B41FA5}">
                      <a16:colId xmlns:a16="http://schemas.microsoft.com/office/drawing/2014/main" val="217298877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022334839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413957524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0166022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747385564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814577825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128251049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800043371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2536554403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838657147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53013006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3379139680"/>
                    </a:ext>
                  </a:extLst>
                </a:gridCol>
                <a:gridCol w="697890">
                  <a:extLst>
                    <a:ext uri="{9D8B030D-6E8A-4147-A177-3AD203B41FA5}">
                      <a16:colId xmlns:a16="http://schemas.microsoft.com/office/drawing/2014/main" val="1279575451"/>
                    </a:ext>
                  </a:extLst>
                </a:gridCol>
              </a:tblGrid>
              <a:tr h="395618">
                <a:tc>
                  <a:txBody>
                    <a:bodyPr/>
                    <a:lstStyle/>
                    <a:p>
                      <a:pPr algn="l" fontAlgn="ctr"/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>
                          <a:effectLst/>
                          <a:latin typeface="+mj-lt"/>
                        </a:rPr>
                        <a:t>2Q20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1Q20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4Q19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3Q19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2Q19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>
                          <a:effectLst/>
                          <a:latin typeface="+mj-lt"/>
                        </a:rPr>
                        <a:t>1Q19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4Q18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3Q18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2Q18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1Q18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>
                          <a:effectLst/>
                          <a:latin typeface="+mj-lt"/>
                        </a:rPr>
                        <a:t>4Q17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1" dirty="0">
                          <a:effectLst/>
                          <a:latin typeface="+mj-lt"/>
                        </a:rPr>
                        <a:t>3Q17</a:t>
                      </a:r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6877639"/>
                  </a:ext>
                </a:extLst>
              </a:tr>
              <a:tr h="57714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DT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19.2%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18.6%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15.8%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12.3%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12.2%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12.0%</a:t>
                      </a:r>
                    </a:p>
                  </a:txBody>
                  <a:tcPr marL="76085" marR="76085" marT="76085" marB="76085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10.9%</a:t>
                      </a:r>
                    </a:p>
                  </a:txBody>
                  <a:tcPr marL="76085" marR="76085" marT="76085" marB="76085" anchor="ctr"/>
                </a:tc>
                <a:extLst>
                  <a:ext uri="{0D108BD9-81ED-4DB2-BD59-A6C34878D82A}">
                    <a16:rowId xmlns:a16="http://schemas.microsoft.com/office/drawing/2014/main" val="363019912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 dirty="0">
                          <a:effectLst/>
                          <a:latin typeface="+mj-lt"/>
                        </a:rPr>
                        <a:t>Mobile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19.9%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17.1%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16.2%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14.7%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14.1%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13.1%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12.2%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10.9%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8.8</a:t>
                      </a:r>
                    </a:p>
                    <a:p>
                      <a:pPr algn="ctr" fontAlgn="ctr"/>
                      <a:r>
                        <a:rPr lang="en-US" sz="1250" b="0" dirty="0"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25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7452190"/>
                  </a:ext>
                </a:extLst>
              </a:tr>
              <a:tr h="3956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0" dirty="0">
                          <a:effectLst/>
                          <a:latin typeface="+mj-lt"/>
                        </a:rPr>
                        <a:t>Server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5.8%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5.1%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4.5%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4.3%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3.4%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2.9%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3.2%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1.6%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1.4%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250" b="0">
                          <a:effectLst/>
                          <a:latin typeface="+mj-lt"/>
                        </a:rPr>
                        <a:t>0.8%</a:t>
                      </a:r>
                    </a:p>
                  </a:txBody>
                  <a:tcPr marL="88900" marR="88900" marT="88900" marB="88900" anchor="ctr"/>
                </a:tc>
                <a:tc>
                  <a:txBody>
                    <a:bodyPr/>
                    <a:lstStyle/>
                    <a:p>
                      <a:endParaRPr lang="en-US" sz="125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endParaRPr lang="en-US" sz="1250" b="0" dirty="0">
                        <a:effectLst/>
                        <a:latin typeface="+mj-lt"/>
                      </a:endParaRPr>
                    </a:p>
                  </a:txBody>
                  <a:tcPr marL="88900" marR="88900" marT="88900" marB="88900" anchor="ctr"/>
                </a:tc>
                <a:extLst>
                  <a:ext uri="{0D108BD9-81ED-4DB2-BD59-A6C34878D82A}">
                    <a16:rowId xmlns:a16="http://schemas.microsoft.com/office/drawing/2014/main" val="2920718970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7486" y="458925"/>
            <a:ext cx="8889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rising unit share on the world market after launching the Zen family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2017-2020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63" y="352284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Table indicates, AMD continuously raised its unit share in the world market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in all three major market segments, e.g., approximately by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doubling their market share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in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DTs and mobiles and increasing their market share in servers by more than fivefold. </a:t>
            </a:r>
          </a:p>
        </p:txBody>
      </p:sp>
    </p:spTree>
    <p:extLst>
      <p:ext uri="{BB962C8B-B14F-4D97-AF65-F5344CB8AC3E}">
        <p14:creationId xmlns:p14="http://schemas.microsoft.com/office/powerpoint/2010/main" val="745052140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2a: </a:t>
            </a:r>
            <a:r>
              <a:rPr lang="de-DE" dirty="0"/>
              <a:t>Zen 2-based CCDs (CPU Compute Dies) (3)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948938" y="4745768"/>
            <a:ext cx="7490867" cy="38607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Schematic layout and die plot of Zen 2-based CCXs [16]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/>
          <a:srcRect l="17064" t="21111" r="21196" b="31739"/>
          <a:stretch/>
        </p:blipFill>
        <p:spPr>
          <a:xfrm>
            <a:off x="3736384" y="2217950"/>
            <a:ext cx="5252673" cy="225643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10228" y="874765"/>
            <a:ext cx="9018431" cy="1440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core blocks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resemble to the previous CCX implementation.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There is only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one difference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their layout to be mentioned: AMD increased the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L3 cache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segment size to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MB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 core,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indicated  in the schematic layout and die plot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of Zen 2-based CCXs below.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438" y="462458"/>
            <a:ext cx="914400" cy="4123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enhanced, Zen 2-based CCX core blocks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-30" normalizeH="0" baseline="0" noProof="0" dirty="0" err="1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45112" y="2262207"/>
            <a:ext cx="3113437" cy="1841142"/>
            <a:chOff x="1023176" y="2829493"/>
            <a:chExt cx="3113437" cy="1841142"/>
          </a:xfrm>
        </p:grpSpPr>
        <p:grpSp>
          <p:nvGrpSpPr>
            <p:cNvPr id="32" name="Group 31"/>
            <p:cNvGrpSpPr/>
            <p:nvPr/>
          </p:nvGrpSpPr>
          <p:grpSpPr>
            <a:xfrm rot="5400000">
              <a:off x="1823277" y="2357299"/>
              <a:ext cx="1513235" cy="3113437"/>
              <a:chOff x="820860" y="263859"/>
              <a:chExt cx="1395076" cy="2623294"/>
            </a:xfrm>
          </p:grpSpPr>
          <p:sp>
            <p:nvSpPr>
              <p:cNvPr id="35" name="Rectangle 34"/>
              <p:cNvSpPr/>
              <p:nvPr/>
            </p:nvSpPr>
            <p:spPr bwMode="auto">
              <a:xfrm>
                <a:off x="835793" y="457446"/>
                <a:ext cx="1378800" cy="720000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36" name="Straight Connector 35"/>
              <p:cNvCxnSpPr/>
              <p:nvPr/>
            </p:nvCxnSpPr>
            <p:spPr bwMode="auto">
              <a:xfrm>
                <a:off x="1500202" y="450146"/>
                <a:ext cx="0" cy="720000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7" name="TextBox 36"/>
              <p:cNvSpPr txBox="1"/>
              <p:nvPr/>
            </p:nvSpPr>
            <p:spPr>
              <a:xfrm>
                <a:off x="997135" y="468254"/>
                <a:ext cx="539114" cy="447177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2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653888" y="263859"/>
                <a:ext cx="354681" cy="638578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830238" y="1177303"/>
                <a:ext cx="1378800" cy="288000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22968" y="1165041"/>
                <a:ext cx="1368000" cy="324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4 MB      4 MB </a:t>
                </a:r>
              </a:p>
            </p:txBody>
          </p:sp>
          <p:cxnSp>
            <p:nvCxnSpPr>
              <p:cNvPr id="41" name="Straight Connector 40"/>
              <p:cNvCxnSpPr/>
              <p:nvPr/>
            </p:nvCxnSpPr>
            <p:spPr bwMode="auto">
              <a:xfrm>
                <a:off x="1509891" y="1178659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2" name="Straight Connector 41"/>
              <p:cNvCxnSpPr/>
              <p:nvPr/>
            </p:nvCxnSpPr>
            <p:spPr bwMode="auto">
              <a:xfrm>
                <a:off x="2215936" y="118410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3" name="Rectangle 42"/>
              <p:cNvSpPr/>
              <p:nvPr/>
            </p:nvSpPr>
            <p:spPr bwMode="auto">
              <a:xfrm>
                <a:off x="820860" y="1477577"/>
                <a:ext cx="1386000" cy="324000"/>
              </a:xfrm>
              <a:prstGeom prst="rect">
                <a:avLst/>
              </a:prstGeom>
              <a:solidFill>
                <a:srgbClr val="FFFF9F"/>
              </a:solidFill>
              <a:ln w="15875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61864" y="1481327"/>
                <a:ext cx="1109616" cy="336964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Crossbar (4x4)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 bwMode="auto">
              <a:xfrm>
                <a:off x="826304" y="1799639"/>
                <a:ext cx="1386000" cy="307048"/>
              </a:xfrm>
              <a:prstGeom prst="rect">
                <a:avLst/>
              </a:prstGeom>
              <a:solidFill>
                <a:srgbClr val="DDFFEC"/>
              </a:solidFill>
              <a:ln w="158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903904" y="1818290"/>
                <a:ext cx="1224000" cy="312123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-3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4 MB     4 MB</a:t>
                </a:r>
              </a:p>
            </p:txBody>
          </p:sp>
          <p:cxnSp>
            <p:nvCxnSpPr>
              <p:cNvPr id="47" name="Straight Connector 46"/>
              <p:cNvCxnSpPr/>
              <p:nvPr/>
            </p:nvCxnSpPr>
            <p:spPr bwMode="auto">
              <a:xfrm>
                <a:off x="1497483" y="1798283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Straight Connector 47"/>
              <p:cNvCxnSpPr/>
              <p:nvPr/>
            </p:nvCxnSpPr>
            <p:spPr bwMode="auto">
              <a:xfrm>
                <a:off x="2205052" y="1805085"/>
                <a:ext cx="0" cy="307048"/>
              </a:xfrm>
              <a:prstGeom prst="line">
                <a:avLst/>
              </a:prstGeom>
              <a:noFill/>
              <a:ln w="635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9" name="Rectangle 48"/>
              <p:cNvSpPr/>
              <p:nvPr/>
            </p:nvSpPr>
            <p:spPr bwMode="auto">
              <a:xfrm>
                <a:off x="824149" y="2102706"/>
                <a:ext cx="1374700" cy="784447"/>
              </a:xfrm>
              <a:prstGeom prst="rect">
                <a:avLst/>
              </a:prstGeom>
              <a:solidFill>
                <a:srgbClr val="CCECFF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 bwMode="auto">
              <a:xfrm>
                <a:off x="1497483" y="2091651"/>
                <a:ext cx="0" cy="788711"/>
              </a:xfrm>
              <a:prstGeom prst="line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51" name="TextBox 50"/>
              <p:cNvSpPr txBox="1"/>
              <p:nvPr/>
            </p:nvSpPr>
            <p:spPr>
              <a:xfrm>
                <a:off x="986937" y="2114735"/>
                <a:ext cx="539114" cy="492443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0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/>
                </a:r>
                <a:b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</a:br>
                <a:endPara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625157" y="2103798"/>
                <a:ext cx="354681" cy="494845"/>
              </a:xfrm>
              <a:prstGeom prst="rect">
                <a:avLst/>
              </a:prstGeom>
              <a:noFill/>
            </p:spPr>
            <p:txBody>
              <a:bodyPr vert="vert270"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C</a:t>
                </a:r>
                <a:r>
                  <a:rPr kumimoji="0" lang="en-US" sz="1300" b="0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1</a:t>
                </a: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1957254" y="2829493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711935" y="2835195"/>
              <a:ext cx="433938" cy="279776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</a:t>
              </a:r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390150" y="4460414"/>
            <a:ext cx="3206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 nm, 74 mm</a:t>
            </a: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3,9 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btrs</a:t>
            </a:r>
            <a:endParaRPr kumimoji="0" lang="en-US" sz="13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687968"/>
      </p:ext>
    </p:extLst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2a: </a:t>
            </a:r>
            <a:r>
              <a:rPr lang="de-DE" dirty="0"/>
              <a:t>Zen 2-based CCDs (CPU Compute Dies) (4)</a:t>
            </a:r>
            <a:endParaRPr lang="en-US" dirty="0"/>
          </a:p>
        </p:txBody>
      </p:sp>
      <p:pic>
        <p:nvPicPr>
          <p:cNvPr id="4" name="Picture 2" descr="AMD Ryzen 9 5950X And 5900X CPU Review: Zen 3 Dominate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5610" y="2322561"/>
            <a:ext cx="6150544" cy="393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486" y="458925"/>
            <a:ext cx="657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8-core Zen 2-based CCD dies (CPU Compute Dies)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8238" y="3015864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6632" y="5054818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CCX1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80980" y="3951990"/>
            <a:ext cx="14927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815334"/>
            <a:ext cx="8897757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Now we come back to the Zen 2-based CCDs.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2-based CCDs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CCX core blocks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(i.e.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∑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Zen 2 cores 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16 MB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shared L3 caches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an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port needed to interconnect CCDs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IO dies,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as discussed later.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6339" y="6377329"/>
            <a:ext cx="4593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Zen 2-based CCD [205]</a:t>
            </a:r>
          </a:p>
        </p:txBody>
      </p:sp>
    </p:spTree>
    <p:extLst>
      <p:ext uri="{BB962C8B-B14F-4D97-AF65-F5344CB8AC3E}">
        <p14:creationId xmlns:p14="http://schemas.microsoft.com/office/powerpoint/2010/main" val="447672077"/>
      </p:ext>
    </p:extLst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2a: </a:t>
            </a:r>
            <a:r>
              <a:rPr lang="de-DE" dirty="0"/>
              <a:t>Zen 2-based CCDs (CPU Compute Dies) (5)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040" t="27996" r="38726" b="16753"/>
          <a:stretch/>
        </p:blipFill>
        <p:spPr>
          <a:xfrm>
            <a:off x="455175" y="1268414"/>
            <a:ext cx="7350913" cy="4939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8431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photo of an 8-core Zen 2-based CCD die (CPU Compute Die) [204]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783" y="6391178"/>
            <a:ext cx="90270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consists of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 CCX core blocks with 2x4 cores, 2x16 MB L3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an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(Infinity Fabric) port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9681" y="3436219"/>
            <a:ext cx="1212784" cy="77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3.9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74 mm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11399138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13352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b)  Zen 2-based </a:t>
            </a:r>
            <a:r>
              <a:rPr kumimoji="0" lang="en-US" altLang="en-US" sz="19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cIODs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(client IO Dies)</a:t>
            </a:r>
          </a:p>
        </p:txBody>
      </p:sp>
    </p:spTree>
    <p:extLst>
      <p:ext uri="{BB962C8B-B14F-4D97-AF65-F5344CB8AC3E}">
        <p14:creationId xmlns:p14="http://schemas.microsoft.com/office/powerpoint/2010/main" val="4058259328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(1)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57486" y="458925"/>
            <a:ext cx="574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 Zen 2-based </a:t>
            </a:r>
            <a:r>
              <a:rPr kumimoji="0" lang="en-US" sz="1800" b="0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cIODs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(client IO Dies)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2057" y="1052940"/>
            <a:ext cx="8146782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access,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IO connectivity and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interconnection between two CCDs (if there are 2 CCDs  in the processor),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753987"/>
            <a:ext cx="6941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They are key parts of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gaming DT processors,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since they provide: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895" y="6456531"/>
            <a:ext cx="8639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Zen 2-based gaming DT processor with two CCD dies (12/16 cores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486" y="1884561"/>
            <a:ext cx="37635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below demonstrates.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09905" y="2478576"/>
            <a:ext cx="7603392" cy="3920499"/>
            <a:chOff x="809905" y="2478576"/>
            <a:chExt cx="7603392" cy="39204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15826" t="13848" r="12986" b="16022"/>
            <a:stretch/>
          </p:blipFill>
          <p:spPr>
            <a:xfrm>
              <a:off x="809905" y="2478576"/>
              <a:ext cx="7603392" cy="3920499"/>
            </a:xfrm>
            <a:prstGeom prst="rect">
              <a:avLst/>
            </a:prstGeom>
          </p:spPr>
        </p:pic>
        <p:sp>
          <p:nvSpPr>
            <p:cNvPr id="10" name="Left-Right Arrow 9"/>
            <p:cNvSpPr/>
            <p:nvPr/>
          </p:nvSpPr>
          <p:spPr bwMode="auto">
            <a:xfrm>
              <a:off x="7066863" y="5585422"/>
              <a:ext cx="468000" cy="72000"/>
            </a:xfrm>
            <a:prstGeom prst="left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93950" y="5280622"/>
              <a:ext cx="798897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13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PCIe</a:t>
              </a: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/USB)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2465638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(2)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67727" y="1765758"/>
            <a:ext cx="4686816" cy="2851273"/>
            <a:chOff x="809905" y="2478576"/>
            <a:chExt cx="7824943" cy="39204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15826" t="13848" r="12986" b="16022"/>
            <a:stretch/>
          </p:blipFill>
          <p:spPr>
            <a:xfrm>
              <a:off x="809905" y="2478576"/>
              <a:ext cx="7603392" cy="3920499"/>
            </a:xfrm>
            <a:prstGeom prst="rect">
              <a:avLst/>
            </a:prstGeom>
          </p:spPr>
        </p:pic>
        <p:sp>
          <p:nvSpPr>
            <p:cNvPr id="6" name="Left-Right Arrow 5"/>
            <p:cNvSpPr/>
            <p:nvPr/>
          </p:nvSpPr>
          <p:spPr bwMode="auto">
            <a:xfrm>
              <a:off x="7066863" y="5585422"/>
              <a:ext cx="468000" cy="72000"/>
            </a:xfrm>
            <a:prstGeom prst="left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13506" y="5265195"/>
              <a:ext cx="1321342" cy="698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PCIe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USB)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476" y="1765758"/>
            <a:ext cx="4672327" cy="2833267"/>
            <a:chOff x="4611601" y="3508202"/>
            <a:chExt cx="4672327" cy="283326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2" t="7708" r="1155" b="9823"/>
            <a:stretch/>
          </p:blipFill>
          <p:spPr>
            <a:xfrm>
              <a:off x="4611601" y="3666605"/>
              <a:ext cx="4538311" cy="2494863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4611601" y="3508202"/>
              <a:ext cx="4532399" cy="15840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611601" y="6161469"/>
              <a:ext cx="4532399" cy="180000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492499" y="5488252"/>
              <a:ext cx="79142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IO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(</a:t>
              </a:r>
              <a:r>
                <a:rPr kumimoji="0" lang="en-US" sz="9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PCIe</a:t>
              </a: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/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USB)</a:t>
              </a:r>
            </a:p>
          </p:txBody>
        </p:sp>
        <p:sp>
          <p:nvSpPr>
            <p:cNvPr id="19" name="Left-Right Arrow 18"/>
            <p:cNvSpPr/>
            <p:nvPr/>
          </p:nvSpPr>
          <p:spPr bwMode="auto">
            <a:xfrm>
              <a:off x="8381316" y="5752696"/>
              <a:ext cx="280313" cy="52364"/>
            </a:xfrm>
            <a:prstGeom prst="leftRightArrow">
              <a:avLst/>
            </a:prstGeom>
            <a:noFill/>
            <a:ln w="158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 flipH="1">
            <a:off x="90355" y="458925"/>
            <a:ext cx="7847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Alternative implementations of gaming DT processors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486" y="815334"/>
            <a:ext cx="90197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 DT processors may include either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one or two CCD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dies to provide either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8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or up to 16 CPU cores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shown below.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0703" y="4674486"/>
            <a:ext cx="81170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Zen 2-based gaming DT configurations  with one or two CCD dies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240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53215703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645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interconnecting network used within the </a:t>
            </a:r>
            <a:r>
              <a:rPr kumimoji="0" lang="en-US" sz="1800" b="0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824574"/>
            <a:ext cx="93596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Within the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there is an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interconnecting network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called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Data Fabric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implemented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a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crossbar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that interconnects the CCXs, memory and IO, as shown in the Figure below.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3895" y="6320158"/>
            <a:ext cx="86390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Zen 2-based gaming DT processor with two CCD dies (12/16 cores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13895" y="1765758"/>
            <a:ext cx="8355811" cy="4514799"/>
            <a:chOff x="413895" y="1884276"/>
            <a:chExt cx="8355811" cy="4514799"/>
          </a:xfrm>
        </p:grpSpPr>
        <p:grpSp>
          <p:nvGrpSpPr>
            <p:cNvPr id="6" name="Group 5"/>
            <p:cNvGrpSpPr/>
            <p:nvPr/>
          </p:nvGrpSpPr>
          <p:grpSpPr>
            <a:xfrm>
              <a:off x="413895" y="1884276"/>
              <a:ext cx="8355811" cy="4514799"/>
              <a:chOff x="809905" y="2478576"/>
              <a:chExt cx="7603392" cy="3920499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15826" t="13848" r="12986" b="16022"/>
              <a:stretch/>
            </p:blipFill>
            <p:spPr>
              <a:xfrm>
                <a:off x="809905" y="2478576"/>
                <a:ext cx="7603392" cy="3920499"/>
              </a:xfrm>
              <a:prstGeom prst="rect">
                <a:avLst/>
              </a:prstGeom>
            </p:spPr>
          </p:pic>
          <p:sp>
            <p:nvSpPr>
              <p:cNvPr id="8" name="Left-Right Arrow 7"/>
              <p:cNvSpPr/>
              <p:nvPr/>
            </p:nvSpPr>
            <p:spPr bwMode="auto">
              <a:xfrm>
                <a:off x="7066863" y="5585422"/>
                <a:ext cx="468000" cy="72000"/>
              </a:xfrm>
              <a:prstGeom prst="leftRightArrow">
                <a:avLst/>
              </a:prstGeom>
              <a:noFill/>
              <a:ln w="15875" cap="flat" cmpd="sng" algn="ctr">
                <a:solidFill>
                  <a:srgbClr val="0070C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493950" y="5280622"/>
                <a:ext cx="798897" cy="692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IO</a:t>
                </a: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(</a:t>
                </a:r>
                <a:r>
                  <a:rPr kumimoji="0" lang="en-US" sz="13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PCIe</a:t>
                </a:r>
                <a:r>
                  <a:rPr kumimoji="0" lang="en-US" sz="1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Verdana"/>
                    <a:ea typeface="+mn-ea"/>
                    <a:cs typeface="+mn-cs"/>
                  </a:rPr>
                  <a:t>/USB)</a:t>
                </a:r>
              </a:p>
            </p:txBody>
          </p:sp>
        </p:grpSp>
        <p:sp>
          <p:nvSpPr>
            <p:cNvPr id="11" name="Oval 10"/>
            <p:cNvSpPr/>
            <p:nvPr/>
          </p:nvSpPr>
          <p:spPr>
            <a:xfrm>
              <a:off x="4968010" y="3587404"/>
              <a:ext cx="1152000" cy="2520000"/>
            </a:xfrm>
            <a:prstGeom prst="ellipse">
              <a:avLst/>
            </a:prstGeom>
            <a:ln w="28575">
              <a:solidFill>
                <a:srgbClr val="FF0000"/>
              </a:solidFill>
              <a:prstDash val="solid"/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284818" y="4696232"/>
              <a:ext cx="594015" cy="151172"/>
            </a:xfrm>
            <a:prstGeom prst="rect">
              <a:avLst/>
            </a:prstGeom>
            <a:solidFill>
              <a:srgbClr val="C8980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99521" y="4228830"/>
              <a:ext cx="400110" cy="1068754"/>
            </a:xfrm>
            <a:prstGeom prst="rect">
              <a:avLst/>
            </a:prstGeom>
            <a:noFill/>
          </p:spPr>
          <p:txBody>
            <a:bodyPr vert="vert"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Data Fabric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776069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3762702" y="1443199"/>
            <a:ext cx="1524000" cy="506475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1882402" y="1417095"/>
            <a:ext cx="1412148" cy="2437005"/>
            <a:chOff x="820860" y="450146"/>
            <a:chExt cx="1412148" cy="2437005"/>
          </a:xfrm>
        </p:grpSpPr>
        <p:sp>
          <p:nvSpPr>
            <p:cNvPr id="3" name="Rectangle 2"/>
            <p:cNvSpPr/>
            <p:nvPr/>
          </p:nvSpPr>
          <p:spPr bwMode="auto">
            <a:xfrm>
              <a:off x="835793" y="457446"/>
              <a:ext cx="1378800" cy="720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>
              <a:off x="1500202" y="45014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" name="Straight Connector 4"/>
            <p:cNvCxnSpPr/>
            <p:nvPr/>
          </p:nvCxnSpPr>
          <p:spPr bwMode="auto">
            <a:xfrm>
              <a:off x="2217743" y="45422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" name="TextBox 5"/>
            <p:cNvSpPr txBox="1"/>
            <p:nvPr/>
          </p:nvSpPr>
          <p:spPr>
            <a:xfrm>
              <a:off x="902438" y="68010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10937" y="677706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30238" y="1177303"/>
              <a:ext cx="13788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5008" y="1165041"/>
              <a:ext cx="1368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L3 (2x4 MB) </a:t>
              </a: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1500202" y="117865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2215936" y="118410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" name="Rectangle 11"/>
            <p:cNvSpPr/>
            <p:nvPr/>
          </p:nvSpPr>
          <p:spPr bwMode="auto">
            <a:xfrm>
              <a:off x="820860" y="1477577"/>
              <a:ext cx="1386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61864" y="1481327"/>
              <a:ext cx="1109616" cy="336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Crossbar (4x4)</a:t>
              </a: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26304" y="1799639"/>
              <a:ext cx="1386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35432" y="1818290"/>
              <a:ext cx="1224000" cy="3121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 (2x4 (MB)</a:t>
              </a:r>
            </a:p>
          </p:txBody>
        </p:sp>
        <p:cxnSp>
          <p:nvCxnSpPr>
            <p:cNvPr id="16" name="Straight Connector 15"/>
            <p:cNvCxnSpPr/>
            <p:nvPr/>
          </p:nvCxnSpPr>
          <p:spPr bwMode="auto">
            <a:xfrm>
              <a:off x="1497483" y="179828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7" name="Straight Connector 16"/>
            <p:cNvCxnSpPr/>
            <p:nvPr/>
          </p:nvCxnSpPr>
          <p:spPr bwMode="auto">
            <a:xfrm>
              <a:off x="2205052" y="18050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" name="Rectangle 17"/>
            <p:cNvSpPr/>
            <p:nvPr/>
          </p:nvSpPr>
          <p:spPr bwMode="auto">
            <a:xfrm>
              <a:off x="824151" y="2102704"/>
              <a:ext cx="13896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>
              <a:off x="1497483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2215024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TextBox 20"/>
            <p:cNvSpPr txBox="1"/>
            <p:nvPr/>
          </p:nvSpPr>
          <p:spPr>
            <a:xfrm>
              <a:off x="899719" y="2342021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8218" y="2339620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sp>
        <p:nvSpPr>
          <p:cNvPr id="23" name="Left-Right Arrow 22"/>
          <p:cNvSpPr/>
          <p:nvPr/>
        </p:nvSpPr>
        <p:spPr bwMode="auto">
          <a:xfrm>
            <a:off x="3297958" y="2543498"/>
            <a:ext cx="468000" cy="1800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877148" y="4070950"/>
            <a:ext cx="1412148" cy="2437005"/>
            <a:chOff x="820860" y="450146"/>
            <a:chExt cx="1412148" cy="2437005"/>
          </a:xfrm>
        </p:grpSpPr>
        <p:sp>
          <p:nvSpPr>
            <p:cNvPr id="27" name="Rectangle 26"/>
            <p:cNvSpPr/>
            <p:nvPr/>
          </p:nvSpPr>
          <p:spPr bwMode="auto">
            <a:xfrm>
              <a:off x="835793" y="457446"/>
              <a:ext cx="1378800" cy="720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 bwMode="auto">
            <a:xfrm>
              <a:off x="1500202" y="45014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2217743" y="45422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0" name="TextBox 29"/>
            <p:cNvSpPr txBox="1"/>
            <p:nvPr/>
          </p:nvSpPr>
          <p:spPr>
            <a:xfrm>
              <a:off x="902438" y="68010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10937" y="677706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830238" y="1177303"/>
              <a:ext cx="13788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5008" y="1165041"/>
              <a:ext cx="1368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L3 (2x4 MB) </a:t>
              </a:r>
            </a:p>
          </p:txBody>
        </p:sp>
        <p:cxnSp>
          <p:nvCxnSpPr>
            <p:cNvPr id="34" name="Straight Connector 33"/>
            <p:cNvCxnSpPr/>
            <p:nvPr/>
          </p:nvCxnSpPr>
          <p:spPr bwMode="auto">
            <a:xfrm>
              <a:off x="1500202" y="117865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Straight Connector 34"/>
            <p:cNvCxnSpPr/>
            <p:nvPr/>
          </p:nvCxnSpPr>
          <p:spPr bwMode="auto">
            <a:xfrm>
              <a:off x="2215936" y="118410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6" name="Rectangle 35"/>
            <p:cNvSpPr/>
            <p:nvPr/>
          </p:nvSpPr>
          <p:spPr bwMode="auto">
            <a:xfrm>
              <a:off x="820860" y="1477577"/>
              <a:ext cx="1386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30334" y="1481327"/>
              <a:ext cx="1109616" cy="336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Crossbar (4x4)</a:t>
              </a: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26304" y="1799639"/>
              <a:ext cx="1386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35432" y="1818290"/>
              <a:ext cx="1224000" cy="3121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 (2x4 (MB)</a:t>
              </a:r>
            </a:p>
          </p:txBody>
        </p:sp>
        <p:cxnSp>
          <p:nvCxnSpPr>
            <p:cNvPr id="40" name="Straight Connector 39"/>
            <p:cNvCxnSpPr/>
            <p:nvPr/>
          </p:nvCxnSpPr>
          <p:spPr bwMode="auto">
            <a:xfrm>
              <a:off x="1497483" y="179828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Straight Connector 40"/>
            <p:cNvCxnSpPr/>
            <p:nvPr/>
          </p:nvCxnSpPr>
          <p:spPr bwMode="auto">
            <a:xfrm>
              <a:off x="2205052" y="18050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2" name="Rectangle 41"/>
            <p:cNvSpPr/>
            <p:nvPr/>
          </p:nvSpPr>
          <p:spPr bwMode="auto">
            <a:xfrm>
              <a:off x="824151" y="2102704"/>
              <a:ext cx="13896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 bwMode="auto">
            <a:xfrm>
              <a:off x="1497483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/>
            <p:cNvCxnSpPr/>
            <p:nvPr/>
          </p:nvCxnSpPr>
          <p:spPr bwMode="auto">
            <a:xfrm>
              <a:off x="2215024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" name="TextBox 44"/>
            <p:cNvSpPr txBox="1"/>
            <p:nvPr/>
          </p:nvSpPr>
          <p:spPr>
            <a:xfrm>
              <a:off x="899719" y="2342021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608218" y="2339620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sp>
        <p:nvSpPr>
          <p:cNvPr id="47" name="Left-Right Arrow 46"/>
          <p:cNvSpPr/>
          <p:nvPr/>
        </p:nvSpPr>
        <p:spPr bwMode="auto">
          <a:xfrm>
            <a:off x="3292705" y="5218376"/>
            <a:ext cx="468000" cy="1800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5797497" y="1422353"/>
            <a:ext cx="1412148" cy="2437005"/>
            <a:chOff x="820860" y="450146"/>
            <a:chExt cx="1412148" cy="2437005"/>
          </a:xfrm>
        </p:grpSpPr>
        <p:sp>
          <p:nvSpPr>
            <p:cNvPr id="49" name="Rectangle 48"/>
            <p:cNvSpPr/>
            <p:nvPr/>
          </p:nvSpPr>
          <p:spPr bwMode="auto">
            <a:xfrm>
              <a:off x="835793" y="457446"/>
              <a:ext cx="1378800" cy="720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>
              <a:off x="1500202" y="45014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Connector 50"/>
            <p:cNvCxnSpPr/>
            <p:nvPr/>
          </p:nvCxnSpPr>
          <p:spPr bwMode="auto">
            <a:xfrm>
              <a:off x="2217743" y="45422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" name="TextBox 51"/>
            <p:cNvSpPr txBox="1"/>
            <p:nvPr/>
          </p:nvSpPr>
          <p:spPr>
            <a:xfrm>
              <a:off x="902438" y="68010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0937" y="677706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830238" y="1177303"/>
              <a:ext cx="13788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65008" y="1165041"/>
              <a:ext cx="1368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L3 (2x4 MB) </a:t>
              </a:r>
            </a:p>
          </p:txBody>
        </p:sp>
        <p:cxnSp>
          <p:nvCxnSpPr>
            <p:cNvPr id="56" name="Straight Connector 55"/>
            <p:cNvCxnSpPr/>
            <p:nvPr/>
          </p:nvCxnSpPr>
          <p:spPr bwMode="auto">
            <a:xfrm>
              <a:off x="1500202" y="117865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Straight Connector 56"/>
            <p:cNvCxnSpPr/>
            <p:nvPr/>
          </p:nvCxnSpPr>
          <p:spPr bwMode="auto">
            <a:xfrm>
              <a:off x="2215936" y="118410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Rectangle 57"/>
            <p:cNvSpPr/>
            <p:nvPr/>
          </p:nvSpPr>
          <p:spPr bwMode="auto">
            <a:xfrm>
              <a:off x="820860" y="1477577"/>
              <a:ext cx="1386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61864" y="1481327"/>
              <a:ext cx="1109616" cy="336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Crossbar (4x4)</a:t>
              </a: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26304" y="1799639"/>
              <a:ext cx="1386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935432" y="1818290"/>
              <a:ext cx="1224000" cy="3121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 (2x4 (MB)</a:t>
              </a: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1497483" y="179828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3" name="Straight Connector 62"/>
            <p:cNvCxnSpPr/>
            <p:nvPr/>
          </p:nvCxnSpPr>
          <p:spPr bwMode="auto">
            <a:xfrm>
              <a:off x="2205052" y="18050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4" name="Rectangle 63"/>
            <p:cNvSpPr/>
            <p:nvPr/>
          </p:nvSpPr>
          <p:spPr bwMode="auto">
            <a:xfrm>
              <a:off x="824151" y="2102704"/>
              <a:ext cx="13896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5" name="Straight Connector 64"/>
            <p:cNvCxnSpPr/>
            <p:nvPr/>
          </p:nvCxnSpPr>
          <p:spPr bwMode="auto">
            <a:xfrm>
              <a:off x="1497483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6" name="Straight Connector 65"/>
            <p:cNvCxnSpPr/>
            <p:nvPr/>
          </p:nvCxnSpPr>
          <p:spPr bwMode="auto">
            <a:xfrm>
              <a:off x="2215024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7" name="TextBox 66"/>
            <p:cNvSpPr txBox="1"/>
            <p:nvPr/>
          </p:nvSpPr>
          <p:spPr>
            <a:xfrm>
              <a:off x="899719" y="2342021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08218" y="2339620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792243" y="4076208"/>
            <a:ext cx="1412148" cy="2437005"/>
            <a:chOff x="820860" y="450146"/>
            <a:chExt cx="1412148" cy="2437005"/>
          </a:xfrm>
        </p:grpSpPr>
        <p:sp>
          <p:nvSpPr>
            <p:cNvPr id="70" name="Rectangle 69"/>
            <p:cNvSpPr/>
            <p:nvPr/>
          </p:nvSpPr>
          <p:spPr bwMode="auto">
            <a:xfrm>
              <a:off x="835793" y="457446"/>
              <a:ext cx="1378800" cy="720000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>
              <a:off x="1500202" y="450146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2217743" y="454228"/>
              <a:ext cx="0" cy="72000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TextBox 72"/>
            <p:cNvSpPr txBox="1"/>
            <p:nvPr/>
          </p:nvSpPr>
          <p:spPr>
            <a:xfrm>
              <a:off x="902438" y="680107"/>
              <a:ext cx="62590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10937" y="677706"/>
              <a:ext cx="56050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830238" y="1177303"/>
              <a:ext cx="1378800" cy="288000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65008" y="1165041"/>
              <a:ext cx="1368000" cy="324000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L3 (2x4 MB) </a:t>
              </a:r>
            </a:p>
          </p:txBody>
        </p:sp>
        <p:cxnSp>
          <p:nvCxnSpPr>
            <p:cNvPr id="77" name="Straight Connector 76"/>
            <p:cNvCxnSpPr/>
            <p:nvPr/>
          </p:nvCxnSpPr>
          <p:spPr bwMode="auto">
            <a:xfrm>
              <a:off x="1500202" y="1178659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 bwMode="auto">
            <a:xfrm>
              <a:off x="2215936" y="118410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9" name="Rectangle 78"/>
            <p:cNvSpPr/>
            <p:nvPr/>
          </p:nvSpPr>
          <p:spPr bwMode="auto">
            <a:xfrm>
              <a:off x="820860" y="1477577"/>
              <a:ext cx="1386000" cy="324000"/>
            </a:xfrm>
            <a:prstGeom prst="rect">
              <a:avLst/>
            </a:prstGeom>
            <a:solidFill>
              <a:srgbClr val="FFFF9F"/>
            </a:solidFill>
            <a:ln w="1587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861864" y="1481327"/>
              <a:ext cx="1109616" cy="336964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Crossbar (4x4)</a:t>
              </a: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826304" y="1799639"/>
              <a:ext cx="1386000" cy="307048"/>
            </a:xfrm>
            <a:prstGeom prst="rect">
              <a:avLst/>
            </a:prstGeom>
            <a:solidFill>
              <a:srgbClr val="DDFFEC"/>
            </a:solidFill>
            <a:ln w="158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935432" y="1818290"/>
              <a:ext cx="1224000" cy="312123"/>
            </a:xfrm>
            <a:prstGeom prst="rect">
              <a:avLst/>
            </a:prstGeom>
            <a:noFill/>
          </p:spPr>
          <p:txBody>
            <a:bodyPr wrap="none" rtlCol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L3 (2x4 (MB)</a:t>
              </a:r>
            </a:p>
          </p:txBody>
        </p:sp>
        <p:cxnSp>
          <p:nvCxnSpPr>
            <p:cNvPr id="83" name="Straight Connector 82"/>
            <p:cNvCxnSpPr/>
            <p:nvPr/>
          </p:nvCxnSpPr>
          <p:spPr bwMode="auto">
            <a:xfrm>
              <a:off x="1497483" y="1798283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4" name="Straight Connector 83"/>
            <p:cNvCxnSpPr/>
            <p:nvPr/>
          </p:nvCxnSpPr>
          <p:spPr bwMode="auto">
            <a:xfrm>
              <a:off x="2205052" y="1805085"/>
              <a:ext cx="0" cy="307048"/>
            </a:xfrm>
            <a:prstGeom prst="line">
              <a:avLst/>
            </a:prstGeom>
            <a:noFill/>
            <a:ln w="6350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5" name="Rectangle 84"/>
            <p:cNvSpPr/>
            <p:nvPr/>
          </p:nvSpPr>
          <p:spPr bwMode="auto">
            <a:xfrm>
              <a:off x="824151" y="2102704"/>
              <a:ext cx="1389600" cy="784447"/>
            </a:xfrm>
            <a:prstGeom prst="rect">
              <a:avLst/>
            </a:prstGeom>
            <a:solidFill>
              <a:srgbClr val="CCECFF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86" name="Straight Connector 85"/>
            <p:cNvCxnSpPr/>
            <p:nvPr/>
          </p:nvCxnSpPr>
          <p:spPr bwMode="auto">
            <a:xfrm>
              <a:off x="1497483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7" name="Straight Connector 86"/>
            <p:cNvCxnSpPr/>
            <p:nvPr/>
          </p:nvCxnSpPr>
          <p:spPr bwMode="auto">
            <a:xfrm>
              <a:off x="2215024" y="2091651"/>
              <a:ext cx="0" cy="788711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8" name="TextBox 87"/>
            <p:cNvSpPr txBox="1"/>
            <p:nvPr/>
          </p:nvSpPr>
          <p:spPr>
            <a:xfrm>
              <a:off x="899719" y="2342021"/>
              <a:ext cx="62447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  <a:b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endPara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608218" y="2339620"/>
              <a:ext cx="559220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Ci</a:t>
              </a:r>
            </a:p>
          </p:txBody>
        </p:sp>
      </p:grpSp>
      <p:sp>
        <p:nvSpPr>
          <p:cNvPr id="90" name="Left-Right Arrow 89"/>
          <p:cNvSpPr/>
          <p:nvPr/>
        </p:nvSpPr>
        <p:spPr bwMode="auto">
          <a:xfrm>
            <a:off x="5300175" y="2559265"/>
            <a:ext cx="468000" cy="1800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1" name="Left-Right Arrow 90"/>
          <p:cNvSpPr/>
          <p:nvPr/>
        </p:nvSpPr>
        <p:spPr bwMode="auto">
          <a:xfrm>
            <a:off x="5315942" y="5234143"/>
            <a:ext cx="468000" cy="180000"/>
          </a:xfrm>
          <a:prstGeom prst="leftRightArrow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043564" y="2420071"/>
            <a:ext cx="716366" cy="153091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-3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x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4067501" y="412843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(X-bar)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4151581" y="1899056"/>
            <a:ext cx="914400" cy="3435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  <a:endParaRPr kumimoji="0" lang="en-US" sz="1600" b="1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530387" y="2432905"/>
            <a:ext cx="662943" cy="2750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7309556" y="2413336"/>
            <a:ext cx="662943" cy="2750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7313689" y="5139253"/>
            <a:ext cx="662943" cy="2750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545034" y="5090828"/>
            <a:ext cx="662943" cy="275065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-30" normalizeH="0" baseline="0" noProof="0" dirty="0">
                <a:ln>
                  <a:noFill/>
                </a:ln>
                <a:solidFill>
                  <a:srgbClr val="808080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CCX</a:t>
            </a:r>
          </a:p>
        </p:txBody>
      </p:sp>
      <p:sp>
        <p:nvSpPr>
          <p:cNvPr id="102" name="Title 10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(4)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5900" y="63062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57486" y="458925"/>
            <a:ext cx="9242795" cy="30997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Schematic layout of interconnecting cores in a Zen 2-based 16-core gaming DT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processor (Ryzen 3950X), while omitting memory and IO interconnections </a:t>
            </a:r>
          </a:p>
        </p:txBody>
      </p:sp>
    </p:spTree>
    <p:extLst>
      <p:ext uri="{BB962C8B-B14F-4D97-AF65-F5344CB8AC3E}">
        <p14:creationId xmlns:p14="http://schemas.microsoft.com/office/powerpoint/2010/main" val="182053626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(5)</a:t>
            </a:r>
          </a:p>
        </p:txBody>
      </p:sp>
      <p:pic>
        <p:nvPicPr>
          <p:cNvPr id="11266" name="Picture 2" descr="https://images.anandtech.com/doci/16214/CC3950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1739757"/>
            <a:ext cx="8818304" cy="4877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86" y="458925"/>
            <a:ext cx="9393740" cy="982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in Zen 2-based 16-core gaming DT processors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(Ryzen 3950X) [171] -1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(As seen, The 3950X has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CCX core blocks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 cores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2x4x4 threads each). </a:t>
            </a:r>
          </a:p>
        </p:txBody>
      </p:sp>
    </p:spTree>
    <p:extLst>
      <p:ext uri="{BB962C8B-B14F-4D97-AF65-F5344CB8AC3E}">
        <p14:creationId xmlns:p14="http://schemas.microsoft.com/office/powerpoint/2010/main" val="3091942671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(6)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45892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in Zen 2-based 16-core gaming DT processors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(Ryzen 3950X) -2 [171]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0510" y="1166646"/>
            <a:ext cx="9144000" cy="2988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155" y="1182787"/>
            <a:ext cx="8732157" cy="220723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data in the above Table shows,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core-to-core latencies within the same 4-core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(8 threads) CCX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significantly lower than those between different core blocks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(≈30 vs. 80 ns).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is quite obvious since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accessing cores in different CCX core blocks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needs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passing altogether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three crossbars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(two 4x4 crossbars and the intermediate crossbar)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whereas different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cores within the same CCX core block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may be accessed via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crosratiosbar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(see the Figure before).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Note that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ratio of latencies while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accessing cores between different CCXs vs.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within the same CCX is approximately 3 to 1,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is quite obvious, since for accessing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cores between different CCXs 3 crossbars need to be passed, whereas only one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when cores within the same CCX should be accessed.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</a:p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also that only 25 % of all core-to-core latencies are low whereas the remaining 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75 % high.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87768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471636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achieved performance leadership along with their Zen 3-based lines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11230" y="906543"/>
            <a:ext cx="9144000" cy="936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8" y="959872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continuous evolution of the Zen architecture paid off as 7 nm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3-based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became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highest-performing processors anew,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after about 15 years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following two examples demonstrate.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665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446" t="16667" r="25179" b="12222"/>
          <a:stretch/>
        </p:blipFill>
        <p:spPr>
          <a:xfrm>
            <a:off x="1115800" y="1311649"/>
            <a:ext cx="6861886" cy="50478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3456" y="6463096"/>
            <a:ext cx="320620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 nm, 125 mm</a:t>
            </a:r>
            <a:r>
              <a:rPr kumimoji="0" lang="en-US" sz="13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2.09 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btrs</a:t>
            </a:r>
            <a:endParaRPr kumimoji="0" lang="en-US" sz="13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7485" y="458925"/>
            <a:ext cx="44749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Die plot of Zen 2-based </a:t>
            </a:r>
            <a:r>
              <a:rPr kumimoji="0" lang="en-US" sz="1800" b="0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cIODs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257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01349967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264" t="23726" r="20294" b="22680"/>
          <a:stretch/>
        </p:blipFill>
        <p:spPr>
          <a:xfrm>
            <a:off x="251307" y="1505840"/>
            <a:ext cx="8821256" cy="35250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86" y="458925"/>
            <a:ext cx="9048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Zen 2-based gaming DT platform  (Ryzen 3000) for up to 8 cores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with AMD X570 chipset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Oval 2"/>
          <p:cNvSpPr/>
          <p:nvPr/>
        </p:nvSpPr>
        <p:spPr>
          <a:xfrm>
            <a:off x="2789955" y="3172144"/>
            <a:ext cx="1267232" cy="832053"/>
          </a:xfrm>
          <a:prstGeom prst="ellipse">
            <a:avLst/>
          </a:prstGeom>
          <a:ln w="285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6780" y="4339823"/>
            <a:ext cx="5539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-3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3507056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(9)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3405" t="16508" r="43937" b="7654"/>
          <a:stretch/>
        </p:blipFill>
        <p:spPr>
          <a:xfrm>
            <a:off x="4849207" y="1330147"/>
            <a:ext cx="2890874" cy="28908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6838" y="6280272"/>
            <a:ext cx="8579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3"/>
              </a:rPr>
              <a:t>AMD: Ryzen 3000-Series CPUs Lack Manual Overclocking Headroom | Tom's Hardware (tomshardware.com)</a:t>
            </a:r>
            <a:endParaRPr kumimoji="0" lang="en-US" sz="12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15" name="Picture 2" descr="Socket AM4 with 3rd Gen Ryz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5" t="24724" r="33303" b="14590"/>
          <a:stretch/>
        </p:blipFill>
        <p:spPr bwMode="auto">
          <a:xfrm rot="16200000">
            <a:off x="1510618" y="1381854"/>
            <a:ext cx="2811671" cy="286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5491" y="5844661"/>
            <a:ext cx="77682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5"/>
              </a:rPr>
              <a:t> [a] AMD Ryzen 3000 CPU support is already rolling out to compatible motherboards |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5"/>
              </a:rPr>
              <a:t>PCGamesN</a:t>
            </a:r>
            <a:endParaRPr kumimoji="0" lang="en-US" sz="12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86" y="458925"/>
            <a:ext cx="6806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gaming DT processors </a:t>
            </a:r>
            <a:r>
              <a:rPr kumimoji="0" lang="en-US" sz="1800" b="0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delidded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(lid removed)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2512748" y="4300222"/>
            <a:ext cx="514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[a]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5878833" y="4306340"/>
            <a:ext cx="514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[a]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6289" y="4784674"/>
            <a:ext cx="8924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seen above, Zen 2-based gaming DT processors include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either one or two CCD dies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plus a single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cIOD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to provide up to 8 and up to 16 cores, respectively.</a:t>
            </a:r>
          </a:p>
        </p:txBody>
      </p:sp>
    </p:spTree>
    <p:extLst>
      <p:ext uri="{BB962C8B-B14F-4D97-AF65-F5344CB8AC3E}">
        <p14:creationId xmlns:p14="http://schemas.microsoft.com/office/powerpoint/2010/main" val="4085854788"/>
      </p:ext>
    </p:extLst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2b: Zen 2-based </a:t>
            </a:r>
            <a:r>
              <a:rPr lang="en-US" dirty="0" err="1"/>
              <a:t>cIODs</a:t>
            </a:r>
            <a:r>
              <a:rPr lang="en-US" dirty="0"/>
              <a:t> (client IO Dies) (10)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50" y="1488551"/>
            <a:ext cx="5526703" cy="52613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6" y="458925"/>
            <a:ext cx="9151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Routing between two CCDs and the IOD in a Zen 2-based gaming DT processor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with two CCDs (Ryzen 3950X)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cxnSp>
        <p:nvCxnSpPr>
          <p:cNvPr id="9" name="Straight Arrow Connector 8"/>
          <p:cNvCxnSpPr>
            <a:stCxn id="10" idx="3"/>
          </p:cNvCxnSpPr>
          <p:nvPr/>
        </p:nvCxnSpPr>
        <p:spPr bwMode="auto">
          <a:xfrm>
            <a:off x="1230222" y="2610730"/>
            <a:ext cx="2525435" cy="48524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529389" y="2441453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 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5274644" y="2610731"/>
            <a:ext cx="2592000" cy="550628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939267" y="2401343"/>
            <a:ext cx="700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1170866" y="4457180"/>
            <a:ext cx="3348000" cy="48524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/>
          <p:cNvSpPr txBox="1"/>
          <p:nvPr/>
        </p:nvSpPr>
        <p:spPr>
          <a:xfrm>
            <a:off x="498084" y="4278276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cIOD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 flipV="1">
            <a:off x="1326506" y="3379917"/>
            <a:ext cx="1260000" cy="3209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344904" y="3075115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channel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735523" y="3112008"/>
            <a:ext cx="1055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Mem.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channel </a:t>
            </a:r>
          </a:p>
        </p:txBody>
      </p:sp>
      <p:cxnSp>
        <p:nvCxnSpPr>
          <p:cNvPr id="28" name="Straight Arrow Connector 27"/>
          <p:cNvCxnSpPr/>
          <p:nvPr/>
        </p:nvCxnSpPr>
        <p:spPr bwMode="auto">
          <a:xfrm flipV="1">
            <a:off x="6185670" y="3387939"/>
            <a:ext cx="1620000" cy="3209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/>
          <p:cNvSpPr/>
          <p:nvPr/>
        </p:nvSpPr>
        <p:spPr>
          <a:xfrm flipH="1" flipV="1">
            <a:off x="3902360" y="3525130"/>
            <a:ext cx="616506" cy="13476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86162" y="2706980"/>
            <a:ext cx="1440000" cy="93600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57636" y="2713918"/>
            <a:ext cx="1440000" cy="93600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938384" y="4459675"/>
            <a:ext cx="1224000" cy="882000"/>
          </a:xfrm>
          <a:prstGeom prst="rect">
            <a:avLst/>
          </a:prstGeom>
          <a:ln w="38100">
            <a:solidFill>
              <a:srgbClr val="FFFF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7860" y="5565190"/>
            <a:ext cx="425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IO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4572000" y="5720386"/>
            <a:ext cx="3362444" cy="14081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934444" y="3783145"/>
            <a:ext cx="382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IF</a:t>
            </a: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4928409" y="3941549"/>
            <a:ext cx="2844000" cy="3209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1245516" y="3838262"/>
            <a:ext cx="2664000" cy="63687"/>
          </a:xfrm>
          <a:prstGeom prst="straightConnector1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/>
          <p:cNvSpPr txBox="1"/>
          <p:nvPr/>
        </p:nvSpPr>
        <p:spPr>
          <a:xfrm>
            <a:off x="744557" y="3664342"/>
            <a:ext cx="3821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IF</a:t>
            </a:r>
          </a:p>
        </p:txBody>
      </p:sp>
    </p:spTree>
    <p:extLst>
      <p:ext uri="{BB962C8B-B14F-4D97-AF65-F5344CB8AC3E}">
        <p14:creationId xmlns:p14="http://schemas.microsoft.com/office/powerpoint/2010/main" val="371283351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13352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c)  Zen 2-based IODs (IO dies for HEDTs and servers)</a:t>
            </a:r>
          </a:p>
        </p:txBody>
      </p:sp>
    </p:spTree>
    <p:extLst>
      <p:ext uri="{BB962C8B-B14F-4D97-AF65-F5344CB8AC3E}">
        <p14:creationId xmlns:p14="http://schemas.microsoft.com/office/powerpoint/2010/main" val="3721471559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2c: IODs (IO dies for HEDTs and servers) (1)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13895" y="2755783"/>
            <a:ext cx="8750249" cy="3605265"/>
            <a:chOff x="296664" y="2504492"/>
            <a:chExt cx="8750249" cy="3605265"/>
          </a:xfrm>
        </p:grpSpPr>
        <p:grpSp>
          <p:nvGrpSpPr>
            <p:cNvPr id="18" name="Group 17"/>
            <p:cNvGrpSpPr/>
            <p:nvPr/>
          </p:nvGrpSpPr>
          <p:grpSpPr>
            <a:xfrm>
              <a:off x="296664" y="2504492"/>
              <a:ext cx="8750249" cy="3605265"/>
              <a:chOff x="296664" y="2504492"/>
              <a:chExt cx="8750249" cy="3605265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61000" t="18405" r="21762" b="35940"/>
              <a:stretch/>
            </p:blipFill>
            <p:spPr>
              <a:xfrm>
                <a:off x="6552050" y="2504492"/>
                <a:ext cx="2494863" cy="3498573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39812" t="40366" r="42949" b="35940"/>
              <a:stretch/>
            </p:blipFill>
            <p:spPr>
              <a:xfrm>
                <a:off x="2987960" y="3429000"/>
                <a:ext cx="2494863" cy="181564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/>
              <a:srcRect l="20121" t="49074" r="62925" b="21987"/>
              <a:stretch/>
            </p:blipFill>
            <p:spPr>
              <a:xfrm>
                <a:off x="296664" y="3191394"/>
                <a:ext cx="2453690" cy="2217656"/>
              </a:xfrm>
              <a:prstGeom prst="rect">
                <a:avLst/>
              </a:prstGeom>
            </p:spPr>
          </p:pic>
          <p:cxnSp>
            <p:nvCxnSpPr>
              <p:cNvPr id="8" name="Straight Arrow Connector 7"/>
              <p:cNvCxnSpPr/>
              <p:nvPr/>
            </p:nvCxnSpPr>
            <p:spPr bwMode="auto">
              <a:xfrm flipV="1">
                <a:off x="5601626" y="3310197"/>
                <a:ext cx="871222" cy="594015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0" name="Straight Connector 9"/>
              <p:cNvCxnSpPr/>
              <p:nvPr/>
            </p:nvCxnSpPr>
            <p:spPr bwMode="auto">
              <a:xfrm>
                <a:off x="5562025" y="4221020"/>
                <a:ext cx="871222" cy="554414"/>
              </a:xfrm>
              <a:prstGeom prst="line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99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4" name="Rectangle 13"/>
              <p:cNvSpPr/>
              <p:nvPr/>
            </p:nvSpPr>
            <p:spPr>
              <a:xfrm>
                <a:off x="6631252" y="3825010"/>
                <a:ext cx="2415661" cy="3960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6472848" y="5607055"/>
                <a:ext cx="2415661" cy="3960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pPr marL="285750" marR="0" lvl="0" indent="-285750" algn="ctr" defTabSz="4572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385920" y="3797520"/>
                <a:ext cx="2302232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Zen 2-based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10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Threadripper</a:t>
                </a:r>
                <a:r>
                  <a:rPr kumimoji="0" lang="en-US" sz="1600" b="0" i="0" u="none" strike="noStrike" kern="120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 processor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739137" y="5607055"/>
                <a:ext cx="1600502" cy="5027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Zen 2-based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ts val="1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1200" cap="none" spc="-10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Verdana"/>
                    <a:ea typeface="Verdana" panose="020B0604030504040204" pitchFamily="34" charset="0"/>
                    <a:cs typeface="Times New Roman" panose="02020603050405020304" pitchFamily="18" charset="0"/>
                  </a:rPr>
                  <a:t>EPYC processor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3700778" y="5283890"/>
              <a:ext cx="785793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12 nm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53656" y="5290247"/>
              <a:ext cx="6341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7 nm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 flipH="1">
            <a:off x="57486" y="458925"/>
            <a:ext cx="8204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c)  IODs (IO dies for HEDTs and servers)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93097" y="1377219"/>
            <a:ext cx="7228069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interconnect up to eight CCD dies, thus providing up to 64 cores,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perform memory access and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allow IO connectivity,   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6289" y="815334"/>
            <a:ext cx="9464640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They are needed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build up HEDT (</a:t>
            </a:r>
            <a:r>
              <a:rPr kumimoji="0" lang="en-US" sz="1600" b="0" i="0" u="none" strike="noStrike" kern="1200" cap="none" spc="-5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Threadripper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and 1S/2S server (EPYC) processors.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Their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main tasks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are: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0370" y="2199560"/>
            <a:ext cx="86725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below demonstrates it for Zen 2-based HEDT and server processors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49083" y="6386888"/>
            <a:ext cx="68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AMD’s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chiplet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design for HEDT and server processors [122]</a:t>
            </a:r>
          </a:p>
        </p:txBody>
      </p:sp>
    </p:spTree>
    <p:extLst>
      <p:ext uri="{BB962C8B-B14F-4D97-AF65-F5344CB8AC3E}">
        <p14:creationId xmlns:p14="http://schemas.microsoft.com/office/powerpoint/2010/main" val="3414016764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2c: IODs (IO dies for HEDTs and servers) (2)</a:t>
            </a:r>
          </a:p>
        </p:txBody>
      </p:sp>
      <p:sp>
        <p:nvSpPr>
          <p:cNvPr id="4" name="Rectangle 3"/>
          <p:cNvSpPr/>
          <p:nvPr/>
        </p:nvSpPr>
        <p:spPr>
          <a:xfrm>
            <a:off x="5011005" y="3954756"/>
            <a:ext cx="1897454" cy="82380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1900" y="3954756"/>
            <a:ext cx="1897454" cy="82380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1501" y="5182387"/>
            <a:ext cx="1839070" cy="345466"/>
          </a:xfrm>
          <a:prstGeom prst="rect">
            <a:avLst/>
          </a:prstGeom>
          <a:solidFill>
            <a:srgbClr val="BC8F0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75192" y="2530760"/>
            <a:ext cx="3865162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in HEDT (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3900X/3905WX)</a:t>
            </a: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H="1">
            <a:off x="2320599" y="2198973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>
            <a:off x="4527335" y="2198972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6653671" y="2406935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2230446" y="2410110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4679953" y="2527585"/>
            <a:ext cx="3995003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in 1S/2S server (EPYC)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(EPYC 7002/P)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1925" y="1844960"/>
            <a:ext cx="5915402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use of server IO dies (IODs) in Zen 2-based processors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190" y="3032231"/>
            <a:ext cx="3288528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HEDT processors need PCHs.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LGA sockets, called SP3r3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(LGA-4094)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8016" y="4092809"/>
            <a:ext cx="156357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HEDT processor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Threadripper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51943" y="4092809"/>
            <a:ext cx="15071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1S/2S processor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(EPYC)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5117" y="5212363"/>
            <a:ext cx="5161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PCH</a:t>
            </a:r>
          </a:p>
        </p:txBody>
      </p:sp>
      <p:sp>
        <p:nvSpPr>
          <p:cNvPr id="18" name="Up-Down Arrow 17"/>
          <p:cNvSpPr/>
          <p:nvPr/>
        </p:nvSpPr>
        <p:spPr>
          <a:xfrm>
            <a:off x="1560627" y="4778559"/>
            <a:ext cx="72000" cy="39600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90044" y="3043933"/>
            <a:ext cx="3955057" cy="718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Server processors are implemented as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LGA sockets, called SP3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(LGA 4094)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91950" y="3923612"/>
            <a:ext cx="1616148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DDR4-3200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64 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PCIe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4.0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lanes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91101" y="3904212"/>
            <a:ext cx="1616148" cy="931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8 DDR4-3200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memory channels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128 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PCIe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4.0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lanes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486" y="458925"/>
            <a:ext cx="910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Differences between Zen 2-based HEDT (</a:t>
            </a:r>
            <a:r>
              <a:rPr kumimoji="0" lang="en-US" sz="1800" b="0" i="0" u="none" strike="noStrike" kern="1200" cap="none" spc="-5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Threadripper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and 1S/2S server (EPYC)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processors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6917" y="1121718"/>
            <a:ext cx="86423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Both processor types are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built up of 2 to 8 CCD dies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 IO die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but they differ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in a number of points, as indicated below.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76289" y="5765459"/>
            <a:ext cx="900086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note that both sockets are physically the same but they differ electrically.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note also that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stuck to the above general layouts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Zen-based HEDT-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and server processors (2-chip layout vs.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subsequent generations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well.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12748" y="5200771"/>
            <a:ext cx="312847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(Platform Controller HUB) </a:t>
            </a:r>
          </a:p>
        </p:txBody>
      </p:sp>
    </p:spTree>
    <p:extLst>
      <p:ext uri="{BB962C8B-B14F-4D97-AF65-F5344CB8AC3E}">
        <p14:creationId xmlns:p14="http://schemas.microsoft.com/office/powerpoint/2010/main" val="1614084651"/>
      </p:ext>
    </p:extLst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2c: IODs (IO dies for HEDTs and servers) (3)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140" t="21834" r="38721" b="6641"/>
          <a:stretch/>
        </p:blipFill>
        <p:spPr>
          <a:xfrm>
            <a:off x="2671152" y="1320000"/>
            <a:ext cx="4345127" cy="40523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066" y="458925"/>
            <a:ext cx="1001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1: Block diagram of a 24/32-core Zen 2-based </a:t>
            </a:r>
            <a:r>
              <a:rPr kumimoji="0" lang="en-US" sz="1800" b="0" i="0" u="none" strike="noStrike" kern="1200" cap="none" spc="-5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proc.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127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27699" y="2140022"/>
            <a:ext cx="17588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3960X (24 cores)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3970X (32 cores)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30" y="2258825"/>
            <a:ext cx="2510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link widths: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(Infinity Fabric On Package link)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read: 32 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write:16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6857" y="5981319"/>
            <a:ext cx="896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there are 4 CCD dies, 4 DDR4 memory channels and 64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 lanes.</a:t>
            </a:r>
          </a:p>
        </p:txBody>
      </p:sp>
    </p:spTree>
    <p:extLst>
      <p:ext uri="{BB962C8B-B14F-4D97-AF65-F5344CB8AC3E}">
        <p14:creationId xmlns:p14="http://schemas.microsoft.com/office/powerpoint/2010/main" val="2980055552"/>
      </p:ext>
    </p:extLst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2c: IODs (IO dies for HEDTs and servers) (4)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0071" y="894536"/>
            <a:ext cx="4992004" cy="55157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66" y="458925"/>
            <a:ext cx="896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Block diagram of a 64-core Zen 2-based </a:t>
            </a:r>
            <a:r>
              <a:rPr kumimoji="0" lang="en-US" sz="1800" b="0" i="0" u="none" strike="noStrike" kern="1200" cap="none" spc="-30" normalizeH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proc. 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134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7225" y="2122167"/>
            <a:ext cx="1758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3990X (64 cores)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688" y="2518177"/>
            <a:ext cx="25106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IFOP link widths: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(Infinity Fabric On Package link)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read: 32 B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write:16 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857" y="6337728"/>
            <a:ext cx="89696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there are 8 CCD dies, 4 DDR4 memory channels and 64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 lanes.</a:t>
            </a:r>
          </a:p>
        </p:txBody>
      </p:sp>
    </p:spTree>
    <p:extLst>
      <p:ext uri="{BB962C8B-B14F-4D97-AF65-F5344CB8AC3E}">
        <p14:creationId xmlns:p14="http://schemas.microsoft.com/office/powerpoint/2010/main" val="102456311"/>
      </p:ext>
    </p:extLst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2c: IODs (IO dies for HEDTs and servers) (5)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8701" t="21714" r="10590" b="31201"/>
          <a:stretch/>
        </p:blipFill>
        <p:spPr>
          <a:xfrm>
            <a:off x="910906" y="1250945"/>
            <a:ext cx="7304386" cy="44792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933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9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3: Block diagram of a 64-core Zen 2-based EPYC 1S/2S server proc. [110]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5844661"/>
            <a:ext cx="92864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there are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CCD dies, 8 DDR4 memory channels and 8x18 SERDES 4.0 lanes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86" y="6161469"/>
            <a:ext cx="9602757" cy="6360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SERDES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</a:t>
            </a:r>
            <a:r>
              <a:rPr kumimoji="0" lang="en-US" sz="1600" b="0" i="0" u="none" strike="noStrike" kern="1200" cap="none" spc="-6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SERializer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600" b="0" i="0" u="none" strike="noStrike" kern="1200" cap="none" spc="-6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DESerializers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lanes may work as </a:t>
            </a:r>
            <a:r>
              <a:rPr kumimoji="0" lang="en-US" sz="1600" b="0" i="0" u="none" strike="noStrike" kern="1200" cap="none" spc="-6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SATA, USB 3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or other serial links.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Motherboard designers may configure SERDES lanes for their specific board designs.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4143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(24)</a:t>
            </a:r>
            <a:endParaRPr lang="en-US" sz="1700" dirty="0"/>
          </a:p>
        </p:txBody>
      </p:sp>
      <p:pic>
        <p:nvPicPr>
          <p:cNvPr id="1026" name="Picture 2" descr="https://cdn.mos.cms.futurecdn.net/y3CPUzoQSLDUBupprxwjHd-1236-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71" y="1482087"/>
            <a:ext cx="8753475" cy="5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86" y="458925"/>
            <a:ext cx="9330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performance leadership in single core </a:t>
            </a:r>
            <a:r>
              <a:rPr kumimoji="0" lang="en-US" sz="1800" b="0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R20 benchmark scores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along with their Zen 3-based Ryzen 9 5900 gaming DT processor in 2021 [185] </a:t>
            </a:r>
          </a:p>
        </p:txBody>
      </p:sp>
    </p:spTree>
    <p:extLst>
      <p:ext uri="{BB962C8B-B14F-4D97-AF65-F5344CB8AC3E}">
        <p14:creationId xmlns:p14="http://schemas.microsoft.com/office/powerpoint/2010/main" val="3428896196"/>
      </p:ext>
    </p:extLst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2c: IODs (IO dies for HEDTs and servers) (6)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49375" t="22778" r="10313" b="14445"/>
          <a:stretch/>
        </p:blipFill>
        <p:spPr>
          <a:xfrm>
            <a:off x="1175368" y="894536"/>
            <a:ext cx="6544093" cy="5662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915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Internal structure of the IOD of Zen 2-based HEDT and server processors [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258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6" name="Rectangle 5"/>
          <p:cNvSpPr/>
          <p:nvPr/>
        </p:nvSpPr>
        <p:spPr>
          <a:xfrm>
            <a:off x="3661177" y="6121868"/>
            <a:ext cx="1663242" cy="43561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890" y="6121868"/>
            <a:ext cx="8608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indicates up to 8 CCDs may be connected to the IOD whereas the IOD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provides up to 8 DDR4 memory channels and a number of IO links. </a:t>
            </a:r>
          </a:p>
        </p:txBody>
      </p:sp>
    </p:spTree>
    <p:extLst>
      <p:ext uri="{BB962C8B-B14F-4D97-AF65-F5344CB8AC3E}">
        <p14:creationId xmlns:p14="http://schemas.microsoft.com/office/powerpoint/2010/main" val="2108907363"/>
      </p:ext>
    </p:extLst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Annex 2c: IODs (IO dies for HEDTs and servers) (7)</a:t>
            </a:r>
          </a:p>
        </p:txBody>
      </p:sp>
      <p:pic>
        <p:nvPicPr>
          <p:cNvPr id="4100" name="Picture 4" descr="https://cdn.wccftech.com/wp-content/uploads/2019/10/AMD-HPC-AI_24-1480x8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" y="1379994"/>
            <a:ext cx="9020300" cy="505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9236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CCDs (Core Compute Dies) and L3 arrangements of Zen 2-based server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processors (Rome)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[114]</a:t>
            </a:r>
          </a:p>
        </p:txBody>
      </p:sp>
    </p:spTree>
    <p:extLst>
      <p:ext uri="{BB962C8B-B14F-4D97-AF65-F5344CB8AC3E}">
        <p14:creationId xmlns:p14="http://schemas.microsoft.com/office/powerpoint/2010/main" val="96501114"/>
      </p:ext>
    </p:extLst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Annex 2c: IODs (IO dies for HEDTs and servers) (8)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484" y="1309035"/>
            <a:ext cx="5236224" cy="41781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8481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Picture of a Zen 2-based EPYC server processor (Rome) (11/2018) -2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963" y="5900286"/>
            <a:ext cx="8544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has already started sampling EPYC 'Rome' processors in about Q3/2018.</a:t>
            </a:r>
          </a:p>
        </p:txBody>
      </p:sp>
    </p:spTree>
    <p:extLst>
      <p:ext uri="{BB962C8B-B14F-4D97-AF65-F5344CB8AC3E}">
        <p14:creationId xmlns:p14="http://schemas.microsoft.com/office/powerpoint/2010/main" val="161973732"/>
      </p:ext>
    </p:extLst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Annex 2c: IODs (IO dies for HEDTs and servers) (9)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507" t="18433" r="9723" b="9194"/>
          <a:stretch/>
        </p:blipFill>
        <p:spPr>
          <a:xfrm>
            <a:off x="-11276" y="1409349"/>
            <a:ext cx="9058189" cy="45655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7748083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Zen 2-based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system block diagram 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Gygabyte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G182-C20 for dual displays for PC enthusiasts)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142555" y="5974871"/>
            <a:ext cx="90014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Zen 2-based processors have 4 memory channels, 56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 lanes and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a TRX40 PCH.</a:t>
            </a:r>
          </a:p>
        </p:txBody>
      </p:sp>
    </p:spTree>
    <p:extLst>
      <p:ext uri="{BB962C8B-B14F-4D97-AF65-F5344CB8AC3E}">
        <p14:creationId xmlns:p14="http://schemas.microsoft.com/office/powerpoint/2010/main" val="2093696004"/>
      </p:ext>
    </p:extLst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Annex 2c: IODs (IO dies for HEDTs and servers) (10)</a:t>
            </a:r>
          </a:p>
        </p:txBody>
      </p:sp>
      <p:pic>
        <p:nvPicPr>
          <p:cNvPr id="8194" name="Picture 2" descr="https://cdn.wccftech.com/wp-content/uploads/2019/04/AMD-EPYC-Rome-Processors_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4633" y="1236720"/>
            <a:ext cx="8834239" cy="318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8890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2-socket Zen 2-based EPYC server configuration with 3 IF 2.0 links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[110]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38" y="4595284"/>
            <a:ext cx="7603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 that the Zen 2-based 2S server does not need PCHs.</a:t>
            </a:r>
          </a:p>
        </p:txBody>
      </p:sp>
    </p:spTree>
    <p:extLst>
      <p:ext uri="{BB962C8B-B14F-4D97-AF65-F5344CB8AC3E}">
        <p14:creationId xmlns:p14="http://schemas.microsoft.com/office/powerpoint/2010/main" val="2360064346"/>
      </p:ext>
    </p:extLst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4296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d)  Zen 2-based APUs (Accelerated Processing Units)</a:t>
            </a:r>
          </a:p>
        </p:txBody>
      </p:sp>
    </p:spTree>
    <p:extLst>
      <p:ext uri="{BB962C8B-B14F-4D97-AF65-F5344CB8AC3E}">
        <p14:creationId xmlns:p14="http://schemas.microsoft.com/office/powerpoint/2010/main" val="685145942"/>
      </p:ext>
    </p:extLst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57486" y="446002"/>
            <a:ext cx="693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d)  Zen 2-based APUs (Accelerated Processing Units)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450" y="815334"/>
            <a:ext cx="9464640" cy="920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dies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(in general) are used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both in DT and mobile APU processors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endParaRPr kumimoji="0" lang="en-US" sz="1600" b="0" i="0" u="none" strike="noStrike" kern="1200" cap="none" spc="-5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die incorporates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 components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needed by a complete processor,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inclusive of a GPU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See the Example below.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(1)</a:t>
            </a:r>
          </a:p>
        </p:txBody>
      </p:sp>
      <p:pic>
        <p:nvPicPr>
          <p:cNvPr id="16" name="Picture 2" descr="https://cdn.wccftech.com/wp-content/uploads/2020/06/AMD-Ryzen-Renoir-CPU-Official_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79277" y="2287838"/>
            <a:ext cx="2941152" cy="189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58212" y="2815705"/>
            <a:ext cx="1029449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156 mm</a:t>
            </a:r>
            <a:r>
              <a:rPr kumimoji="0" lang="en-US" sz="13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9.8 </a:t>
            </a: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btrs</a:t>
            </a: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2581" y="4379424"/>
            <a:ext cx="48531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 DT APU (Ryzen 4000G/GE)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5021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(2)</a:t>
            </a:r>
          </a:p>
        </p:txBody>
      </p:sp>
      <p:sp>
        <p:nvSpPr>
          <p:cNvPr id="3" name="Rectangle 2"/>
          <p:cNvSpPr/>
          <p:nvPr/>
        </p:nvSpPr>
        <p:spPr>
          <a:xfrm>
            <a:off x="5727876" y="3904212"/>
            <a:ext cx="1897454" cy="82380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28771" y="3915155"/>
            <a:ext cx="1897454" cy="823804"/>
          </a:xfrm>
          <a:prstGeom prst="rect">
            <a:avLst/>
          </a:prstGeom>
          <a:solidFill>
            <a:srgbClr val="00B0F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8372" y="5142786"/>
            <a:ext cx="1839070" cy="345466"/>
          </a:xfrm>
          <a:prstGeom prst="rect">
            <a:avLst/>
          </a:prstGeom>
          <a:solidFill>
            <a:srgbClr val="BC8F0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57486" y="458925"/>
            <a:ext cx="5573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Use of AMDs Zen 2-based APU dies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486" y="817475"/>
            <a:ext cx="3975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They have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dual use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shown below. </a:t>
            </a: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11582" y="2015947"/>
            <a:ext cx="2592376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in DT APU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4000/G/GE) (2020)</a:t>
            </a: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>
            <a:off x="2320599" y="1684160"/>
            <a:ext cx="2206736" cy="2349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>
            <a:off x="4527335" y="1684159"/>
            <a:ext cx="2170966" cy="23495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Oval 12"/>
          <p:cNvSpPr>
            <a:spLocks noChangeArrowheads="1"/>
          </p:cNvSpPr>
          <p:nvPr/>
        </p:nvSpPr>
        <p:spPr bwMode="auto">
          <a:xfrm>
            <a:off x="6653671" y="1892122"/>
            <a:ext cx="58737" cy="58738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2230446" y="1895297"/>
            <a:ext cx="58737" cy="57150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211345" y="2012772"/>
            <a:ext cx="2932213" cy="53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Use in laptop APU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(Ryzen 4000/H/HS/U) (2020)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29556" y="1330147"/>
            <a:ext cx="3453189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Dual use of Zen 2-based APU dies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4294" y="2517418"/>
            <a:ext cx="3844321" cy="918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DT APU processors need PCHs.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PGA sockets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PGA-1331 sockets,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related platforms are called AM4 platforms)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59329" y="4053208"/>
            <a:ext cx="9346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Renoire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245068" y="4045385"/>
            <a:ext cx="93467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en-US" sz="1300" b="0" i="0" u="none" strike="noStrike" kern="1200" cap="none" spc="-3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Renoire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001988" y="5172762"/>
            <a:ext cx="51616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PCH</a:t>
            </a:r>
          </a:p>
        </p:txBody>
      </p:sp>
      <p:sp>
        <p:nvSpPr>
          <p:cNvPr id="24" name="Up-Down Arrow 23"/>
          <p:cNvSpPr/>
          <p:nvPr/>
        </p:nvSpPr>
        <p:spPr>
          <a:xfrm>
            <a:off x="2277498" y="4738958"/>
            <a:ext cx="72000" cy="396000"/>
          </a:xfrm>
          <a:prstGeom prst="up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484121" y="2529120"/>
            <a:ext cx="4366900" cy="9182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Laptop APU processors are implemented as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have BGA sockets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(e.g. BGA-1140 sockets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related platform are called FP6 platforms)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004" y="5686257"/>
            <a:ext cx="8853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We note that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stuck to the above distinction in the layouts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Zen-based DT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APU-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laptop APU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 (2-chip layout vs. 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SoC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subsequent Zen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generations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well.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361963" y="3493021"/>
            <a:ext cx="198240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DT APU processor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601626" y="3518476"/>
            <a:ext cx="2217657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Laptop APU processor </a:t>
            </a:r>
          </a:p>
        </p:txBody>
      </p:sp>
    </p:spTree>
    <p:extLst>
      <p:ext uri="{BB962C8B-B14F-4D97-AF65-F5344CB8AC3E}">
        <p14:creationId xmlns:p14="http://schemas.microsoft.com/office/powerpoint/2010/main" val="3844991251"/>
      </p:ext>
    </p:extLst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86" y="458925"/>
            <a:ext cx="10771722" cy="666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1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1: Block diagram of a Zen 2-based DT APU platform (</a:t>
            </a:r>
            <a:r>
              <a:rPr kumimoji="0" lang="en-US" sz="1800" b="0" i="0" u="none" strike="noStrike" kern="1200" cap="none" spc="-11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Asrock</a:t>
            </a:r>
            <a:r>
              <a:rPr kumimoji="0" lang="en-US" sz="1800" b="0" i="0" u="none" strike="noStrike" kern="1200" cap="none" spc="-11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X470D4U) [</a:t>
            </a:r>
            <a:r>
              <a:rPr kumimoji="0" lang="hu-HU" sz="1800" b="0" i="0" u="none" strike="noStrike" kern="1200" cap="none" spc="-11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260</a:t>
            </a:r>
            <a:r>
              <a:rPr kumimoji="0" lang="en-US" sz="1800" b="0" i="0" u="none" strike="noStrike" kern="1200" cap="none" spc="-11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(This AM4 platform supports both Zen+ and Zen 2-based DT APU processors)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(3)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56" t="35024" r="38403" b="7342"/>
          <a:stretch/>
        </p:blipFill>
        <p:spPr>
          <a:xfrm>
            <a:off x="295943" y="1488551"/>
            <a:ext cx="8552965" cy="51632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53197" y="4181419"/>
            <a:ext cx="8794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4xPCIe3.0</a:t>
            </a:r>
          </a:p>
        </p:txBody>
      </p:sp>
    </p:spTree>
    <p:extLst>
      <p:ext uri="{BB962C8B-B14F-4D97-AF65-F5344CB8AC3E}">
        <p14:creationId xmlns:p14="http://schemas.microsoft.com/office/powerpoint/2010/main" val="106666936"/>
      </p:ext>
    </p:extLst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9072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Block diagram of a Zen 2-based laptop APU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(Ryzen 4000U (Renoir))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4004" y="6258526"/>
            <a:ext cx="91677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AMD’s Zen 2-based laptop processors are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 not need a chipset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pic>
        <p:nvPicPr>
          <p:cNvPr id="5" name="Kép 4" descr="A képen képernyőkép látható&#10;&#10;Automatikusan generált leírás">
            <a:extLst>
              <a:ext uri="{FF2B5EF4-FFF2-40B4-BE49-F238E27FC236}">
                <a16:creationId xmlns:a16="http://schemas.microsoft.com/office/drawing/2014/main" id="{CA69B677-2EBE-4053-B4C4-AC86E6EA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" y="1320427"/>
            <a:ext cx="9024747" cy="47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072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(25)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482" t="16032" r="40179" b="6031"/>
          <a:stretch/>
        </p:blipFill>
        <p:spPr>
          <a:xfrm>
            <a:off x="211732" y="1304925"/>
            <a:ext cx="5905533" cy="5504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41" y="465976"/>
            <a:ext cx="910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 performance leadership of  in SPECint2017 Rate N benchmark along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with their Zen 3-based EPYC server processors in 2021 ([208]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82902" y="1212783"/>
            <a:ext cx="2913597" cy="3288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SPECint2017 Rate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integer benchmark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measure the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throughput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or work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per unit of time.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NPS4 (4 Nodes per Socket)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means a given server setting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 4 processors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(not discussed here).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means standard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setting for the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measurements (no tuning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allowed.)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T: Threads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7878" y="5178390"/>
            <a:ext cx="4466122" cy="14678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Note that emerging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ARM-based servers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like Ampere’s 80-core </a:t>
            </a:r>
            <a:r>
              <a:rPr kumimoji="0" lang="en-GB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Altra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Q80-33 2S servers achieve already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competitive performance results,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that indicates an 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upcoming sharpening competition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this processor category</a:t>
            </a: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64468" y="4614041"/>
            <a:ext cx="2806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Red columns: Zen 2-based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Green columns: Zen 3-based</a:t>
            </a:r>
          </a:p>
        </p:txBody>
      </p:sp>
    </p:spTree>
    <p:extLst>
      <p:ext uri="{BB962C8B-B14F-4D97-AF65-F5344CB8AC3E}">
        <p14:creationId xmlns:p14="http://schemas.microsoft.com/office/powerpoint/2010/main" val="170740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(5)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51287"/>
            <a:ext cx="9144000" cy="4914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86" y="468782"/>
            <a:ext cx="9198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Block diagram of Zen 2-based APU processor (Ryzen 4000 Renoir) (2020) 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130</a:t>
            </a: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855775770"/>
      </p:ext>
    </p:extLst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233488"/>
            <a:ext cx="6917105" cy="51625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150" y="458925"/>
            <a:ext cx="1059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micrograph of a Zen 2-based APU processor (Ryzen 4000 Renoir) 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130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14322" y="6506683"/>
            <a:ext cx="4417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7 nm, ~ 150 mm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9.8 billion transistors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763793"/>
      </p:ext>
    </p:extLst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(7)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341" t="14019" r="22872" b="9196"/>
          <a:stretch/>
        </p:blipFill>
        <p:spPr>
          <a:xfrm>
            <a:off x="1443521" y="1369748"/>
            <a:ext cx="6098554" cy="48077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486" y="500063"/>
            <a:ext cx="10599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Floor plan of a Zen 2-based APU die (Ryzen 4000 Renoir)  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261</a:t>
            </a: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99170927"/>
      </p:ext>
    </p:extLst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(8)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1" t="18227" r="674" b="9824"/>
          <a:stretch/>
        </p:blipFill>
        <p:spPr>
          <a:xfrm>
            <a:off x="2512748" y="1330147"/>
            <a:ext cx="4118504" cy="2970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48104" y="4458626"/>
            <a:ext cx="48093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2-based APU processor (Renoir) includes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single die with up to 8 CPU cores and a GPU on it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486" y="458925"/>
            <a:ext cx="822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size of a Zen 2-based APU processor (Ryzen 4000 Renoir)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6838" y="5567454"/>
            <a:ext cx="855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Remark: Other publication reveal a bit higher die size (156 mm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262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3870774"/>
      </p:ext>
    </p:extLst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2d: Zen 2-based APUs (Accelerated Processing Units) (9)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458925"/>
            <a:ext cx="6193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Zen 2-based processor packages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21716" y="1092541"/>
            <a:ext cx="9068628" cy="5544261"/>
            <a:chOff x="-21716" y="1092541"/>
            <a:chExt cx="9068628" cy="554426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24200" t="28678" r="39100" b="49417"/>
            <a:stretch/>
          </p:blipFill>
          <p:spPr>
            <a:xfrm>
              <a:off x="273270" y="1092541"/>
              <a:ext cx="5230770" cy="21489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60867" t="28417" r="1100" b="49105"/>
            <a:stretch/>
          </p:blipFill>
          <p:spPr>
            <a:xfrm>
              <a:off x="3526092" y="3880180"/>
              <a:ext cx="5376170" cy="218704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-21716" y="3270596"/>
              <a:ext cx="2949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Ryzen 4000G/GE DT APU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Ryzen 5000U laptop APU)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159093" y="3281928"/>
              <a:ext cx="19277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Ryzen 3000X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(Gaming DT)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10573" y="6082267"/>
              <a:ext cx="2892998" cy="54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Ryzen 3900X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Threadripper</a:t>
              </a: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(HEDT)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847726" y="6087934"/>
              <a:ext cx="2199186" cy="548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EPYC 7002/P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(1S/2Sserver)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22808" y="1013339"/>
            <a:ext cx="2628000" cy="2906442"/>
          </a:xfrm>
          <a:prstGeom prst="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075666"/>
      </p:ext>
    </p:extLst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172581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Main features of Zen lines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77985" y="1515127"/>
            <a:ext cx="134643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Annex 3</a:t>
            </a:r>
          </a:p>
        </p:txBody>
      </p:sp>
    </p:spTree>
    <p:extLst>
      <p:ext uri="{BB962C8B-B14F-4D97-AF65-F5344CB8AC3E}">
        <p14:creationId xmlns:p14="http://schemas.microsoft.com/office/powerpoint/2010/main" val="2383646411"/>
      </p:ext>
    </p:extLst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Annex 3: Main features of Zen lines (1)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582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AMD's 1S/2S EPYC server lines</a:t>
            </a:r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13446" y="1092222"/>
          <a:ext cx="9100631" cy="57397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05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56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2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181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6311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>
                          <a:latin typeface="+mj-lt"/>
                        </a:rPr>
                        <a:t>Zen-based</a:t>
                      </a:r>
                    </a:p>
                    <a:p>
                      <a:pPr algn="ctr"/>
                      <a:r>
                        <a:rPr lang="en-US" sz="1300" b="1">
                          <a:latin typeface="+mj-lt"/>
                        </a:rPr>
                        <a:t>EPYC 7001/P</a:t>
                      </a:r>
                      <a:endParaRPr lang="en-US" sz="1300" b="1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2-based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EPYC 7002/P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3-based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EPYC 7003/P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4-based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EPYC 7004/P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072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Naples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Rome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Milan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Genoa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6205989"/>
                  </a:ext>
                </a:extLst>
              </a:tr>
              <a:tr h="26507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Zen/14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2/7 mm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3/7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4/5 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nm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39151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06/2017-11/2018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08/2019 +09/2019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4835812"/>
                  </a:ext>
                </a:extLst>
              </a:tr>
              <a:tr h="97436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7xx1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(2S</a:t>
                      </a:r>
                      <a:r>
                        <a:rPr lang="en-US" sz="1300" baseline="0" dirty="0">
                          <a:latin typeface="+mj-lt"/>
                        </a:rPr>
                        <a:t> server)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EPYC 7xx1P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(1S server)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7xx2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(2S server)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7xx2P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(1S server)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7xx3 (2S)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7xF3 (2S)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(perf. optimized)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7xx3P (1S)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9xx4 (2S)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9x74F (2S)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(perf. optimized)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EPYC 9xx4P (1S)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755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</a:t>
                      </a:r>
                      <a:r>
                        <a:rPr lang="en-US" sz="1300" dirty="0" err="1">
                          <a:latin typeface="+mj-lt"/>
                        </a:rPr>
                        <a:t>4x</a:t>
                      </a:r>
                      <a:r>
                        <a:rPr lang="en-US" sz="1300" dirty="0">
                          <a:latin typeface="+mj-lt"/>
                        </a:rPr>
                        <a:t> Zeppelin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 (8x CCD dies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(with 2x CCX)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 + one IO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 (8x CCD dies (with 1xCCX)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+ one IO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  <a:r>
                        <a:rPr lang="en-US" sz="1300" dirty="0">
                          <a:latin typeface="+mj-lt"/>
                        </a:rPr>
                        <a:t>(12x CCD dies (with 1xCCX)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+ </a:t>
                      </a:r>
                      <a:r>
                        <a:rPr lang="en-US" sz="1300" baseline="0" dirty="0">
                          <a:latin typeface="+mj-lt"/>
                        </a:rPr>
                        <a:t>one IO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32/24/16/8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to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 to 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96 to 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5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8xDDR4-2666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12xDDR5-4800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915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1S: 128x</a:t>
                      </a:r>
                      <a:r>
                        <a:rPr lang="en-US" sz="1300" baseline="0" dirty="0">
                          <a:latin typeface="+mj-lt"/>
                        </a:rPr>
                        <a:t> </a:t>
                      </a:r>
                      <a:r>
                        <a:rPr lang="en-US" sz="1300" baseline="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3.0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2S: 64x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120-180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120-240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155-280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200-360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SP3 (LGA 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SP3 (LGA 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SP3 (LGA 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SP5 (LGA 6096)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07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 chipset, </a:t>
                      </a:r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9787798"/>
      </p:ext>
    </p:extLst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80833-B228-ACC1-2B4E-3FAE191EB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8910830"/>
      </p:ext>
    </p:extLst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86" y="458925"/>
            <a:ext cx="6265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(T) HEDT lines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3446" y="1098798"/>
          <a:ext cx="9100631" cy="5716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49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9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24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91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40957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Zen-based 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T.  1900X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Zen+-based 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T.  2900X/WX 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2-based 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T.  3900X/WX 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3-based 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T.  5900WX 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043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Whitehaven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Pinnacle</a:t>
                      </a:r>
                      <a:r>
                        <a:rPr lang="en-US" sz="1300" baseline="0" dirty="0">
                          <a:latin typeface="+mj-lt"/>
                        </a:rPr>
                        <a:t> Ridge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Castle Peak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Chagall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2769934"/>
                  </a:ext>
                </a:extLst>
              </a:tr>
              <a:tr h="32804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Core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 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 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 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3</a:t>
                      </a:r>
                      <a:r>
                        <a:rPr lang="en-US" sz="1300" baseline="0" dirty="0">
                          <a:latin typeface="+mj-lt"/>
                        </a:rPr>
                        <a:t> / 7 nm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957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08/2018 / 10/2018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11/2019 - 07/2020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03/2022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1813537"/>
                  </a:ext>
                </a:extLst>
              </a:tr>
              <a:tr h="62009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1950X/1920X/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1900X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2990WX/2970WX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2950X/2920X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3990X/3970X/3960X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39x5WX Pro 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59x5WX Pro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62009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(up to 4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Zeppelin dies)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 (4/8 CCD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with 6/8 cores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and one I/O die)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MCM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(4/8 CCD</a:t>
                      </a:r>
                      <a:r>
                        <a:rPr lang="en-US" sz="1300" baseline="0" dirty="0">
                          <a:latin typeface="+mj-lt"/>
                        </a:rPr>
                        <a:t> with one I/O die)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39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9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16/12/8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32/24/16/12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64/32/24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64/32/24/16/12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181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181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4xDDR4-2666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8xDDR4-3200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135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64x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128x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011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180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180/250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280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280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095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TR4 (SP3r2)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(LGA-4094)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TR4 (SP3r2)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(LGA-4094)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sTRX4 (SP3r3)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(LGA-4094)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sWRX8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(LGA-4094)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8720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X399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X399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TRX40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TRX40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Annex 3: Main features of Zen lines (2)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830421269"/>
      </p:ext>
    </p:extLst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39"/>
            <a:ext cx="9144000" cy="393700"/>
          </a:xfrm>
        </p:spPr>
        <p:txBody>
          <a:bodyPr/>
          <a:lstStyle/>
          <a:p>
            <a:r>
              <a:rPr lang="en-US" dirty="0"/>
              <a:t>Annex 3: Main features of Zen lines (3)</a:t>
            </a:r>
            <a:endParaRPr lang="en-US" sz="1700" dirty="0"/>
          </a:p>
        </p:txBody>
      </p:sp>
      <p:sp>
        <p:nvSpPr>
          <p:cNvPr id="8" name="TextBox 7"/>
          <p:cNvSpPr txBox="1"/>
          <p:nvPr/>
        </p:nvSpPr>
        <p:spPr>
          <a:xfrm>
            <a:off x="57486" y="458925"/>
            <a:ext cx="610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(R) gaming DT lines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8690255"/>
              </p:ext>
            </p:extLst>
          </p:nvPr>
        </p:nvGraphicFramePr>
        <p:xfrm>
          <a:off x="21684" y="934137"/>
          <a:ext cx="9100631" cy="5917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31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20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06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99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48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45946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Zen-based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 R. 1000/X 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Zen+-based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R. 2000/X/E 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2-based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R. 3000/X/XT 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R. 5000/X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201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Summit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Pinnacle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Matisse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Vermeer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693633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 7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03/2017 - 07/2017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07/2019 – 04/2020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13666"/>
                  </a:ext>
                </a:extLst>
              </a:tr>
              <a:tr h="80866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1x00/X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1x00/X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1x00/X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7 2700/X/E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2600/X/E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5 2500/X/E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Ryzen 3 2300X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39x0/X/XT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3x00X/XT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3x00X/XT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3x00/X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5950X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5900X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5700X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5600X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74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(2x CCX)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Zeppelin die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(2x CCX)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16/12/8/6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16/12/8/6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616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(except Ryzen 3)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02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2xDDR4-2666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249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3.0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65/95/105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65/95/105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105/65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(PGA-1331)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9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400/500-series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400/500-series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872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514457" y="2029116"/>
            <a:ext cx="8037786" cy="417041"/>
            <a:chOff x="675" y="1634"/>
            <a:chExt cx="4472" cy="300"/>
          </a:xfrm>
        </p:grpSpPr>
        <p:sp>
          <p:nvSpPr>
            <p:cNvPr id="5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1. AMD’s rise, fall and recovery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675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532841" y="2488592"/>
            <a:ext cx="8019401" cy="411480"/>
            <a:chOff x="687" y="1638"/>
            <a:chExt cx="4460" cy="366"/>
          </a:xfrm>
        </p:grpSpPr>
        <p:sp>
          <p:nvSpPr>
            <p:cNvPr id="8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36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2. Introduction to AMD’s Zen families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687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8" name="Group 16"/>
          <p:cNvGrpSpPr>
            <a:grpSpLocks/>
          </p:cNvGrpSpPr>
          <p:nvPr/>
        </p:nvGrpSpPr>
        <p:grpSpPr bwMode="auto">
          <a:xfrm>
            <a:off x="507454" y="4715525"/>
            <a:ext cx="8044788" cy="431801"/>
            <a:chOff x="681" y="1638"/>
            <a:chExt cx="4466" cy="272"/>
          </a:xfrm>
        </p:grpSpPr>
        <p:sp>
          <p:nvSpPr>
            <p:cNvPr id="29" name="AutoShape 17"/>
            <p:cNvSpPr>
              <a:spLocks noChangeArrowheads="1"/>
            </p:cNvSpPr>
            <p:nvPr/>
          </p:nvSpPr>
          <p:spPr bwMode="auto">
            <a:xfrm>
              <a:off x="976" y="1638"/>
              <a:ext cx="4171" cy="272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US" altLang="en-US" sz="1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6. Case example: </a:t>
              </a:r>
              <a:r>
                <a:rPr kumimoji="0" lang="en-US" altLang="en-US" sz="1900" b="0" i="0" u="none" strike="noStrike" kern="1200" cap="none" spc="-8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The Zen 4-based Ryzen 7000X </a:t>
              </a:r>
              <a:r>
                <a:rPr kumimoji="0" lang="en-US" altLang="en-US" sz="1900" b="0" i="0" u="none" strike="noStrike" kern="1200" cap="none" spc="-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Gaming DT line        </a:t>
              </a:r>
            </a:p>
          </p:txBody>
        </p:sp>
        <p:sp>
          <p:nvSpPr>
            <p:cNvPr id="30" name="Text Box 18"/>
            <p:cNvSpPr txBox="1">
              <a:spLocks noChangeArrowheads="1"/>
            </p:cNvSpPr>
            <p:nvPr/>
          </p:nvSpPr>
          <p:spPr bwMode="auto">
            <a:xfrm>
              <a:off x="681" y="1640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4" name="AutoShape 3"/>
          <p:cNvSpPr>
            <a:spLocks noChangeArrowheads="1"/>
          </p:cNvSpPr>
          <p:nvPr/>
        </p:nvSpPr>
        <p:spPr bwMode="auto">
          <a:xfrm>
            <a:off x="471432" y="1171743"/>
            <a:ext cx="8107798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AMD’s Zen family</a:t>
            </a:r>
          </a:p>
        </p:txBody>
      </p:sp>
      <p:sp>
        <p:nvSpPr>
          <p:cNvPr id="22" name="AutoShape 11"/>
          <p:cNvSpPr>
            <a:spLocks noChangeArrowheads="1"/>
          </p:cNvSpPr>
          <p:nvPr/>
        </p:nvSpPr>
        <p:spPr bwMode="auto">
          <a:xfrm>
            <a:off x="1036805" y="3694455"/>
            <a:ext cx="7516180" cy="4320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 The Zen 2 family </a:t>
            </a:r>
          </a:p>
        </p:txBody>
      </p:sp>
      <p:sp>
        <p:nvSpPr>
          <p:cNvPr id="19" name="AutoShape 11"/>
          <p:cNvSpPr>
            <a:spLocks noChangeArrowheads="1"/>
          </p:cNvSpPr>
          <p:nvPr/>
        </p:nvSpPr>
        <p:spPr bwMode="auto">
          <a:xfrm>
            <a:off x="1026293" y="4181692"/>
            <a:ext cx="7525950" cy="4320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5. Evolution of the Zen families</a:t>
            </a:r>
          </a:p>
        </p:txBody>
      </p:sp>
      <p:grpSp>
        <p:nvGrpSpPr>
          <p:cNvPr id="18" name="Group 16"/>
          <p:cNvGrpSpPr>
            <a:grpSpLocks/>
          </p:cNvGrpSpPr>
          <p:nvPr/>
        </p:nvGrpSpPr>
        <p:grpSpPr bwMode="auto">
          <a:xfrm>
            <a:off x="519735" y="5814071"/>
            <a:ext cx="8051111" cy="412751"/>
            <a:chOff x="699" y="1638"/>
            <a:chExt cx="4448" cy="260"/>
          </a:xfrm>
        </p:grpSpPr>
        <p:sp>
          <p:nvSpPr>
            <p:cNvPr id="20" name="AutoShape 17"/>
            <p:cNvSpPr>
              <a:spLocks noChangeArrowheads="1"/>
            </p:cNvSpPr>
            <p:nvPr/>
          </p:nvSpPr>
          <p:spPr bwMode="auto">
            <a:xfrm>
              <a:off x="951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8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 References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699" y="1640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AutoShape 11"/>
          <p:cNvSpPr>
            <a:spLocks noChangeArrowheads="1"/>
          </p:cNvSpPr>
          <p:nvPr/>
        </p:nvSpPr>
        <p:spPr bwMode="auto">
          <a:xfrm>
            <a:off x="1047511" y="5280238"/>
            <a:ext cx="7525950" cy="4320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7. Overview of AMD’s Zen lines</a:t>
            </a:r>
          </a:p>
        </p:txBody>
      </p:sp>
      <p:grpSp>
        <p:nvGrpSpPr>
          <p:cNvPr id="25" name="Group 16"/>
          <p:cNvGrpSpPr>
            <a:grpSpLocks/>
          </p:cNvGrpSpPr>
          <p:nvPr/>
        </p:nvGrpSpPr>
        <p:grpSpPr bwMode="auto">
          <a:xfrm>
            <a:off x="522455" y="2910046"/>
            <a:ext cx="8048391" cy="677910"/>
            <a:chOff x="704" y="1626"/>
            <a:chExt cx="4468" cy="272"/>
          </a:xfrm>
        </p:grpSpPr>
        <p:sp>
          <p:nvSpPr>
            <p:cNvPr id="26" name="AutoShape 17"/>
            <p:cNvSpPr>
              <a:spLocks noChangeArrowheads="1"/>
            </p:cNvSpPr>
            <p:nvPr/>
          </p:nvSpPr>
          <p:spPr bwMode="auto">
            <a:xfrm>
              <a:off x="976" y="1638"/>
              <a:ext cx="4196" cy="260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r>
                <a:rPr kumimoji="0" lang="en-GB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</a:t>
              </a: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 Why the multi-die approach is gaining momentum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        and how to implement it? 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704" y="1626"/>
              <a:ext cx="24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16750" y="3710226"/>
            <a:ext cx="435925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2" name="Text Box 18"/>
          <p:cNvSpPr txBox="1">
            <a:spLocks noChangeArrowheads="1"/>
          </p:cNvSpPr>
          <p:nvPr/>
        </p:nvSpPr>
        <p:spPr bwMode="auto">
          <a:xfrm>
            <a:off x="511434" y="4206305"/>
            <a:ext cx="435925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522066" y="5292567"/>
            <a:ext cx="435925" cy="396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7387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(26)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142875" y="6337627"/>
            <a:ext cx="2233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Source: Investing.com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458925"/>
            <a:ext cx="375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stock price 2017 - 2021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0" y="874294"/>
            <a:ext cx="9143999" cy="4073091"/>
            <a:chOff x="0" y="874294"/>
            <a:chExt cx="9143999" cy="40730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10932" t="43740" r="38813" b="17495"/>
            <a:stretch/>
          </p:blipFill>
          <p:spPr>
            <a:xfrm>
              <a:off x="0" y="874294"/>
              <a:ext cx="9143999" cy="398773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 bwMode="auto">
            <a:xfrm>
              <a:off x="142875" y="3782728"/>
              <a:ext cx="2821706" cy="452388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441356" y="4616450"/>
              <a:ext cx="702643" cy="330935"/>
            </a:xfrm>
            <a:prstGeom prst="rect">
              <a:avLst/>
            </a:prstGeom>
            <a:solidFill>
              <a:schemeClr val="bg1"/>
            </a:solidFill>
            <a:ln w="158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73860" y="4891186"/>
            <a:ext cx="89281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Along with increasing market shares, AMD’s stock price tremendously rose from about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2 $ in 2016 to more than 80 $ in 2020 when AMD’s processors gained the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crown.</a:t>
            </a:r>
          </a:p>
        </p:txBody>
      </p:sp>
    </p:spTree>
    <p:extLst>
      <p:ext uri="{BB962C8B-B14F-4D97-AF65-F5344CB8AC3E}">
        <p14:creationId xmlns:p14="http://schemas.microsoft.com/office/powerpoint/2010/main" val="274123959"/>
      </p:ext>
    </p:extLst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3: Main features of Zen lines (4)</a:t>
            </a:r>
            <a:endParaRPr lang="en-US" sz="17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276079"/>
              </p:ext>
            </p:extLst>
          </p:nvPr>
        </p:nvGraphicFramePr>
        <p:xfrm>
          <a:off x="57486" y="1057542"/>
          <a:ext cx="9086515" cy="56434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72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581">
                  <a:extLst>
                    <a:ext uri="{9D8B030D-6E8A-4147-A177-3AD203B41FA5}">
                      <a16:colId xmlns:a16="http://schemas.microsoft.com/office/drawing/2014/main" val="3805266147"/>
                    </a:ext>
                  </a:extLst>
                </a:gridCol>
                <a:gridCol w="17655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490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49062">
                  <a:extLst>
                    <a:ext uri="{9D8B030D-6E8A-4147-A177-3AD203B41FA5}">
                      <a16:colId xmlns:a16="http://schemas.microsoft.com/office/drawing/2014/main" val="2817737310"/>
                    </a:ext>
                  </a:extLst>
                </a:gridCol>
              </a:tblGrid>
              <a:tr h="342193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R. 5000/X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3-based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5800X3D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4-based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R. 7000/X 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chemeClr val="bg1"/>
                          </a:solidFill>
                          <a:latin typeface="+mj-lt"/>
                        </a:rPr>
                        <a:t>Zen</a:t>
                      </a:r>
                      <a:r>
                        <a:rPr lang="en-US" sz="13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 4-based</a:t>
                      </a:r>
                    </a:p>
                    <a:p>
                      <a:pPr algn="ctr"/>
                      <a:r>
                        <a:rPr lang="en-US" sz="1300" b="1" baseline="0" dirty="0">
                          <a:solidFill>
                            <a:schemeClr val="bg1"/>
                          </a:solidFill>
                          <a:latin typeface="+mj-lt"/>
                        </a:rPr>
                        <a:t>R7000X3D</a:t>
                      </a:r>
                      <a:endParaRPr lang="en-US" sz="13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977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Vermeer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Vermeer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Raphael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Raphael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693633"/>
                  </a:ext>
                </a:extLst>
              </a:tr>
              <a:tr h="45411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3/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3/ 7nm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 4/ 5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4/ 5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32296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04/2022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09/2022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02/2023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8213666"/>
                  </a:ext>
                </a:extLst>
              </a:tr>
              <a:tr h="8230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5950X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5900X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5700X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5600X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5800X3D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7950X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7900X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7700X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7600X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7950X3D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7900X3D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7800X3D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59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2+1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1xCCD +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cIOD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 MB L3 die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dies: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 or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2xCCD + </a:t>
                      </a:r>
                      <a:r>
                        <a:rPr kumimoji="0" lang="en-US" sz="13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cIOD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Up to 3 + 1 dies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1/2xCCD +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cIOD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64 MB L3 die</a:t>
                      </a:r>
                      <a:endParaRPr kumimoji="0" lang="en-US" sz="13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6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--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RDNA2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RDNA2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6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16/12/8/6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16/12/8/6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16/12/8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06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05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4xDDR5-5200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4xDDR5-5200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42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baseline="0" dirty="0">
                          <a:latin typeface="+mj-lt"/>
                        </a:rPr>
                        <a:t> 4.0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24x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80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105/65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170/105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120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696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AM5 (LGA-1718)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AM5 (LGA-1718)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963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400/500-series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X570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600-series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486" y="458925"/>
            <a:ext cx="6056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gaming DT lines -2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97380"/>
      </p:ext>
    </p:extLst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86" y="458925"/>
            <a:ext cx="5713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(R) DT APU lines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13446" y="901148"/>
          <a:ext cx="9100631" cy="5904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42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9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69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84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514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68479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>
                          <a:latin typeface="+mj-lt"/>
                        </a:rPr>
                        <a:t>Zen-based</a:t>
                      </a:r>
                    </a:p>
                    <a:p>
                      <a:pPr algn="ctr"/>
                      <a:r>
                        <a:rPr lang="en-US" sz="1300">
                          <a:latin typeface="+mj-lt"/>
                        </a:rPr>
                        <a:t>R. 2000G/GE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Zen+-based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3000G/GE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2-based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R.4000G/GE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3-based</a:t>
                      </a:r>
                    </a:p>
                    <a:p>
                      <a:pPr algn="ctr"/>
                      <a:r>
                        <a:rPr lang="en-US" sz="1300" b="1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5000G/GE</a:t>
                      </a:r>
                      <a:endParaRPr lang="en-US" sz="13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104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Raven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Picasso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Renoir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Cezanne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6295702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/technology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Zen+ 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2 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 /7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02/2018 - 04/2018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07/2019 / 09/2019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07/2020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08/2021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69840041"/>
                  </a:ext>
                </a:extLst>
              </a:tr>
              <a:tr h="75065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5 2400G/GE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3 2200G/GE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3400G/GE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3200G/GE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 7 4700G/GE</a:t>
                      </a:r>
                    </a:p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 5 4600G/GE</a:t>
                      </a:r>
                    </a:p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 3 4300G/GE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 7 5700G/GE</a:t>
                      </a:r>
                    </a:p>
                    <a:p>
                      <a:pPr algn="ctr"/>
                      <a:r>
                        <a:rPr lang="sv-SE" sz="1300" dirty="0">
                          <a:latin typeface="+mj-lt"/>
                        </a:rPr>
                        <a:t>R.</a:t>
                      </a:r>
                      <a:r>
                        <a:rPr lang="sv-SE" sz="1300" baseline="0" dirty="0">
                          <a:latin typeface="+mj-lt"/>
                        </a:rPr>
                        <a:t> 5 5600G/GE</a:t>
                      </a:r>
                    </a:p>
                    <a:p>
                      <a:pPr algn="ctr"/>
                      <a:r>
                        <a:rPr lang="sv-SE" sz="1300" baseline="0" dirty="0">
                          <a:latin typeface="+mj-lt"/>
                        </a:rPr>
                        <a:t>R. 5300G/GE</a:t>
                      </a:r>
                      <a:endParaRPr lang="sv-SE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17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2xCCX + 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CCX + 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11/8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Vega 11/8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8/7/6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8/7/6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CPU 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 only</a:t>
                      </a:r>
                      <a:r>
                        <a:rPr lang="en-US" sz="1300" baseline="0" dirty="0">
                          <a:latin typeface="+mj-lt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baseline="0" dirty="0">
                          <a:latin typeface="+mj-lt"/>
                        </a:rPr>
                        <a:t>Ryzen 5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SMT only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for</a:t>
                      </a:r>
                    </a:p>
                    <a:p>
                      <a:pPr algn="ctr"/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Ryzen 5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SMT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Rate (up to)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2xDDR4-2933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2xDDR4-3200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5797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20x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 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PCie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20xPCIe 3.0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65/35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65/35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65/35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65/35 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46847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AM4 (PGA-1331)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(PGA- 1331)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AM4 (PGA-1131)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815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300/400-series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400/500-series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500-series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Annex 3: Main features of Zen lines (5)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73586043"/>
      </p:ext>
    </p:extLst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86" y="458925"/>
            <a:ext cx="7728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2000/3000/4000 laptop APU lines </a:t>
            </a:r>
          </a:p>
        </p:txBody>
      </p:sp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23314" y="1010638"/>
          <a:ext cx="7122626" cy="58411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84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60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7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10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3088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2000H/U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Zen+-based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3000H/U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Zen 2-based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j-lt"/>
                          <a:ea typeface="+mn-ea"/>
                          <a:cs typeface="+mn-cs"/>
                        </a:rPr>
                        <a:t>R. 4000/H/HS/U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9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Raven Ridge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Picasso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Renoir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411045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/ 14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Zen+ / 12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2 / 7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10/2017-09/2018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01/2019-09/2019)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03/2020-05/2020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101829"/>
                  </a:ext>
                </a:extLst>
              </a:tr>
              <a:tr h="7849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7 2x00H/U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5 2x00H/U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</a:t>
                      </a:r>
                      <a:r>
                        <a:rPr lang="en-US" sz="1300" baseline="0" dirty="0">
                          <a:latin typeface="+mj-lt"/>
                        </a:rPr>
                        <a:t>3 2x00U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7 3xx00/H/U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5 3xx0/H/U 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3 3x00U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9 4900H/HS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7 4xx0/H/HS/U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5 4xx0/H/HS/U 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R. 3 4x00U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(CCX + 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 (CCX + G)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up to 2x CCX + 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Vega 3 - 11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6 – 11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5 - 8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CPU 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3x00U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3300U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Yes, except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Ryzen 3 4300U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2xDDR4-2400/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3200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2xDDR4-2400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2xDDR4-3200/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 LPDDR4x-4266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8+</a:t>
                      </a:r>
                      <a:r>
                        <a:rPr lang="en-US" sz="1300" baseline="0" dirty="0">
                          <a:latin typeface="+mj-lt"/>
                        </a:rPr>
                        <a:t>8</a:t>
                      </a:r>
                      <a:r>
                        <a:rPr lang="en-US" sz="1300" dirty="0">
                          <a:latin typeface="+mj-lt"/>
                        </a:rPr>
                        <a:t>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8+8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8+12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U:15W H:45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U:15</a:t>
                      </a:r>
                      <a:r>
                        <a:rPr lang="en-US" sz="1300" baseline="0" dirty="0">
                          <a:latin typeface="+mj-lt"/>
                        </a:rPr>
                        <a:t>W </a:t>
                      </a:r>
                      <a:r>
                        <a:rPr lang="en-US" sz="1300" dirty="0">
                          <a:latin typeface="+mj-lt"/>
                        </a:rPr>
                        <a:t>H:35W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U:15W HS: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3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5W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H: 45W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FP5 (BGA-1140)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FP5 (BGA-1140)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FP6 (BGA-1140)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Annex 3: Main features of Zen lines (6)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917578993"/>
      </p:ext>
    </p:extLst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3: Main features of Zen lines (7)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314" y="1051615"/>
          <a:ext cx="9120686" cy="5766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148">
                  <a:extLst>
                    <a:ext uri="{9D8B030D-6E8A-4147-A177-3AD203B41FA5}">
                      <a16:colId xmlns:a16="http://schemas.microsoft.com/office/drawing/2014/main" val="3948601753"/>
                    </a:ext>
                  </a:extLst>
                </a:gridCol>
                <a:gridCol w="1549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979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0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1046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5000H/HS/HX/U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2-based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 5000U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5025U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3+-based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6000H/HS/U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780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Cezanne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Lucienne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Barcelo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Rembrandt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411045"/>
                  </a:ext>
                </a:extLst>
              </a:tr>
              <a:tr h="42087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 core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1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/Zen 2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2/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3+/ 6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26780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02/2022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101829"/>
                  </a:ext>
                </a:extLst>
              </a:tr>
              <a:tr h="817522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9 5900H/HS/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HX</a:t>
                      </a:r>
                      <a:r>
                        <a:rPr lang="en-US" sz="1300" kern="120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5xx0/H/HS/U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5xx0/H/HS/U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5300U</a:t>
                      </a:r>
                      <a:r>
                        <a:rPr lang="en-US" sz="13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13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7 5700U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5 5500U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R. 3 5300U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5825U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5625U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5425U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spc="-9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9 6900/HS/</a:t>
                      </a:r>
                      <a:r>
                        <a:rPr lang="en-US" sz="1300" kern="1200" spc="-9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HX</a:t>
                      </a:r>
                      <a:r>
                        <a:rPr lang="en-US" sz="1300" kern="1200" spc="-90" baseline="300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  <a:p>
                      <a:pPr algn="ctr"/>
                      <a:r>
                        <a:rPr lang="en-US" sz="1300" kern="1200" spc="-9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6800/H/HS/U</a:t>
                      </a:r>
                      <a:r>
                        <a:rPr lang="en-US" sz="1300" kern="1200" spc="-9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  <a:p>
                      <a:pPr algn="ctr"/>
                      <a:r>
                        <a:rPr lang="en-US" sz="1300" kern="1200" spc="-9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6600/H/HS/U</a:t>
                      </a:r>
                      <a:r>
                        <a:rPr lang="en-US" sz="1300" kern="1200" spc="-9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75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8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Integrated GPU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6 -8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6-8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RDNA2 (</a:t>
                      </a:r>
                      <a:r>
                        <a:rPr lang="en-US" sz="1300" dirty="0" err="1">
                          <a:latin typeface="+mj-lt"/>
                        </a:rPr>
                        <a:t>Navi</a:t>
                      </a:r>
                      <a:r>
                        <a:rPr lang="en-US" sz="1300" dirty="0">
                          <a:latin typeface="+mj-lt"/>
                        </a:rPr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8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CPU core count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8/7/6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591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</a:t>
                      </a:r>
                      <a:endParaRPr lang="en-US" sz="13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</a:t>
                      </a:r>
                      <a:endParaRPr lang="en-US" sz="1300" kern="1200" baseline="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34284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2xDDR4-3200/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 LPDDR4x-4266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2xDDR4-3200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2xLPDDR4-4267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2xLPDDR4-4267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4xDDR5-4800/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4x LPDDR5-6400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8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8+12 </a:t>
                      </a:r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PCIe3.0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16xPCIe3.0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16xPCie 4.0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10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U:15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HS:35W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H: 35W HX: 45+W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U: 15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U: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 15 W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U:15-28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H/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HS:35W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HX: 45+W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4510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FP6 (BGA-1140)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FP6 (BGA-1140)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FP6 (BGA-1140)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FP7 (BGA-1140)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7809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486" y="458925"/>
            <a:ext cx="7034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5000/6000 laptop APU lines </a:t>
            </a:r>
          </a:p>
        </p:txBody>
      </p:sp>
    </p:spTree>
    <p:extLst>
      <p:ext uri="{BB962C8B-B14F-4D97-AF65-F5344CB8AC3E}">
        <p14:creationId xmlns:p14="http://schemas.microsoft.com/office/powerpoint/2010/main" val="1740876359"/>
      </p:ext>
    </p:extLst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Annex 3: Main features of Zen lines (8)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23312" y="1188430"/>
          <a:ext cx="9062936" cy="5640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15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4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04662">
                  <a:extLst>
                    <a:ext uri="{9D8B030D-6E8A-4147-A177-3AD203B41FA5}">
                      <a16:colId xmlns:a16="http://schemas.microsoft.com/office/drawing/2014/main" val="1532492280"/>
                    </a:ext>
                  </a:extLst>
                </a:gridCol>
                <a:gridCol w="1807550">
                  <a:extLst>
                    <a:ext uri="{9D8B030D-6E8A-4147-A177-3AD203B41FA5}">
                      <a16:colId xmlns:a16="http://schemas.microsoft.com/office/drawing/2014/main" val="2174022509"/>
                    </a:ext>
                  </a:extLst>
                </a:gridCol>
              </a:tblGrid>
              <a:tr h="433088">
                <a:tc>
                  <a:txBody>
                    <a:bodyPr/>
                    <a:lstStyle/>
                    <a:p>
                      <a:pPr algn="ctr"/>
                      <a:endParaRPr lang="en-US" sz="1300" dirty="0">
                        <a:latin typeface="+mj-lt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2-based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7020U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7030U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3+-based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7035HS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4-based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7040HS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Zen 4-based</a:t>
                      </a:r>
                    </a:p>
                    <a:p>
                      <a:pPr algn="ctr"/>
                      <a:r>
                        <a:rPr lang="en-US" sz="13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R.  7045HX</a:t>
                      </a: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3799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spc="-4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Architecture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Mendocino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Barcelo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Rembeandt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R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Phoenix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Dragon Lake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16411045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CPU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techn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2/ 6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3/ 7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3+/ 6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Zen 4/ 4 nm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Zen 4/ 5 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50851318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Launched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09/2022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01/2023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Q2/2023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1101829"/>
                  </a:ext>
                </a:extLst>
              </a:tr>
              <a:tr h="78497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Launched 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models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7520U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7320U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7730U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7530U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7330U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7735HS/U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7535HS/U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3 7335U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9 7940HS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7 7840HS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R. 5 7640HS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7945HX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9 7845HX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7 7745HX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Ryzen 5 7645HX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731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Layout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Monolithic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Monolithic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Monolithic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Monolithic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 dies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iGPU</a:t>
                      </a:r>
                      <a:r>
                        <a:rPr lang="en-US" sz="1300" dirty="0">
                          <a:latin typeface="+mj-lt"/>
                        </a:rPr>
                        <a:t> up 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RDNA2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Vega 6-8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RDNA2 4-12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RDNA3 8-12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RDNA2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CPU cores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4/2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8/6/4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8/6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16/12/8/6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4183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SMT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Yes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-US" sz="13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-US" sz="13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Yes</a:t>
                      </a:r>
                      <a:endParaRPr lang="en-US" sz="13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Yes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Mem. channels</a:t>
                      </a:r>
                    </a:p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/rate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4xLPDDR5-5500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2xDDR4-3200/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2xLPDDR4-4267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4xDDR5-4800/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4xLPDDR5-6400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4xDDR5-5600/</a:t>
                      </a:r>
                    </a:p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4xLPDDR5-7500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4xDDR5-5200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PCie</a:t>
                      </a:r>
                      <a:r>
                        <a:rPr lang="en-US" sz="1300" dirty="0">
                          <a:latin typeface="+mj-lt"/>
                        </a:rPr>
                        <a:t> lanes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PCIe3.0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PCIe3.0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PCIe4.0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PCIe4.0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28x PCIe5.0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08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TDP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U: 15W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U: 15 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U:15-28</a:t>
                      </a:r>
                      <a:r>
                        <a:rPr lang="en-US" sz="13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HS:35W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HS:35-54W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55-75W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64107235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Socket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FT6 (BGA)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FP7/7r/8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FL1 </a:t>
                      </a:r>
                      <a:r>
                        <a:rPr lang="en-US" sz="1300" spc="-70" baseline="0" dirty="0">
                          <a:latin typeface="+mj-lt"/>
                        </a:rPr>
                        <a:t>(BGA-1718?)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7146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+mj-lt"/>
                        </a:rPr>
                        <a:t>Chipset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SoC</a:t>
                      </a:r>
                      <a:endParaRPr lang="en-US" sz="13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>
                          <a:latin typeface="+mj-lt"/>
                        </a:rPr>
                        <a:t>SoC</a:t>
                      </a:r>
                      <a:endParaRPr lang="en-US" sz="1300" dirty="0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782728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486" y="458925"/>
            <a:ext cx="6488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Main features of AMD’s Ryzen 7000 laptop APU lines </a:t>
            </a:r>
          </a:p>
        </p:txBody>
      </p:sp>
    </p:spTree>
    <p:extLst>
      <p:ext uri="{BB962C8B-B14F-4D97-AF65-F5344CB8AC3E}">
        <p14:creationId xmlns:p14="http://schemas.microsoft.com/office/powerpoint/2010/main" val="2533884869"/>
      </p:ext>
    </p:extLst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52953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8. References</a:t>
            </a:r>
          </a:p>
        </p:txBody>
      </p:sp>
    </p:spTree>
    <p:extLst>
      <p:ext uri="{BB962C8B-B14F-4D97-AF65-F5344CB8AC3E}">
        <p14:creationId xmlns:p14="http://schemas.microsoft.com/office/powerpoint/2010/main" val="42013164"/>
      </p:ext>
    </p:extLst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1)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39550" y="624051"/>
            <a:ext cx="8861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Morris J.,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Computex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2016: AMD inches closer to Zen, announces Polaris graphics and new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APUs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ZD Net,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 2016, http://www.zdnet.com/article/computex-2016-amd-inches-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closer-to-zen-announces-polaris-graphics-and-new-apus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39550" y="1468438"/>
            <a:ext cx="857369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[2]: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Chiappetta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Xeon Scalable Debuts: Dual Xeon Platinum 8176 With 112 Threads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Tested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Hot Hardware,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11 2017,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https://hothardware.com/reviews/intel-xeon-scalable-processor-family-review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39175" y="2266950"/>
            <a:ext cx="8803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[3]: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Teich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Heart Of AMD’s EPYC Comeback Is Infinity Fabric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The Next Platform, July 12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https://www.nextplatform.com/2017/07/12/heart-amds-epyc-comeback-infinity-fabric/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37191" y="3046745"/>
            <a:ext cx="887012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[4]: Intel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quadcore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Xeon 5300 review, Nov. 13 2006,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Hardware.Info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www.hardware.info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en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-US/articles/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amdnY2ppZGWa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Intel_quadcore_Xeon_5300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_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review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51898" y="3719902"/>
            <a:ext cx="86178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[5]: Wasson S., Intel's Woodcrest processor previewed, The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Bensley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server platform debuts, 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May 23, 2006, The Tech Report,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http://techreport.com/articles.x/10021/1 </a:t>
            </a:r>
          </a:p>
        </p:txBody>
      </p:sp>
      <p:sp>
        <p:nvSpPr>
          <p:cNvPr id="314376" name="Text Box 15"/>
          <p:cNvSpPr txBox="1">
            <a:spLocks noChangeArrowheads="1"/>
          </p:cNvSpPr>
          <p:nvPr/>
        </p:nvSpPr>
        <p:spPr bwMode="auto">
          <a:xfrm>
            <a:off x="148138" y="4326327"/>
            <a:ext cx="596830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[6]: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Wikipedia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IBM z10, https://en.wikipedia.org/wiki/IBM_z10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51437" y="4708915"/>
            <a:ext cx="87370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[7]: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Kennedy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EPYC Infinity Fabric Update and MCM Cost Savings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STH, Aug. 22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https://www.servethehome.com/amd-epyc-infinity-fabric-update-mcm-cost-savings/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8" name="Text Box 17"/>
          <p:cNvSpPr txBox="1">
            <a:spLocks noChangeArrowheads="1"/>
          </p:cNvSpPr>
          <p:nvPr/>
        </p:nvSpPr>
        <p:spPr bwMode="auto">
          <a:xfrm>
            <a:off x="148080" y="5316927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[8]: List of AMD Ryzen microprocessors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Zen - Microarchitectures – AMD,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Wikipedia,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https://en.wikipedia.org/wiki/List_of_AMD_Ryzen_microprocessors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48080" y="5994658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9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Amjad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T.,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Zen CPU Core Implementation Details Shared At ISSCC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SegmentNext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Febr. 9 2017, https://segmentnext.com/2017/02/09/amd-zen-CPU/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15115"/>
      </p:ext>
    </p:extLst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41603" y="624051"/>
            <a:ext cx="87689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I.,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The AMD Zen and Ryzen 7 Review: A Deep Dive on 1800X, 1700X and 1700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AnandTech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March 2 2017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http://www.anandtech.com/show/11170/the-amd-zen-and-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ryzen-7-review-a-deep-dive-on-1800x-1700x-and-1700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41603" y="1449388"/>
            <a:ext cx="88019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Alcorn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Intel Plays Defense: Inside Its EPYC Slide Deck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Tom’s Hardware,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17 2017,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http://www.tomshardware.com/reviews/intel-amd-die-fabric-slides,5125-2.html</a:t>
            </a: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41228" y="2057400"/>
            <a:ext cx="716542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Wan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S.,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Releases EPYC Enterprise Processors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eTeknix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https://www.eteknix.com/amd-releases-epyc-enterprise-processors/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41603" y="2665413"/>
            <a:ext cx="9004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13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I., AMD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Gives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More Zen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Details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Ryzen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3.4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GHz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+,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NVMe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Neural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Net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Prediction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&amp; 25 MHz </a:t>
            </a:r>
            <a:r>
              <a:rPr kumimoji="0" lang="hu-HU" alt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Boost</a:t>
            </a: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Steps</a:t>
            </a: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AnandTech</a:t>
            </a: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Dec. 13 2016, http://www.anandtech.com/show/10907/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amd-gives-more-zen-details-ryzen-34-ghz-nvme-neural-net-prediction-25-mhz-boost-steps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41228" y="3473450"/>
            <a:ext cx="88226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14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Hruska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J.,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leak hints at AMD Zen’s architecture, organization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Extreme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April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29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2015, https://www.extremetech.com/gaming/204523-new-leak-hints-at-amd-zens-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architecture-organization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40015" y="4281488"/>
            <a:ext cx="90427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15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Clark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New x86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Core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Architecture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Next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Generation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of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Computing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Hot Chips 28,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Aug. 23 2016, http://www.hotchips.org/wp-content/uploads/hc_archives/hc28/HC28.23-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Tuesday-Epub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/HC28.23.90-High-Perform-Epub/HC28.23.930-X86-core-MikeClark-AMD-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final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_v2-28.pdf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41603" y="5308600"/>
            <a:ext cx="904114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16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Singh T., Zen: A Next-Generation High-Performance x86 Core,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Proc.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ISSCC 2017, Session 3,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Digital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Processors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https://ieeexplore.ieee.org/stamp/stamp.jsp?arnumber=7870256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41603" y="6107380"/>
            <a:ext cx="85820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17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Goto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H., AMD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Infinity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Fabric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PC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Watch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April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6 2017,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http://pc.watch.impress.co.jp/docs/column/kaigai/1053318.html</a:t>
            </a:r>
          </a:p>
        </p:txBody>
      </p:sp>
    </p:spTree>
    <p:extLst>
      <p:ext uri="{BB962C8B-B14F-4D97-AF65-F5344CB8AC3E}">
        <p14:creationId xmlns:p14="http://schemas.microsoft.com/office/powerpoint/2010/main" val="1403677058"/>
      </p:ext>
    </p:extLst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3)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43567" y="624051"/>
            <a:ext cx="898207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[1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Morgan T.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AMD Winds Up One-Two Compute Punch For Servers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The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Next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Platform,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June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19 2017,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https://www.nextplatform.com/2017/06/19/amd-winds-one-two-compute-punch-servers/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43567" y="1449388"/>
            <a:ext cx="62280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19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Koduri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R., AMD’s 2017 Financial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Analyst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Day, May 16 2017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36688" y="1858715"/>
            <a:ext cx="850143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Ung G.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Ryzen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review: AMD's monster 1950X stomps on other CPUs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PC World, Aug. 10 2017, https://www.pcworld.com/article/3214635/components-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processors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/ryzen-threadripper-review-we-test-amds-monster-CPU.html 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43567" y="2665413"/>
            <a:ext cx="881504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AMD's Future in Servers: New 7000-Series CPUs Launched and EPYC Analysis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AnandTech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June 20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http://www.anandtech.com/show/11551/amds-future-in-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servers-new-7000-series-CPUs-launched-and-epyc-analysis/2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43192" y="3499795"/>
            <a:ext cx="863146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Alcorn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Intel Core i9-7900X Review: Meet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Skylake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-X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Tom’s Hardware,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June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19 2017,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http://www.tomshardware.com/reviews/intel-core-i9-7900x-skylake-x,5092-2.html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41979" y="4115972"/>
            <a:ext cx="852804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23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Cutress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AMD Ryzen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1950X and 1920X Review: CPUs on Steroids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AnandTech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Aug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.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10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http://www.anandtech.com/show/11697/the-amd-ryzen-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threadripper-1950x-and-1920x-review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143566" y="4925431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24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Alcorn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Ryzen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1950X Review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Tom’s Hardware, Aug. 10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http://www.tomshardware.com/reviews/amd-ryzen-threadripper-1950x-CPU,5167-2.html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143567" y="5541608"/>
            <a:ext cx="89614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25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Gasior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G.,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Your guide to the Ryzen AM4 platform and its X370, B350, and A320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chipsets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March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 2017, https://rog.asus.com/articles/technologies/your-guide-to-the-ryzen-am4-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platform-and-its-x370-b350-and-a320-chipsets/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762623"/>
      </p:ext>
    </p:extLst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4)</a:t>
            </a:r>
          </a:p>
        </p:txBody>
      </p:sp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141603" y="624051"/>
            <a:ext cx="88828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26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Ung G. M.,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Why Ryzen </a:t>
            </a:r>
            <a:r>
              <a:rPr kumimoji="0" lang="en-US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Threadripper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has two extra chips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PC World,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27 2017,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https://www.pcworld.com/article/3211409/computers/why-ryzen-threadripper-has-two-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mysterious-chips.html</a:t>
            </a:r>
          </a:p>
        </p:txBody>
      </p:sp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141603" y="1449388"/>
            <a:ext cx="69357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27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Cinebench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, Maxon, https://www.maxon.net/en/products/Cinebench/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141228" y="1838325"/>
            <a:ext cx="87509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28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Threadripper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Owns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Intel,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Seeking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Alpha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Aug. 11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https://seekingalpha.com/article/4097976-amd-threadripper-owns-intel?auth_param=</a:t>
            </a:r>
            <a:endParaRPr kumimoji="0" lang="hu-HU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djq9a:1corga9:7e836bbeb489dc69af8486d4cc569a2e</a:t>
            </a:r>
          </a:p>
        </p:txBody>
      </p:sp>
      <p:sp>
        <p:nvSpPr>
          <p:cNvPr id="314374" name="Text Box 13"/>
          <p:cNvSpPr txBox="1">
            <a:spLocks noChangeArrowheads="1"/>
          </p:cNvSpPr>
          <p:nvPr/>
        </p:nvSpPr>
        <p:spPr bwMode="auto">
          <a:xfrm>
            <a:off x="141603" y="2665413"/>
            <a:ext cx="89324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29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 New Day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Datacenter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Presentation at AMD Financial Analyst Day, May 16 2017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http://ir.amd.com/phoenix.zhtml?c=74093&amp;p=irol-analystday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314375" name="Text Box 14"/>
          <p:cNvSpPr txBox="1">
            <a:spLocks noChangeArrowheads="1"/>
          </p:cNvSpPr>
          <p:nvPr/>
        </p:nvSpPr>
        <p:spPr bwMode="auto">
          <a:xfrm>
            <a:off x="141228" y="3282950"/>
            <a:ext cx="87142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30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Teich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The New Server Economies Of Scale For AMD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The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Next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Platform,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July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13 2017,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https://www.nextplatform.com/2017/07/13/new-server-economies-scale-amd/</a:t>
            </a:r>
          </a:p>
        </p:txBody>
      </p:sp>
      <p:sp>
        <p:nvSpPr>
          <p:cNvPr id="314377" name="Text Box 16"/>
          <p:cNvSpPr txBox="1">
            <a:spLocks noChangeArrowheads="1"/>
          </p:cNvSpPr>
          <p:nvPr/>
        </p:nvSpPr>
        <p:spPr bwMode="auto">
          <a:xfrm>
            <a:off x="140015" y="3881438"/>
            <a:ext cx="8060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31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Kingsley-Hughes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A.,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AMD EPYC: What you need to know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ZD Net,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June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21 2017,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http://www.zdnet.com/article/amd-epyc-what-you-need-to-know/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41602" y="4489450"/>
            <a:ext cx="896143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32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MCM-GPU: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Multi-Chip-Module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GPUs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for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Continued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Performance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Scalability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Nvidia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          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http://research.nvidia.com/publication/2017-06_MCM-GPU%3A-Multi-Chip-Module-GPUs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41603" y="5099050"/>
            <a:ext cx="89614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33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]: 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H11DSI-NT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Users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’s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Manual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</a:t>
            </a:r>
            <a:r>
              <a:rPr kumimoji="0" lang="hu-HU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Supermicro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, 2017</a:t>
            </a: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953" y="5540189"/>
            <a:ext cx="904330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Hruska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J., Report: AMD Stealing Significant Market Share, Revenue from Intel,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Extremetech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Sept. 6, 2017,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www.extremetech.com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/computing/255122-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european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-retailer-shows-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-stealing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-significant-market-share-revenue-intel</a:t>
            </a:r>
          </a:p>
        </p:txBody>
      </p:sp>
    </p:spTree>
    <p:extLst>
      <p:ext uri="{BB962C8B-B14F-4D97-AF65-F5344CB8AC3E}">
        <p14:creationId xmlns:p14="http://schemas.microsoft.com/office/powerpoint/2010/main" val="11237738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(27)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5348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7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Subsequent competition between Intel vs. AMD for gaining the performance crown</a:t>
            </a:r>
          </a:p>
        </p:txBody>
      </p:sp>
      <p:sp>
        <p:nvSpPr>
          <p:cNvPr id="4" name="Rounded Rectangle 3"/>
          <p:cNvSpPr/>
          <p:nvPr/>
        </p:nvSpPr>
        <p:spPr bwMode="auto">
          <a:xfrm>
            <a:off x="-19253" y="882398"/>
            <a:ext cx="9144000" cy="864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344" y="896229"/>
            <a:ext cx="9057376" cy="612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Since AMD successfully overtook the performance leadership with their Zen 3-based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processors,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tough competition unfolded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the performance crown with alternating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success, as the next Figure shows.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12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(5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34646" y="617329"/>
            <a:ext cx="71302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(client) - Microarchitectures - Intel,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https://en.wikichip.org/wiki/intel/microarchitectures/skylake_(client)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406" y="1223684"/>
            <a:ext cx="601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[36]: Zen - Microarchitectures - AMD,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https://en.wikichip.org/wiki/amd/microarchitectures/zen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184" y="1815354"/>
            <a:ext cx="91383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[37]: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Kampman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J., AMD's Ryzen 7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2700U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Ryzen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2500U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revealed,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TechReport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Oct. 26,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http://techreport.com/review/32743/amd-ryzen-7-2700u-and-ryzen-5-2500u-apus-revealed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8982" y="2685142"/>
            <a:ext cx="9165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[38]: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Ryzen Mobile is Launched: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Laptops, with Vega and Updated Zen,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26,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https://www.anandtech.com/show/11964/ryzen-mobile-is-launched-amd-apus-for-laptops-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-and-updated-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0626" y="3671048"/>
            <a:ext cx="8094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[39]: Day M., Understanding Low Drop Out (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LDO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) Regulators, Texas Instruments, 2006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www.ti.com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/lit/ml/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slup239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slup239.pdf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0606" y="4289613"/>
            <a:ext cx="89359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[40]: Bright P., CPU competition at last: AMD Ryzen brings 8 cores from just $329,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ArsTechnica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2/22/2017, https://arstechnica.com/information-technology/2017/02/amd-ryzen-arrives-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march-2-8-cores-16-threads-from-just-329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61610" y="5082989"/>
            <a:ext cx="8964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[41]: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 Programing Reference (PPR) for AMD Family 17h Model 01h, Revision B1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54945 Rev. 1.14, April 15, 2017          ,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69411" y="5722175"/>
            <a:ext cx="93923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[42]: Kennedy P., Second AMD Naples Server Pictures and Platform Block Diagram 112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Lanes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Exposed!,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ServeTheHome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 April 6, 2017,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www.servethehome.com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-content/uploads/2017/04/AMD-Naples-Server-Block-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Diagram.jpg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928187"/>
      </p:ext>
    </p:extLst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(6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3359" y="624273"/>
            <a:ext cx="7463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[43]: Infinity Fabric (IF) - AMD,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en.wikichip.org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/wiki/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infinity_fabric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8582" y="1008530"/>
            <a:ext cx="8616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ARM Reveals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Cotex-A72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Architecture Details,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Apr. 23,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http://www.anandtech.com/show/9184/arm-reveals-cortex-a72-architecture-details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8582" y="1613648"/>
            <a:ext cx="895758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Lee H-J., Shin Y., Bae S., Kim M., Kim K.,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20nm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High-K Metal Gate Heterogeneous 64-bit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Quad-core CPUs and Hexa-core GPU for High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Energy-efficient Mobile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Application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ISOCC, 2015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289" y="2380130"/>
            <a:ext cx="901695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[46]: Multi-core and System Coherence Design Challenges, ARM,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http://www.ece.cmu.edu/~ece742/lib/exe/fetch.php?media=arm_multicore_and_system_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coherence_-_cmu.pdf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053" y="3159426"/>
            <a:ext cx="8593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[47]: Cheng M.,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NXP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QorIQ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Product Family Roadmap, Freescale,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-NET-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T0795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April 2013,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http://www.freescale.com/files/training/doc/dwf/DWF13_APF_NET_T0795.pdf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9906" y="3860928"/>
            <a:ext cx="85089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[48]: Kennedy P., AMD Ryzen 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1600X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1500X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(6-core and 4-core) Announced,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 2,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https://www.servethehome.com/amd-ryzen-5-1600x-and-1500x-6-core-and-4-core-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7839" y="4868391"/>
            <a:ext cx="85988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[49]: ARM Cortex-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— So Big is Relative but How Relative is Your Big?, ARM,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https://community.arm.com/soc/b/blog/posts/arm-cortex-a57-so-big-is-relative-but-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how-relative-is-your-big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357" y="5700012"/>
            <a:ext cx="90250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[50]: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Moammer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K., AMD Ryzen Architectural Deep-Dive – Ending The Intel Monopoly,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Feb 15, 2017,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-architecture-detailed </a:t>
            </a:r>
          </a:p>
        </p:txBody>
      </p:sp>
    </p:spTree>
    <p:extLst>
      <p:ext uri="{BB962C8B-B14F-4D97-AF65-F5344CB8AC3E}">
        <p14:creationId xmlns:p14="http://schemas.microsoft.com/office/powerpoint/2010/main" val="3310692017"/>
      </p:ext>
    </p:extLst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600" dirty="0"/>
              <a:t>8. </a:t>
            </a:r>
            <a:r>
              <a:rPr lang="hu-HU" altLang="en-US" sz="16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(7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59346" y="617329"/>
            <a:ext cx="7184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[51]: Cho A., Examining AMD Bear Logic, Seeking Alpha,  Nov. 6.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https://seekingalpha.com/article/4121329-examining-amd-bear-logic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688" y="1269067"/>
            <a:ext cx="90615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[52]: Bright P., Intel to build discrete GPUs, hires AMD’s top graphics guy to do it,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ArsTechnica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11/9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arstechnica.com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/gadgets/2017/11/intel-poaches-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-top-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-architect-to-build-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its-own-discrete-graphics-chips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7542" y="2272164"/>
            <a:ext cx="8810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[53]: Alcorn P., Hot Chips 2017: Intel Deep Dives Into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Hot Chips 2017, August 25,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www.tomshardware.com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/news/intel-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emib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-interconnect-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fpga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chiplet,35316.html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454" y="2905780"/>
            <a:ext cx="8152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[54]: Mardi S., AMD Announces New Ryzen Mobile Processors,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TeckKnow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26, 2017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www.teckknow.com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-announces-new-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-mobile-processors/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611" y="3499795"/>
            <a:ext cx="7283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[55]: Cortex-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ARM Developer,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https://developer.arm.com/products/processors/cortex-a/cortex-a73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585" y="4115972"/>
            <a:ext cx="85965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[56]: ARM Unveils Cortex-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A75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A55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 And Mali-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G72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GPU, ARM Developer,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https://www.xda-developers.com/arm-unveils-cortex-a75-a55-processors-and-mali-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g72-gpu/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985" y="4925431"/>
            <a:ext cx="6739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[57]: Embedded Multi-die Interconnect Bridge, Intel,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https://www.intel.com/content/www/us/en/foundry/emib.html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2750" y="5581209"/>
            <a:ext cx="8884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[58]: </a:t>
            </a:r>
            <a:r>
              <a:rPr kumimoji="0" lang="es-E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s-E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Kaby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Lake-G Processors To Pack Fast Discrete GPU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HBM2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–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Will Utilize Multi-Die Package Design,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Apr. 3, 2017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https://wccftech.com/intel-kaby-lake-g-hbm2-gpu-multi-die/</a:t>
            </a:r>
          </a:p>
        </p:txBody>
      </p:sp>
    </p:spTree>
    <p:extLst>
      <p:ext uri="{BB962C8B-B14F-4D97-AF65-F5344CB8AC3E}">
        <p14:creationId xmlns:p14="http://schemas.microsoft.com/office/powerpoint/2010/main" val="260795666"/>
      </p:ext>
    </p:extLst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(8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38175" y="626514"/>
            <a:ext cx="85523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[59]: Clark M., The "Zen" Architecture, ARM Ryzen Tech Day presentation, 2. March, 2017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5515" y="1027094"/>
            <a:ext cx="89806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[60]: AMD Tech Day, March 2, 2017, AMD Marketing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https://www.reddit.com/r/Amd/comments/5x4hxu/we_are_amd_creators_of_athlon_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radeon_and_other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791" y="1836553"/>
            <a:ext cx="86755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[61]: Intelligent Energy Management: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design based 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ARM926EJ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-S, Hot Chips 2003,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https://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www.hotchips.org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-content/uploads/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hc_archives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hc15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2_Mon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5.arm.pdf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065" y="2452730"/>
            <a:ext cx="898605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Enabling Next-Generation Platforms Using Intel's 3D System, White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2017,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https://www.altera.com/content/dam/altera-www/global/en_US/pdfs/literature/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/wp-01251-enabling-nextgen-with-3d-system-in-package.pdf</a:t>
            </a:r>
          </a:p>
        </p:txBody>
      </p:sp>
      <p:sp>
        <p:nvSpPr>
          <p:cNvPr id="9" name="TextBox 6"/>
          <p:cNvSpPr txBox="1"/>
          <p:nvPr/>
        </p:nvSpPr>
        <p:spPr>
          <a:xfrm>
            <a:off x="163739" y="3284351"/>
            <a:ext cx="904157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AMD 2nd Gen Ryzen Deep Dive: The 2700X, 2700, 2600X, and 2600 Tested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19 2018, https://www.anandtech.com/print/12625/amd-second-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generation-ryzen-7-2700x-2700-ryzen-5-2600x-2600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688" y="4115972"/>
            <a:ext cx="88782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AMDs 2019er CPU-Generationen heißen "Matisse" (CPU) und "Picasso" (APU)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3D Center,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Sept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26 2017, http://www.3dcenter.org/news/amds-2019er-CPU-generationen-heissen-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matisse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-CPU-und-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picasso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-apu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7"/>
          <p:cNvSpPr txBox="1"/>
          <p:nvPr/>
        </p:nvSpPr>
        <p:spPr>
          <a:xfrm>
            <a:off x="157840" y="4965032"/>
            <a:ext cx="904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Bassiri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7 2700X and Ryzen 5 2600X Review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Tweak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Town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19 2018,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https://www.tweaktown.com/reviews/8602/amd-ryzen-7-2700x-5-2600x-review/index2.html</a:t>
            </a:r>
          </a:p>
        </p:txBody>
      </p:sp>
      <p:sp>
        <p:nvSpPr>
          <p:cNvPr id="12" name="TextBox 8"/>
          <p:cNvSpPr txBox="1"/>
          <p:nvPr/>
        </p:nvSpPr>
        <p:spPr>
          <a:xfrm>
            <a:off x="146042" y="5581209"/>
            <a:ext cx="90592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Kingsley-Hughes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2nd-generation Ryzen - The ultimate desktop 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ZD Net,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19 2018, https://www.zdnet.com/article/amds-2nd-generation-ryzen-the-ultimate-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desktop-processor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029186"/>
      </p:ext>
    </p:extLst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9)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36688" y="626514"/>
            <a:ext cx="88770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Kennedy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Memory – 3D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XPoint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Client Workloads Launched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STH,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27 2017, https://www.servethehome.com/intel-optane-memory-3d-xpoint-client-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workloads-launched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0764" y="1456765"/>
            <a:ext cx="91903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Tech Day at CES: 2018 Roadmap Revealed, with Ryzen APUs, Zen+ on 12nm, </a:t>
            </a:r>
            <a:endParaRPr kumimoji="0" lang="hu-HU" sz="1400" b="0" i="0" u="none" strike="noStrike" kern="1200" cap="none" spc="-1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Vega on 7nm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Febr. 1 2018, https://www.anandtech.com/print/12233/amd-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tech-day-at-ces-2018-roadmap-revealed-with-ryzen-apus-zen-on-12nm-vega-on-7nm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79" y="2280959"/>
            <a:ext cx="92050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[6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Garrou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IFTLE 329 3D Integration Leaders – Europe; Trolls; More on Intel EMIB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Solid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State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Technology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6 2017, http://electroiq.com/insights-from-leading-edge/2017/04/iftle-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329-3d-integration-leaders-europe-trolls-more-on-intel-emib/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140764" y="3110754"/>
            <a:ext cx="8926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Alcorn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Presents Its AMD EPYC Server Test Results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Tom’s Hardware, Nov. 27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https://www.tomshardware.com/news/amd-intel-epyc-xeon-benchmarks,35993.html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9549" y="3711949"/>
            <a:ext cx="73798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R281-Z91, https://b2b.gigabyte.com/Rack-Server/R281-Z91-rev-100#ov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9"/>
          <p:cNvSpPr txBox="1"/>
          <p:nvPr/>
        </p:nvSpPr>
        <p:spPr>
          <a:xfrm>
            <a:off x="136688" y="4111999"/>
            <a:ext cx="84503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Introduces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New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Mobile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26 2017,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https://www.techpowerup.com/forums/threads/amd-introduces-new-ryzen-mobile-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processors.238193/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174" y="4899261"/>
            <a:ext cx="92231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The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32-Core and 2950X 16-Core Review,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August 13,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https://www.anandtech.com/show/13124/the-amd-threadripper-2990wx-and-2950x-review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688" y="5722175"/>
            <a:ext cx="90415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The AMD 2nd Gen Ryzen Deep Dive: The 2700X, 2700, 2600X, and 2600 Tested,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Apr. 19,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https://www.anandtech.com/show/12625/amd-second-generation-ryzen-7-2700x-2700-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ryzen-5-2600x-2600</a:t>
            </a:r>
          </a:p>
        </p:txBody>
      </p:sp>
    </p:spTree>
    <p:extLst>
      <p:ext uri="{BB962C8B-B14F-4D97-AF65-F5344CB8AC3E}">
        <p14:creationId xmlns:p14="http://schemas.microsoft.com/office/powerpoint/2010/main" val="362467290"/>
      </p:ext>
    </p:extLst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(10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1528" y="626514"/>
            <a:ext cx="5332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[75]: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SenseMI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Technology, AMD,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https://www.amd.com/en/technologies/sense-mi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1525" y="1212738"/>
            <a:ext cx="909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[76]: Leather A., Frequency boosting could be the hot CPU topic of 2018, bit-tech, April 5,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https://www.bit-tech.net/blogs/CPU-frequency-boosting-could-be-the-hot-topic-of-2018/1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23" y="1828799"/>
            <a:ext cx="8978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[77]: Beck N. C al., “Zeppelin”: an SOC for Multi-chip Architectures, Presentation at ISSCC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12,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https://www.slideshare.net/AMD/isscc-2018-zeppelin-an-soc-for-multichip-architectures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521" y="2598822"/>
            <a:ext cx="88278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[78]: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ISSCC 2018: AMD’s Zeppelin; Multi-chip routing and packaging,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Fuse,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March 24,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https://fuse.wikichip.org/news/1064/isscc-2018-amds-zeppelin-multi-chip-routing-and-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packaging/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931" y="3584288"/>
            <a:ext cx="8758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[79]: </a:t>
            </a:r>
            <a:r>
              <a:rPr kumimoji="0" lang="pl-PL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StoreMI Technology, AMD, 2018, https://www.amd.com/en/technologies/store-mi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227" y="3997169"/>
            <a:ext cx="901278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Intel Expands 8th Gen Core: Core i9 on Mobile, Iris Plus, Desktop, Chipsets,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vPro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April 3 2018, https://www.anandtech.com/show/12607/intel-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expands-8th-gen-core-core-i9-on-mobile-iris-plus-desktop-chipsets-and-vpro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0239" y="4811352"/>
            <a:ext cx="88039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Raettig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N.,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AMDRyzen 2000/X/E  - Spiele-Benchmarks, Taktraten und Preise aufgetaucht,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GameStar, 07-03-2018,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https://www.gamestar.de/artikel/amd-ryzen-2000-benchmarks-taktraten-und-preise,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3326979.html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1538" y="5801377"/>
            <a:ext cx="8323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Hallock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R., Understanding Precision Boost Overdrive in Three Easy Steps,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AMD Communities, 13. Aug.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https://community.amd.com/community/gaming/blog/2018/08/13/understanding-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precision-boost-overdrive-in-three-easy-steps</a:t>
            </a:r>
          </a:p>
        </p:txBody>
      </p:sp>
    </p:spTree>
    <p:extLst>
      <p:ext uri="{BB962C8B-B14F-4D97-AF65-F5344CB8AC3E}">
        <p14:creationId xmlns:p14="http://schemas.microsoft.com/office/powerpoint/2010/main" val="1847782897"/>
      </p:ext>
    </p:extLst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(11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39578" y="636139"/>
            <a:ext cx="98628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Gupsterg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Crosshair VII Hero Essential Info Thread, Republic of Gamers, 04-25_2018,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https://rog.asus.com/forum/showthread.php?101617-Crosshair-VII-Hero-Essential-Info-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Thread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688" y="1376418"/>
            <a:ext cx="95066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[84]: AMD Redefines High-Performance Computing with New Processor and Graphics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Preview at CES 2018, AMD, 2018 CES 1/7/2018,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https://www.amd.com/en-us/press-releases/Pages/ces-2018-2018jan07.aspx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014" y="2215949"/>
            <a:ext cx="914199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E., Intel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Optane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Memory acceleration kicks PCs into warp drive on April 24, ZD Net,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March 27 2017, http://www.zdnet.com/article/intel-optane-memory-acceleration-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modules-to-go-on-sale-april-24/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3995" y="3060298"/>
            <a:ext cx="9077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Johndms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AMD Extended Frequency Range (XFR) – Explained,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Linustechtips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 Oct.23,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https://linustechtips.com/main/topic/850358-amd-extended-frequency-range-xfr-explained/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2174" y="3609473"/>
            <a:ext cx="89560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[87]: Beck, N. &amp; al., "Zeppelin":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Multichip Architectures, ISSCC 2018,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12,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Digest of Technical Papers, pp. 40-42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171" y="4186990"/>
            <a:ext cx="895604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[88]: Beck, N. &amp; al., "Zeppelin":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Multichip Architectures, ISSCC 2018,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12,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Presentation slides,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https://www.slideshare.net/AMD/isscc-2018-zeppelin-an-soc-for-multichip-architectures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820" y="5014762"/>
            <a:ext cx="9124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[89]: O Donnell D.,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OC'd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2990WX beat 5.0GHz and topped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scores...with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caveats,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Notebookcheck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10,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https://www.notebookcheck.net/OC-d-Threadripper-2990WX-beat-5-0GHz-and-topped-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Cinebench-scores-with-caveats.321206.0.html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19" y="6006167"/>
            <a:ext cx="85492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Gwennap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: L., Sandy Bridge Spans Generations, Microprocessor, 9/27/10,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http://www.cs.nyu.edu/courses/fall13/CSCI-GA.3033-008/Microprocessor-Report-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Sandy-Bridge-Spans-Generations-243901.pdf</a:t>
            </a:r>
          </a:p>
        </p:txBody>
      </p:sp>
    </p:spTree>
    <p:extLst>
      <p:ext uri="{BB962C8B-B14F-4D97-AF65-F5344CB8AC3E}">
        <p14:creationId xmlns:p14="http://schemas.microsoft.com/office/powerpoint/2010/main" val="1630618528"/>
      </p:ext>
    </p:extLst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(12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39578" y="626514"/>
            <a:ext cx="98628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[91]: Intel Pentium D 820 Review Overclock Benchmark –Overclocking D820,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Xtreview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2006-05-26, http://xtreview.com/review88.htm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820" y="1193532"/>
            <a:ext cx="90406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[92]: Douglas J., Intel 8xx series and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Paxville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Xeon-MP Microprocessors, Hot Chips 17, 2005,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https://www.hotchips.org/wp-content/uploads/hc_archives/hc17/3_Tue/HC17.S8/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HC17.S8T1.pdf</a:t>
            </a:r>
          </a:p>
        </p:txBody>
      </p:sp>
      <p:sp>
        <p:nvSpPr>
          <p:cNvPr id="3" name="TextBox 2"/>
          <p:cNvSpPr txBox="1"/>
          <p:nvPr/>
        </p:nvSpPr>
        <p:spPr>
          <a:xfrm flipH="1">
            <a:off x="139766" y="1973181"/>
            <a:ext cx="9008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Officially Talks Zen 2 CPU Architecture: Significant Performance Uplift With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2X Throughput, Doubled Core Density With Up To 64 Cores,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Gen 4.0 Support, Aiming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Server EPYC Rome 7nm CPUs First,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No. 6,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https://wccftech.com/amd-zen-2-7nm-CPU-architecture-epyc-rome-and-ryzen-official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688" y="2993389"/>
            <a:ext cx="91954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Prickett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T., AMD’s Long Road From Naples To Milan Centers On Rome,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TheNextPlatform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Nov. 6, 2018,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https://www.nextplatform.com/2018/11/06/amds-long-road-from-naples-to-milan-centers-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on-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rome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9632" y="4023360"/>
            <a:ext cx="91549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Prickett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T., Intel To Challenge AMD With 48 Core “Cascade Lake” Xeon App,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TheNextPlatform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Nov. 5, 2018,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https://www.nextplatform.com/2018/11/05/intel-to-challenge-amd-with-48-core-cascade-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lake-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633" y="5034014"/>
            <a:ext cx="101612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Schiesser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T., Our take on Intel's newly announced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-X Refresh and Xeon W-3175X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28-core,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TechSpot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10,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https://www.techspot.com/news/76855-our-take-intel-newly-announced-skylake-x-refresh.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html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6688" y="6198669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9984" y="5971428"/>
            <a:ext cx="88186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[97]: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System Guidance for Infrastructure, ARM Developer,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https://developer.arm.com/products/system-design/system-guidance/system-guidance-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for-infrastructure </a:t>
            </a:r>
          </a:p>
        </p:txBody>
      </p:sp>
    </p:spTree>
    <p:extLst>
      <p:ext uri="{BB962C8B-B14F-4D97-AF65-F5344CB8AC3E}">
        <p14:creationId xmlns:p14="http://schemas.microsoft.com/office/powerpoint/2010/main" val="2148571586"/>
      </p:ext>
    </p:extLst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(13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153205" y="626514"/>
            <a:ext cx="913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[98]: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Bouvier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Delivering A New Level of Visual Performance in an SOC AMD “Raven Ridge” APU,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Hot Chips 30, 2018,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http://www.hotchips.org/archives/2010s/hc30/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462" y="1376411"/>
            <a:ext cx="87796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[99]: 12LP 12nm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FinFET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Technology, Product Brief, PB12LP-1.1,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GlobalFoundries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https://www.globalfoundries.com/sites/default/files/product-briefs/pb-12lp-11-web.pdf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6688" y="1973184"/>
            <a:ext cx="904221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[100]: Alcorn P., AMD Launches 3000-series Picasso APUs, new H-Series and A-Series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6,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https://www.tomshardware.com/news/amd-3000-series-picasso-apu-ryzen,38290.html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8387" y="2764814"/>
            <a:ext cx="6482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[101]: Chromebook, 2019, https://en.wikipedia.org/wiki/Chromebook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422" y="3108509"/>
            <a:ext cx="92159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Ryzen 3rd Gen 'Matisse' Coming Mid 2019: Eight Core Zen 2 with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4.0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on Desktop,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9,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https://www.anandtech.com/show/13829/amd-ryzen-3rd-generation-zen-2-PCie-4-eight-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core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688" y="4058933"/>
            <a:ext cx="9110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Zen 2 Microarchitecture Analysis: Ryzen 3000 and EPYC Rome,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June 10,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https://www.anandtech.com/show/14525/amd-zen-2-microarchitecture-analysis-ryzen-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3000-and-epyc-rome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6688" y="5840978"/>
            <a:ext cx="90756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[105]: AMD Ryzen 3000 "Zen 2" BIOS Analysis Reveals New Options for Overclocking &amp; Tweaking,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March 22,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https://www.techpowerup.com/253954/amd-ryzen-3000-zen-2-bios-analysis-reveals-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new-options-for-overclocking-tweaking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8240" y="5026795"/>
            <a:ext cx="801745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[104]: Sandhu T., AMD Ryzen 9 3950X unveiled - 16 cores and 32 threads for gamers,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June 11,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Hexus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https://manikantareddyd.github.io/blog/dynamic-branch-predictors/</a:t>
            </a:r>
          </a:p>
        </p:txBody>
      </p:sp>
    </p:spTree>
    <p:extLst>
      <p:ext uri="{BB962C8B-B14F-4D97-AF65-F5344CB8AC3E}">
        <p14:creationId xmlns:p14="http://schemas.microsoft.com/office/powerpoint/2010/main" val="1748926196"/>
      </p:ext>
    </p:extLst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(14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3948" y="625614"/>
            <a:ext cx="83867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Cinebench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Maxon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https://www.maxon.net/en/products/Cinebench-r20-overview/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300" y="981784"/>
            <a:ext cx="86632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[107]: Alcorn P., AMD Ryzen 9 3900X and Ryzen 7 3700X Review: Zen 2 and 7nm Unleashed,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July 7,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https://www.tomshardware.com/reviews/ryzen-9-3900x-7-3700x-review,6214.html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761" y="1761428"/>
            <a:ext cx="925708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[108]: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Tayal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AMD EPYC Rome Cheaper, More Powerful than Intel CPU, Market Realist, Aug. 23,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https://marketrealist.com/2019/08/amd-epyc-rome-cheaper-more-powerful-than-intel/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6688" y="2514494"/>
            <a:ext cx="84782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[109]: Alcorn P., AMD Unveils 7nm EPYC Rome Processors, up to 64 Cores and 128 Threads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for $6,950,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7,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https://www.tomshardware.com/news/amd-epyc-rome-7000-series-data-center-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processor-zen-2-7nm,40108.html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6688" y="3487080"/>
            <a:ext cx="917199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EPYC Rome Officially Launched: 7nm High-Performance Server CPUs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With More Cores, Higher Frequencies – Best-In-Class Performance, Efficiency, and Value,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7,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https://wccftech.com/amd-epyc-rome-7nm-server-CPU-official-launch-64-core-128-thread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-128-pCie-gen4/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6688" y="4696232"/>
            <a:ext cx="8698343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Larabel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 POWER9 &amp; ARM Performance Against Intel Xeon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Cascadelake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+ AMD EPYC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Rome,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Phoronix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Aug. 19,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https://www.phoronix.com/scan.php?page=article&amp;item=rome-power9-arm&amp;num=4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6688" y="5647375"/>
            <a:ext cx="84343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[112]: De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Gelas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J., AMD Rome Second Generation EPYC Review: 2x 64-core Benchmarked,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7,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https://www.anandtech.com/show/14694/amd-rome-epyc-2nd-gen/8</a:t>
            </a:r>
          </a:p>
        </p:txBody>
      </p:sp>
    </p:spTree>
    <p:extLst>
      <p:ext uri="{BB962C8B-B14F-4D97-AF65-F5344CB8AC3E}">
        <p14:creationId xmlns:p14="http://schemas.microsoft.com/office/powerpoint/2010/main" val="25289213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(28)</a:t>
            </a:r>
            <a:endParaRPr lang="en-US" sz="1700" dirty="0"/>
          </a:p>
        </p:txBody>
      </p:sp>
      <p:sp>
        <p:nvSpPr>
          <p:cNvPr id="130" name="Rectangle 129"/>
          <p:cNvSpPr>
            <a:spLocks noChangeArrowheads="1"/>
          </p:cNvSpPr>
          <p:nvPr/>
        </p:nvSpPr>
        <p:spPr bwMode="auto">
          <a:xfrm>
            <a:off x="4416658" y="4910930"/>
            <a:ext cx="314471" cy="55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40" name="Rectangle 139"/>
          <p:cNvSpPr>
            <a:spLocks noChangeArrowheads="1"/>
          </p:cNvSpPr>
          <p:nvPr/>
        </p:nvSpPr>
        <p:spPr bwMode="auto">
          <a:xfrm>
            <a:off x="7629789" y="4918587"/>
            <a:ext cx="314471" cy="55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41" name="Rectangle 140"/>
          <p:cNvSpPr>
            <a:spLocks noChangeArrowheads="1"/>
          </p:cNvSpPr>
          <p:nvPr/>
        </p:nvSpPr>
        <p:spPr bwMode="auto">
          <a:xfrm>
            <a:off x="6852028" y="4973439"/>
            <a:ext cx="339813" cy="559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47" name="Rectangle 146"/>
          <p:cNvSpPr>
            <a:spLocks noChangeArrowheads="1"/>
          </p:cNvSpPr>
          <p:nvPr/>
        </p:nvSpPr>
        <p:spPr bwMode="auto">
          <a:xfrm>
            <a:off x="2047084" y="4920823"/>
            <a:ext cx="426063" cy="56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48" name="Rectangle 147"/>
          <p:cNvSpPr>
            <a:spLocks noChangeArrowheads="1"/>
          </p:cNvSpPr>
          <p:nvPr/>
        </p:nvSpPr>
        <p:spPr bwMode="auto">
          <a:xfrm>
            <a:off x="1428587" y="4926296"/>
            <a:ext cx="608949" cy="99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49" name="Rectangle 148"/>
          <p:cNvSpPr>
            <a:spLocks noChangeArrowheads="1"/>
          </p:cNvSpPr>
          <p:nvPr/>
        </p:nvSpPr>
        <p:spPr bwMode="auto">
          <a:xfrm>
            <a:off x="2887428" y="4920823"/>
            <a:ext cx="338138" cy="56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06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50" name="Rectangle 149"/>
          <p:cNvSpPr>
            <a:spLocks noChangeArrowheads="1"/>
          </p:cNvSpPr>
          <p:nvPr/>
        </p:nvSpPr>
        <p:spPr bwMode="auto">
          <a:xfrm>
            <a:off x="3616604" y="4920699"/>
            <a:ext cx="321780" cy="56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57" name="Rectangle 156"/>
          <p:cNvSpPr>
            <a:spLocks noChangeArrowheads="1"/>
          </p:cNvSpPr>
          <p:nvPr/>
        </p:nvSpPr>
        <p:spPr bwMode="auto">
          <a:xfrm>
            <a:off x="525925" y="4925880"/>
            <a:ext cx="608949" cy="995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20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57486" y="458670"/>
            <a:ext cx="9082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Alternating performance leadership in gaming DT processors: AMD vs. Intel</a:t>
            </a:r>
          </a:p>
        </p:txBody>
      </p:sp>
      <p:sp>
        <p:nvSpPr>
          <p:cNvPr id="99" name="Rectangle 98"/>
          <p:cNvSpPr>
            <a:spLocks noChangeArrowheads="1"/>
          </p:cNvSpPr>
          <p:nvPr/>
        </p:nvSpPr>
        <p:spPr bwMode="auto">
          <a:xfrm>
            <a:off x="8348308" y="4969614"/>
            <a:ext cx="467174" cy="42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Year</a:t>
            </a:r>
            <a:endParaRPr kumimoji="0" lang="en-US" sz="1400" b="0" i="0" u="none" strike="noStrike" kern="1200" cap="none" spc="-7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sp>
        <p:nvSpPr>
          <p:cNvPr id="136" name="Rectangle 135"/>
          <p:cNvSpPr>
            <a:spLocks noChangeArrowheads="1"/>
          </p:cNvSpPr>
          <p:nvPr/>
        </p:nvSpPr>
        <p:spPr bwMode="auto">
          <a:xfrm>
            <a:off x="6116855" y="5001466"/>
            <a:ext cx="560173" cy="433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2020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Times New Roman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639068" y="5323926"/>
            <a:ext cx="1905132" cy="307777"/>
            <a:chOff x="928708" y="5290247"/>
            <a:chExt cx="1905132" cy="307777"/>
          </a:xfrm>
        </p:grpSpPr>
        <p:sp>
          <p:nvSpPr>
            <p:cNvPr id="185" name="TextBox 184"/>
            <p:cNvSpPr txBox="1"/>
            <p:nvPr/>
          </p:nvSpPr>
          <p:spPr>
            <a:xfrm>
              <a:off x="928708" y="5290247"/>
              <a:ext cx="8643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A: AMD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839081" y="5290247"/>
              <a:ext cx="9947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R: Ryzen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173532" y="5342979"/>
            <a:ext cx="2501896" cy="801321"/>
            <a:chOff x="3938384" y="5329848"/>
            <a:chExt cx="2501896" cy="801321"/>
          </a:xfrm>
        </p:grpSpPr>
        <p:sp>
          <p:nvSpPr>
            <p:cNvPr id="186" name="TextBox 185"/>
            <p:cNvSpPr txBox="1"/>
            <p:nvPr/>
          </p:nvSpPr>
          <p:spPr>
            <a:xfrm>
              <a:off x="4668769" y="5341209"/>
              <a:ext cx="1771511" cy="78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CML: Comet Lake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ALL: Alder Lake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RPL: Raptor Lake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38384" y="5329848"/>
              <a:ext cx="133073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I: Intel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88977" y="1131524"/>
            <a:ext cx="9321954" cy="3881960"/>
            <a:chOff x="147961" y="1131080"/>
            <a:chExt cx="7764084" cy="3881960"/>
          </a:xfrm>
        </p:grpSpPr>
        <p:cxnSp>
          <p:nvCxnSpPr>
            <p:cNvPr id="132" name="Line 19"/>
            <p:cNvCxnSpPr/>
            <p:nvPr/>
          </p:nvCxnSpPr>
          <p:spPr bwMode="auto">
            <a:xfrm flipV="1">
              <a:off x="4491585" y="4779389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" name="Line 19"/>
            <p:cNvCxnSpPr/>
            <p:nvPr/>
          </p:nvCxnSpPr>
          <p:spPr bwMode="auto">
            <a:xfrm flipV="1">
              <a:off x="5126807" y="4768467"/>
              <a:ext cx="0" cy="160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5" name="Line 18"/>
            <p:cNvCxnSpPr/>
            <p:nvPr/>
          </p:nvCxnSpPr>
          <p:spPr bwMode="auto">
            <a:xfrm flipV="1">
              <a:off x="5746200" y="4772600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" name="Straight Connector 136"/>
            <p:cNvCxnSpPr/>
            <p:nvPr/>
          </p:nvCxnSpPr>
          <p:spPr bwMode="auto">
            <a:xfrm flipV="1">
              <a:off x="4491585" y="4864057"/>
              <a:ext cx="18702" cy="1318"/>
            </a:xfrm>
            <a:prstGeom prst="line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8" name="Line 19"/>
            <p:cNvCxnSpPr/>
            <p:nvPr/>
          </p:nvCxnSpPr>
          <p:spPr bwMode="auto">
            <a:xfrm flipV="1">
              <a:off x="6365259" y="4770748"/>
              <a:ext cx="0" cy="1601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9" name="Line 18"/>
            <p:cNvCxnSpPr/>
            <p:nvPr/>
          </p:nvCxnSpPr>
          <p:spPr bwMode="auto">
            <a:xfrm flipV="1">
              <a:off x="6984653" y="4773696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1" name="Line 15"/>
            <p:cNvCxnSpPr/>
            <p:nvPr/>
          </p:nvCxnSpPr>
          <p:spPr bwMode="auto">
            <a:xfrm flipV="1">
              <a:off x="1829417" y="4772725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2" name="Line 18"/>
            <p:cNvCxnSpPr/>
            <p:nvPr/>
          </p:nvCxnSpPr>
          <p:spPr bwMode="auto">
            <a:xfrm flipV="1">
              <a:off x="2417056" y="4775794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3" name="Line 19"/>
            <p:cNvCxnSpPr/>
            <p:nvPr/>
          </p:nvCxnSpPr>
          <p:spPr bwMode="auto">
            <a:xfrm flipV="1">
              <a:off x="3063456" y="4766381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4" name="Line 23"/>
            <p:cNvCxnSpPr/>
            <p:nvPr/>
          </p:nvCxnSpPr>
          <p:spPr bwMode="auto">
            <a:xfrm flipV="1">
              <a:off x="1222194" y="4776427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5" name="Line 66"/>
            <p:cNvCxnSpPr/>
            <p:nvPr/>
          </p:nvCxnSpPr>
          <p:spPr bwMode="auto">
            <a:xfrm flipV="1">
              <a:off x="3709857" y="4768390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56" name="Line 18"/>
            <p:cNvCxnSpPr/>
            <p:nvPr/>
          </p:nvCxnSpPr>
          <p:spPr bwMode="auto">
            <a:xfrm flipV="1">
              <a:off x="608472" y="4769484"/>
              <a:ext cx="0" cy="14211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60" name="Straight Connector 159"/>
            <p:cNvCxnSpPr/>
            <p:nvPr/>
          </p:nvCxnSpPr>
          <p:spPr bwMode="auto">
            <a:xfrm>
              <a:off x="147961" y="4843863"/>
              <a:ext cx="37080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3" name="TextBox 162"/>
            <p:cNvSpPr txBox="1"/>
            <p:nvPr/>
          </p:nvSpPr>
          <p:spPr>
            <a:xfrm rot="16200000">
              <a:off x="3842030" y="4718888"/>
              <a:ext cx="31130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≈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935984" y="4451225"/>
              <a:ext cx="260641" cy="287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341530" y="4207533"/>
              <a:ext cx="13210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A: Athlon 64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5208138" y="3591569"/>
              <a:ext cx="267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618894" y="3191394"/>
              <a:ext cx="12153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I: 10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gen.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CML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2588633" y="4058616"/>
              <a:ext cx="267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2181260" y="3815936"/>
              <a:ext cx="998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I: Core 2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5523571" y="3096514"/>
              <a:ext cx="29063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5138490" y="2646220"/>
              <a:ext cx="858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A: Zen 3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R 5000X</a:t>
              </a: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6144129" y="2596068"/>
              <a:ext cx="267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5646338" y="2171008"/>
              <a:ext cx="12153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I: 12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gen.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ALL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6620116" y="1980515"/>
              <a:ext cx="2984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6692981" y="1972794"/>
              <a:ext cx="26770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Times New Roman" pitchFamily="18" charset="0"/>
                </a:rPr>
                <a:t>*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6960683" y="2122167"/>
              <a:ext cx="9513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I: 13</a:t>
              </a:r>
              <a:r>
                <a:rPr kumimoji="0" lang="en-US" sz="1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th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gen. RPL</a:t>
              </a:r>
            </a:p>
          </p:txBody>
        </p:sp>
        <p:cxnSp>
          <p:nvCxnSpPr>
            <p:cNvPr id="188" name="Straight Connector 187"/>
            <p:cNvCxnSpPr/>
            <p:nvPr/>
          </p:nvCxnSpPr>
          <p:spPr bwMode="auto">
            <a:xfrm>
              <a:off x="364094" y="1131080"/>
              <a:ext cx="0" cy="3852000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89" name="Rectangle 188"/>
            <p:cNvSpPr>
              <a:spLocks noChangeArrowheads="1"/>
            </p:cNvSpPr>
            <p:nvPr/>
          </p:nvSpPr>
          <p:spPr bwMode="auto">
            <a:xfrm>
              <a:off x="286613" y="1171743"/>
              <a:ext cx="1429781" cy="422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-7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Times New Roman"/>
                  <a:cs typeface="Times New Roman"/>
                </a:rPr>
                <a:t>Performance</a:t>
              </a:r>
              <a:endParaRPr kumimoji="0" lang="en-US" sz="1400" b="1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endParaRPr>
            </a:p>
            <a:p>
              <a:pPr marL="0" marR="0" lvl="0" indent="0" algn="ctr" defTabSz="914400" rtl="0" eaLnBrk="1" fontAlgn="auto" latinLnBrk="0" hangingPunct="1">
                <a:lnSpc>
                  <a:spcPts val="1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7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(not to scale)</a:t>
              </a:r>
              <a:endParaRPr kumimoji="0" lang="en-US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960768" y="4643705"/>
              <a:ext cx="188562" cy="180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555195" y="3283339"/>
              <a:ext cx="188562" cy="1548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616786" y="2171659"/>
              <a:ext cx="188562" cy="2664000"/>
            </a:xfrm>
            <a:prstGeom prst="rect">
              <a:avLst/>
            </a:prstGeom>
            <a:solidFill>
              <a:srgbClr val="FF000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773297" y="1567753"/>
              <a:ext cx="9511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A: Zen 4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-5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R 7000X</a:t>
              </a: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2613871" y="4259430"/>
              <a:ext cx="188562" cy="57600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190590" y="2811995"/>
              <a:ext cx="188562" cy="201600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6810015" y="2173713"/>
              <a:ext cx="188562" cy="266400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245919" y="3791866"/>
              <a:ext cx="188562" cy="1044000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>
              <a:off x="4215591" y="4835583"/>
              <a:ext cx="3276000" cy="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Rectangle 63"/>
          <p:cNvSpPr/>
          <p:nvPr/>
        </p:nvSpPr>
        <p:spPr>
          <a:xfrm>
            <a:off x="7880217" y="1967591"/>
            <a:ext cx="243247" cy="198914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264869" y="1092541"/>
            <a:ext cx="14356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A: Zen 4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 7000X3D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740080" y="1747157"/>
            <a:ext cx="2854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Times New Roman" pitchFamily="18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720683875"/>
      </p:ext>
    </p:extLst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(15</a:t>
            </a:r>
            <a:r>
              <a:rPr lang="hu-HU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36688" y="624646"/>
            <a:ext cx="89804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Larabel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AMD EPYC 7002 Series Unveiled With Primed Linux Support &amp; Strong Server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Performance,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Phoronix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9,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https://www.phoronix.com/scan.php?page=article&amp;item=amd-linux-epyc-7002&amp;num=1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472665"/>
            <a:ext cx="90487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2nd Gen EPYC Rome Processors Feature A Gargantuan 39.54 Billion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Transistors, IO Die Pictured in Detail,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22,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https://wccftech.com/amd-2nd-gen-epyc-rome-iod-ccd-chipshots-39-billion-transistors/ 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50148" y="2279288"/>
            <a:ext cx="925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EPYC: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Study in Energy Efficient CPU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Insight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64, 2018,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https://www.amd.com/system/files/documents/The-Energy-Efficient-AMD-EPYC-Design.pdf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36688" y="2868131"/>
            <a:ext cx="92172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Alcorn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Reaches Highest Overall x86 Chip Market Share Since 2013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Hardware,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August 2020, https://www.tomshardware.com/news/amd-vs-intel-highest-overall-x86-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chip-market-share?utm_source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=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notification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81214" y="3719962"/>
            <a:ext cx="86676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4000 CPUs With Zen 3 &amp; Ryzen APUs ‘Renoir’ With Zen 2 Now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Supported By AIDA64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WCCF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28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https://wccftech.com/amd-ryzen-4000-CPU-zen-3-and-zen-2-support-aida64-v620/</a:t>
            </a:r>
          </a:p>
        </p:txBody>
      </p:sp>
      <p:sp>
        <p:nvSpPr>
          <p:cNvPr id="8" name="TextBox 9"/>
          <p:cNvSpPr txBox="1"/>
          <p:nvPr/>
        </p:nvSpPr>
        <p:spPr>
          <a:xfrm>
            <a:off x="161131" y="4529421"/>
            <a:ext cx="8608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AMD Releases PPR for Family 17h Model 60h, Revision A1 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https://www.coelacanth-dream.com/posts/2020/07/09/amd-ppr-fam17h-model60h/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783" y="5140874"/>
            <a:ext cx="6766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Socket TR4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Wikipedia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https://en.wikipedia.org/wiki/Socket_TR4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783" y="5581209"/>
            <a:ext cx="92402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Launches 12 Desktop Renoir Ryzen 4000G Series APUs: But You Can’t Buy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Them</a:t>
            </a: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1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21 2020, https://www.anandtech.com/show/15921/amd-launches-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12-desktop-renoir-ryzen-4000g-series-apus-but-you-cant-buy-them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677573"/>
      </p:ext>
    </p:extLst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</a:t>
            </a:r>
            <a:r>
              <a:rPr lang="hu-HU" altLang="en-US" sz="1700" dirty="0"/>
              <a:t>6)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36688" y="624646"/>
            <a:ext cx="879176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Annotated hi-res core die shots of Zen 1 and 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Febr. 23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https://forums.anandtech.com/threads/annotated-hi-res-core-die-shots-of-zen-1-and-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2.2577382/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688" y="1448950"/>
            <a:ext cx="9425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Singh T. &amp; al., Zen 2: The AMD 7nm Energy-Efficient High-Performance x86-64 Microprocessor,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Presentation at Proc. IEEE ISSCC 2020, https://www.smalltechnews.com/archives/92710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40112" y="2042965"/>
            <a:ext cx="7034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File:raven ridge die (annotated).png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https://en.wikichip.org/wiki/File:raven_ridge_die_(annotated).png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40110" y="2666107"/>
            <a:ext cx="912807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First information about the mainboard chipset for AMD's Zen 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3D Center,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May 8 2015, https://www.3dcenter.org/news/erste-informationen-zum-mainboard-chipsatz-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-zen-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prozessoren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TextBox 8"/>
          <p:cNvSpPr txBox="1"/>
          <p:nvPr/>
        </p:nvSpPr>
        <p:spPr>
          <a:xfrm>
            <a:off x="136688" y="3477632"/>
            <a:ext cx="89455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File:AMD Zen 2 CCD.jpg,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https://en.wikichip.org/wiki/File:AMD_Zen_2_CCD.jpg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36688" y="3900529"/>
            <a:ext cx="9265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4000 ‘Renoir’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Desktop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21st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Will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Include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PRO 4750G,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PRO 4650G &amp;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 PRO 4350G, WCCF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https://wccftech.com/amd-ryzen-4000-renoir-desktop-apu-21st-july-official-launch-lineup-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full-specs-detailed/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6688" y="4894237"/>
            <a:ext cx="91017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Hruska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J.,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3970X, 3960X, and Intel Core i9-10980XE CPUs Tested: Intel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Cuts Prices, AMD Redefines What’s Possible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Extreme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25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https://www.extremetech.com/computing/302546-amd-threadripper-3970x-3960x-intel-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10980xe-cascade-lake-CPU-review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783" y="5937618"/>
            <a:ext cx="90937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Nafziger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S. and al.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Architecture for High-Performance Server and Desktop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Products, Proc.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2020 IEEE International Solid-State Circuits Conference (ISSCC) 2020,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pp. 43-44</a:t>
            </a:r>
          </a:p>
        </p:txBody>
      </p:sp>
    </p:spTree>
    <p:extLst>
      <p:ext uri="{BB962C8B-B14F-4D97-AF65-F5344CB8AC3E}">
        <p14:creationId xmlns:p14="http://schemas.microsoft.com/office/powerpoint/2010/main" val="3268921823"/>
      </p:ext>
    </p:extLst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</a:t>
            </a:r>
            <a:r>
              <a:rPr lang="hu-HU" altLang="en-US" sz="1700" dirty="0"/>
              <a:t>7)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36688" y="624646"/>
            <a:ext cx="63662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Zen 2 - Microarchitectures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https://en.wikichip.org/wiki/amd/microarchitectures/zen_2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688" y="1249375"/>
            <a:ext cx="921316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Launches Ryzen 4000 Series For Laptops: Zen 2 Mobile Unleashed With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 Performance Gains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Hot Hardware,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https://hothardware.com/reviews/amd-ryzen-4000-series-mobile-processors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36688" y="2042965"/>
            <a:ext cx="87645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Schilling A.,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IOD of Ryzen and EPYC processors with detailed labeling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Hardware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Luxx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27 2020, https://www.hardwareluxx.de/index.php/news/hardware/prozessoren/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52995-iod-von-ryzen-und-epyc-prozessoren-mit-ausfuehrlicher-beschriftung.html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36688" y="2834985"/>
            <a:ext cx="90914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Schilling A.,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Rome with 256 MB L3 cache: Two quad-core CCX with 16 MB per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each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Hardware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Luxx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26 2018,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https://www.hardwareluxx.de/index.php/news/hardware/prozessoren/47913-amd-rome-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mit-256-mb-l3-cache-zwei-quad-core-ccx-mit-jeweils-16-mb-pro-chiplet.html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3861109"/>
            <a:ext cx="57590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Wikipedia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https://en.wikipedia.org/wiki/Zen_2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3783" y="4265133"/>
            <a:ext cx="91777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3990X Review: A 64-Core Multithreaded Beast Unleashed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Hot Hardware, Febr. 7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https://hothardware.com/reviews/amd-ryzen-threadripper-3990x-CPU-review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3783" y="5083847"/>
            <a:ext cx="94485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4000 ‘Renoir’ Notebook CPU Family Officially Launched – Led By The 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 Core Ryzen 9 4900HS, Superior Performance &amp; Value Than Intel Based Notebook Offerings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WCCF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30 2020, https://wccftech.com/amd-ryzen-4000h-notebook-CPU-family-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official-launch-ryzen-9-4900h-ryzen-7-4800h/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138634"/>
      </p:ext>
    </p:extLst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</a:t>
            </a:r>
            <a:r>
              <a:rPr lang="hu-HU" altLang="en-US" sz="1700" dirty="0"/>
              <a:t>8)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38844" y="692605"/>
            <a:ext cx="91049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Wallossek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 notebooks in a tight spot: Ryzen 4000 APUs in bandwidth limit, Tiger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Lake will probably come with only 4 cores in 2020 for the time being, and Ampere need 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more speed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Igor’s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Lab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23 2020,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https://www.igorslab.de/en/manufacturers-when-gaming-notebooks-in-the-clamp-ryzen-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4000-apus-in-the-bandwidth-limit-tiger-lake-comes-first-with-only-4-cores-2/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0198" y="1955305"/>
            <a:ext cx="879779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Risska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Zen 2 architecture: Ryzen 3000 are AMD's most powerful desktop processors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Computer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6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https://www.computerbase.de/2019-06/amd-zen-2-ryzen-3000-architektur/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40112" y="2693969"/>
            <a:ext cx="9052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Epyc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7002 servers from Lenovo from the end of August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Planet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8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35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https://www.planet3dnow.de/cms/49748-amd-epyc-7002-server-von-lenovo-ab-ende-august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/</a:t>
            </a:r>
          </a:p>
        </p:txBody>
      </p:sp>
      <p:sp>
        <p:nvSpPr>
          <p:cNvPr id="6" name="TextBox 7"/>
          <p:cNvSpPr txBox="1"/>
          <p:nvPr/>
        </p:nvSpPr>
        <p:spPr>
          <a:xfrm>
            <a:off x="136688" y="3293450"/>
            <a:ext cx="91931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Broekhuijsen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64-Core EPYC and Ryzen CPUs Stripped: A Detailed Inside Look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Tom’s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Hardware,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23 2019, https://www.tomshardware.com/news/amd-64-core-epyc-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CPU-die-design-architecture-ryzen-3000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4105680"/>
            <a:ext cx="90220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Shilov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AMD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Preps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New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2000-Series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 45W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2700E &amp;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2600E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May 31 2018, https://www.anandtech.com/show/12841/amd-preps-new-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ryzen-2000series-CPUs-45w-ryzen-7-2700e-ryzen-5-2600e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783" y="4903104"/>
            <a:ext cx="914186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To Launch New Ryzen 3000 XT CPUs: Zen 2 with More MHz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https://www.anandtech.com/show/15854/amd-ryzen-3000-xt-CPUs-zen-2-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more-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mhz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3783" y="5721818"/>
            <a:ext cx="88417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Taillac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ASRock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Rack X470D4U Review AMD Ryzen Meet Server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STH, May 18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https://www.servethehome.com/asrock-rack-x470d4u-review-amd-ryzen-meet-server/</a:t>
            </a:r>
          </a:p>
        </p:txBody>
      </p:sp>
    </p:spTree>
    <p:extLst>
      <p:ext uri="{BB962C8B-B14F-4D97-AF65-F5344CB8AC3E}">
        <p14:creationId xmlns:p14="http://schemas.microsoft.com/office/powerpoint/2010/main" val="4099382157"/>
      </p:ext>
    </p:extLst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(1</a:t>
            </a:r>
            <a:r>
              <a:rPr lang="hu-HU" altLang="en-US" sz="1700" dirty="0"/>
              <a:t>9)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1227" y="624646"/>
            <a:ext cx="91526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43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Asztalos O., Nem bonyolította túl az X570-es chipset tervezését az AMD, HWSW, May 24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https://www.hwsw.hu/hirek/60385/amd-x570-chipset-lapkakeszlet-alaplap-am4-ryzen-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3000-matisse.html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462040"/>
            <a:ext cx="8025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44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Hagedoorn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3000 Ready Chipsets Overview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Guru 3D,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https://www.guru3d.com/news-story/ryzen-3000-ready-chipsets-overview.html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40112" y="2056016"/>
            <a:ext cx="880337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45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3000 APUs: Up to Vega 11, More MHz, Under $150, Coming July 7</a:t>
            </a:r>
            <a:r>
              <a:rPr kumimoji="0" lang="en-US" sz="14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10 2019, https://www.anandtech.com/show/14523/amd-ryzen-3000-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apus-up-to-vega-11-more-mhz-under-150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36688" y="2848740"/>
            <a:ext cx="896437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46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Details Renoir: The Ryzen Mobile 4000 Series 7nm APU Uncovered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https://www.anandtech.com/show/15624/amd-details-renoir-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the-ryzen-mobile-4000-series-7nm-apu-uncovered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3691005"/>
            <a:ext cx="91101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47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Mobile Revival: Redefining the Notebook Business with the Ryzen 9 4900HS 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 Review)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 2020, https://www.anandtech.com/print/15708/amds-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mobile-revival-redefining-the-notebook-business-with-the-ryzen-9-4900hs-a-review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5200" y="4511982"/>
            <a:ext cx="916892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48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Shilov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AMD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Launches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7 2800H &amp;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 2600H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APUs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-Performance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Laptops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Sept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18 2018, https://www.anandtech.com/show/13373/amd-launches-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ryzen-7-2800h-ryzen-5-2600h-apus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7790" y="5343603"/>
            <a:ext cx="91267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49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Campbell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Ryzen 4000 G-Series desktop CPUs claim efficiency and gaming leadership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Overclock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3D, </a:t>
            </a:r>
            <a:r>
              <a:rPr kumimoji="0" lang="hu-HU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21 2020, https://www.overclock3d.net/news/CPU_mainboard/amd_s_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ryzen_4000_g-series_desktop_CPUs_claim_efficiency_and_gaming_leadership/1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212156"/>
      </p:ext>
    </p:extLst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1700" dirty="0"/>
              <a:t>8. References (</a:t>
            </a:r>
            <a:r>
              <a:rPr lang="hu-HU" altLang="en-US" sz="1700" dirty="0"/>
              <a:t>20</a:t>
            </a:r>
            <a:r>
              <a:rPr lang="en-GB" altLang="en-US" sz="1700" dirty="0"/>
              <a:t>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50463" y="596938"/>
            <a:ext cx="8791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50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DH5AV_JV_0V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Schematics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Document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Dec. 25 2017, https://www.innics.com/wp-content/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uploads/2019/06/Acer-Acer-Aspire-3-A315-Compal-LA-G021P-r1.B.pdf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1817" y="1221677"/>
            <a:ext cx="88540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51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Ung G.M.,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4000 CPUs explained: How AMD optimized Zen 2 for laptops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PC World,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https://www.pcworld.com/article/3530289/ryzen-4000-CPUs-amd-zen-2-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laptops.html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49348" y="2028308"/>
            <a:ext cx="90072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52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Alcorn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P., AMD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Dishes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Mobile 'Renoir' 4000 Series: New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9 4900H, HS-Series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Chips,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Tom’s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Hardware,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https://www.tomshardware.com/news/amd-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ryzen-mobile-Renoir-4000-series-9-4900h-hs-series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49346" y="2851067"/>
            <a:ext cx="871110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53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Chiappetta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Beema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and Mullins Low Power 2014 APUs Tested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Hot Hardware,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April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29 2014, https://hothardware.com/reviews/amd-beema-and-mullins-mainstream-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and-lowpower-2014-apus-tested?page=2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53019" y="3663297"/>
            <a:ext cx="89428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54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Jain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 et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al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 to change power limits based on device skin temperature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US Patent, US9958921B2, https://patents.google.com/patent/US9958921B2/en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3019" y="4269331"/>
            <a:ext cx="8978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55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Rotem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E., Intel Architecture, Code Name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Skylake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Deep Dive: A New Architecture to Manage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Power Performance and Energy Efficiency, IDF15, San Francisco, Aug. 2015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3019" y="4864762"/>
            <a:ext cx="90099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56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Risska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4000U / H "Renoir": The technology behind AMD's first 7 nm APU explained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Computer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Base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16 2020,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https://www.computerbase.de/2020-03/amd-renoir-CPU-gpu-apu-technik/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153019" y="5672842"/>
            <a:ext cx="89041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57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Bonshor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AMD Ryzen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3960X and 3970X 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Review: 24 and 32 Cores on 7nm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25 2019,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https://www.anandtech.com/print/15044/the-amd-ryzen-threadripper-3960x-and-3970x-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review-24-and-32-cores-on-7nm</a:t>
            </a:r>
          </a:p>
        </p:txBody>
      </p:sp>
    </p:spTree>
    <p:extLst>
      <p:ext uri="{BB962C8B-B14F-4D97-AF65-F5344CB8AC3E}">
        <p14:creationId xmlns:p14="http://schemas.microsoft.com/office/powerpoint/2010/main" val="4268572196"/>
      </p:ext>
    </p:extLst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21)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50463" y="624647"/>
            <a:ext cx="909742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hu-HU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Bonshor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G.,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64 Core </a:t>
            </a:r>
            <a:r>
              <a:rPr kumimoji="0" lang="en-US" sz="1400" b="0" i="0" u="none" strike="noStrike" kern="1200" cap="none" spc="-2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3990X CPU Review: In The Midst Of Chaos, </a:t>
            </a:r>
            <a:endParaRPr kumimoji="0" lang="hu-HU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Seeks Opportunity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Febr. 7 2020,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https://www.anandtech.com/print/15483/amd-threadripper-3990x-review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81" y="1440776"/>
            <a:ext cx="877682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Announces Ryzen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Pro: Workstation Parts for OEMs Only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July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14 2020, https://www.anandtech.com/show/15910/amd-announces-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threadripper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-pro-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workstation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parts-for-oems-only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140112" y="2247407"/>
            <a:ext cx="89631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AMD Zen 3 Could Bid the CCX Farewell, Feature Updated SMT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7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https://www.techpowerup.com/259869/amd-zen-3-could-bid-the-ccx-farewell-feature-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updated-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smt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7"/>
          <p:cNvSpPr txBox="1"/>
          <p:nvPr/>
        </p:nvSpPr>
        <p:spPr>
          <a:xfrm>
            <a:off x="136688" y="3032990"/>
            <a:ext cx="71306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About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Consortium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https://www.ccixconsortium.com/about/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9"/>
          <p:cNvSpPr txBox="1"/>
          <p:nvPr/>
        </p:nvSpPr>
        <p:spPr>
          <a:xfrm>
            <a:off x="143783" y="3467720"/>
            <a:ext cx="9161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Esteve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CCIX Protocol Push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PCi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Express 4.0 up to 25G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SemiWiki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June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8 2017,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https://semiwiki.com/eda/synopsys/6826-ccix-protocol-push-pci-express-4-0-up-to-25g/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3783" y="4073754"/>
            <a:ext cx="849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Kennedy P.,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EPYC 7002 Series Rome Delivers a Knockout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STH, Aug. 7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https://www.servethehome.com/amd-epyc-7002-series-rome-delivers-a-knockout/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9612" y="4669078"/>
            <a:ext cx="898880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[164]: AMD Releases x86-64™ Architectural Specification; Enables Market Driven Migration to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64-Bit Computing,  Aug. 10 2000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hhttp://www.amd.com/us/press-releases/Pages/Press_Release_715.aspx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136688" y="5479845"/>
            <a:ext cx="75202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[165]: AMD Discloses New Technologies At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Microporcessor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Forum, Oct. 5 1999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http://www.amd.com/us/press-releases/Pages/Press_Release_751.aspx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36688" y="6113461"/>
            <a:ext cx="7763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[166]: AMD and Microsoft Collaborate to further 64-Bit Computing, April 24 2002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http://www.amd.com/us/press-releases/Pages/Press_Release_19906.aspx</a:t>
            </a:r>
          </a:p>
        </p:txBody>
      </p:sp>
    </p:spTree>
    <p:extLst>
      <p:ext uri="{BB962C8B-B14F-4D97-AF65-F5344CB8AC3E}">
        <p14:creationId xmlns:p14="http://schemas.microsoft.com/office/powerpoint/2010/main" val="931191360"/>
      </p:ext>
    </p:extLst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819"/>
            <a:ext cx="9144000" cy="393700"/>
          </a:xfrm>
        </p:spPr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22)</a:t>
            </a:r>
            <a:endParaRPr lang="en-US" sz="1700" dirty="0"/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39517" y="623418"/>
            <a:ext cx="81925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[167]: Weber F., AMD’s Next Generation Microprocessor Architecture, Oct. 2001,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http://www.datasheetcatalog.org/datasheet/AdvancedMicroDevices/mXsutyv.pdf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39517" y="1216423"/>
            <a:ext cx="90086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[168]: Builder’s Guide for AMD Opteron Processor-Based Servers and Workstations,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. 2004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http://support.amd.com/us/Processor_TechDocs/30925.pdf</a:t>
            </a: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39891" y="1744880"/>
            <a:ext cx="77039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[169]: AMD64 Technology Wins Best Of Show At 2004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June 1 2004,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http://www.amd.com/us/press-releases/Pages/Press_Release_85830.aspx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440" y="2281187"/>
            <a:ext cx="86645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Moammer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K., AMD Announces Zen, 40% IPC Improvement Over Excavator – Coming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In 2016, Will Be Arriving To Desktops First, WCCFTECH, Mai 7,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https://wccftech.com/amd-zen-architecture-release-schedule-revealed-rolled-server-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market/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279" y="3272592"/>
            <a:ext cx="88332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AMD Zen 3 Ryzen Deep Dive Review: 5950X, 5900X, 5800X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and 5600X Tested,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5,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https://www.anandtech.com/print/16214/amd-zen-3-ryzen-deep-dive-review-5950x-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5900x-5800x-and-5700x-tested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087" y="4244741"/>
            <a:ext cx="87522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Shimpi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 L., AMD's Athlon XP: Great performance, poor marketing,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2001,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https://www.anandtech.com/print/835/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9438" y="5014761"/>
            <a:ext cx="752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[173]: - AMD Ryzen 9 5950X Review,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 17.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https://www.techpowerup.com/review/amd-ryzen-9-5950x/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734" y="5630780"/>
            <a:ext cx="891949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Ryzen 5000 and Zen 3 on Nov 5th: +19% IPC, Claims Best Gaming CPU,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Oct. 8,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https://www.anandtech.com/print/16148/amd-ryzen-5000-and-zen-3-on-nov-5th-19-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-claims-best-gaming-CPU</a:t>
            </a:r>
          </a:p>
        </p:txBody>
      </p:sp>
    </p:spTree>
    <p:extLst>
      <p:ext uri="{BB962C8B-B14F-4D97-AF65-F5344CB8AC3E}">
        <p14:creationId xmlns:p14="http://schemas.microsoft.com/office/powerpoint/2010/main" val="2505928754"/>
      </p:ext>
    </p:extLst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23)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56891" y="625842"/>
            <a:ext cx="8731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Launches Ryzen 5000 Mobile: Zen 3 and Cezanne for Notebooks,</a:t>
            </a:r>
          </a:p>
          <a:p>
            <a:pPr marL="720725" marR="0" lvl="0" indent="-720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12, 2021,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https://www.anandtech.com/show/16405/amd-launches- ryzen-5000-mobile-zen-3-and-cezanne-for-notebooks</a:t>
            </a:r>
          </a:p>
          <a:p>
            <a:pPr marL="720725" marR="0" lvl="0" indent="-7207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058" y="1397713"/>
            <a:ext cx="786022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Chiapetta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AMD Ryzen 9 5950X And 5900X ci Review: Zen 3 Dominates,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Hot Hardware, Nov. 5,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https://hothardware.com/reviews/amd-ryzen-5000-zen-3-processor-review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900" y="2186983"/>
            <a:ext cx="8815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[177]: Socket AM4 B550 Chipset Motherboards, AMD, https://www.amd.com/en/chipsets/b550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8721" y="2588972"/>
            <a:ext cx="7670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[178]: B550 AORUS MASTER (rev. 1.0),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Gygabyte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https://www.gigabyte.com/Motherboard/B550-AORUS-MASTER-rev-10#kf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7578" y="3148110"/>
            <a:ext cx="84537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[179]: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Kiselev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V., AMD AM4 Motherboards Selection Guide for Video Editors, Personal View,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Jan.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http://www.personal-view.com/talks/discussion/21405/amd-am4-motherboards-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selection-guide-for-video-editors/p1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688" y="4185366"/>
            <a:ext cx="7421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[180]: Chia K., </a:t>
            </a:r>
            <a:r>
              <a:rPr kumimoji="0" lang="sv-S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3000: Block diagram (redrawn), Thread 8, Mai 16.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https://twitter.com/chiakokhua/status/1132733771181113350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242" y="4789189"/>
            <a:ext cx="862646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Chiapetta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AMD Launches Ryzen 4000 Series For Laptops: Zen 2 Mobile Unleashed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With Big Performance Gains, Hot Hardware, March 16, 220,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https://hothardware.com/reviews/amd-ryzen-4000-series-mobile-processors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1117" y="5603372"/>
            <a:ext cx="87373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Details Renoir: The Ryzen Mobile 4000 Series 7nm APU Uncovered,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March 16,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https://www.anandtech.com/show/15624/amd-details-renoir-the-ryzen-mobile-4000-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series-7nm-apu-uncovered/4</a:t>
            </a:r>
          </a:p>
        </p:txBody>
      </p:sp>
    </p:spTree>
    <p:extLst>
      <p:ext uri="{BB962C8B-B14F-4D97-AF65-F5344CB8AC3E}">
        <p14:creationId xmlns:p14="http://schemas.microsoft.com/office/powerpoint/2010/main" val="2166979975"/>
      </p:ext>
    </p:extLst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24)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0692" y="607370"/>
            <a:ext cx="89241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[183]: Smith R., AMD's Graphics Core Next Preview: AMD's New GPU, Architected For Compute,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Dec. 21 2011, http://www.anandtech.com/show/4455/amds-graphics-core-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next-preview-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-architects-for-compute/2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085" y="1386816"/>
            <a:ext cx="7185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[184]: Introducing RDNA architecture, AMD, Aug. 2019,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https://www.amd.com/system/files/documents/rdna-whitepaper.pdf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531" y="1967644"/>
            <a:ext cx="84643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[185]: Thomas B., AMD Ryzen 5000 release date, price, benchmarks and specs,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TechRadar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27 Jan.,2021,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https://www.techradar.com/news/amd-ryzen-5000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3294" y="2745048"/>
            <a:ext cx="90192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[186]: Campbell A., AMD's reportedly working on a multi-die RDNA 3 GPU -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Navi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31 is MASSIVE!,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Overlock3D, 25 Jan.,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https://overclock3d.net/news/gpu_displays/amd_s_reportedly_working_on_a_multi-die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_rdna_3_gpu_-_navi_31_is_massive/1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140862" y="3719234"/>
            <a:ext cx="91191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[187]: </a:t>
            </a: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Intel Calls for 3D IC, EE Times, March 5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</a:t>
            </a:r>
            <a:r>
              <a:rPr kumimoji="0" lang="en-US" altLang="en-US" sz="1400" b="0" i="0" u="none" strike="noStrike" kern="0" cap="none" spc="-1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https://www.eetimes.com/author.asp?section_id=36&amp;doc_id=1325921&amp;image_number=1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1236" y="4307731"/>
            <a:ext cx="82076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[18</a:t>
            </a:r>
            <a:r>
              <a:rPr kumimoji="0" lang="hu-HU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8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]: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Marcoux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P., 2.5D, Silicon Interposers, Silicon Bridges, Glass Panels, Organic HDI,</a:t>
            </a:r>
          </a:p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            http://www.meptec.org/Resources/1%20-%20ALLVIA%20-%20Marcoux.pdf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091" y="4946818"/>
            <a:ext cx="8924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[189]: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Burd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T. &amp; al., Zeppelin”: An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Multichip Architectures, IEEE J. of SSC, Vol. 54, No. 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Jan. 2019, pp. 133-143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648" y="5536757"/>
            <a:ext cx="855112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Tarunr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B., AMD "Renoir" Die Annotation Raises Hopes of Desktop Chips Featuring x16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PEG,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Techpowerup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June 19,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https://www.techpowerup.com/268747/amd-renoir-die-annotation-raises-hopes-of-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desktop-chips-featuring-x16-peg</a:t>
            </a:r>
          </a:p>
        </p:txBody>
      </p:sp>
    </p:spTree>
    <p:extLst>
      <p:ext uri="{BB962C8B-B14F-4D97-AF65-F5344CB8AC3E}">
        <p14:creationId xmlns:p14="http://schemas.microsoft.com/office/powerpoint/2010/main" val="18880506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(29)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570" t="26033" r="22716" b="11120"/>
          <a:stretch/>
        </p:blipFill>
        <p:spPr>
          <a:xfrm>
            <a:off x="17885" y="934137"/>
            <a:ext cx="9108230" cy="49105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150" y="458925"/>
            <a:ext cx="81517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market </a:t>
            </a: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share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by quarter and segment 2016 Q3-2023 Q1 [233]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50" y="5923863"/>
            <a:ext cx="87634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shows, when Intel announced their Raptor Lake line (in 01/2022), AMD’s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market share in desktop and mobile processors began to decline.</a:t>
            </a:r>
          </a:p>
        </p:txBody>
      </p:sp>
    </p:spTree>
    <p:extLst>
      <p:ext uri="{BB962C8B-B14F-4D97-AF65-F5344CB8AC3E}">
        <p14:creationId xmlns:p14="http://schemas.microsoft.com/office/powerpoint/2010/main" val="2724028117"/>
      </p:ext>
    </p:extLst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25)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2791" y="607575"/>
            <a:ext cx="88176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[191]: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Ryzen Mobile 4000: Measuring Renoir’s Die Size,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14,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https://www.anandtech.com/show/15381/amd-ryzen-mobile-4000-measuring-renoirs-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die-size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531" y="1575806"/>
            <a:ext cx="9144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[192]: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Ryzen 4000 Mobile APUs: 7nm, 8-core on both 15W and 45W, Coming Q1,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6,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https://www.anandtech.com/print/15324/amd-ryzen-4000-mobile-apus-7nm-8core-on-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both-15w-and-45w-coming-q1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535" y="2587077"/>
            <a:ext cx="8777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Ryzen 5000 Zen 3 ‘Vermeer’ Undressed, First Ever High-Res Die Shots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Close Ups Pictured &amp; Detailed,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Nov. 9,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https://wccftech.com/amd-ryzen-5000-zen-3-vermeer-undressed-high-res-die-shots-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close-ups-pictured-detailed/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2091" y="3648962"/>
            <a:ext cx="85254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[194]: Vogel T., 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Ryzen 5000: Die Zen-3-Architektur im Detail, PCGH, 05.11.2020,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https://www.pcgameshardware.de/Vermeer-Codename-276905/Specials/Zen-3-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analysiert-1361112/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2532" y="4425708"/>
            <a:ext cx="89125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AMD Ryzen 5000 ‘Cezanne’ APU Spotted, Zen 3 &amp; 7 nm Vega Chips To Retain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AM4 Support Till 2021,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Jun. 23, 2020,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https://wccftech.com/amd-ryzen-5000-cezanne-apu-family-spotted-zen-3-CPU-veg-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gpu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-cores/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1648" y="5458098"/>
            <a:ext cx="90225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[196]: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Pirzada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U., AMD Announces Zen 3 Based ‘Cezanne’ Ryzen 5000 Mobility Series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25,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https://wccftech.com/amd-announces-zen-3-based-cezanne-ryzen-5000-mobility-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series-processors/</a:t>
            </a:r>
          </a:p>
        </p:txBody>
      </p:sp>
    </p:spTree>
    <p:extLst>
      <p:ext uri="{BB962C8B-B14F-4D97-AF65-F5344CB8AC3E}">
        <p14:creationId xmlns:p14="http://schemas.microsoft.com/office/powerpoint/2010/main" val="4236212550"/>
      </p:ext>
    </p:extLst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en-US" sz="1700" dirty="0"/>
              <a:t>8. </a:t>
            </a:r>
            <a:r>
              <a:rPr lang="hu-HU" altLang="en-US" sz="1700" dirty="0" err="1"/>
              <a:t>Ref</a:t>
            </a:r>
            <a:r>
              <a:rPr lang="en-US" altLang="en-US" sz="1700" dirty="0" err="1"/>
              <a:t>erences</a:t>
            </a:r>
            <a:r>
              <a:rPr lang="en-US" altLang="en-US" sz="1700" dirty="0"/>
              <a:t> (</a:t>
            </a:r>
            <a:r>
              <a:rPr lang="hu-HU" altLang="en-US" sz="1700" dirty="0"/>
              <a:t>26)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143674" y="624526"/>
            <a:ext cx="873553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[197]: Sandhu T., deeper look at AMD 5000 Series Mobile processors,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Hexus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26,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https://hexus.net/tech/news/laptop/147336-a-deeper-look-amd-5000-series-mobile-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processors/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2531" y="1396182"/>
            <a:ext cx="7380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[198]: Ryzen 3000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delidded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https://www.youtube.com/watch?v=IPA-oQo3jzE,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Visited on 17.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2021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3674" y="1966449"/>
            <a:ext cx="88654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[199]: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AMD Zen Microarchitecture: Dual Schedulers, Micro-Op Cache and Memory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Hierarchy Revealed,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18, 2016,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https://www.anandtech.com/print/10578/amd-zen-microarchitecture-dual-schedulers-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micro-op-cache-memory-hierarchy-revealed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650" y="2946695"/>
            <a:ext cx="898630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[200]: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Mujtaba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AMD Ryzen 5000 Zen 3 ‘Vermeer’ Undressed, First Ever High-Res Die Shots Close Ups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                Pictured &amp; Detailed,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WCCFTech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Fira Sans"/>
                <a:ea typeface="+mn-ea"/>
                <a:cs typeface="+mn-cs"/>
              </a:rPr>
              <a:t>, Nov. 9,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https://wccftech.com/amd-ryzen-5000-zen-3-vermeer-undressed-high-res-die-shots-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close-ups-pictured-detailed/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1648" y="3939159"/>
            <a:ext cx="87471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[201]: Alcorn P., Intel Teases Rocket Lake Core i9-11900K, Intends to Retake Gaming Crown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With 19% IPC Increase, Toms Hardware, 11 Jan.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https://www.tomshardware.com/news/intel-rocket-lake-s-gaming-crown-19-percent-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ipc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-increase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3277" y="4937761"/>
            <a:ext cx="88859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[202]: Smith R., AMD's Graphics Core Next Preview: AMD's New GPU, Architected For Compute,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Dec. 21, 2011,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https://www.anandtech.com/show/4455/amds-graphics-core-next-preview-amd-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architects-for-compute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085" y="5900286"/>
            <a:ext cx="5932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[203]: The Raven Ridge die,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visited on 21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https://en.wikichip.org/wiki/File:raven_ridge_die</a:t>
            </a:r>
          </a:p>
        </p:txBody>
      </p:sp>
    </p:spTree>
    <p:extLst>
      <p:ext uri="{BB962C8B-B14F-4D97-AF65-F5344CB8AC3E}">
        <p14:creationId xmlns:p14="http://schemas.microsoft.com/office/powerpoint/2010/main" val="2484038220"/>
      </p:ext>
    </p:extLst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8. References (2</a:t>
            </a:r>
            <a:r>
              <a:rPr lang="hu-HU" sz="1700" dirty="0"/>
              <a:t>7</a:t>
            </a:r>
            <a:r>
              <a:rPr lang="en-US" sz="17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544" y="626496"/>
            <a:ext cx="666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[204]: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Fritchen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Photostream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visited on 24.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https://www.flickr.com/photos/130561288@N04/48350029156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845" y="1194471"/>
            <a:ext cx="89609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[205]: Sandhu T., AMD unleashes Zen 3 and reckons it's faster for gaming than Core i9,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Hexus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Oct. 8, 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https://hexus.net/tech/news/CPU/146011-amd-unleashes-zen-3-reckons-faster-gaming-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core-i9/ </a:t>
            </a:r>
          </a:p>
        </p:txBody>
      </p:sp>
      <p:sp>
        <p:nvSpPr>
          <p:cNvPr id="7" name="Rectangle 6"/>
          <p:cNvSpPr/>
          <p:nvPr/>
        </p:nvSpPr>
        <p:spPr>
          <a:xfrm>
            <a:off x="144734" y="2139326"/>
            <a:ext cx="910993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[205]: Alcorn P., AMD Ryzen 5000 Mobile 'Cezanne'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Deep Dive: Zen 3 Powers Into Notebooks,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Jan. 26,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5000 Mobile 'Cezanne'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Deep Dive: Zen 3 Powers Into Notebooks | Tom's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Hardware (tomshardware.com)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1665" y="3121223"/>
            <a:ext cx="89744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[206]: Infinity Fabric (IF) – AMD, Infinity Fabric (IF) - AMD –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WikiChip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visited on 25. Sept., 2021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1665" y="3539396"/>
            <a:ext cx="897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[207]: Beck N. &amp; al.: "Zeppelin": An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for Multichip Architectures, Proc. ISSCC 2018, IEEE,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pp. 40-42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725" y="4076371"/>
            <a:ext cx="93734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[208]: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Cutress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I.,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MD 3rd Gen EPYC Milan Review: A Peak vs Per Core Performance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Balance,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March 15,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GB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3rd Gen EPYC Milan Review: A Peak vs Per Core Performance Balance (anandtech.com)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8283" y="4851134"/>
            <a:ext cx="88590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[209]: AMD Rome – is it for real? Architecture and initial HPC performance, Article Number: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000137696, Dell,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AMD Rome – is it for real? Architecture and initial HPC performance | Dell Hungary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6688" y="5638249"/>
            <a:ext cx="66887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[210]: ZDNet staff: AMD releases its "Hammer“, ZDNet, Aug. 17, 2000,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https://www.zdnet.com/article/amd-releases-its-hammer/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40381" y="6249702"/>
            <a:ext cx="8589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[211]: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Gwennap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L.,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Intel's Itanium and IA-64: Technology and Market Forecast,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MDR, 2000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809072"/>
      </p:ext>
    </p:extLst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References (2</a:t>
            </a:r>
            <a:r>
              <a:rPr lang="hu-HU" dirty="0"/>
              <a:t>8</a:t>
            </a:r>
            <a:r>
              <a:rPr lang="en-US" dirty="0"/>
              <a:t>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136688" y="617329"/>
            <a:ext cx="90011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[212]: AMD Investor-Presentation August 2021, AMD,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https://d1io3yog0oux5.cloudfront.net/_c89d59197e1048e82462d576c15bf11a/amd/db/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708/6446/pdf/AMD_Investor+Presentation+August+2021.pdf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7850" y="4076371"/>
            <a:ext cx="9067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Evers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Barnes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L., Clark M.,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Next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Generation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„ZEN 3”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Core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https://hc33.hotchips.org/assets/program/conference/day1/HC2021.C1.2%20AMD%20Mark%20Evers.pdf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372" y="2438975"/>
            <a:ext cx="84955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[214]: The AMD K8 Processor Architecture, AMD Press material, Dec. 14, 2006,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PPT - The AMD K8 Processor Architecture PowerPoint Presentation, free download –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ID:462091 (slideserve.com)</a:t>
            </a:r>
          </a:p>
        </p:txBody>
      </p:sp>
      <p:sp>
        <p:nvSpPr>
          <p:cNvPr id="7" name="TextBox 2"/>
          <p:cNvSpPr txBox="1"/>
          <p:nvPr/>
        </p:nvSpPr>
        <p:spPr>
          <a:xfrm>
            <a:off x="136688" y="3217014"/>
            <a:ext cx="875993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Szewczyk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C., AMD talks about its upcoming 3D V-Cache design at ISSCC, PC Gamer,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2022,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https://www.pcgamer.com/amd-talks-about-its-upcoming-3d-v-cache-design-at-isscc/   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136571" y="1392248"/>
            <a:ext cx="90552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[213]: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Solca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B.,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presents more details on Zen 3 3D V-Cache and the future of 3D stacking,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Notebookcheck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24, 2021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https://www.notebookcheck.net/AMD-presents-more-details-on-Zen-3-3D-V-Cache-and-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the-future-of-3D-stacking.556527.0.html 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136573" y="4883595"/>
            <a:ext cx="9067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Pomianowski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AMD RDNA 2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Architecture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Hot Chips 33, 27. Aug. 2021, IEEE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Xplore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Full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-Text PDF, https://www.servethehome.com/amd-rdna-2-and-epyc-inspired-infinity-cache-at-hot-chips-33/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36688" y="5691780"/>
            <a:ext cx="90674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[218]: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claims its Radeon 6000 integrated Radeon 600M RDNA2 GPUs are faster with FSR than NVIDIA’s GTX 1650 Max-Q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17th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2022, https://videocardz.com/newz/amd-claims-its-radeon-6000-integrated-radeon-600m-rdna2-gpus-are-faster-with-fsr-than-nvidias-gtx-1650-max-q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598333"/>
      </p:ext>
    </p:extLst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8. References (2</a:t>
            </a:r>
            <a:r>
              <a:rPr lang="hu-HU" sz="1700" dirty="0"/>
              <a:t>9</a:t>
            </a:r>
            <a:r>
              <a:rPr lang="en-US" sz="17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789" y="617260"/>
            <a:ext cx="896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Dr.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AMD Infinity Cache Explained : L3 Cache Comes To The GPU!,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29.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October 2020,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https://www.techarp.com/, https://www.techarp.com/computer/amd-infinity-cache-explained/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6688" y="1342247"/>
            <a:ext cx="81908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Minoso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Comparing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Zen 3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Zen 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,Oct.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2020,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https://community.microcenter.com/discussion/5134/comparing-zen-3-to-zen-2</a:t>
            </a:r>
          </a:p>
        </p:txBody>
      </p:sp>
      <p:sp>
        <p:nvSpPr>
          <p:cNvPr id="7" name="Rectangle 6"/>
          <p:cNvSpPr/>
          <p:nvPr/>
        </p:nvSpPr>
        <p:spPr>
          <a:xfrm>
            <a:off x="138980" y="1899190"/>
            <a:ext cx="874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Suggs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Subramony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M.,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Bouvier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D., The AMD “Zen 2”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Publisher: IEEE,    17.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February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https://ieeexplore.ieee.org/document/9000513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5864" y="2512161"/>
            <a:ext cx="89744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Naffziger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S., AMD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Chiplet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Architecture for High-Performance Server and Desktop Products, ISSCC 2020, Presentation, 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	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https://www.slideshare.net/AMD/amd-chiplet-architecture-for-highperformance-server-and-desktop-products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777" y="3506525"/>
            <a:ext cx="89817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Btarunr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.,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Zen3+ Architecture and Ryzen 6000 "Rembrandt" Mobile Processors Detailed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https://www.techpowerup.com/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18.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202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https://www.techpowerup.com/292118/amd-zen3-architecture-and-ryzen-6000-rembrandt-mobile-processors-detailed</a:t>
            </a:r>
            <a:endParaRPr kumimoji="0" lang="en-GB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6688" y="4529961"/>
            <a:ext cx="90329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[224]: Lilly P., MD Patents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big.Little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Core Task Transition Tech For Ryzen 8000 Zen 5 Processors,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HotHardware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June 13, 2021,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https://hothardware.com/news/amd-patents-biglittle-core-task-transition-ryzen-8000-zen-5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5818" y="5339255"/>
            <a:ext cx="90098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[225]: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Pomianowski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A., RDNA 2 Gaming Architecture, Hot Chips 33, August 22, 2021,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https://hc33.hotchips.org/assets/program/conference/day2/2021%20Hot%20Chips%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20RDNA2%20Pomianowski%20Final%2020210820.pdf </a:t>
            </a:r>
          </a:p>
        </p:txBody>
      </p:sp>
    </p:spTree>
    <p:extLst>
      <p:ext uri="{BB962C8B-B14F-4D97-AF65-F5344CB8AC3E}">
        <p14:creationId xmlns:p14="http://schemas.microsoft.com/office/powerpoint/2010/main" val="2147194420"/>
      </p:ext>
    </p:extLst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References (30)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2789" y="617260"/>
            <a:ext cx="8960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26]: Smith R., AMD Details Ryzen 7000 Launch: Ryzen 7950X and More, Coming Sept. 27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</a:t>
            </a:r>
          </a:p>
          <a:p>
            <a:pPr marL="715963" marR="0" lvl="0" indent="-715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Aug. 29, 2022,</a:t>
            </a:r>
          </a:p>
          <a:p>
            <a:pPr marL="803275" marR="0" lvl="0" indent="-803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https://www.anandtech.com/show/17552/amd-details-ryzen-7000-launch-up-ryzen-7950x-coming-sept-27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5214" y="1545023"/>
            <a:ext cx="896880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[227]: Alcorn P., AMD Zen 4 Ryzen 7000 Specs, Release Date, Benchmarks, Price Listings,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TomsHardware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31 Aug. 2022,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https://www.tomshardware.com/news/amd-zen-4-ryzen-7000-release-date-specifications-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pricing-benchmarks-all-we-know-specs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0602" y="2501466"/>
            <a:ext cx="8539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[228]: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Opteron Processor with Direct Connect Architecture – 4-Socket Server Comparison,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AMD, 2003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233" y="3046745"/>
            <a:ext cx="87026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[229]: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Frumusanu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A. &amp; Smith R., ARM A53/A57/T760 investigated - Samsung Galaxy Note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Exynos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Review,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Febr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10, 2015,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https://www.anandtech.com/show/8718/the-samsung-galaxy-note-4-exynos-review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8596" y="3821327"/>
            <a:ext cx="92251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[230]: Smith R.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Bonshor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G., AMD Zen 4 Ryzen 9 7950X and Ryzen 5 7600X Review: Retaking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The High-End,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Sept. 26, 2022,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https://www.anandtech.com/show/17585/amd-zen-4-ryzen-9-7950x-and-ryzen-5-7600x-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review-retaking-the-high-end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6688" y="4832438"/>
            <a:ext cx="88468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[231]: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Gerasimov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Marissa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du Bois, and D. Leigh;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Game Dev Guide for Alder Lake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Performance Hybrid Architecture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; https://intel.com/; 26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Oct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2021;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https://www.intel.com/content/www/us/en/developer/articles/guide/alder-lake-develope</a:t>
            </a:r>
            <a:r>
              <a:rPr kumimoji="0" lang="en-US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</a:t>
            </a:r>
            <a:r>
              <a:rPr kumimoji="0" lang="hu-HU" sz="14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-</a:t>
            </a:r>
            <a:endParaRPr kumimoji="0" lang="en-US" sz="1400" b="0" i="0" u="none" strike="noStrike" kern="1200" cap="none" spc="-2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guide.html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688" y="5801377"/>
            <a:ext cx="90823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[232]: Smith R.,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Bonshor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G., AMD Zen 4 Ryzen 9 7950X and Ryzen 5 7600X Review: Retaking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The High-End,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AnandTech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Sept. 26, 2022,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https://www.anandtech.com/show/17585/amd-zen-4-ryzen-9-7950x-and-ryzen-5-7600x-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review-retaking-the-high-end </a:t>
            </a:r>
          </a:p>
        </p:txBody>
      </p:sp>
    </p:spTree>
    <p:extLst>
      <p:ext uri="{BB962C8B-B14F-4D97-AF65-F5344CB8AC3E}">
        <p14:creationId xmlns:p14="http://schemas.microsoft.com/office/powerpoint/2010/main" val="1431375218"/>
      </p:ext>
    </p:extLst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6688" y="578352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[23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Mujtaba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AMD Fully Discloses Zeppelin SOC Architecture Details at ISSCC 2018 – 7nm EPYC “Rome” Chips Rumored To Feature Up To 64 Cores,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wccftech.com,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Feb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https://wccftech.com/amd-zeppelin-soc-isscc-detailed-7nm-epyc-64-cores-rumor/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References (31)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58404" y="1369748"/>
            <a:ext cx="904691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[23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4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Kennedy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P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New Workstation Kingpins Intel Xeon W-3400 Xeon W-2400 and W790 Launch,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servethehome.com,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1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Feb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://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www.servethehome.com/new-workstation-kingpins-intel-xeon-w-3400-xeon-w-2400-and-w790-launch-asus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/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58404" y="2240970"/>
            <a:ext cx="904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[23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5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IT HARDWARE HUB,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https://ithardwarehub.ca/products/sl25a-intel-pentium-pro-200mhz-66mhz-fsb-1mb-l2-cache-socket-ppga-processor.html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58404" y="2834985"/>
            <a:ext cx="904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[23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Chang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V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The Promise of HD Graphics - Intel Core i5-661,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hardverzone.com.sg, 04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Jan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10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https://www.hardwarezone.com.sg/review-promise-hd-graphics-intel-core-i5-661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58404" y="3508202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[23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Dr.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Cutress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T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he Intel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Lakefield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Deep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Dive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Everything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To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Know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About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the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First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x86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Hybrid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CPU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anandtech.com, 02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Jul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https://www.anandtech.com/show/15877/intel-hybrid-cpu-lakefield-all-you-need-to-know/2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58404" y="4379424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[23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8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Hukalowicz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K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AMD Ryzen RAM scaling - performance effect in games - Introduction,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guru3d.com, 19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Jun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https://www.guru3d.com/articles-pages/amd-ryzen-ram-scaling-effect-in-games,1.html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58404" y="5290247"/>
            <a:ext cx="904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[23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9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The AMD &amp;#x201C;Zen 2&amp;#x201D; Processor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https://ieeexplore.ieee.org/stamp/stamp.jsp?arnumber=9000513 </a:t>
            </a:r>
            <a:endParaRPr lang="en-US" sz="14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158404" y="6016820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40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Hill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L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AMD Ryzen 9 3900X &amp; Ryzen 7 3700X ‘Zen 2’ CPU Review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kitguru.net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07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Jul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19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https://www.kitguru.net/components/cpu/luke-hill/amd-ryzen-9-3900x-ryzen-7-3700x-zen-2-cpu-review/all/1/</a:t>
            </a:r>
          </a:p>
        </p:txBody>
      </p:sp>
    </p:spTree>
    <p:extLst>
      <p:ext uri="{BB962C8B-B14F-4D97-AF65-F5344CB8AC3E}">
        <p14:creationId xmlns:p14="http://schemas.microsoft.com/office/powerpoint/2010/main" val="2072574483"/>
      </p:ext>
    </p:extLst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References (3</a:t>
            </a:r>
            <a:r>
              <a:rPr lang="hu-HU" dirty="0"/>
              <a:t>2</a:t>
            </a:r>
            <a:r>
              <a:rPr lang="en-US" dirty="0"/>
              <a:t>)</a:t>
            </a:r>
          </a:p>
        </p:txBody>
      </p:sp>
      <p:sp>
        <p:nvSpPr>
          <p:cNvPr id="4" name="TextBox 1"/>
          <p:cNvSpPr txBox="1"/>
          <p:nvPr/>
        </p:nvSpPr>
        <p:spPr>
          <a:xfrm>
            <a:off x="136688" y="577728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41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Smith R. &amp;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Bonshor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G.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AMD Zen 4 Ryzen 9 7950X and Ryzen 5 7600X Review: Retaking The High-End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anandtech.com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Sept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https://www.anandtech.com/print/17585/amd-zen-4-ryzen-9-7950x-and-ryzen-5-7600x-review-retaking-the-high-end</a:t>
            </a:r>
          </a:p>
        </p:txBody>
      </p:sp>
      <p:sp>
        <p:nvSpPr>
          <p:cNvPr id="5" name="TextBox 1"/>
          <p:cNvSpPr txBox="1"/>
          <p:nvPr/>
        </p:nvSpPr>
        <p:spPr>
          <a:xfrm>
            <a:off x="158404" y="1369748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42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Shilov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A.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TSMC Readies Five 3nm Process Technologies, Adds </a:t>
            </a:r>
            <a:r>
              <a:rPr lang="en-US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FinFlex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For Design Flexibility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anandtech.com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16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Jun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https://www.anandtech.com/show/17452/tsmc-readies-five-3nm-process-technologies-with-finflex?utm_source=notification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58404" y="2201369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43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Dr.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Cutress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I.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AMD Zen 3 Ryzen Deep Dive Review: 5950X, 5900X, 5800X and 5600X Tested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anandtech.com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05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Nov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https://www.anandtech.com/show/16214/amd-zen-3-ryzen-deep-dive-review-5950x-5900x-5800x-and-5700x-tested/4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58404" y="3032990"/>
            <a:ext cx="904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44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Zen 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https://en.wikipedia.org/wiki/Zen_3</a:t>
            </a:r>
          </a:p>
        </p:txBody>
      </p:sp>
      <p:sp>
        <p:nvSpPr>
          <p:cNvPr id="8" name="TextBox 38"/>
          <p:cNvSpPr txBox="1"/>
          <p:nvPr/>
        </p:nvSpPr>
        <p:spPr>
          <a:xfrm>
            <a:off x="158414" y="3468601"/>
            <a:ext cx="89281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marR="0" lvl="0" indent="-715963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245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en-US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Munger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B. &amp; al., The AMD 5nm 5.7GHz x86-64 Microprocessor Core,</a:t>
            </a:r>
          </a:p>
          <a:p>
            <a:pPr marL="715963" marR="0" lvl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Proc. 2023 IEEE International Solid-State Circuits Conference ISSCC 2023 / SESSION 2 / DIGITAL PROCESSORS / 2.1 2.1 “Zen 4”, pp.37-38 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36688" y="4260621"/>
            <a:ext cx="90469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246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Mujtaba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Old AMD Ryzen ‘Raphael’ Zen 4 Desktop CPU &amp; AM5 Platform Slides Leaked, Show Just How Much Has Changed Since 2020,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wccftech.com, 05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Jun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https://wccftech.com/old-amd-ryzen-raphael-zen-4-desktop-cpu-am5-platform-slides-leaked-show-just-how-much-has-changed-since-2020/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36688" y="5369449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247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btarunr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AMD RDNA2 Graphics Architecture Detailed, Offers +50% Perf-per-Watt over RDNA,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techpowerup.com, 06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Mar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https://www.techpowerup.com/264538/amd-rdna2-graphics-architecture-detailed-offers-50-perf-per-watt-over-rdna</a:t>
            </a:r>
          </a:p>
        </p:txBody>
      </p:sp>
    </p:spTree>
    <p:extLst>
      <p:ext uri="{BB962C8B-B14F-4D97-AF65-F5344CB8AC3E}">
        <p14:creationId xmlns:p14="http://schemas.microsoft.com/office/powerpoint/2010/main" val="973386186"/>
      </p:ext>
    </p:extLst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References (3</a:t>
            </a:r>
            <a:r>
              <a:rPr lang="hu-HU" dirty="0"/>
              <a:t>3</a:t>
            </a:r>
            <a:r>
              <a:rPr lang="en-US" dirty="0"/>
              <a:t>)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36688" y="1462705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49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Smith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R.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&amp;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Bonshor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AMD Zen 4 Ryzen 9 7950X and Ryzen 5 7600X Review: Retaking The High-End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anandtech.com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Sep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https://www.anandtech.com/show/17585/amd-zen-4-ryzen-9-7950x-and-ryzen-5-7600x-review-retaking-the-high-end/6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36688" y="2254725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250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Wilson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R J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AMD’s 2nd Generation 3D V-Cache Technology Offers Up To 2.5 TB/s Bandwidth,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wccftech.com, 07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Mar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https://wccftech.com/amds-2nd-generation-3d-v-cache-technology-offers-up-to-2-5-tb-s-bandwidth/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36688" y="3086346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51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en-US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Bonshor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G.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The AMD Ryzen 9 7950X3D Review: AMD's Fastest Gaming Processor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anandtech.com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Feb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https://www.anandtech.com/print/18747/the-amd-ryzen-9-7950x3d-review-amd-s-fastest-gaming-processor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36688" y="631084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248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Kan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M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., AMD: RDNA 3 Will Offer a 50%+ Performance-Per-Watt Uplift Over RDNA 2,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pcmag.com, 09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Jun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https://www.pcmag.com/news/amd-rdna-3-will-offer-a-50-plus-performance-per-watt-uplift-over-rdna-2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136688" y="3878990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52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4th Gen AMD EPYC Processor Architecture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https://www.amd.com/system/files/documents/4th-gen-epyc-processor-architecture-white-paper.pdf</a:t>
            </a:r>
            <a:endParaRPr lang="en-US" sz="14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36688" y="4741597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53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Dr.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Cutress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I.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AMD's Ryzen 5000 </a:t>
            </a:r>
            <a:r>
              <a:rPr lang="en-US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Lucienne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: Not Simply Rebranded Ryzen 4000 Renoir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anandtech.com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Jan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21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https://www.anandtech.com/show/16451/amds-ryzen-5000-lucienne-not-simply-rebranded-ryzen-4000-renoir-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36688" y="5620810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254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Areej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AMD Ryzen 5000 Mobile “Cezanne” Architectural Changes,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hardwaretimes.com, 26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Jan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21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https://www.hardwaretimes.com/amd-ryzen-5000-mobile-cezanne-architectural-changes/</a:t>
            </a:r>
          </a:p>
        </p:txBody>
      </p:sp>
    </p:spTree>
    <p:extLst>
      <p:ext uri="{BB962C8B-B14F-4D97-AF65-F5344CB8AC3E}">
        <p14:creationId xmlns:p14="http://schemas.microsoft.com/office/powerpoint/2010/main" val="1063464164"/>
      </p:ext>
    </p:extLst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8. References (3</a:t>
            </a:r>
            <a:r>
              <a:rPr lang="hu-HU" dirty="0"/>
              <a:t>4</a:t>
            </a:r>
            <a:r>
              <a:rPr lang="en-US" dirty="0"/>
              <a:t>)</a:t>
            </a:r>
          </a:p>
        </p:txBody>
      </p:sp>
      <p:sp>
        <p:nvSpPr>
          <p:cNvPr id="6" name="TextBox 1"/>
          <p:cNvSpPr txBox="1"/>
          <p:nvPr/>
        </p:nvSpPr>
        <p:spPr>
          <a:xfrm>
            <a:off x="136688" y="637776"/>
            <a:ext cx="90469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255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Cornerjack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pt-BR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Review: Ryzen R9 7900, R7 7700 and R5 7600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en.overclocking.com, 09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Jan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23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https://en.overclocking.com/review-ryzen-r9-7900-r7-7700-and-r5-7600/2/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136688" y="1231791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256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Sandhu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T.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The new way to decode AMD Ryzen Mobile CPU model numbers,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club386.com, 07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Sep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https://www.club386.com/the-new-way-to-decode-amd-ryzen-mobile-cpu-model-numbers/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136688" y="2037566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257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btarunr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AMD "Matisse" and "Rome" IO Controller Dies Mapped Out,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techpowerup.com, 27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Apr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https://www.techpowerup.com/266287/amd-matisse-and-rome-io-controller-dies-mapped-out</a:t>
            </a:r>
          </a:p>
        </p:txBody>
      </p:sp>
      <p:sp>
        <p:nvSpPr>
          <p:cNvPr id="9" name="TextBox 1"/>
          <p:cNvSpPr txBox="1"/>
          <p:nvPr/>
        </p:nvSpPr>
        <p:spPr>
          <a:xfrm>
            <a:off x="158404" y="2895033"/>
            <a:ext cx="91657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258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Suggs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D;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Subramony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M;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Bouvier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M,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The AMD “Zen 2” Processor,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ieeexplore.ieee.org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17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Feb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https://ieeexplore.ieee.org/document/9000513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58405" y="3515032"/>
            <a:ext cx="894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59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G182-C20 (rev. 100)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gigabyte.com, https://www.gigabyte.com/Enterprise/GPU-Server/G182-C20-rev-100</a:t>
            </a:r>
            <a:endParaRPr lang="en-US" sz="14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158404" y="4201797"/>
            <a:ext cx="8949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[2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60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X470D4U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Block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 Diagram; https://www.servethehome.com/asrock-rack-x470d4u-review-amd-ryzen-meet-server/x470d4u-block/</a:t>
            </a:r>
            <a:endParaRPr lang="en-US" sz="14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158404" y="4837821"/>
            <a:ext cx="90469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261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btarunr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AMD "Renoir" Die Annotation Raises Hopes of Desktop Chips Featuring x16 PEG,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techpowerup.com, 19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hu-HU" sz="1400" spc="-30" dirty="0" err="1">
                <a:latin typeface="Verdana" panose="020B0604030504040204" pitchFamily="34" charset="0"/>
                <a:ea typeface="Verdana" panose="020B0604030504040204" pitchFamily="34" charset="0"/>
              </a:rPr>
              <a:t>Jun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20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20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https://www.techpowerup.com/268747/amd-renoir-die-annotation-raises-hopes-of-desktop-chips-featuring-x16-peg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158404" y="5774490"/>
            <a:ext cx="9046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5963" indent="-715963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[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262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]: </a:t>
            </a:r>
            <a:r>
              <a:rPr lang="hu-HU" sz="1400" dirty="0"/>
              <a:t>AMD Renoir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hu-HU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techpowerup.com, </a:t>
            </a: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https://www.techpowerup.com/gpu-specs/amd-renoir.g1058</a:t>
            </a:r>
          </a:p>
        </p:txBody>
      </p:sp>
    </p:spTree>
    <p:extLst>
      <p:ext uri="{BB962C8B-B14F-4D97-AF65-F5344CB8AC3E}">
        <p14:creationId xmlns:p14="http://schemas.microsoft.com/office/powerpoint/2010/main" val="2796755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53778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2. Introduction to AMD’s Zen families</a:t>
            </a:r>
          </a:p>
        </p:txBody>
      </p:sp>
    </p:spTree>
    <p:extLst>
      <p:ext uri="{BB962C8B-B14F-4D97-AF65-F5344CB8AC3E}">
        <p14:creationId xmlns:p14="http://schemas.microsoft.com/office/powerpoint/2010/main" val="176894712"/>
      </p:ext>
    </p:extLst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531" t="40761" r="46536" b="16894"/>
          <a:stretch/>
        </p:blipFill>
        <p:spPr>
          <a:xfrm>
            <a:off x="1205915" y="733062"/>
            <a:ext cx="6969775" cy="59432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838" y="4379424"/>
            <a:ext cx="8707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https://dspace.mit.edu/bitstream/handle/1721.1/143928/Dai-milesdai-meng-eecs-2021-thesis.pdf?sequence=1&amp;isAllowed=y</a:t>
            </a:r>
          </a:p>
        </p:txBody>
      </p:sp>
    </p:spTree>
    <p:extLst>
      <p:ext uri="{BB962C8B-B14F-4D97-AF65-F5344CB8AC3E}">
        <p14:creationId xmlns:p14="http://schemas.microsoft.com/office/powerpoint/2010/main" val="3854444255"/>
      </p:ext>
    </p:extLst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6838" y="498526"/>
            <a:ext cx="919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Intel’s switched mesh interconnect in a 28-core Cascade Lake processor (2019) []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32698" y="972684"/>
            <a:ext cx="8039003" cy="5822401"/>
            <a:chOff x="494166" y="1052940"/>
            <a:chExt cx="7958732" cy="574214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27753" t="41911" r="47489" b="26769"/>
            <a:stretch/>
          </p:blipFill>
          <p:spPr>
            <a:xfrm>
              <a:off x="494166" y="1369748"/>
              <a:ext cx="7958732" cy="542533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54344" y="1052940"/>
              <a:ext cx="9996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Mesh stop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01626" y="1052940"/>
              <a:ext cx="1589218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Ring interconnect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 bwMode="auto">
            <a:xfrm flipH="1">
              <a:off x="1760329" y="1266126"/>
              <a:ext cx="594015" cy="329018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Arrow Connector 9"/>
            <p:cNvCxnSpPr/>
            <p:nvPr/>
          </p:nvCxnSpPr>
          <p:spPr bwMode="auto">
            <a:xfrm flipH="1">
              <a:off x="5007611" y="1289062"/>
              <a:ext cx="594015" cy="329018"/>
            </a:xfrm>
            <a:prstGeom prst="straightConnector1">
              <a:avLst/>
            </a:prstGeom>
            <a:noFill/>
            <a:ln w="158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2" name="TextBox 11"/>
          <p:cNvSpPr txBox="1"/>
          <p:nvPr/>
        </p:nvSpPr>
        <p:spPr>
          <a:xfrm>
            <a:off x="-655332" y="4379424"/>
            <a:ext cx="8707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https://dspace.mit.edu/bitstream/handle/1721.1/143928/Dai-milesdai-meng-eecs-2021-thesis.pdf?sequence=1&amp;isAllowed=y</a:t>
            </a:r>
          </a:p>
        </p:txBody>
      </p:sp>
    </p:spTree>
    <p:extLst>
      <p:ext uri="{BB962C8B-B14F-4D97-AF65-F5344CB8AC3E}">
        <p14:creationId xmlns:p14="http://schemas.microsoft.com/office/powerpoint/2010/main" val="4182875759"/>
      </p:ext>
    </p:extLst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8307" t="30367" r="22716" b="11119"/>
          <a:stretch/>
        </p:blipFill>
        <p:spPr>
          <a:xfrm>
            <a:off x="2077137" y="830294"/>
            <a:ext cx="5187731" cy="4380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6838" y="498525"/>
            <a:ext cx="665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structure and operation of a mesh stop []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889" y="5329848"/>
            <a:ext cx="94646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Packets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first traverse the vertical ring until they reach the correct row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;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this point they are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switched onto the horizontal ring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reach their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destination [21].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packet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switched from the vertical to the horizontal ring via the transgress buffer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8" y="4379424"/>
            <a:ext cx="870783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https://dspace.mit.edu/bitstream/handle/1721.1/143928/Dai-milesdai-meng-eecs-2021-thesis.pdf?sequence=1&amp;isAllowed=y</a:t>
            </a:r>
          </a:p>
        </p:txBody>
      </p:sp>
    </p:spTree>
    <p:extLst>
      <p:ext uri="{BB962C8B-B14F-4D97-AF65-F5344CB8AC3E}">
        <p14:creationId xmlns:p14="http://schemas.microsoft.com/office/powerpoint/2010/main" val="42917632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E9711-D775-E207-4654-24BFC77E6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(0)</a:t>
            </a:r>
            <a:endParaRPr lang="hu-H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4CB327-CC2A-8278-C59E-00F280461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56" t="9964" r="20569" b="22284"/>
          <a:stretch/>
        </p:blipFill>
        <p:spPr>
          <a:xfrm>
            <a:off x="217980" y="1238022"/>
            <a:ext cx="8710130" cy="47917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D1546-3EE4-1560-EA74-6EC48F9F05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93" t="28442" r="60886" b="39221"/>
          <a:stretch/>
        </p:blipFill>
        <p:spPr>
          <a:xfrm>
            <a:off x="6552050" y="2624056"/>
            <a:ext cx="2059252" cy="1663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8D3983-1335-4D31-D1AE-46656709597F}"/>
              </a:ext>
            </a:extLst>
          </p:cNvPr>
          <p:cNvSpPr txBox="1"/>
          <p:nvPr/>
        </p:nvSpPr>
        <p:spPr>
          <a:xfrm>
            <a:off x="1219614" y="6267349"/>
            <a:ext cx="6306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Mulish"/>
                <a:ea typeface="+mn-ea"/>
                <a:cs typeface="+mn-cs"/>
              </a:rPr>
              <a:t> Junko Yoshida: Jim Keller’s Journey from CPUs to CEO, July 2023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81804E-F6F8-B817-49F0-E23C277AFF59}"/>
              </a:ext>
            </a:extLst>
          </p:cNvPr>
          <p:cNvSpPr txBox="1"/>
          <p:nvPr/>
        </p:nvSpPr>
        <p:spPr>
          <a:xfrm>
            <a:off x="57485" y="467704"/>
            <a:ext cx="6930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 Introduction to AMD’s Zen families (Preface)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ACDA9-0AC4-3B20-6402-0FB8EF7B62C0}"/>
              </a:ext>
            </a:extLst>
          </p:cNvPr>
          <p:cNvSpPr txBox="1"/>
          <p:nvPr/>
        </p:nvSpPr>
        <p:spPr>
          <a:xfrm>
            <a:off x="6909394" y="4458626"/>
            <a:ext cx="1147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Jim Keller</a:t>
            </a:r>
            <a:endParaRPr lang="hu-HU" sz="16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505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40280-236A-E675-D605-FBF3D791C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(0)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0315CD-16C9-2188-521A-E598A5D4CBD1}"/>
              </a:ext>
            </a:extLst>
          </p:cNvPr>
          <p:cNvSpPr txBox="1"/>
          <p:nvPr/>
        </p:nvSpPr>
        <p:spPr>
          <a:xfrm>
            <a:off x="215900" y="910580"/>
            <a:ext cx="89281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 intricacies of computer architecture come naturally to Keller.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His great challenge was mastering the art, in each new organization, of working with peers and gaining trust from subordinates while ramrodding the job for which he was hired.</a:t>
            </a:r>
          </a:p>
          <a:p>
            <a:endParaRPr lang="en-US" sz="1600" spc="-3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His new team at AMD included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500 people, quickly expanding to 2,500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. That’s when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Keller hired a consultant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. “I’ve never managed that many people,” Keller acknowledged.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consultant had him read “a bunch of management books, and we made plans.”</a:t>
            </a:r>
          </a:p>
          <a:p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Keller took on his pursuit of management know-how humbly and methodically.</a:t>
            </a:r>
          </a:p>
          <a:p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His advice from that experience: “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Search for good management books, read the reviews, buy five of them, read them all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. That will give you some ideas. Then, look for some more books to fill in some gaps. Then, you will know more about management than almost anybody.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42B22F-3DDF-7B96-0B83-5D534E40679F}"/>
              </a:ext>
            </a:extLst>
          </p:cNvPr>
          <p:cNvSpPr txBox="1"/>
          <p:nvPr/>
        </p:nvSpPr>
        <p:spPr>
          <a:xfrm>
            <a:off x="215900" y="498526"/>
            <a:ext cx="300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Keller’s philosophy</a:t>
            </a:r>
            <a:endParaRPr lang="hu-HU" spc="-30" dirty="0" err="1">
              <a:solidFill>
                <a:schemeClr val="accent6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6472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67704"/>
            <a:ext cx="483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2. Introduction to AMD’s Zen families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E23B97-E199-5ABB-D2E1-D5FB4F3CA464}"/>
              </a:ext>
            </a:extLst>
          </p:cNvPr>
          <p:cNvSpPr/>
          <p:nvPr/>
        </p:nvSpPr>
        <p:spPr>
          <a:xfrm>
            <a:off x="0" y="898459"/>
            <a:ext cx="9144000" cy="43561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Rounded Rectangle 11">
            <a:extLst>
              <a:ext uri="{FF2B5EF4-FFF2-40B4-BE49-F238E27FC236}">
                <a16:creationId xmlns:a16="http://schemas.microsoft.com/office/drawing/2014/main" id="{CFDC70FC-3200-A295-C34F-B9F9A52473F0}"/>
              </a:ext>
            </a:extLst>
          </p:cNvPr>
          <p:cNvSpPr/>
          <p:nvPr/>
        </p:nvSpPr>
        <p:spPr>
          <a:xfrm>
            <a:off x="10585234" y="3185276"/>
            <a:ext cx="45719" cy="45719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ounded Rectangle 12">
            <a:extLst>
              <a:ext uri="{FF2B5EF4-FFF2-40B4-BE49-F238E27FC236}">
                <a16:creationId xmlns:a16="http://schemas.microsoft.com/office/drawing/2014/main" id="{BAFCCD78-13F7-AD35-5C97-BB7C792D6759}"/>
              </a:ext>
            </a:extLst>
          </p:cNvPr>
          <p:cNvSpPr/>
          <p:nvPr/>
        </p:nvSpPr>
        <p:spPr>
          <a:xfrm>
            <a:off x="0" y="938060"/>
            <a:ext cx="9154726" cy="2268000"/>
          </a:xfrm>
          <a:prstGeom prst="roundRect">
            <a:avLst/>
          </a:prstGeom>
          <a:solidFill>
            <a:srgbClr val="DDEEFF"/>
          </a:solidFill>
          <a:ln w="15875"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8F7055-878C-1BEB-EEF3-26081C768922}"/>
              </a:ext>
            </a:extLst>
          </p:cNvPr>
          <p:cNvSpPr txBox="1"/>
          <p:nvPr/>
        </p:nvSpPr>
        <p:spPr>
          <a:xfrm>
            <a:off x="158945" y="938060"/>
            <a:ext cx="8167749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2017,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AMD introduced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14 nm Zen family,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as described earlier.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was first refreshed by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12 nm Zen+ family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2018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then replaced by the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7 nm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family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2019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family is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ground-up redesign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the Zen family; it allowed AMD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to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regain the processor performance leadership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subsequently,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2020, vs. Intel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7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(after about 15 years).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Due to its success, the Zen 2 design has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remained the basis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subsequent Zen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generations.</a:t>
            </a:r>
          </a:p>
        </p:txBody>
      </p:sp>
    </p:spTree>
    <p:extLst>
      <p:ext uri="{BB962C8B-B14F-4D97-AF65-F5344CB8AC3E}">
        <p14:creationId xmlns:p14="http://schemas.microsoft.com/office/powerpoint/2010/main" val="101408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411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Overview of the Zen families [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226]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8403" y="1250945"/>
            <a:ext cx="8820000" cy="3128479"/>
            <a:chOff x="158403" y="1488551"/>
            <a:chExt cx="8820000" cy="3128479"/>
          </a:xfrm>
        </p:grpSpPr>
        <p:pic>
          <p:nvPicPr>
            <p:cNvPr id="1026" name="Picture 2" descr="Ryzen 7000 Tech Day - Keynote 22.jpeg (8400×2362)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6" b="7785"/>
            <a:stretch/>
          </p:blipFill>
          <p:spPr bwMode="auto">
            <a:xfrm>
              <a:off x="160154" y="1488551"/>
              <a:ext cx="8805167" cy="312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8403" y="4062616"/>
              <a:ext cx="8820000" cy="514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7486" y="4577429"/>
            <a:ext cx="880691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above Figure indicates, AMD designed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series of Zen cores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designated as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Zen, Zen+, Zen 2 etc.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6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(3)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568467"/>
              </p:ext>
            </p:extLst>
          </p:nvPr>
        </p:nvGraphicFramePr>
        <p:xfrm>
          <a:off x="17885" y="1208581"/>
          <a:ext cx="908685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5577">
                  <a:extLst>
                    <a:ext uri="{9D8B030D-6E8A-4147-A177-3AD203B41FA5}">
                      <a16:colId xmlns:a16="http://schemas.microsoft.com/office/drawing/2014/main" val="3753611629"/>
                    </a:ext>
                  </a:extLst>
                </a:gridCol>
                <a:gridCol w="1306833">
                  <a:extLst>
                    <a:ext uri="{9D8B030D-6E8A-4147-A177-3AD203B41FA5}">
                      <a16:colId xmlns:a16="http://schemas.microsoft.com/office/drawing/2014/main" val="675751433"/>
                    </a:ext>
                  </a:extLst>
                </a:gridCol>
                <a:gridCol w="1188030">
                  <a:extLst>
                    <a:ext uri="{9D8B030D-6E8A-4147-A177-3AD203B41FA5}">
                      <a16:colId xmlns:a16="http://schemas.microsoft.com/office/drawing/2014/main" val="2959450967"/>
                    </a:ext>
                  </a:extLst>
                </a:gridCol>
                <a:gridCol w="1306833">
                  <a:extLst>
                    <a:ext uri="{9D8B030D-6E8A-4147-A177-3AD203B41FA5}">
                      <a16:colId xmlns:a16="http://schemas.microsoft.com/office/drawing/2014/main" val="466853706"/>
                    </a:ext>
                  </a:extLst>
                </a:gridCol>
                <a:gridCol w="1306833">
                  <a:extLst>
                    <a:ext uri="{9D8B030D-6E8A-4147-A177-3AD203B41FA5}">
                      <a16:colId xmlns:a16="http://schemas.microsoft.com/office/drawing/2014/main" val="2536692124"/>
                    </a:ext>
                  </a:extLst>
                </a:gridCol>
                <a:gridCol w="1214626">
                  <a:extLst>
                    <a:ext uri="{9D8B030D-6E8A-4147-A177-3AD203B41FA5}">
                      <a16:colId xmlns:a16="http://schemas.microsoft.com/office/drawing/2014/main" val="1460373600"/>
                    </a:ext>
                  </a:extLst>
                </a:gridCol>
                <a:gridCol w="1298122">
                  <a:extLst>
                    <a:ext uri="{9D8B030D-6E8A-4147-A177-3AD203B41FA5}">
                      <a16:colId xmlns:a16="http://schemas.microsoft.com/office/drawing/2014/main" val="2251578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Family</a:t>
                      </a:r>
                    </a:p>
                    <a:p>
                      <a:pPr algn="ctr"/>
                      <a:r>
                        <a:rPr lang="en-US" sz="1400" b="0" dirty="0"/>
                        <a:t>Introduced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</a:t>
                      </a:r>
                    </a:p>
                    <a:p>
                      <a:pPr algn="ctr"/>
                      <a:r>
                        <a:rPr lang="en-US" sz="1400" b="0" dirty="0"/>
                        <a:t>(2017)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Zen+</a:t>
                      </a:r>
                    </a:p>
                    <a:p>
                      <a:pPr algn="ctr"/>
                      <a:r>
                        <a:rPr lang="en-US" sz="1400" b="0" dirty="0"/>
                        <a:t>(2018)</a:t>
                      </a:r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(2019)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(2020)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3+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(2022)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Zen 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(2022)</a:t>
                      </a:r>
                      <a:endParaRPr lang="en-US" sz="14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379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Server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 nm</a:t>
                      </a:r>
                    </a:p>
                  </a:txBody>
                  <a:tcPr anchor="ctr">
                    <a:solidFill>
                      <a:srgbClr val="A3E7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300"/>
                        </a:spcAft>
                      </a:pPr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873278"/>
                  </a:ext>
                </a:extLst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HEDT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 nm</a:t>
                      </a:r>
                    </a:p>
                  </a:txBody>
                  <a:tcPr anchor="ctr">
                    <a:solidFill>
                      <a:srgbClr val="53D2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250949"/>
                  </a:ext>
                </a:extLst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>
                    <a:solidFill>
                      <a:srgbClr val="B8E0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509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Gaming DT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08657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DT APU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nm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 nm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 nm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 nm</a:t>
                      </a:r>
                    </a:p>
                    <a:p>
                      <a:pPr algn="ctr">
                        <a:spcAft>
                          <a:spcPts val="300"/>
                        </a:spcAft>
                      </a:pPr>
                      <a:r>
                        <a:rPr lang="en-US" sz="1400" dirty="0"/>
                        <a:t>(HS</a:t>
                      </a:r>
                      <a:r>
                        <a:rPr lang="en-US" sz="1400" baseline="0" dirty="0"/>
                        <a:t> series)</a:t>
                      </a:r>
                    </a:p>
                    <a:p>
                      <a:pPr algn="ctr"/>
                      <a:r>
                        <a:rPr lang="en-US" sz="1400" baseline="0" dirty="0"/>
                        <a:t>5 nm</a:t>
                      </a:r>
                    </a:p>
                    <a:p>
                      <a:pPr algn="ctr"/>
                      <a:r>
                        <a:rPr lang="en-US" sz="1400" baseline="0" dirty="0"/>
                        <a:t>(HX series)</a:t>
                      </a:r>
                      <a:endParaRPr lang="en-US" sz="1400" dirty="0"/>
                    </a:p>
                  </a:txBody>
                  <a:tcPr anchor="ctr">
                    <a:solidFill>
                      <a:srgbClr val="7DFFB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7697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Laptop APU</a:t>
                      </a:r>
                    </a:p>
                    <a:p>
                      <a:pPr algn="ctr"/>
                      <a:r>
                        <a:rPr lang="en-US" sz="1400" dirty="0"/>
                        <a:t>processors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6664978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486" y="454781"/>
            <a:ext cx="922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did AMD enhanced the IC technology of their Zen families 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488987"/>
            <a:ext cx="92670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above data shows, AMD’s IC technology used to implement the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family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more or less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follows Moore’s rule.</a:t>
            </a:r>
            <a:endParaRPr kumimoji="0" lang="en-US" sz="1600" b="0" i="0" u="none" strike="noStrike" kern="1200" cap="none" spc="-4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B12AD6-5C40-2976-5275-AA67F4B81315}"/>
              </a:ext>
            </a:extLst>
          </p:cNvPr>
          <p:cNvSpPr txBox="1"/>
          <p:nvPr/>
        </p:nvSpPr>
        <p:spPr>
          <a:xfrm>
            <a:off x="3894010" y="2185041"/>
            <a:ext cx="1465237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 (CPU)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 nm (IO)</a:t>
            </a:r>
            <a:endParaRPr kumimoji="0" lang="hu-HU" sz="14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F0A50-C920-AFF5-A898-7947E407EF62}"/>
              </a:ext>
            </a:extLst>
          </p:cNvPr>
          <p:cNvSpPr txBox="1"/>
          <p:nvPr/>
        </p:nvSpPr>
        <p:spPr>
          <a:xfrm>
            <a:off x="5288682" y="2169599"/>
            <a:ext cx="124104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 nm (CPU)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14 nm (IO)</a:t>
            </a:r>
            <a:endParaRPr kumimoji="0" lang="hu-HU" sz="14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F5503A-D14B-3A85-BC99-AA2911BA83F1}"/>
              </a:ext>
            </a:extLst>
          </p:cNvPr>
          <p:cNvSpPr txBox="1"/>
          <p:nvPr/>
        </p:nvSpPr>
        <p:spPr>
          <a:xfrm>
            <a:off x="7831310" y="2168713"/>
            <a:ext cx="124104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5 nm (CPU)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 nm (IO)</a:t>
            </a:r>
            <a:endParaRPr kumimoji="0" lang="hu-HU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1DC2B89-3B26-EB9B-451A-8C30C1CDBB91}"/>
              </a:ext>
            </a:extLst>
          </p:cNvPr>
          <p:cNvSpPr/>
          <p:nvPr/>
        </p:nvSpPr>
        <p:spPr>
          <a:xfrm>
            <a:off x="17885" y="6082267"/>
            <a:ext cx="9144000" cy="584775"/>
          </a:xfrm>
          <a:prstGeom prst="roundRect">
            <a:avLst/>
          </a:prstGeom>
          <a:solidFill>
            <a:srgbClr val="DDF2FF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9D9CC9-AB6D-F1CC-5D76-DEB58C67C2DF}"/>
              </a:ext>
            </a:extLst>
          </p:cNvPr>
          <p:cNvSpPr txBox="1"/>
          <p:nvPr/>
        </p:nvSpPr>
        <p:spPr>
          <a:xfrm>
            <a:off x="215899" y="6121868"/>
            <a:ext cx="90686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APU: Accelerated Processing Unit: It is AMD’s terminology for a processor, including a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   GPU (Graphics Processing Unit).</a:t>
            </a:r>
            <a:endParaRPr lang="hu-HU" sz="1600" spc="-30" dirty="0" err="1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38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42965"/>
            <a:ext cx="7404100" cy="504825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1. AMD’s rise, fall and recovery</a:t>
            </a:r>
          </a:p>
        </p:txBody>
      </p:sp>
    </p:spTree>
    <p:extLst>
      <p:ext uri="{BB962C8B-B14F-4D97-AF65-F5344CB8AC3E}">
        <p14:creationId xmlns:p14="http://schemas.microsoft.com/office/powerpoint/2010/main" val="529678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438" y="458925"/>
            <a:ext cx="914400" cy="95644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Key concepts of AMD’s Zen family? -1 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0" y="876681"/>
            <a:ext cx="9122979" cy="4716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850" y="922796"/>
            <a:ext cx="9438280" cy="12054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Aft>
                <a:spcPts val="600"/>
              </a:spcAft>
              <a:defRPr/>
            </a:pPr>
            <a:r>
              <a:rPr lang="en-US" sz="1600" spc="-80" dirty="0">
                <a:solidFill>
                  <a:srgbClr val="FF0000"/>
                </a:solidFill>
              </a:rPr>
              <a:t>Two critical design decisions </a:t>
            </a:r>
            <a:r>
              <a:rPr lang="en-US" sz="1600" spc="-80" dirty="0">
                <a:solidFill>
                  <a:srgbClr val="000000"/>
                </a:solidFill>
              </a:rPr>
              <a:t>paved the way to AMD's Zen family's success : </a:t>
            </a:r>
          </a:p>
          <a:p>
            <a:pPr lvl="0" defTabSz="914400" fontAlgn="base"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The first one is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approach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the monolithic implementation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of processors.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this approach has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implications: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0758" y="3239011"/>
            <a:ext cx="5663287" cy="111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2) If  processors are built up of multiple dies, obviously, an appropriate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packaging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technology </a:t>
            </a: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also needed</a:t>
            </a: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developed for it the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(Multi-Chip Module)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packaging technology.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/>
              </a:rPr>
              <a:t>    Later AMD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extended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V-cache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technique (in 2022)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                                                      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3580" y="2082566"/>
            <a:ext cx="8517075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1) If processors are built upon multiple dies, an appropriate </a:t>
            </a: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cache coherent interconnect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is needed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 together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multiple dies effectively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AMD’s answer for it was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(IF).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IF may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 multiple processors of a 2S server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well.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6289" y="4413292"/>
            <a:ext cx="89102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AMD’s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second salient design decision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was to implement the Zen family as 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modular, multi-die design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when all processor types,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like client, server, and HEDT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processors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are built up of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building blocks (dies),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similar to Lego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So,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family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was born and entered the market 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2017.</a:t>
            </a:r>
          </a:p>
        </p:txBody>
      </p:sp>
    </p:spTree>
    <p:extLst>
      <p:ext uri="{BB962C8B-B14F-4D97-AF65-F5344CB8AC3E}">
        <p14:creationId xmlns:p14="http://schemas.microsoft.com/office/powerpoint/2010/main" val="308071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8D82E-B359-4066-6D1D-35729E7FA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(5)</a:t>
            </a:r>
            <a:endParaRPr lang="hu-H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2D1D2C-C865-A978-4763-C39A66ABDFA8}"/>
              </a:ext>
            </a:extLst>
          </p:cNvPr>
          <p:cNvSpPr txBox="1"/>
          <p:nvPr/>
        </p:nvSpPr>
        <p:spPr>
          <a:xfrm>
            <a:off x="97087" y="446002"/>
            <a:ext cx="6668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AMD implemented their modular multi-die concept?</a:t>
            </a:r>
            <a:endParaRPr kumimoji="0" lang="hu-HU" sz="1800" b="0" i="0" u="none" strike="noStrike" kern="1200" cap="none" spc="-30" normalizeH="0" baseline="0" noProof="0" dirty="0" err="1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35148D-5392-FACD-362E-8B83A925591A}"/>
              </a:ext>
            </a:extLst>
          </p:cNvPr>
          <p:cNvSpPr/>
          <p:nvPr/>
        </p:nvSpPr>
        <p:spPr>
          <a:xfrm>
            <a:off x="0" y="815334"/>
            <a:ext cx="9126115" cy="1188000"/>
          </a:xfrm>
          <a:prstGeom prst="roundRect">
            <a:avLst/>
          </a:prstGeom>
          <a:solidFill>
            <a:srgbClr val="DDEEFF"/>
          </a:solidFill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A0B8-CD8B-4D1A-4AA8-0E178C4BFC27}"/>
              </a:ext>
            </a:extLst>
          </p:cNvPr>
          <p:cNvSpPr txBox="1"/>
          <p:nvPr/>
        </p:nvSpPr>
        <p:spPr>
          <a:xfrm>
            <a:off x="255588" y="815334"/>
            <a:ext cx="894693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in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and Zen+-based lines,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opted for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homogeneous modular design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while using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same building blocks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however,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their Zen 2-based processors,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changed to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hybrid modular design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with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different building blocks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detailed next. </a:t>
            </a:r>
            <a:endParaRPr kumimoji="0" lang="hu-HU" sz="1600" b="0" i="0" u="none" strike="noStrike" kern="1200" cap="none" spc="-3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2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88" t="27352" r="20320" b="21692"/>
          <a:stretch/>
        </p:blipFill>
        <p:spPr>
          <a:xfrm>
            <a:off x="17885" y="1616385"/>
            <a:ext cx="8742203" cy="36174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86" y="468550"/>
            <a:ext cx="9330503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8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</a:t>
            </a:r>
            <a:r>
              <a:rPr kumimoji="0" lang="en-US" sz="1800" b="0" i="0" u="none" strike="noStrike" kern="1200" cap="none" spc="-9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homogeneous, modular multi-die implementation of the Zen/Zen+ families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Homogeneous, modular multi-die implementation </a:t>
            </a:r>
            <a:r>
              <a:rPr kumimoji="0" lang="en-US" sz="16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means that AMD built up gaming DT-, HEDT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8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8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server processors out of the </a:t>
            </a:r>
            <a:r>
              <a:rPr kumimoji="0" lang="en-US" sz="1600" b="0" i="0" u="none" strike="noStrike" kern="1200" cap="none" spc="-8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same die types </a:t>
            </a:r>
            <a:r>
              <a:rPr kumimoji="0" lang="en-US" sz="1600" b="0" i="0" u="none" strike="noStrike" kern="1200" cap="none" spc="-8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en-US" sz="1600" b="0" i="0" u="none" strike="noStrike" kern="1200" cap="none" spc="-8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single or multiple dies) </a:t>
            </a:r>
            <a:r>
              <a:rPr kumimoji="0" lang="en-US" sz="1600" b="0" i="0" u="none" strike="noStrike" kern="1200" cap="none" spc="-8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(2017/2018) [233]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353" y="5180475"/>
            <a:ext cx="2695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 DT (Ryzen 1/2000X)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9581" y="5180475"/>
            <a:ext cx="1417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 (EPYC)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2050" y="5180475"/>
            <a:ext cx="19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HEDT (</a:t>
            </a:r>
            <a:r>
              <a:rPr kumimoji="0" lang="en-US" sz="14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Threadripper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87" y="5582958"/>
            <a:ext cx="9088322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seen above,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 DT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 contain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single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whereas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HEDT-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processors include up to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 basic dies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approach is basically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modular since,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processors are built up of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same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building blocks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except APU dies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that include a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GPU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are implemented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monolithically.</a:t>
            </a:r>
            <a:endParaRPr kumimoji="0" lang="en-US" sz="1600" b="0" i="0" u="none" strike="noStrike" kern="1200" cap="none" spc="-6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93245" y="2368804"/>
            <a:ext cx="1080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Basic die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(Zeppelin)</a:t>
            </a:r>
          </a:p>
        </p:txBody>
      </p:sp>
    </p:spTree>
    <p:extLst>
      <p:ext uri="{BB962C8B-B14F-4D97-AF65-F5344CB8AC3E}">
        <p14:creationId xmlns:p14="http://schemas.microsoft.com/office/powerpoint/2010/main" val="424649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(7)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0" y="912601"/>
            <a:ext cx="9122979" cy="244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86" y="937848"/>
            <a:ext cx="8917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Beginning with the Zen 2-based processors (2019),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changed to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hybrid, modular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approach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with different processor types built up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out of a set of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 building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blocks (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called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dies).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3303" y="1726157"/>
            <a:ext cx="5702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basic dies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 chose the following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four die types: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0111" y="2042965"/>
            <a:ext cx="823519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CPU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(they do not include GPUs)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 dies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(including both CPUs, GPUs, and memory and IO connection)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different IO dies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(they link together CPU dies and provide memory and IO connection,  as shown next.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3303" y="3180171"/>
            <a:ext cx="8552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486" y="458925"/>
            <a:ext cx="6054409" cy="41204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AMD’s hybrid, modular implementation of the Zen 2 and further lines -1 </a:t>
            </a:r>
          </a:p>
        </p:txBody>
      </p:sp>
    </p:spTree>
    <p:extLst>
      <p:ext uri="{BB962C8B-B14F-4D97-AF65-F5344CB8AC3E}">
        <p14:creationId xmlns:p14="http://schemas.microsoft.com/office/powerpoint/2010/main" val="60155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(8)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463560"/>
            <a:ext cx="8288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hybrid, modular implementation of the Zen 2 and further lines -2</a:t>
            </a:r>
            <a:endParaRPr kumimoji="0" lang="en-US" sz="1800" b="0" i="0" u="none" strike="noStrike" kern="1200" cap="none" spc="-6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3" b="20743"/>
          <a:stretch/>
        </p:blipFill>
        <p:spPr>
          <a:xfrm>
            <a:off x="0" y="1373452"/>
            <a:ext cx="9144000" cy="29304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487" y="4523480"/>
            <a:ext cx="914400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(Rome) as well 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HEDT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(not indicated in the Figure)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are set up of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8 CCD dies and a Server IO die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whereas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 DT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(Matisse) include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two CCD dies and a Client IO die,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seen above.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APU processors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(client processors with a GPU) are, however, an exception, as they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emained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monolithic,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implemented on a single die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872790"/>
            <a:ext cx="9122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10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did AMD implement gaming DT-, HEDT- and server processors out of </a:t>
            </a:r>
            <a:r>
              <a:rPr kumimoji="0" lang="en-US" sz="1600" b="0" i="0" u="none" strike="noStrike" kern="1200" cap="none" spc="-1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multiple different dies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C35719-1867-2EE8-034C-7754C19AE17D}"/>
              </a:ext>
            </a:extLst>
          </p:cNvPr>
          <p:cNvSpPr txBox="1"/>
          <p:nvPr/>
        </p:nvSpPr>
        <p:spPr>
          <a:xfrm>
            <a:off x="7542075" y="3184107"/>
            <a:ext cx="1143646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(Gaming DT)</a:t>
            </a:r>
            <a:endParaRPr lang="hu-HU" sz="12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BC47A3-D3FA-E3F3-8449-1B0720695294}"/>
              </a:ext>
            </a:extLst>
          </p:cNvPr>
          <p:cNvSpPr txBox="1"/>
          <p:nvPr/>
        </p:nvSpPr>
        <p:spPr>
          <a:xfrm>
            <a:off x="8096489" y="2147557"/>
            <a:ext cx="804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(Server)</a:t>
            </a:r>
            <a:endParaRPr lang="hu-HU" sz="12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7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8056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Summing up the evolution of AMD’s modular multi-die design approach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60" dirty="0">
                <a:solidFill>
                  <a:srgbClr val="2D2D8A"/>
                </a:solidFill>
                <a:latin typeface="Verdana"/>
              </a:rPr>
              <a:t>   underlying </a:t>
            </a: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Zen families [</a:t>
            </a: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226]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58403" y="1330147"/>
            <a:ext cx="8820000" cy="3026118"/>
            <a:chOff x="158403" y="1488551"/>
            <a:chExt cx="8820000" cy="3128479"/>
          </a:xfrm>
        </p:grpSpPr>
        <p:pic>
          <p:nvPicPr>
            <p:cNvPr id="1026" name="Picture 2" descr="Ryzen 7000 Tech Day - Keynote 22.jpeg (8400×2362)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76" b="7785"/>
            <a:stretch/>
          </p:blipFill>
          <p:spPr bwMode="auto">
            <a:xfrm>
              <a:off x="160154" y="1488551"/>
              <a:ext cx="8805167" cy="31284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58403" y="4062616"/>
              <a:ext cx="8820000" cy="51481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4572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7" name="Right Brace 6"/>
          <p:cNvSpPr/>
          <p:nvPr/>
        </p:nvSpPr>
        <p:spPr bwMode="auto">
          <a:xfrm rot="5400000">
            <a:off x="5086878" y="2111817"/>
            <a:ext cx="252000" cy="4896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Right Brace 7"/>
          <p:cNvSpPr/>
          <p:nvPr/>
        </p:nvSpPr>
        <p:spPr bwMode="auto">
          <a:xfrm rot="5400000">
            <a:off x="1645142" y="4055817"/>
            <a:ext cx="252000" cy="1008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900" y="4699255"/>
            <a:ext cx="2500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Homogeneous multi-die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50584" y="4729825"/>
            <a:ext cx="1831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Hybrid multi-die</a:t>
            </a:r>
          </a:p>
        </p:txBody>
      </p:sp>
      <p:sp>
        <p:nvSpPr>
          <p:cNvPr id="11" name="Right Brace 10"/>
          <p:cNvSpPr/>
          <p:nvPr/>
        </p:nvSpPr>
        <p:spPr bwMode="auto">
          <a:xfrm rot="5400000">
            <a:off x="4334479" y="1954928"/>
            <a:ext cx="252000" cy="6480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64380" y="5369561"/>
            <a:ext cx="241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Both are modular designs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-21716" y="5677339"/>
            <a:ext cx="9144000" cy="1117746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403" y="5742145"/>
            <a:ext cx="940332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AMD's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Zen- and Zen+ based processor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families used a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homogeneous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layout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while </a:t>
            </a:r>
          </a:p>
          <a:p>
            <a:pPr lvl="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later versions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opted for a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hybrid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multi-die layout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Both approaches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modular,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based on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building blocks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to construct processors.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-1130544" y="4911034"/>
            <a:ext cx="45719" cy="45719"/>
          </a:xfrm>
          <a:prstGeom prst="roundRect">
            <a:avLst/>
          </a:prstGeom>
        </p:spPr>
        <p:txBody>
          <a:bodyPr wrap="square" rtlCol="0" anchor="ctr">
            <a:spAutoFit/>
          </a:bodyPr>
          <a:lstStyle/>
          <a:p>
            <a:pPr marL="285750" marR="0" lvl="0" indent="-28575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634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6" grpId="0"/>
      <p:bldP spid="10" grpId="0"/>
      <p:bldP spid="11" grpId="0" animBg="1"/>
      <p:bldP spid="12" grpId="0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50" y="458925"/>
            <a:ext cx="8298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Why has the Zen 2 family an outstanding role within the Zen families?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(10)</a:t>
            </a:r>
          </a:p>
        </p:txBody>
      </p:sp>
      <p:sp>
        <p:nvSpPr>
          <p:cNvPr id="5" name="Rectangle 4"/>
          <p:cNvSpPr/>
          <p:nvPr/>
        </p:nvSpPr>
        <p:spPr>
          <a:xfrm>
            <a:off x="-21716" y="1207773"/>
            <a:ext cx="9165716" cy="1152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750" y="816206"/>
            <a:ext cx="9425375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family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AMD’s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 hybrid, modular multi-die design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But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its importance arises from its success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since its first revision, the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 family retook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the performance leadership from Intel in 2020.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Consequently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subsequent generations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(such as the Zen 3 or Zen 4 families)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have followed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the basic design of the Zen 2 family.</a:t>
            </a:r>
          </a:p>
        </p:txBody>
      </p:sp>
    </p:spTree>
    <p:extLst>
      <p:ext uri="{BB962C8B-B14F-4D97-AF65-F5344CB8AC3E}">
        <p14:creationId xmlns:p14="http://schemas.microsoft.com/office/powerpoint/2010/main" val="154393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 Introduction to AMD’s Zen families (11)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" y="458925"/>
            <a:ext cx="6691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</a:t>
            </a:r>
            <a:r>
              <a:rPr lang="en-US" spc="-30" dirty="0" err="1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wi</a:t>
            </a:r>
            <a:r>
              <a:rPr kumimoji="0" lang="en-US" sz="1800" b="0" i="0" u="none" strike="noStrike" kern="1200" cap="none" spc="-30" normalizeH="0" baseline="0" noProof="0" dirty="0" err="1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ll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we present the huge field of AMD’s Zen families?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658" y="775733"/>
            <a:ext cx="9162893" cy="587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pointed out, AMD’s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critical design decision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relating to their Zen family was to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implement it in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multi-die fashion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rather than monolithic, like most competing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designs.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Since multi-die designs are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expected to gain momentum recently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due to their benefits,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Section 3.1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devoted to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multi-die processor designs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general while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pointing out its benefits.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Sections 3.2 and 3.3 cover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two techniques required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multi-die designs: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interconnecting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packaging multiple dies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Nevertheless, to reduce the length of our discussion,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these Sections are restricted to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AMD’s related techniques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that is, to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IF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(Infinity Fabric)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2D MCM,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well as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3D V-cache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techniques.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Section 4.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will acquaint the reader with the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 family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that is, with AMD’s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first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hybrid multi-die design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that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underlies all subsequent Zen generations.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600" spc="-6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Its first update, the Zen 3 family,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regained the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performance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crown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from Intel.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Section 5.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we will show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how dynamically the Zen family evolved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Next,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Section 6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presents a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case example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; the chosen one is AMD’s recent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4-based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 DT processor line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(Ryzen 7000X) since recently this line competes with Intel’s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highest performance 13</a:t>
            </a:r>
            <a:r>
              <a:rPr kumimoji="0" lang="en-US" sz="1600" b="0" i="0" u="none" strike="noStrike" kern="1200" cap="none" spc="-3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gen. Raptor Lake DT line.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Finally, 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Section 7.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we give an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overview of AMD’s Zen families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in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Annex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we summarize their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key features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39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50365" y="1667767"/>
            <a:ext cx="7981734" cy="720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3. Why the multi-die approach is gaining momentum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 and how to implement it? 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537450" y="2697393"/>
            <a:ext cx="7994650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The multi-die approach – a general view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534274" y="3242851"/>
            <a:ext cx="7997825" cy="469721"/>
            <a:chOff x="699" y="1652"/>
            <a:chExt cx="4448" cy="546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54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3.2 AMD’s Infinity Fabric (IF) </a:t>
              </a:r>
              <a:r>
                <a:rPr kumimoji="0" lang="en-GB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cache coherent interconnect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537450" y="3792307"/>
            <a:ext cx="7994650" cy="468314"/>
            <a:chOff x="699" y="1540"/>
            <a:chExt cx="4448" cy="295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951" y="1540"/>
              <a:ext cx="4196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3.3 AMD’s MCM 2D and 3D V-cache packaging techniques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99" y="1573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526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49506" y="2042965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3.</a:t>
            </a:r>
            <a:r>
              <a:rPr kumimoji="0" lang="hu-HU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1 </a:t>
            </a: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The multi-die approach – a general view</a:t>
            </a:r>
          </a:p>
        </p:txBody>
      </p:sp>
    </p:spTree>
    <p:extLst>
      <p:ext uri="{BB962C8B-B14F-4D97-AF65-F5344CB8AC3E}">
        <p14:creationId xmlns:p14="http://schemas.microsoft.com/office/powerpoint/2010/main" val="7115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660" t="45036" r="18936" b="19787"/>
          <a:stretch/>
        </p:blipFill>
        <p:spPr>
          <a:xfrm>
            <a:off x="64188" y="2928058"/>
            <a:ext cx="9107660" cy="28423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2630" y="6021731"/>
            <a:ext cx="9198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From all the firms founded by former employees of Fairchild,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only AMD and Intel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survived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409" y="815334"/>
            <a:ext cx="8996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Emergence and concentration of semiconductor companies in the US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909" y="1159575"/>
            <a:ext cx="8857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Around 1960,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Fairchild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became 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pioneer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inventing advanced transistor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technologies and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integrated circuits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 1960). 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482" y="1780814"/>
            <a:ext cx="9918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Nevertheless, as scientists employed by Fairchild Semiconductor became frustrated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by the vendor’s management practices, mostly about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1965-1975,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they set out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on their own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founded several semiconductor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companies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shown in the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following Table.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1113717" y="5674227"/>
            <a:ext cx="7546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Table: Companies founded by former employees of Fairchild [115]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50" y="458925"/>
            <a:ext cx="368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1. AMD’s rise, fall and recovery</a:t>
            </a:r>
          </a:p>
        </p:txBody>
      </p:sp>
    </p:spTree>
    <p:extLst>
      <p:ext uri="{BB962C8B-B14F-4D97-AF65-F5344CB8AC3E}">
        <p14:creationId xmlns:p14="http://schemas.microsoft.com/office/powerpoint/2010/main" val="172730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7" grpId="0"/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517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3.1 The multi-die approach – a general 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331" y="854935"/>
            <a:ext cx="879760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When AMD’s multi-die approach for implementing processors appeared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2017,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it was by far not new.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Both Intel and AMD had already designed dual-die processors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before 2017.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Moreover, </a:t>
            </a:r>
            <a:r>
              <a:rPr kumimoji="0" lang="en-US" sz="1600" b="0" i="0" u="none" strike="noStrike" kern="1200" cap="none" spc="-7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recent years,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multi-die approach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has become increasingly popular for </a:t>
            </a:r>
          </a:p>
          <a:p>
            <a:pPr lvl="0" defTabSz="914400">
              <a:defRPr/>
            </a:pP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implementing processors,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so it is worth becoming acquainted with this technique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a broader context.</a:t>
            </a:r>
          </a:p>
        </p:txBody>
      </p:sp>
    </p:spTree>
    <p:extLst>
      <p:ext uri="{BB962C8B-B14F-4D97-AF65-F5344CB8AC3E}">
        <p14:creationId xmlns:p14="http://schemas.microsoft.com/office/powerpoint/2010/main" val="266231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(2)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203710" y="1157650"/>
            <a:ext cx="2571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</a:t>
            </a:r>
          </a:p>
        </p:txBody>
      </p: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1433674" y="1954947"/>
            <a:ext cx="27508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Homogeneous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processors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4687012" y="1951507"/>
            <a:ext cx="25410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multi-die processors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2776033" y="1706447"/>
            <a:ext cx="3204000" cy="232996"/>
            <a:chOff x="4075935" y="2238556"/>
            <a:chExt cx="2931651" cy="232996"/>
          </a:xfrm>
        </p:grpSpPr>
        <p:cxnSp>
          <p:nvCxnSpPr>
            <p:cNvPr id="32" name="Straight Connector 31"/>
            <p:cNvCxnSpPr/>
            <p:nvPr/>
          </p:nvCxnSpPr>
          <p:spPr bwMode="auto">
            <a:xfrm flipH="1">
              <a:off x="4104271" y="2238556"/>
              <a:ext cx="1540655" cy="19547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>
              <a:endCxn id="34" idx="2"/>
            </p:cNvCxnSpPr>
            <p:nvPr/>
          </p:nvCxnSpPr>
          <p:spPr bwMode="auto">
            <a:xfrm>
              <a:off x="5614198" y="2238556"/>
              <a:ext cx="1321388" cy="18948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Oval 13"/>
            <p:cNvSpPr>
              <a:spLocks noChangeArrowheads="1"/>
            </p:cNvSpPr>
            <p:nvPr/>
          </p:nvSpPr>
          <p:spPr bwMode="auto">
            <a:xfrm>
              <a:off x="6935586" y="239203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5" name="Oval 13"/>
            <p:cNvSpPr>
              <a:spLocks noChangeArrowheads="1"/>
            </p:cNvSpPr>
            <p:nvPr/>
          </p:nvSpPr>
          <p:spPr bwMode="auto">
            <a:xfrm>
              <a:off x="4075935" y="2399552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6" name="Text Box 9"/>
          <p:cNvSpPr txBox="1">
            <a:spLocks noChangeArrowheads="1"/>
          </p:cNvSpPr>
          <p:nvPr/>
        </p:nvSpPr>
        <p:spPr bwMode="auto">
          <a:xfrm>
            <a:off x="5053415" y="1438882"/>
            <a:ext cx="184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Text Box 9"/>
          <p:cNvSpPr txBox="1">
            <a:spLocks noChangeArrowheads="1"/>
          </p:cNvSpPr>
          <p:nvPr/>
        </p:nvSpPr>
        <p:spPr bwMode="auto">
          <a:xfrm>
            <a:off x="3261509" y="2707817"/>
            <a:ext cx="184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7355" y="2361568"/>
            <a:ext cx="3886820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the same type,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properly interconnected </a:t>
            </a:r>
          </a:p>
        </p:txBody>
      </p:sp>
      <p:sp>
        <p:nvSpPr>
          <p:cNvPr id="41" name="Rectangle 40"/>
          <p:cNvSpPr/>
          <p:nvPr/>
        </p:nvSpPr>
        <p:spPr>
          <a:xfrm>
            <a:off x="4514400" y="2378190"/>
            <a:ext cx="3186079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different types,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properly interconnected.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438" y="471640"/>
            <a:ext cx="6410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possible approach to overview multi-die processors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34668E-556A-5E3D-D611-48E53970C661}"/>
              </a:ext>
            </a:extLst>
          </p:cNvPr>
          <p:cNvSpPr/>
          <p:nvPr/>
        </p:nvSpPr>
        <p:spPr>
          <a:xfrm>
            <a:off x="1197720" y="1909622"/>
            <a:ext cx="2999503" cy="1224000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9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(3)</a:t>
            </a:r>
          </a:p>
        </p:txBody>
      </p:sp>
      <p:sp>
        <p:nvSpPr>
          <p:cNvPr id="4" name="Oval 13"/>
          <p:cNvSpPr>
            <a:spLocks noChangeArrowheads="1"/>
          </p:cNvSpPr>
          <p:nvPr/>
        </p:nvSpPr>
        <p:spPr bwMode="auto">
          <a:xfrm>
            <a:off x="7436100" y="1535385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7486" y="458925"/>
            <a:ext cx="9026843" cy="1190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Homogeneous multi-die processors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It is worth to differentiate homogeneous multi-die processors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according to their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purpose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follows: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127974" y="1567753"/>
            <a:ext cx="27508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Homogeneous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processors</a:t>
            </a:r>
          </a:p>
        </p:txBody>
      </p:sp>
      <p:sp>
        <p:nvSpPr>
          <p:cNvPr id="7" name="Oval 13"/>
          <p:cNvSpPr>
            <a:spLocks noChangeArrowheads="1"/>
          </p:cNvSpPr>
          <p:nvPr/>
        </p:nvSpPr>
        <p:spPr bwMode="auto">
          <a:xfrm>
            <a:off x="6759421" y="1614862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32698" y="3236967"/>
            <a:ext cx="225093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Aiming at an early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 entry</a:t>
            </a:r>
          </a:p>
        </p:txBody>
      </p:sp>
      <p:cxnSp>
        <p:nvCxnSpPr>
          <p:cNvPr id="10" name="Straight Connector 9"/>
          <p:cNvCxnSpPr/>
          <p:nvPr/>
        </p:nvCxnSpPr>
        <p:spPr bwMode="auto">
          <a:xfrm flipH="1">
            <a:off x="1713297" y="2821138"/>
            <a:ext cx="2779329" cy="24217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4492625" y="2821138"/>
            <a:ext cx="3014836" cy="2813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202367" y="2491627"/>
            <a:ext cx="184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865913" y="2078003"/>
            <a:ext cx="3290127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the same type,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properly interconnected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4492625" y="2821138"/>
            <a:ext cx="5820" cy="27545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2B6E1772-2ADE-9533-8FBD-5CCCE8FD635A}"/>
              </a:ext>
            </a:extLst>
          </p:cNvPr>
          <p:cNvSpPr/>
          <p:nvPr/>
        </p:nvSpPr>
        <p:spPr>
          <a:xfrm>
            <a:off x="57486" y="3729410"/>
            <a:ext cx="3082861" cy="1600438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Such designs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allowed entering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 dual- or quad-core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processor market earlier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than it would happen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when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needed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IC technology should </a:t>
            </a: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waited for.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04613884-7B3E-C566-813E-52DA44AECF12}"/>
              </a:ext>
            </a:extLst>
          </p:cNvPr>
          <p:cNvSpPr/>
          <p:nvPr/>
        </p:nvSpPr>
        <p:spPr>
          <a:xfrm>
            <a:off x="162483" y="3191394"/>
            <a:ext cx="2865078" cy="2232000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2627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9162188" cy="6976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Homogeneous multi-die processors aiming at an early market entry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1: Intel’s first dual-die, dual core </a:t>
            </a:r>
            <a:r>
              <a:rPr kumimoji="0" lang="en-US" sz="1800" b="0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cs typeface="+mn-cs"/>
              </a:rPr>
              <a:t>DT Pentium D-820 (5/2005) </a:t>
            </a:r>
            <a:r>
              <a:rPr kumimoji="0" lang="en-US" sz="1800" b="0" i="0" u="none" strike="noStrike" kern="1200" cap="none" spc="-6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cs typeface="+mn-cs"/>
              </a:rPr>
              <a:t>[91], [92]</a:t>
            </a:r>
            <a:r>
              <a:rPr kumimoji="0" lang="en-US" sz="1800" b="0" i="0" u="none" strike="noStrike" kern="1200" cap="none" spc="-6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pic>
        <p:nvPicPr>
          <p:cNvPr id="5" name="Picture 2" descr="intel pentium D 8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691" y="1348096"/>
            <a:ext cx="6180893" cy="384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1361146" y="4975373"/>
            <a:ext cx="6401427" cy="1711101"/>
            <a:chOff x="982995" y="4562699"/>
            <a:chExt cx="6837329" cy="22356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/>
            <a:srcRect l="1310" t="1754" r="1443" b="2795"/>
            <a:stretch/>
          </p:blipFill>
          <p:spPr>
            <a:xfrm>
              <a:off x="982995" y="4562699"/>
              <a:ext cx="2773817" cy="22356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8091" y="4775656"/>
              <a:ext cx="3892233" cy="20052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2958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(5)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188" y="458925"/>
            <a:ext cx="876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Example 2: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Intel’s dual-die dual- and quad core early server and client processors</a:t>
            </a:r>
            <a:r>
              <a:rPr kumimoji="0" lang="en-US" sz="1800" b="0" i="0" u="none" strike="noStrike" kern="1200" cap="none" spc="-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038" y="1179423"/>
            <a:ext cx="8739893" cy="1031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Paxville DP 2.8: (2x1C), 2xDP-enhanced Pentium 4 Prescott, 90 nm (10/2005)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5000 (Dempsey): (2x1C) DP, ~ the 65 nm shrink of the 90 nm Paxville DP 2.8 (5/2006)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5300 (Clowertown): (2x2C) 2xCore 2-based 65 nm 2C Xeon 5100 (Woodcrest), 11/2006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25174" y="2242837"/>
            <a:ext cx="3663885" cy="1616023"/>
            <a:chOff x="2925174" y="1863907"/>
            <a:chExt cx="3663885" cy="1745990"/>
          </a:xfrm>
        </p:grpSpPr>
        <p:pic>
          <p:nvPicPr>
            <p:cNvPr id="7" name="Picture 6" descr=" 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5174" y="1863907"/>
              <a:ext cx="1736679" cy="1745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 descr="clovertown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5645" y="1870810"/>
              <a:ext cx="1843414" cy="1723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37404" y="2682174"/>
            <a:ext cx="2149948" cy="770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Xeon 5300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(Clowertown) 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4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], [</a:t>
            </a:r>
            <a:r>
              <a:rPr kumimoji="0" lang="hu-HU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5</a:t>
            </a: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Times New Roman" pitchFamily="18" charset="0"/>
              </a:rPr>
              <a:t>]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3608" y="4115425"/>
            <a:ext cx="7548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Xeon 5400 Harpertown: 2x2C, 2x Core 2-based 45 nm 2C Harpertown (11/2007)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146" y="4540451"/>
            <a:ext cx="9159752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client processors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There are further examples of Intel’s dual die Core 2 (65 nm) or Penryn (45 nm) based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dual or quad core client processors as well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that are however not detailed here. </a:t>
            </a:r>
          </a:p>
        </p:txBody>
      </p:sp>
      <p:sp>
        <p:nvSpPr>
          <p:cNvPr id="14" name="TextBox 13"/>
          <p:cNvSpPr txBox="1"/>
          <p:nvPr/>
        </p:nvSpPr>
        <p:spPr>
          <a:xfrm flipH="1">
            <a:off x="59405" y="809673"/>
            <a:ext cx="5494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 processors</a:t>
            </a:r>
          </a:p>
        </p:txBody>
      </p:sp>
    </p:spTree>
    <p:extLst>
      <p:ext uri="{BB962C8B-B14F-4D97-AF65-F5344CB8AC3E}">
        <p14:creationId xmlns:p14="http://schemas.microsoft.com/office/powerpoint/2010/main" val="98721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(6)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27974" y="1250945"/>
            <a:ext cx="27508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Homogeneous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processors</a:t>
            </a: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6759421" y="1298054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900" y="2902838"/>
            <a:ext cx="225093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Aiming at an early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 entry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663121" y="2908677"/>
            <a:ext cx="36706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Aiming at a higher core count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for 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more competitive design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 flipH="1">
            <a:off x="1713297" y="2504330"/>
            <a:ext cx="2779329" cy="24217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4492625" y="2504330"/>
            <a:ext cx="3014836" cy="281329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4202367" y="2174819"/>
            <a:ext cx="184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865913" y="1761195"/>
            <a:ext cx="3290127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the same type,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properly interconnected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09019" y="3188295"/>
            <a:ext cx="2597186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00" spc="-3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uch designs yield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with</a:t>
            </a:r>
            <a:r>
              <a:rPr lang="en-US" sz="13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higher core counts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standard designs offer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to raise competitiveness.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486" y="3333400"/>
            <a:ext cx="3082861" cy="1600438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Such designs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allowed entering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 dual- or quad 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processor market earlier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than it would happen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when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needed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IC technology should </a:t>
            </a: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waited for.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987960" y="2797257"/>
            <a:ext cx="2988000" cy="2031432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4492625" y="2504330"/>
            <a:ext cx="5820" cy="27545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Box 42"/>
          <p:cNvSpPr txBox="1"/>
          <p:nvPr/>
        </p:nvSpPr>
        <p:spPr>
          <a:xfrm>
            <a:off x="57486" y="471217"/>
            <a:ext cx="8638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8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Homogeneous multi-die processors aiming at a higher core count for a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8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</a:t>
            </a:r>
            <a:r>
              <a:rPr kumimoji="0" lang="en-US" sz="1800" b="0" i="0" u="none" strike="noStrike" kern="1200" cap="none" spc="-8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competitive</a:t>
            </a:r>
            <a:r>
              <a:rPr kumimoji="0" lang="en-US" sz="1800" b="0" i="0" u="none" strike="noStrike" kern="1200" cap="none" spc="-10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design</a:t>
            </a:r>
          </a:p>
        </p:txBody>
      </p:sp>
    </p:spTree>
    <p:extLst>
      <p:ext uri="{BB962C8B-B14F-4D97-AF65-F5344CB8AC3E}">
        <p14:creationId xmlns:p14="http://schemas.microsoft.com/office/powerpoint/2010/main" val="387596081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7179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1: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dual-die 12- or 16-core server processors</a:t>
            </a:r>
            <a:endParaRPr kumimoji="0" lang="en-US" sz="18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8154" y="1983331"/>
            <a:ext cx="8132354" cy="10182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6100 (Magny-Course): 2x6C, 2xBulldozer-based 45 nm Istambul die, (3/2010)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6200 (Interlagos): 2x8C, 2xBulldozer-based 32 nm Orochi die, (11/2011)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6300 (Abu Dhabi): 2x8C, 2xPiledriver-based 32 nm Abu Dhabi die, (11/2012)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Opteron 6400 (Warsaw): 2x8C, 2xPiledriver-based, 32-nm Abu-Dhabi die, (2014)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486" y="854935"/>
            <a:ext cx="93183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 2010s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 had more advanced IC technology than AMD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; as a consequence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 was forced to use dual dies to compete with Intel’s 8 to 18-core server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processors.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003" y="1666678"/>
            <a:ext cx="2252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85770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(8)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911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 2: Intel’s dual-die 56-core Cascade Lake 9200-AP processor (2019)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3502" y="815590"/>
            <a:ext cx="9028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Cascade Lake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9200-AP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implemented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 two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(14 nm)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Cascade Lake-SP dies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properly interconnected (presumable by a UPI bus) and enclosed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 BGA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(Ball Grid Array)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package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in the Figure below. 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10070" y="1774920"/>
            <a:ext cx="2812080" cy="2776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7086" y="4554125"/>
            <a:ext cx="5265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Dual-chip module of  the 9200-AP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28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6515" y="4959170"/>
            <a:ext cx="902811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This design was spurred by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AMD’s 64-core 7 nm Zen 2-based server processors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since at that time, Intel offered only up to 28-core designs. 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note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that the 9200-AP was sold 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 OEMs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it has to be surface-mounted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(soldered) onto the mainboard rather than to be inserted into a socket.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888" y="6354325"/>
            <a:ext cx="61698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OEM: Original Equipment Manufacturer (like Dell, hp etc.)</a:t>
            </a:r>
          </a:p>
        </p:txBody>
      </p:sp>
    </p:spTree>
    <p:extLst>
      <p:ext uri="{BB962C8B-B14F-4D97-AF65-F5344CB8AC3E}">
        <p14:creationId xmlns:p14="http://schemas.microsoft.com/office/powerpoint/2010/main" val="187679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(9)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872" t="33231" r="63767" b="24752"/>
          <a:stretch/>
        </p:blipFill>
        <p:spPr>
          <a:xfrm>
            <a:off x="3950903" y="2444819"/>
            <a:ext cx="4528954" cy="4220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62415"/>
            <a:ext cx="9317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3: Intel’s quad-die up to 60-core 2S Sapphire Rapids server processor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3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(2023)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087" y="1086808"/>
            <a:ext cx="9251956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Since 2022 AMD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up to 96-core server processors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 the market, whereas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Intel’s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offer ended up at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40 cores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(Whitley 2021, except a dual-die implementation providing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up to 2x28 cores, as discussed before).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motivated Intel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design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multi-die server processors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with up to 60 cores.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2836" y="5524904"/>
            <a:ext cx="341856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Intel’s up to 60-core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2S Sapphire Rapids server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 (2023) built up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four 15-core dies (tiles)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234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5998959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(10)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127974" y="1132142"/>
            <a:ext cx="27508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Homogeneous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processors</a:t>
            </a:r>
          </a:p>
        </p:txBody>
      </p:sp>
      <p:sp>
        <p:nvSpPr>
          <p:cNvPr id="5" name="Oval 13"/>
          <p:cNvSpPr>
            <a:spLocks noChangeArrowheads="1"/>
          </p:cNvSpPr>
          <p:nvPr/>
        </p:nvSpPr>
        <p:spPr bwMode="auto">
          <a:xfrm>
            <a:off x="6759421" y="1179251"/>
            <a:ext cx="72000" cy="72000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11900" y="2784035"/>
            <a:ext cx="225093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Aiming at an early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 entry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552349" y="2789874"/>
            <a:ext cx="367064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Aiming at a competitive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 with higher core count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 flipH="1">
            <a:off x="1713297" y="2385527"/>
            <a:ext cx="2779329" cy="24217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4472233" y="2399374"/>
            <a:ext cx="3035228" cy="267482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lgDash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4202367" y="2056016"/>
            <a:ext cx="184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865913" y="1642392"/>
            <a:ext cx="3290127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the same type,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properly  interconnected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96958" y="3069492"/>
            <a:ext cx="2682850" cy="10926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300" spc="-3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uch designs yield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processors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with</a:t>
            </a:r>
            <a:r>
              <a:rPr lang="en-US" sz="13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higher core counts than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standard designs offer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to raise competitiveness.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486" y="3214597"/>
            <a:ext cx="3082861" cy="1600438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Such designs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allowed entering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the dual- or quad core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processor market earlier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than it would happen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when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needed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IC technology should </a:t>
            </a: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waited for.</a:t>
            </a:r>
            <a:endParaRPr kumimoji="0" lang="en-US" sz="14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997635" y="2697652"/>
            <a:ext cx="3056733" cy="2031432"/>
          </a:xfrm>
          <a:prstGeom prst="roundRect">
            <a:avLst/>
          </a:prstGeom>
          <a:solidFill>
            <a:srgbClr val="DDF2FF"/>
          </a:solidFill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6076838" y="2765320"/>
            <a:ext cx="2948477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Aiming at a modular,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lego-like </a:t>
            </a: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processor design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60948" y="3267497"/>
            <a:ext cx="3344369" cy="116955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such designs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basic die is used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implement </a:t>
            </a: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processor types</a:t>
            </a:r>
            <a:r>
              <a:rPr lang="en-US" sz="14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such as HEDT or server processors.</a:t>
            </a: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492625" y="2385527"/>
            <a:ext cx="5820" cy="27545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57486" y="458788"/>
            <a:ext cx="882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12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c) Homogeneous multi-die processors aiming at a modular, lego-like</a:t>
            </a:r>
            <a:r>
              <a:rPr lang="en-US" spc="-12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processor design</a:t>
            </a:r>
            <a:endParaRPr kumimoji="0" lang="en-US" sz="1800" b="0" i="0" u="none" strike="noStrike" kern="1200" cap="none" spc="-12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8277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3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1. AMD’s rise, fall and recovery (2)</a:t>
            </a:r>
            <a:endParaRPr lang="hu-HU" sz="1700" dirty="0"/>
          </a:p>
        </p:txBody>
      </p:sp>
      <p:sp>
        <p:nvSpPr>
          <p:cNvPr id="33" name="Text Box 58"/>
          <p:cNvSpPr txBox="1">
            <a:spLocks noChangeArrowheads="1"/>
          </p:cNvSpPr>
          <p:nvPr/>
        </p:nvSpPr>
        <p:spPr bwMode="auto">
          <a:xfrm>
            <a:off x="57486" y="458925"/>
            <a:ext cx="41646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Overview of AMD’s processor lines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36688" y="5485796"/>
            <a:ext cx="8959855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Remarks</a:t>
            </a:r>
          </a:p>
          <a:p>
            <a:pPr marL="285750" indent="-285750" defTabSz="9144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The </a:t>
            </a:r>
            <a:r>
              <a:rPr lang="en-US" sz="1600" dirty="0">
                <a:solidFill>
                  <a:srgbClr val="FF0000"/>
                </a:solidFill>
                <a:latin typeface="Arial"/>
              </a:rPr>
              <a:t>K8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processor is highlighted, as it was </a:t>
            </a:r>
            <a:r>
              <a:rPr lang="en-US" sz="1600" dirty="0">
                <a:solidFill>
                  <a:srgbClr val="0070C0"/>
                </a:solidFill>
                <a:latin typeface="Arial"/>
              </a:rPr>
              <a:t>AMD’s first 64-bit x86-64 implementation in 2003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2713905" y="1513977"/>
            <a:ext cx="303474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435100" algn="l"/>
              </a:tabLst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AMD’s in-house designed x86 families</a:t>
            </a: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 4"/>
          <p:cNvSpPr>
            <a:spLocks noChangeArrowheads="1"/>
          </p:cNvSpPr>
          <p:nvPr/>
        </p:nvSpPr>
        <p:spPr bwMode="auto">
          <a:xfrm>
            <a:off x="6838711" y="2327217"/>
            <a:ext cx="6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Oval 5"/>
          <p:cNvSpPr>
            <a:spLocks noChangeArrowheads="1"/>
          </p:cNvSpPr>
          <p:nvPr/>
        </p:nvSpPr>
        <p:spPr bwMode="auto">
          <a:xfrm>
            <a:off x="865066" y="2197042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Oval 6"/>
          <p:cNvSpPr>
            <a:spLocks noChangeArrowheads="1"/>
          </p:cNvSpPr>
          <p:nvPr/>
        </p:nvSpPr>
        <p:spPr bwMode="auto">
          <a:xfrm>
            <a:off x="6791121" y="2238317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Line 7"/>
          <p:cNvSpPr>
            <a:spLocks noChangeShapeType="1"/>
          </p:cNvSpPr>
          <p:nvPr/>
        </p:nvSpPr>
        <p:spPr bwMode="auto">
          <a:xfrm flipV="1">
            <a:off x="911392" y="2006731"/>
            <a:ext cx="7272000" cy="8129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Line 8"/>
          <p:cNvSpPr>
            <a:spLocks noChangeShapeType="1"/>
          </p:cNvSpPr>
          <p:nvPr/>
        </p:nvSpPr>
        <p:spPr bwMode="auto">
          <a:xfrm rot="5400000" flipH="1" flipV="1">
            <a:off x="2178938" y="2109970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Rectangle 9"/>
          <p:cNvSpPr>
            <a:spLocks noChangeArrowheads="1"/>
          </p:cNvSpPr>
          <p:nvPr/>
        </p:nvSpPr>
        <p:spPr bwMode="auto">
          <a:xfrm>
            <a:off x="357816" y="2337649"/>
            <a:ext cx="993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x86 families</a:t>
            </a:r>
          </a:p>
        </p:txBody>
      </p:sp>
      <p:sp>
        <p:nvSpPr>
          <p:cNvPr id="43" name="Line 10"/>
          <p:cNvSpPr>
            <a:spLocks noChangeShapeType="1"/>
          </p:cNvSpPr>
          <p:nvPr/>
        </p:nvSpPr>
        <p:spPr bwMode="auto">
          <a:xfrm rot="-5400000" flipH="1" flipV="1">
            <a:off x="801293" y="2105379"/>
            <a:ext cx="19685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Line 11"/>
          <p:cNvSpPr>
            <a:spLocks noChangeShapeType="1"/>
          </p:cNvSpPr>
          <p:nvPr/>
        </p:nvSpPr>
        <p:spPr bwMode="auto">
          <a:xfrm rot="-5400000" flipH="1" flipV="1">
            <a:off x="6728415" y="2121634"/>
            <a:ext cx="211138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Oval 13"/>
          <p:cNvSpPr>
            <a:spLocks noChangeArrowheads="1"/>
          </p:cNvSpPr>
          <p:nvPr/>
        </p:nvSpPr>
        <p:spPr bwMode="auto">
          <a:xfrm>
            <a:off x="2247326" y="2200217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3295074" y="2337410"/>
            <a:ext cx="993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Intermediate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families</a:t>
            </a:r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4820940" y="2340597"/>
            <a:ext cx="110607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Bulldozer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family</a:t>
            </a: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6548930" y="2340597"/>
            <a:ext cx="6139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Cat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family</a:t>
            </a:r>
          </a:p>
        </p:txBody>
      </p:sp>
      <p:sp>
        <p:nvSpPr>
          <p:cNvPr id="50" name="Rectangle 49"/>
          <p:cNvSpPr>
            <a:spLocks noChangeArrowheads="1"/>
          </p:cNvSpPr>
          <p:nvPr/>
        </p:nvSpPr>
        <p:spPr bwMode="auto">
          <a:xfrm>
            <a:off x="7919895" y="2337410"/>
            <a:ext cx="6428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 Zen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family</a:t>
            </a:r>
          </a:p>
        </p:txBody>
      </p:sp>
      <p:sp>
        <p:nvSpPr>
          <p:cNvPr id="51" name="Line 8"/>
          <p:cNvSpPr>
            <a:spLocks noChangeShapeType="1"/>
          </p:cNvSpPr>
          <p:nvPr/>
        </p:nvSpPr>
        <p:spPr bwMode="auto">
          <a:xfrm rot="5400000" flipH="1" flipV="1">
            <a:off x="3671557" y="2112531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Oval 13"/>
          <p:cNvSpPr>
            <a:spLocks noChangeArrowheads="1"/>
          </p:cNvSpPr>
          <p:nvPr/>
        </p:nvSpPr>
        <p:spPr bwMode="auto">
          <a:xfrm>
            <a:off x="3739945" y="220277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Line 8"/>
          <p:cNvSpPr>
            <a:spLocks noChangeShapeType="1"/>
          </p:cNvSpPr>
          <p:nvPr/>
        </p:nvSpPr>
        <p:spPr bwMode="auto">
          <a:xfrm rot="5400000" flipH="1" flipV="1">
            <a:off x="5253337" y="2112531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Oval 13"/>
          <p:cNvSpPr>
            <a:spLocks noChangeArrowheads="1"/>
          </p:cNvSpPr>
          <p:nvPr/>
        </p:nvSpPr>
        <p:spPr bwMode="auto">
          <a:xfrm>
            <a:off x="5321725" y="220277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 rot="5400000" flipH="1" flipV="1">
            <a:off x="8110376" y="2112531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Oval 13"/>
          <p:cNvSpPr>
            <a:spLocks noChangeArrowheads="1"/>
          </p:cNvSpPr>
          <p:nvPr/>
        </p:nvSpPr>
        <p:spPr bwMode="auto">
          <a:xfrm>
            <a:off x="8178764" y="220277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7" name="Line 8"/>
          <p:cNvSpPr>
            <a:spLocks noChangeShapeType="1"/>
          </p:cNvSpPr>
          <p:nvPr/>
        </p:nvSpPr>
        <p:spPr bwMode="auto">
          <a:xfrm rot="5400000" flipH="1" flipV="1">
            <a:off x="4407618" y="1892086"/>
            <a:ext cx="198000" cy="31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203975" y="2896055"/>
            <a:ext cx="1112805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11h/12h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(Clients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(2008-2011)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34768" y="2896055"/>
            <a:ext cx="1579278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15h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(High-performance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(2011-2016)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278517" y="2896055"/>
            <a:ext cx="108439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14h/16h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(Low-power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oriented)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(2011-2015)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83556" y="2912895"/>
            <a:ext cx="1439817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17h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(Modular design)</a:t>
            </a:r>
            <a:endParaRPr kumimoji="0" lang="hu-HU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(2017- )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69168" y="2896055"/>
            <a:ext cx="104067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K5/K6/K7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(32-bit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(clients)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1996-2003)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388" y="4832753"/>
            <a:ext cx="190353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K7: Athlon (1999-2003)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3553" y="5088129"/>
            <a:ext cx="1827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Clients: Laptops/DTs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530478" y="2929268"/>
            <a:ext cx="1411808" cy="252000"/>
          </a:xfrm>
          <a:prstGeom prst="roundRect">
            <a:avLst/>
          </a:prstGeom>
          <a:solidFill>
            <a:srgbClr val="DDEEFF"/>
          </a:solidFill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12"/>
          <p:cNvSpPr>
            <a:spLocks noChangeArrowheads="1"/>
          </p:cNvSpPr>
          <p:nvPr/>
        </p:nvSpPr>
        <p:spPr bwMode="auto">
          <a:xfrm>
            <a:off x="1665911" y="2341731"/>
            <a:ext cx="11589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64-bit Hammer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family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539228" y="2901336"/>
            <a:ext cx="1394934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K8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/K10/K10.5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families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(08h/10h/10.5h)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(Servers,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clients)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2003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-2009)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775E36-2830-818D-4788-4404C705FAED}"/>
              </a:ext>
            </a:extLst>
          </p:cNvPr>
          <p:cNvSpPr txBox="1"/>
          <p:nvPr/>
        </p:nvSpPr>
        <p:spPr>
          <a:xfrm>
            <a:off x="255588" y="833189"/>
            <a:ext cx="8702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 designing in-house processors,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 licensed and manufactured Intel’s processors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50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/>
      <p:bldP spid="43" grpId="0" animBg="1"/>
      <p:bldP spid="44" grpId="0" animBg="1"/>
      <p:bldP spid="46" grpId="0" animBg="1"/>
      <p:bldP spid="47" grpId="0"/>
      <p:bldP spid="48" grpId="0"/>
      <p:bldP spid="49" grpId="0"/>
      <p:bldP spid="50" grpId="0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/>
      <p:bldP spid="60" grpId="0"/>
      <p:bldP spid="61" grpId="0"/>
      <p:bldP spid="62" grpId="0"/>
      <p:bldP spid="63" grpId="0"/>
      <p:bldP spid="2" grpId="0"/>
      <p:bldP spid="5" grpId="0"/>
      <p:bldP spid="3" grpId="0" animBg="1"/>
      <p:bldP spid="65" grpId="0"/>
      <p:bldP spid="66" grpId="0"/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488" t="27352" r="20320" b="21692"/>
          <a:stretch/>
        </p:blipFill>
        <p:spPr>
          <a:xfrm>
            <a:off x="17885" y="1290546"/>
            <a:ext cx="8742203" cy="36919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86" y="419169"/>
            <a:ext cx="8969122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Example: AMD’s Zen and Zen+ families, as HEDT (Threadripper) and server</a:t>
            </a:r>
          </a:p>
          <a:p>
            <a:pPr>
              <a:spcAft>
                <a:spcPts val="300"/>
              </a:spcAft>
            </a:pP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(EPYC) processors, built up of multiple homogeneous dies (2017/18) [</a:t>
            </a:r>
            <a:r>
              <a:rPr lang="hu-HU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233</a:t>
            </a:r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353" y="4942869"/>
            <a:ext cx="2695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Gaming DT (Ryzen 1/2000X)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9581" y="4942869"/>
            <a:ext cx="1417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Server (EPYC)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52050" y="4942869"/>
            <a:ext cx="19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HEDT (Threadripper)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3245" y="2131198"/>
            <a:ext cx="1080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Basic die</a:t>
            </a:r>
          </a:p>
          <a:p>
            <a:pPr algn="ctr"/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(Zeppelin)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885" y="5300577"/>
            <a:ext cx="9126115" cy="152854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6688" y="5329453"/>
            <a:ext cx="9124742" cy="1426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As seen above,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the same basic die is used to implement gaming DT-,HEDT- and server</a:t>
            </a:r>
          </a:p>
          <a:p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processors, while gaming DT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processors incorporate 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single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and up to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8 cores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</a:p>
          <a:p>
            <a:pPr>
              <a:spcAft>
                <a:spcPts val="4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whereas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HEDT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 processors include up to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 basic dies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32 cores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We note that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APU dies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(dies with a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GPU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and 4 CPU cores) are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exceptions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since AMD  </a:t>
            </a:r>
          </a:p>
          <a:p>
            <a:pPr>
              <a:spcAft>
                <a:spcPts val="4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implemented these dies necessarily differently on a single die</a:t>
            </a:r>
            <a:r>
              <a:rPr lang="en-US" sz="1600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en-US" sz="1600" spc="-6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760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(12)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458925"/>
            <a:ext cx="766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AMD's cost argumentation for choosing the multi-die approach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4" y="6006628"/>
            <a:ext cx="9144000" cy="402403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81" y="6041174"/>
            <a:ext cx="914400" cy="36785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600" spc="-150" dirty="0">
                <a:latin typeface="Verdana" panose="020B0604030504040204" pitchFamily="34" charset="0"/>
                <a:ea typeface="Verdana" panose="020B0604030504040204" pitchFamily="34" charset="0"/>
              </a:rPr>
              <a:t>With the multi-die approach, AMD expects </a:t>
            </a:r>
            <a:r>
              <a:rPr lang="en-US" sz="1600" spc="-1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higher yields </a:t>
            </a:r>
            <a:r>
              <a:rPr lang="en-US" sz="1600" spc="-15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1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lower cost </a:t>
            </a:r>
            <a:r>
              <a:rPr lang="en-US" sz="1600" spc="-1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vs. the monolithic implementation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1532" y="1028124"/>
            <a:ext cx="9144000" cy="4850343"/>
          </a:xfrm>
          <a:prstGeom prst="round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93" y="1156285"/>
            <a:ext cx="8991600" cy="4722182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 bwMode="auto">
          <a:xfrm>
            <a:off x="7136566" y="4410718"/>
            <a:ext cx="1250577" cy="753035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38589" y="1460372"/>
            <a:ext cx="909521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GB" sz="15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(CCX: 4-core Core CompleX)</a:t>
            </a:r>
          </a:p>
        </p:txBody>
      </p:sp>
    </p:spTree>
    <p:extLst>
      <p:ext uri="{BB962C8B-B14F-4D97-AF65-F5344CB8AC3E}">
        <p14:creationId xmlns:p14="http://schemas.microsoft.com/office/powerpoint/2010/main" val="1572241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486" y="458925"/>
            <a:ext cx="7298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 and cons of AMD’s homogeneous multi-die approach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3.1 The multi-die approach – a general view (13)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0510" y="926117"/>
            <a:ext cx="9134802" cy="4788000"/>
          </a:xfrm>
          <a:prstGeom prst="roundRect">
            <a:avLst/>
          </a:prstGeom>
          <a:solidFill>
            <a:srgbClr val="DDEEFF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6859" y="1231576"/>
            <a:ext cx="8777852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Manufacturing large dies,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such as server dies) costs less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they are segmented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several smaller dies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since smaller dies have lower failure rates and thus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higher yields and thus lower costs.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600" dirty="0">
                <a:latin typeface="Verdana"/>
              </a:rPr>
              <a:t>multi-die approach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allows the use of a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modular, lego-like design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concept for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implementing processors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  <a:r>
              <a:rPr lang="en-US" sz="1600" dirty="0">
                <a:latin typeface="Verdana"/>
              </a:rPr>
              <a:t>in such a way that processors for different market 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segments, like mobiles, desktops, HEDTs, or servers, may be built up basically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</a:t>
            </a:r>
            <a:r>
              <a:rPr lang="en-US" sz="1600" spc="-30" dirty="0">
                <a:latin typeface="Verdana"/>
              </a:rPr>
              <a:t>from the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same set of basic dies, </a:t>
            </a:r>
            <a:r>
              <a:rPr lang="en-US" sz="1600" spc="-30" dirty="0">
                <a:solidFill>
                  <a:srgbClr val="FF0000"/>
                </a:solidFill>
                <a:latin typeface="Verdana"/>
              </a:rPr>
              <a:t>reducing development and manufacturing costs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.</a:t>
            </a:r>
            <a:endParaRPr kumimoji="0" lang="en-US" sz="1600" b="0" i="0" u="none" strike="noStrike" kern="1200" cap="none" spc="-3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0916" y="998804"/>
            <a:ext cx="6286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1480" y="3134335"/>
            <a:ext cx="8864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spc="-20" dirty="0">
                <a:latin typeface="Verdana"/>
              </a:rPr>
              <a:t>In addition, while using a </a:t>
            </a:r>
            <a:r>
              <a:rPr lang="en-US" sz="1600" spc="-20" dirty="0">
                <a:solidFill>
                  <a:srgbClr val="0070C0"/>
                </a:solidFill>
                <a:latin typeface="Verdana"/>
              </a:rPr>
              <a:t>modular concept, in large core count server processors,</a:t>
            </a:r>
          </a:p>
          <a:p>
            <a:pPr lvl="0" fontAlgn="base"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 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memory channels and I/O links are ab ovo linearly scaled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 with the core count.</a:t>
            </a:r>
            <a:endParaRPr lang="en-US" sz="16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3850" y="3840583"/>
            <a:ext cx="89672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spc="-30" dirty="0">
                <a:solidFill>
                  <a:srgbClr val="0070C0"/>
                </a:solidFill>
                <a:latin typeface="Verdana"/>
              </a:rPr>
              <a:t>When processors are built up of multiple dies, the dies need to be </a:t>
            </a:r>
            <a:r>
              <a:rPr lang="en-US" sz="1600" spc="-30" dirty="0">
                <a:solidFill>
                  <a:srgbClr val="FF0000"/>
                </a:solidFill>
                <a:latin typeface="Verdana"/>
              </a:rPr>
              <a:t>linked together </a:t>
            </a:r>
          </a:p>
          <a:p>
            <a:pPr lvl="0" fontAlgn="base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FF0000"/>
                </a:solidFill>
                <a:latin typeface="Verdana"/>
              </a:rPr>
              <a:t>        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by an efficient cache coherent interconnect and control fabric.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 </a:t>
            </a:r>
          </a:p>
          <a:p>
            <a:pPr fontAlgn="base">
              <a:defRPr/>
            </a:pPr>
            <a:r>
              <a:rPr lang="en-US" sz="1600" dirty="0">
                <a:latin typeface="Verdana"/>
              </a:rPr>
              <a:t>     This causes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additional transfer latencies </a:t>
            </a:r>
            <a:r>
              <a:rPr lang="en-US" sz="1600" dirty="0">
                <a:solidFill>
                  <a:srgbClr val="000000"/>
                </a:solidFill>
                <a:latin typeface="Verdana"/>
              </a:rPr>
              <a:t>that degrade performance and gives</a:t>
            </a:r>
          </a:p>
          <a:p>
            <a:pPr fontAlgn="base">
              <a:spcAft>
                <a:spcPts val="60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       rise to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extra power consumption.</a:t>
            </a:r>
          </a:p>
          <a:p>
            <a:pPr marL="285750" lvl="0" indent="-285750" fontAlgn="base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/>
              </a:rPr>
              <a:t>Multiple dies need to be packed together by 2D/2.5D or 3D packaging technologies</a:t>
            </a:r>
          </a:p>
          <a:p>
            <a:pPr lvl="0" fontAlgn="base"/>
            <a:r>
              <a:rPr lang="en-US" sz="1600" dirty="0">
                <a:latin typeface="Verdana"/>
              </a:rPr>
              <a:t>      (to be discussed in Section 3.2), this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/>
              </a:rPr>
              <a:t>increases fabrication costs.</a:t>
            </a:r>
            <a:r>
              <a:rPr lang="en-US" sz="1600" dirty="0">
                <a:solidFill>
                  <a:srgbClr val="0070C0"/>
                </a:solidFill>
                <a:latin typeface="Verdana"/>
              </a:rPr>
              <a:t>   </a:t>
            </a:r>
            <a:endParaRPr lang="en-US" sz="1600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4254" y="3568817"/>
            <a:ext cx="8967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</a:t>
            </a:r>
          </a:p>
        </p:txBody>
      </p:sp>
    </p:spTree>
    <p:extLst>
      <p:ext uri="{BB962C8B-B14F-4D97-AF65-F5344CB8AC3E}">
        <p14:creationId xmlns:p14="http://schemas.microsoft.com/office/powerpoint/2010/main" val="2196556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(14)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1438" y="471640"/>
            <a:ext cx="36038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Hybrid multi-die</a:t>
            </a: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 -1</a:t>
            </a: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84734826-3153-84EB-BC99-D53F34BDA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3710" y="1157650"/>
            <a:ext cx="257156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processors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4EEA389F-6D9F-3A3A-05C4-414D433886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674" y="1954947"/>
            <a:ext cx="27508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Homogeneous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multi-die processors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BD49A68-776D-7ECD-7846-0297796D0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7012" y="1951507"/>
            <a:ext cx="25410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multi-die processors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6D5314A-BD27-7E2B-B18B-7AA50E9C4D41}"/>
              </a:ext>
            </a:extLst>
          </p:cNvPr>
          <p:cNvGrpSpPr/>
          <p:nvPr/>
        </p:nvGrpSpPr>
        <p:grpSpPr>
          <a:xfrm>
            <a:off x="2776033" y="1706447"/>
            <a:ext cx="3204000" cy="232996"/>
            <a:chOff x="4075935" y="2238556"/>
            <a:chExt cx="2931651" cy="23299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75A7DC1-E253-61F3-13DA-BAD445DDA4F7}"/>
                </a:ext>
              </a:extLst>
            </p:cNvPr>
            <p:cNvCxnSpPr/>
            <p:nvPr/>
          </p:nvCxnSpPr>
          <p:spPr bwMode="auto">
            <a:xfrm flipH="1">
              <a:off x="4104271" y="2238556"/>
              <a:ext cx="1540655" cy="19547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3125FBB-3E12-57FE-D0EE-A1B863CE6F80}"/>
                </a:ext>
              </a:extLst>
            </p:cNvPr>
            <p:cNvCxnSpPr>
              <a:endCxn id="10" idx="2"/>
            </p:cNvCxnSpPr>
            <p:nvPr/>
          </p:nvCxnSpPr>
          <p:spPr bwMode="auto">
            <a:xfrm>
              <a:off x="5614198" y="2238556"/>
              <a:ext cx="1321388" cy="18948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" name="Oval 13">
              <a:extLst>
                <a:ext uri="{FF2B5EF4-FFF2-40B4-BE49-F238E27FC236}">
                  <a16:creationId xmlns:a16="http://schemas.microsoft.com/office/drawing/2014/main" id="{43572375-1898-6502-459C-4A04418B93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5586" y="2392036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Oval 13">
              <a:extLst>
                <a:ext uri="{FF2B5EF4-FFF2-40B4-BE49-F238E27FC236}">
                  <a16:creationId xmlns:a16="http://schemas.microsoft.com/office/drawing/2014/main" id="{F62AC7A2-2FF3-425E-12AB-BAA01A985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935" y="2399552"/>
              <a:ext cx="72000" cy="72000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2" name="Text Box 9">
            <a:extLst>
              <a:ext uri="{FF2B5EF4-FFF2-40B4-BE49-F238E27FC236}">
                <a16:creationId xmlns:a16="http://schemas.microsoft.com/office/drawing/2014/main" id="{883591DD-9ED8-9ADC-428C-E994081F7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415" y="1438882"/>
            <a:ext cx="184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48E4BF60-0456-3383-69ED-F8497B584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1509" y="2707817"/>
            <a:ext cx="184730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9850B14-E5AF-5884-28B9-A3B37A3DF722}"/>
              </a:ext>
            </a:extLst>
          </p:cNvPr>
          <p:cNvSpPr/>
          <p:nvPr/>
        </p:nvSpPr>
        <p:spPr>
          <a:xfrm>
            <a:off x="827355" y="2361568"/>
            <a:ext cx="3886820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the same type,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properly interconnected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9FAADD8-5BD8-5EAF-BFDC-4A52BD0362F3}"/>
              </a:ext>
            </a:extLst>
          </p:cNvPr>
          <p:cNvSpPr/>
          <p:nvPr/>
        </p:nvSpPr>
        <p:spPr>
          <a:xfrm>
            <a:off x="4514400" y="2378190"/>
            <a:ext cx="3186079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different types,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properly interconnected.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10AFBB2-6BF4-34F8-967F-AE0B31F71C91}"/>
              </a:ext>
            </a:extLst>
          </p:cNvPr>
          <p:cNvSpPr/>
          <p:nvPr/>
        </p:nvSpPr>
        <p:spPr>
          <a:xfrm>
            <a:off x="4582173" y="1909622"/>
            <a:ext cx="2999503" cy="1296000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7670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(15)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954946" y="1409349"/>
            <a:ext cx="25410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multi-die processors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76456" y="1864907"/>
            <a:ext cx="3186079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different types,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properly interconnected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08144" y="2941602"/>
            <a:ext cx="408664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in-package integration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instead of on-board interconnection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10227" y="2654602"/>
            <a:ext cx="3924000" cy="195470"/>
            <a:chOff x="2928383" y="2121449"/>
            <a:chExt cx="2831315" cy="195470"/>
          </a:xfrm>
        </p:grpSpPr>
        <p:cxnSp>
          <p:nvCxnSpPr>
            <p:cNvPr id="9" name="Straight Connector 8"/>
            <p:cNvCxnSpPr/>
            <p:nvPr/>
          </p:nvCxnSpPr>
          <p:spPr bwMode="auto">
            <a:xfrm flipH="1">
              <a:off x="2928383" y="2121449"/>
              <a:ext cx="1540655" cy="19547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4438310" y="2121449"/>
              <a:ext cx="1321388" cy="18948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4" name="TextBox 13"/>
          <p:cNvSpPr txBox="1"/>
          <p:nvPr/>
        </p:nvSpPr>
        <p:spPr>
          <a:xfrm>
            <a:off x="57486" y="458925"/>
            <a:ext cx="8888587" cy="91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Hybrid multi-die processors 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Again it is worth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differentiate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hybrid multi-die processors according to their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purpose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follows: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ADCEDB-92DB-66D4-D11A-E4EEC3DCC2AC}"/>
              </a:ext>
            </a:extLst>
          </p:cNvPr>
          <p:cNvSpPr/>
          <p:nvPr/>
        </p:nvSpPr>
        <p:spPr>
          <a:xfrm>
            <a:off x="255491" y="3497547"/>
            <a:ext cx="3841229" cy="143629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These designs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integrate two dies into a single package; the CPU die and another die that implements a dedicated feature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 the processor (like the GPU).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It is usually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forerunner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of the on-die integration of the feature in concern. </a:t>
            </a:r>
          </a:p>
        </p:txBody>
      </p:sp>
      <p:sp>
        <p:nvSpPr>
          <p:cNvPr id="15" name="Rounded Rectangle 12">
            <a:extLst>
              <a:ext uri="{FF2B5EF4-FFF2-40B4-BE49-F238E27FC236}">
                <a16:creationId xmlns:a16="http://schemas.microsoft.com/office/drawing/2014/main" id="{63D69422-9672-5F74-699E-6127AA5BD9C4}"/>
              </a:ext>
            </a:extLst>
          </p:cNvPr>
          <p:cNvSpPr/>
          <p:nvPr/>
        </p:nvSpPr>
        <p:spPr>
          <a:xfrm>
            <a:off x="318697" y="3461439"/>
            <a:ext cx="3744000" cy="1512000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2763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(16)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458925"/>
            <a:ext cx="10154653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a) Hybrid, multi-die processors providing in-package integration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1: Intel’s Pentium Pro processor with in-package integrated L2 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(1995)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93535" y="1528152"/>
            <a:ext cx="6286900" cy="1742173"/>
            <a:chOff x="508643" y="1530671"/>
            <a:chExt cx="8533998" cy="2909854"/>
          </a:xfrm>
        </p:grpSpPr>
        <p:pic>
          <p:nvPicPr>
            <p:cNvPr id="1026" name="Picture 2" descr="https://upload.wikimedia.org/wikipedia/commons/3/3a/CPU_Pentium_Pr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643" y="1530671"/>
              <a:ext cx="3137833" cy="29098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cdn11.bigcommerce.com/s-p52by1ef7/images/stencil/1280x1280/products/71996/72236/27216252__76455__69035.1550108504.jpg?c=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7322" y="1694656"/>
              <a:ext cx="2795319" cy="27015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548639" y="4065073"/>
            <a:ext cx="3059615" cy="1917037"/>
            <a:chOff x="1058779" y="4464517"/>
            <a:chExt cx="3059615" cy="1917037"/>
          </a:xfrm>
        </p:grpSpPr>
        <p:sp>
          <p:nvSpPr>
            <p:cNvPr id="11" name="Rectangle 10"/>
            <p:cNvSpPr/>
            <p:nvPr/>
          </p:nvSpPr>
          <p:spPr>
            <a:xfrm>
              <a:off x="1058779" y="4475747"/>
              <a:ext cx="1058779" cy="875899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059615" y="4464517"/>
              <a:ext cx="1058779" cy="875899"/>
            </a:xfrm>
            <a:prstGeom prst="rect">
              <a:avLst/>
            </a:prstGeom>
            <a:solidFill>
              <a:srgbClr val="DAA600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58779" y="5900287"/>
              <a:ext cx="1058779" cy="462013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58779" y="5900287"/>
              <a:ext cx="1174282" cy="231010"/>
            </a:xfrm>
            <a:prstGeom prst="rect">
              <a:avLst/>
            </a:prstGeom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58779" y="5823286"/>
              <a:ext cx="1058779" cy="558268"/>
            </a:xfrm>
            <a:prstGeom prst="rect">
              <a:avLst/>
            </a:prstGeom>
            <a:solidFill>
              <a:srgbClr val="688A8E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Up-Down Arrow 15"/>
            <p:cNvSpPr/>
            <p:nvPr/>
          </p:nvSpPr>
          <p:spPr>
            <a:xfrm>
              <a:off x="1559291" y="5367224"/>
              <a:ext cx="108000" cy="432000"/>
            </a:xfrm>
            <a:prstGeom prst="up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7" name="Left-Right Arrow 16"/>
            <p:cNvSpPr/>
            <p:nvPr/>
          </p:nvSpPr>
          <p:spPr>
            <a:xfrm>
              <a:off x="2127568" y="4833517"/>
              <a:ext cx="936000" cy="108000"/>
            </a:xfrm>
            <a:prstGeom prst="left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marR="0" lvl="0" indent="-285750" algn="ctr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43359" y="4574309"/>
              <a:ext cx="909864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Back Side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Bus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92444" y="5224528"/>
              <a:ext cx="173637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Front Side Bus (FSB)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)66 MHz)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95898" y="4642252"/>
              <a:ext cx="9643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CPU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(600 MHz)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104193" y="4542477"/>
              <a:ext cx="1011815" cy="671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L2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(300 MHz)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(1/4-1 MB)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212787" y="5852162"/>
              <a:ext cx="75565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North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" b="0" i="0" u="none" strike="noStrike" kern="1200" cap="none" spc="-3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+mn-cs"/>
                </a:rPr>
                <a:t> Bridge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973389" y="3296101"/>
            <a:ext cx="2658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CPU and L2 dies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the Pentium Pro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235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734725" y="3313748"/>
            <a:ext cx="3343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Pentium Pro package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235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9248" y="6093885"/>
            <a:ext cx="44383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Introduction and interpretation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of the terms Front Side Bus/Back Side Bus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00765" y="3950367"/>
            <a:ext cx="4237057" cy="23852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When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Intel introduced</a:t>
            </a:r>
          </a:p>
          <a:p>
            <a:pPr lvl="0" algn="ctr" defTabSz="914400"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 in-package integrated L2 cache </a:t>
            </a:r>
          </a:p>
          <a:p>
            <a:pPr lvl="0" algn="ctr" defTabSz="914400"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Pentium Pro processor,</a:t>
            </a:r>
          </a:p>
          <a:p>
            <a:pPr lvl="0" algn="ctr" defTabSz="914400"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it became necessary to introduce a bus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interconnecting the CPU and L2 dies,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bus was named 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Back Side Bus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Then, the link interconnecting 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CPU and the North Bridge became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Front Side Bus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FSB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3906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25" grpId="0"/>
      <p:bldP spid="2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(17)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9160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2: Intel’s dual-die Westmere client processor with in-package integrated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pc="-50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r>
              <a:rPr kumimoji="0" lang="en-US" sz="1800" b="0" i="0" u="none" strike="noStrike" kern="1200" cap="none" spc="-5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graphics 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(2010)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52442"/>
          <a:stretch/>
        </p:blipFill>
        <p:spPr>
          <a:xfrm>
            <a:off x="4600871" y="1279861"/>
            <a:ext cx="3773103" cy="22283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4655" y="5290871"/>
            <a:ext cx="38884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Intel’s mobile processor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Verdana"/>
              </a:rPr>
              <a:t>with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in-package integrated graphics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(Arrandale) (2010)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236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854" y="1177691"/>
            <a:ext cx="39147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processor was the forerunner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Intel’s (on-die) integrated graphics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that appeared in the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Sandy Bridge line in 2011.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7686"/>
          <a:stretch/>
        </p:blipFill>
        <p:spPr>
          <a:xfrm>
            <a:off x="4611601" y="3749908"/>
            <a:ext cx="3773103" cy="24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3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(18)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656564" y="1126451"/>
            <a:ext cx="254106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Hybrid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multi-die processors</a:t>
            </a:r>
          </a:p>
        </p:txBody>
      </p:sp>
      <p:sp>
        <p:nvSpPr>
          <p:cNvPr id="7" name="Rectangle 6"/>
          <p:cNvSpPr/>
          <p:nvPr/>
        </p:nvSpPr>
        <p:spPr>
          <a:xfrm>
            <a:off x="2570579" y="1582009"/>
            <a:ext cx="3186079" cy="692497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processor is built up of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multiple dies of different types,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properly interconnected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096058" y="2618936"/>
            <a:ext cx="4716000" cy="1620000"/>
          </a:xfrm>
          <a:prstGeom prst="roundRect">
            <a:avLst/>
          </a:prstGeom>
          <a:ln w="28575">
            <a:solidFill>
              <a:srgbClr val="FF0000"/>
            </a:solidFill>
            <a:prstDash val="sysDot"/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486" y="458925"/>
            <a:ext cx="7392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b) Hybrid, multi-die processors providing an innovative designs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7155" y="3180739"/>
            <a:ext cx="3841229" cy="1436291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These designs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integrate two dies into a single package; the CPU die and another die that implements a dedicated feature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 the processor (like the GPU).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It is usually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forerunner</a:t>
            </a: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of the on-die integration of the feature in concern. . 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7486" y="2701637"/>
            <a:ext cx="4034866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They provide</a:t>
            </a: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in-package integration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300" b="1" dirty="0">
                <a:solidFill>
                  <a:srgbClr val="000000"/>
                </a:solidFill>
                <a:latin typeface="Verdana"/>
              </a:rPr>
              <a:t>instead of on-board interconnection</a:t>
            </a:r>
            <a:endParaRPr kumimoji="0" lang="en-US" altLang="en-US" sz="1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492798" y="2684141"/>
            <a:ext cx="3742543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They provide an innovative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33225" y="2419831"/>
            <a:ext cx="3924000" cy="195470"/>
            <a:chOff x="2928383" y="2121449"/>
            <a:chExt cx="2831315" cy="195470"/>
          </a:xfrm>
        </p:grpSpPr>
        <p:cxnSp>
          <p:nvCxnSpPr>
            <p:cNvPr id="20" name="Straight Connector 19"/>
            <p:cNvCxnSpPr/>
            <p:nvPr/>
          </p:nvCxnSpPr>
          <p:spPr bwMode="auto">
            <a:xfrm flipH="1">
              <a:off x="2928383" y="2121449"/>
              <a:ext cx="1540655" cy="19547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/>
          </p:nvCxnSpPr>
          <p:spPr bwMode="auto">
            <a:xfrm>
              <a:off x="4438310" y="2121449"/>
              <a:ext cx="1321388" cy="189480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lgDash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2" name="TextBox 21"/>
          <p:cNvSpPr txBox="1"/>
          <p:nvPr/>
        </p:nvSpPr>
        <p:spPr>
          <a:xfrm>
            <a:off x="4270391" y="3112192"/>
            <a:ext cx="469732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Such designs may have 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various goals, 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such as</a:t>
            </a:r>
          </a:p>
          <a:p>
            <a:pPr marL="285750" indent="-285750" defTabSz="9144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13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to achieve a </a:t>
            </a:r>
            <a:r>
              <a:rPr lang="en-US" sz="13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modular, </a:t>
            </a:r>
            <a:r>
              <a:rPr lang="en-US" sz="1300" spc="-30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lego</a:t>
            </a:r>
            <a:r>
              <a:rPr lang="en-US" sz="13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-like design</a:t>
            </a:r>
            <a:r>
              <a:rPr lang="en-US" sz="13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or</a:t>
            </a:r>
          </a:p>
          <a:p>
            <a:pPr marL="285750" indent="-285750" defTabSz="914400">
              <a:buFont typeface="Arial" panose="020B0604020202020204" pitchFamily="34" charset="0"/>
              <a:buChar char="•"/>
            </a:pP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allow the implementation of higher-complexity</a:t>
            </a:r>
          </a:p>
          <a:p>
            <a:pPr defTabSz="914400"/>
            <a:r>
              <a:rPr lang="en-US" sz="13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kumimoji="0" lang="en-US" sz="13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designs </a:t>
            </a:r>
            <a:r>
              <a:rPr kumimoji="0" lang="en-US" sz="1400" b="0" i="0" u="none" strike="noStrike" kern="1200" cap="none" spc="-60" normalizeH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than </a:t>
            </a:r>
            <a:r>
              <a:rPr kumimoji="0" lang="en-US" sz="1300" b="0" i="0" u="none" strike="noStrike" kern="1200" cap="none" spc="-6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monolithic implementations would do.</a:t>
            </a:r>
            <a:endParaRPr kumimoji="0" lang="en-US" sz="13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8500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(19)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7196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kumimoji="0" lang="en-US" sz="1800" b="0" i="0" u="none" strike="noStrike" kern="1200" cap="none" spc="-9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Examples 1:</a:t>
            </a:r>
            <a:r>
              <a:rPr 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AMD’s modular, </a:t>
            </a:r>
            <a:r>
              <a:rPr lang="en-US" dirty="0" err="1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lego</a:t>
            </a:r>
            <a:r>
              <a:rPr 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-like Zen 2 family (2018) -1</a:t>
            </a:r>
            <a:endParaRPr kumimoji="0" lang="en-US" sz="1800" b="0" i="0" u="none" strike="noStrike" kern="1200" cap="none" spc="-9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85" y="934137"/>
            <a:ext cx="9144000" cy="3384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215890" y="956201"/>
            <a:ext cx="8928110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Initially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in their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and Zen+ lines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AMD chose a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homogeneous multi-die approach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while designing a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single basic die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implementing gaming DT-,  HEDT- and server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processors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by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numbers of the basic die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as shown earlier.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By contrast, in their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2 design,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AMD switched to the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hybrid, multi-die approach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by designing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four basic dies:</a:t>
            </a:r>
          </a:p>
        </p:txBody>
      </p:sp>
      <p:sp>
        <p:nvSpPr>
          <p:cNvPr id="10" name="TextBox 9"/>
          <p:cNvSpPr txBox="1"/>
          <p:nvPr/>
        </p:nvSpPr>
        <p:spPr>
          <a:xfrm flipH="1">
            <a:off x="651501" y="2366895"/>
            <a:ext cx="8350156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client die with a GPU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called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APU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(Accelerated Processing Unit) that </a:t>
            </a:r>
          </a:p>
          <a:p>
            <a:pPr>
              <a:spcAft>
                <a:spcPts val="3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implements a full-fledged client processor and is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of monolithic design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</a:t>
            </a:r>
            <a:endParaRPr lang="en-US" sz="1600" spc="-3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compute die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called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CCD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(Core Complex Die)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types of IO dies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one for clients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(client IO die)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and another for servers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(server IO die),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2823" y="3710447"/>
            <a:ext cx="87834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and implementing server-, HEDT- and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gaming DT processors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out of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multiple computing</a:t>
            </a:r>
          </a:p>
          <a:p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and IO dies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, as indicated in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the next Figure.</a:t>
            </a:r>
          </a:p>
        </p:txBody>
      </p:sp>
    </p:spTree>
    <p:extLst>
      <p:ext uri="{BB962C8B-B14F-4D97-AF65-F5344CB8AC3E}">
        <p14:creationId xmlns:p14="http://schemas.microsoft.com/office/powerpoint/2010/main" val="68919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(20)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865" y="458925"/>
            <a:ext cx="582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spc="-6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modular, </a:t>
            </a:r>
            <a:r>
              <a:rPr 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lego-like Zen 2 family (2018) -2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3" b="20743"/>
          <a:stretch/>
        </p:blipFill>
        <p:spPr>
          <a:xfrm>
            <a:off x="0" y="1132142"/>
            <a:ext cx="9144000" cy="29304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60" y="4236639"/>
            <a:ext cx="9144000" cy="1053608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6688" y="4236638"/>
            <a:ext cx="9147831" cy="2590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Note that there is 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single CCD die type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and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types of IO dies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one for the client </a:t>
            </a:r>
          </a:p>
          <a:p>
            <a:pPr lvl="0" defTabSz="914400"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processors (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Client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 Die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) and another one for server processors (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Server IO Die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), </a:t>
            </a:r>
          </a:p>
          <a:p>
            <a:pPr lvl="0" defTabSz="914400"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since client and server processors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requirements,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e.g., as far as core</a:t>
            </a:r>
          </a:p>
          <a:p>
            <a:pPr lvl="0" defTabSz="914400">
              <a:spcAft>
                <a:spcPts val="10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counts, memory, or IO bandwidth is considered.</a:t>
            </a:r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fourth building block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is the </a:t>
            </a: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APU die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, which is a die incorporating a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GPU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 (not shown</a:t>
            </a:r>
          </a:p>
          <a:p>
            <a:pPr>
              <a:spcAft>
                <a:spcPts val="600"/>
              </a:spcAft>
            </a:pP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      in the Figure above).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It is an exception since it is a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stand-alone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building block implemented on a single die.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Note also that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CCDs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IO dies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are implemented by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different IC processes </a:t>
            </a:r>
          </a:p>
          <a:p>
            <a:pPr>
              <a:spcAft>
                <a:spcPts val="400"/>
              </a:spcAft>
            </a:pP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to optimize implementation. 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529C62-700A-A20E-FF48-CF79D4FF8278}"/>
              </a:ext>
            </a:extLst>
          </p:cNvPr>
          <p:cNvSpPr txBox="1"/>
          <p:nvPr/>
        </p:nvSpPr>
        <p:spPr>
          <a:xfrm>
            <a:off x="7542075" y="2921111"/>
            <a:ext cx="1143646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(Gaming DT)</a:t>
            </a:r>
            <a:endParaRPr lang="hu-HU" sz="12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9A2FA8-91AB-BD32-9E7C-6572F7D58C77}"/>
              </a:ext>
            </a:extLst>
          </p:cNvPr>
          <p:cNvSpPr txBox="1"/>
          <p:nvPr/>
        </p:nvSpPr>
        <p:spPr>
          <a:xfrm>
            <a:off x="8096489" y="1884561"/>
            <a:ext cx="804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(Server)</a:t>
            </a:r>
            <a:endParaRPr lang="hu-HU" sz="12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58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AMD’s rise, fall and recovery (3)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57486" y="458925"/>
            <a:ext cx="5726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outstanding innovations around 2000 -1 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7486" y="806675"/>
            <a:ext cx="27145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Historical background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452387" y="3654061"/>
            <a:ext cx="45719" cy="457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674" y="5959366"/>
            <a:ext cx="6958123" cy="623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VLIW: Very Large Instruction Word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(Actually, the IA64 makes use of 128-bit instruction bundles).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1940A3-8901-71E9-9417-9799E941DFF3}"/>
              </a:ext>
            </a:extLst>
          </p:cNvPr>
          <p:cNvSpPr/>
          <p:nvPr/>
        </p:nvSpPr>
        <p:spPr>
          <a:xfrm>
            <a:off x="21716" y="1239214"/>
            <a:ext cx="9144000" cy="229293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9B93B-FE30-A0AA-7E37-6D1478702CED}"/>
              </a:ext>
            </a:extLst>
          </p:cNvPr>
          <p:cNvSpPr txBox="1"/>
          <p:nvPr/>
        </p:nvSpPr>
        <p:spPr>
          <a:xfrm>
            <a:off x="115368" y="1239214"/>
            <a:ext cx="9763165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 the 1990s, CISC processors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were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32-bit wide, 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whereas</a:t>
            </a:r>
            <a:r>
              <a:rPr kumimoji="0" lang="en-US" sz="1600" b="0" i="0" u="none" strike="noStrike" kern="1200" cap="none" spc="-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RISCs were mostly 64-bit.</a:t>
            </a:r>
            <a:endParaRPr kumimoji="0" lang="en-US" sz="1600" b="0" i="0" u="none" strike="noStrike" kern="1200" cap="none" spc="-2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To enter the 64-bit market,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Intel and HP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(Hewlett Packard) started HP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cooperation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dirty="0">
                <a:solidFill>
                  <a:srgbClr val="0070C0"/>
                </a:solidFill>
                <a:latin typeface="Verdana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1994.</a:t>
            </a:r>
          </a:p>
          <a:p>
            <a:pPr lvl="0" defTabSz="914400"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The result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Verdana"/>
                <a:ea typeface="+mn-ea"/>
                <a:cs typeface="+mn-cs"/>
              </a:rPr>
              <a:t>this cooperation was </a:t>
            </a:r>
            <a:r>
              <a:rPr lang="en-US" sz="1600" spc="-30" dirty="0">
                <a:solidFill>
                  <a:srgbClr val="0070C0"/>
                </a:solidFill>
              </a:rPr>
              <a:t>Intel’s and HP’s vision: 64-bit computing would be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70C0"/>
                </a:solidFill>
              </a:rPr>
              <a:t>      VLIW-based.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30" dirty="0"/>
              <a:t>Accordingly,  </a:t>
            </a:r>
            <a:r>
              <a:rPr lang="en-US" sz="1600" spc="-30" dirty="0">
                <a:solidFill>
                  <a:srgbClr val="0070C0"/>
                </a:solidFill>
              </a:rPr>
              <a:t>in 1997, they released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VLIW-based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IA-64 ISA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(Intel Architecture 64) </a:t>
            </a:r>
          </a:p>
          <a:p>
            <a:pPr lvl="0" defTabSz="914400"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and based on it, they developed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the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64-bit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Itanium line,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which became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announced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 1999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targeting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high-end DTs to servers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8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(21)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7430"/>
            <a:ext cx="8553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US" spc="-6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AMD’s modular, </a:t>
            </a:r>
            <a:r>
              <a:rPr lang="en-US" dirty="0">
                <a:solidFill>
                  <a:srgbClr val="2D2D8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lego-like Zen 2 family (2018) -3</a:t>
            </a:r>
          </a:p>
        </p:txBody>
      </p:sp>
      <p:sp>
        <p:nvSpPr>
          <p:cNvPr id="6" name="Rectangle 5"/>
          <p:cNvSpPr/>
          <p:nvPr/>
        </p:nvSpPr>
        <p:spPr>
          <a:xfrm>
            <a:off x="13695" y="826762"/>
            <a:ext cx="9144000" cy="1270776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822" y="866432"/>
            <a:ext cx="8535414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Multiple dies are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interconnected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by the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IF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Infinity Fabric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),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processors are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socketed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by </a:t>
            </a:r>
            <a:r>
              <a:rPr lang="en-US" sz="1600" spc="-3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MCM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Multi-Chip Module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) 2D packaging, augmented </a:t>
            </a:r>
          </a:p>
          <a:p>
            <a:pPr>
              <a:spcAft>
                <a:spcPts val="600"/>
              </a:spcAft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l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ater on by the </a:t>
            </a: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3D V-Cache technique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along with the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Zen 3 family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in 2022.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Both issues mentioned above will be discussed in Sections 3.2 and 3.3).</a:t>
            </a:r>
          </a:p>
        </p:txBody>
      </p:sp>
    </p:spTree>
    <p:extLst>
      <p:ext uri="{BB962C8B-B14F-4D97-AF65-F5344CB8AC3E}">
        <p14:creationId xmlns:p14="http://schemas.microsoft.com/office/powerpoint/2010/main" val="244925593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(22)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5910" t="11609" r="32297" b="19704"/>
          <a:stretch/>
        </p:blipFill>
        <p:spPr>
          <a:xfrm>
            <a:off x="4798191" y="2882302"/>
            <a:ext cx="3859731" cy="34473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46" y="3158158"/>
            <a:ext cx="4242727" cy="30030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438" y="458925"/>
            <a:ext cx="7324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Example 2: Intel’s big.little Lakefield processor for laptops (2019)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280" y="6429798"/>
            <a:ext cx="6714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Figure: Main components of the Lakefield processor (2019) [</a:t>
            </a:r>
            <a:r>
              <a:rPr kumimoji="0" lang="hu-HU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237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]</a:t>
            </a:r>
          </a:p>
        </p:txBody>
      </p:sp>
      <p:sp>
        <p:nvSpPr>
          <p:cNvPr id="3" name="Rectangle 2"/>
          <p:cNvSpPr/>
          <p:nvPr/>
        </p:nvSpPr>
        <p:spPr>
          <a:xfrm>
            <a:off x="17885" y="854935"/>
            <a:ext cx="9126115" cy="1539023"/>
          </a:xfrm>
          <a:prstGeom prst="roundRect">
            <a:avLst/>
          </a:prstGeom>
          <a:solidFill>
            <a:srgbClr val="EEEEEE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5890" y="857618"/>
            <a:ext cx="8942128" cy="18389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 Lakefield processor includes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two dies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CPU die (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called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Compute die)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an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IO die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(called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Base die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These dies are interconnected by Intel’s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3D packaging technique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designated </a:t>
            </a:r>
            <a:r>
              <a:rPr kumimoji="0" lang="en-US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Foveros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sz="160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addition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stacked DDR4x POP (Package On Package) memory is </a:t>
            </a:r>
            <a:r>
              <a:rPr lang="en-US" sz="1600" spc="-3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</a:t>
            </a:r>
            <a:r>
              <a:rPr kumimoji="0" lang="en-US" sz="1600" b="0" i="0" u="none" strike="noStrike" kern="1200" cap="none" spc="-3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ncluded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 processor, with both packages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adequately interconnected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processor was hardly utilized; it may instead be considered as a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pilot project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562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3.1 The multi-die approach – a general view (23)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" y="458925"/>
            <a:ext cx="798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Implications of the multi-die approach for implementing processors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7885" y="850411"/>
            <a:ext cx="9144000" cy="2808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157" y="2409648"/>
            <a:ext cx="8474958" cy="11160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If processors are implemented on multiple dies, obviously, an appropriate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3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packaging </a:t>
            </a:r>
            <a:r>
              <a:rPr kumimoji="0" lang="en-US" sz="1600" b="0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technology </a:t>
            </a: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also needed</a:t>
            </a:r>
            <a:r>
              <a:rPr kumimoji="0" lang="en-US" sz="1600" b="0" i="0" u="none" strike="noStrike" kern="1200" cap="none" spc="-9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lvl="0" defTabSz="914400" fontAlgn="base">
              <a:spcAft>
                <a:spcPts val="600"/>
              </a:spcAft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developed the MCM (Multi-Chip Module) 2D packaging technology for it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Later, AMD</a:t>
            </a:r>
            <a:r>
              <a:rPr kumimoji="0" lang="en-US" sz="16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xtended it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V-cache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technique (in 2022)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                                                                        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979" y="1211344"/>
            <a:ext cx="8588248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lang="en-US" sz="1600" spc="-12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If a processor is implemented on multiple dies, an appropriate </a:t>
            </a:r>
            <a:r>
              <a:rPr lang="en-US" sz="1600" spc="-12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cache coherent interconnect 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    is needed for 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linking together multiple dies.</a:t>
            </a:r>
          </a:p>
          <a:p>
            <a:pPr lvl="0" defTabSz="914400">
              <a:spcAft>
                <a:spcPts val="600"/>
              </a:spcAft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AMD’s answer for this requirement was the </a:t>
            </a:r>
            <a:r>
              <a:rPr lang="en-US" sz="1600" dirty="0">
                <a:solidFill>
                  <a:srgbClr val="FF0000"/>
                </a:solidFill>
              </a:rPr>
              <a:t>Infinity Fabric (IF).</a:t>
            </a:r>
            <a:endParaRPr lang="en-US" sz="1600" dirty="0">
              <a:solidFill>
                <a:srgbClr val="000000"/>
              </a:solidFill>
            </a:endParaRPr>
          </a:p>
          <a:p>
            <a:pPr lvl="0" defTabSz="914400">
              <a:defRPr/>
            </a:pPr>
            <a:r>
              <a:rPr lang="en-US" sz="1600" dirty="0">
                <a:solidFill>
                  <a:srgbClr val="FF0000"/>
                </a:solidFill>
              </a:rPr>
              <a:t> </a:t>
            </a:r>
            <a:r>
              <a:rPr lang="en-US" sz="1600" dirty="0">
                <a:solidFill>
                  <a:srgbClr val="000000"/>
                </a:solidFill>
              </a:rPr>
              <a:t>   </a:t>
            </a:r>
            <a:r>
              <a:rPr lang="en-US" sz="1600" spc="-20" dirty="0">
                <a:solidFill>
                  <a:srgbClr val="000000"/>
                </a:solidFill>
              </a:rPr>
              <a:t>The IF may </a:t>
            </a:r>
            <a:r>
              <a:rPr lang="en-US" sz="1600" spc="-20" dirty="0">
                <a:solidFill>
                  <a:srgbClr val="0070C0"/>
                </a:solidFill>
              </a:rPr>
              <a:t>interconnect multiple processors of a 2S server </a:t>
            </a:r>
            <a:r>
              <a:rPr lang="en-US" sz="1600" dirty="0">
                <a:solidFill>
                  <a:srgbClr val="000000"/>
                </a:solidFill>
              </a:rPr>
              <a:t>as well.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9275" y="854935"/>
            <a:ext cx="9504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While using the multi-die technique </a:t>
            </a: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two additional techniques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are needed,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as follows: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854935"/>
            <a:ext cx="7383671" cy="1148490"/>
          </a:xfrm>
          <a:prstGeom prst="rect">
            <a:avLst/>
          </a:prstGeom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40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651501" y="1670562"/>
            <a:ext cx="7762249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3.2 AMD’s Infinity Fabric (IF) </a:t>
            </a:r>
            <a:r>
              <a:rPr lang="en-GB" altLang="en-US" sz="1900" dirty="0">
                <a:solidFill>
                  <a:srgbClr val="FFFFFF"/>
                </a:solidFill>
                <a:latin typeface="Verdana" pitchFamily="34" charset="0"/>
              </a:rPr>
              <a:t>cache coherent interconnect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783635" y="2494729"/>
            <a:ext cx="7587797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3.2.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Overview of the Infinity Fabric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781044" y="2994259"/>
            <a:ext cx="7590388" cy="468000"/>
            <a:chOff x="699" y="1638"/>
            <a:chExt cx="4448" cy="544"/>
          </a:xfrm>
        </p:grpSpPr>
        <p:sp>
          <p:nvSpPr>
            <p:cNvPr id="7" name="AutoShape 8"/>
            <p:cNvSpPr>
              <a:spLocks noChangeArrowheads="1"/>
            </p:cNvSpPr>
            <p:nvPr/>
          </p:nvSpPr>
          <p:spPr bwMode="auto">
            <a:xfrm>
              <a:off x="951" y="1638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3.2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Arial" charset="0"/>
                </a:rPr>
                <a:t>.2 Implementation of the Infinity Fabric (in Annex 1)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7606" y="3785409"/>
            <a:ext cx="87301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Only Section 3.2.1 is discussed, Section 3.2.2 is not part of the Lecture and the exam.</a:t>
            </a:r>
          </a:p>
        </p:txBody>
      </p:sp>
    </p:spTree>
    <p:extLst>
      <p:ext uri="{BB962C8B-B14F-4D97-AF65-F5344CB8AC3E}">
        <p14:creationId xmlns:p14="http://schemas.microsoft.com/office/powerpoint/2010/main" val="4194919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42965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3.2.1 Overview of the Infinity Fabric 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618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eaLnBrk="1" hangingPunct="1">
              <a:defRPr/>
            </a:pPr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(1)</a:t>
            </a:r>
            <a:endParaRPr lang="en-US" altLang="en-US" sz="17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907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3.2.1 Overview of the The Infinity Fabric  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1" y="938085"/>
            <a:ext cx="9101958" cy="1872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9792" y="988096"/>
            <a:ext cx="8870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(IF)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AMD’s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cache coherent interconnect and control network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designed along with the Zen core.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5006" y="1887994"/>
            <a:ext cx="7471661" cy="8694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link together system units 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system-wide control functions,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such as power management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or system security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 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6310" y="1559528"/>
            <a:ext cx="3846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task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of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is: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-21716" y="2908221"/>
            <a:ext cx="9124749" cy="624249"/>
          </a:xfrm>
          <a:prstGeom prst="roundRect">
            <a:avLst/>
          </a:prstGeom>
          <a:solidFill>
            <a:srgbClr val="EEEEEE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092" y="2914187"/>
            <a:ext cx="786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roots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HyperTransport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bus, it is similar to Intel's QPI or UPI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interconnection technology or ARM's CCN (Cache Coherent Network).</a:t>
            </a:r>
          </a:p>
        </p:txBody>
      </p:sp>
    </p:spTree>
    <p:extLst>
      <p:ext uri="{BB962C8B-B14F-4D97-AF65-F5344CB8AC3E}">
        <p14:creationId xmlns:p14="http://schemas.microsoft.com/office/powerpoint/2010/main" val="131457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/>
      <p:bldP spid="4" grpId="0" animBg="1"/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(2)</a:t>
            </a:r>
            <a:endParaRPr lang="en-US" sz="1700" dirty="0"/>
          </a:p>
        </p:txBody>
      </p:sp>
      <p:sp>
        <p:nvSpPr>
          <p:cNvPr id="22" name="TextBox 21"/>
          <p:cNvSpPr txBox="1"/>
          <p:nvPr/>
        </p:nvSpPr>
        <p:spPr>
          <a:xfrm>
            <a:off x="57486" y="458925"/>
            <a:ext cx="4569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Key parts of AMD’s Infinity Fabric (IF)</a:t>
            </a:r>
          </a:p>
        </p:txBody>
      </p:sp>
      <p:sp>
        <p:nvSpPr>
          <p:cNvPr id="11" name="Rounded Rectangle 10"/>
          <p:cNvSpPr/>
          <p:nvPr/>
        </p:nvSpPr>
        <p:spPr bwMode="auto">
          <a:xfrm>
            <a:off x="54648" y="883311"/>
            <a:ext cx="9089352" cy="5580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486" y="966550"/>
            <a:ext cx="6263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Consequently,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Infinity Fabric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consists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two key parts: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4649" y="2343492"/>
            <a:ext cx="9054611" cy="3482789"/>
            <a:chOff x="24169" y="2958352"/>
            <a:chExt cx="9054611" cy="34827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2632" t="31629" r="8625" b="7678"/>
            <a:stretch/>
          </p:blipFill>
          <p:spPr>
            <a:xfrm>
              <a:off x="24169" y="2958352"/>
              <a:ext cx="9054611" cy="3482789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/>
            <a:srcRect l="2632" t="70294" r="71115" b="5803"/>
            <a:stretch/>
          </p:blipFill>
          <p:spPr>
            <a:xfrm>
              <a:off x="24170" y="3671047"/>
              <a:ext cx="2678690" cy="277009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2632" t="70294" r="71115" b="5803"/>
            <a:stretch/>
          </p:blipFill>
          <p:spPr>
            <a:xfrm>
              <a:off x="7048025" y="3688976"/>
              <a:ext cx="2030755" cy="275216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74816" y="3818960"/>
              <a:ext cx="2629951" cy="78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992464" y="3832410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HyperTransport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interfaces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150916" y="5965952"/>
            <a:ext cx="5344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Key parts of AMD's Infinity Fabric (IF)[19]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6091" y="1303285"/>
            <a:ext cx="3973780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Data Fabric (SDF),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Fabric (SCF),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seen in the next Figure.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296" y="6516417"/>
            <a:ext cx="3246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SDF: Adatkapcsolat   SCF: Vezérlés</a:t>
            </a:r>
          </a:p>
        </p:txBody>
      </p:sp>
    </p:spTree>
    <p:extLst>
      <p:ext uri="{BB962C8B-B14F-4D97-AF65-F5344CB8AC3E}">
        <p14:creationId xmlns:p14="http://schemas.microsoft.com/office/powerpoint/2010/main" val="2937165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(3)</a:t>
            </a:r>
            <a:endParaRPr lang="en-US" sz="1700" dirty="0"/>
          </a:p>
        </p:txBody>
      </p:sp>
      <p:grpSp>
        <p:nvGrpSpPr>
          <p:cNvPr id="3" name="Group 2"/>
          <p:cNvGrpSpPr/>
          <p:nvPr/>
        </p:nvGrpSpPr>
        <p:grpSpPr>
          <a:xfrm>
            <a:off x="24169" y="2085664"/>
            <a:ext cx="9054611" cy="3684495"/>
            <a:chOff x="24169" y="1479176"/>
            <a:chExt cx="9054611" cy="3684495"/>
          </a:xfrm>
        </p:grpSpPr>
        <p:grpSp>
          <p:nvGrpSpPr>
            <p:cNvPr id="4" name="Group 3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5" name="TextBox 4"/>
            <p:cNvSpPr txBox="1"/>
            <p:nvPr/>
          </p:nvSpPr>
          <p:spPr>
            <a:xfrm>
              <a:off x="174816" y="2433919"/>
              <a:ext cx="2629951" cy="78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019358" y="2447369"/>
              <a:ext cx="2003049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HyperTransport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interfaces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133161" y="5958419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AMD's Infinity Fabric [19]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6766079" y="2085663"/>
            <a:ext cx="2324136" cy="27297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486" y="458925"/>
            <a:ext cx="414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Data Fabric (SDF) -1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13663" y="927572"/>
            <a:ext cx="9088295" cy="1058881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451" y="934182"/>
            <a:ext cx="8923981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Data Fabric (SDF)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provides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high-performance cache coherent data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interconnect for all system blocks.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 is a significantly enhanced version of the HyperTransport bus.</a:t>
            </a:r>
          </a:p>
        </p:txBody>
      </p:sp>
    </p:spTree>
    <p:extLst>
      <p:ext uri="{BB962C8B-B14F-4D97-AF65-F5344CB8AC3E}">
        <p14:creationId xmlns:p14="http://schemas.microsoft.com/office/powerpoint/2010/main" val="40408064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(4)</a:t>
            </a:r>
            <a:endParaRPr lang="en-US" sz="1700" dirty="0"/>
          </a:p>
        </p:txBody>
      </p:sp>
      <p:sp>
        <p:nvSpPr>
          <p:cNvPr id="15" name="TextBox 14"/>
          <p:cNvSpPr txBox="1"/>
          <p:nvPr/>
        </p:nvSpPr>
        <p:spPr>
          <a:xfrm>
            <a:off x="61561" y="458925"/>
            <a:ext cx="414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Data Fabric (SDF) -2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561" y="2368133"/>
            <a:ext cx="36243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the next examples illustrates.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-1" y="896601"/>
            <a:ext cx="9105637" cy="1440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3874" y="1273078"/>
            <a:ext cx="898871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building blocks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like CCX core complexes, memory and IO controllers within a die,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different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within a package via IFOP (IF On-Package) links 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two sockets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of a 2S server via IFIS (IF Inter-Socket) links,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796" y="917583"/>
            <a:ext cx="29338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Its task is to interconnect</a:t>
            </a:r>
          </a:p>
        </p:txBody>
      </p:sp>
    </p:spTree>
    <p:extLst>
      <p:ext uri="{BB962C8B-B14F-4D97-AF65-F5344CB8AC3E}">
        <p14:creationId xmlns:p14="http://schemas.microsoft.com/office/powerpoint/2010/main" val="17649258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(5)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28" y="1309033"/>
            <a:ext cx="9049020" cy="42254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9036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a) Use of IF for interconnecting building blocks within a die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Example: Zen 3-based Ryzen 5000 (Cezanne) mobile APU SoC [213]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438" y="5686257"/>
            <a:ext cx="8536952" cy="8822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APU: Accelerated Processing Unit (in AMD’s terminology a processor with a GPU)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SoC: System on a Chip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CCD: CPU Compute Die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718584-65C6-6C72-8172-06D626465A5F}"/>
              </a:ext>
            </a:extLst>
          </p:cNvPr>
          <p:cNvSpPr txBox="1"/>
          <p:nvPr/>
        </p:nvSpPr>
        <p:spPr>
          <a:xfrm>
            <a:off x="4215591" y="5039718"/>
            <a:ext cx="2970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chemeClr val="bg1"/>
                </a:solidFill>
                <a:latin typeface="Verdana"/>
              </a:rPr>
              <a:t>FCH: Fusion Controller Hub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900" dirty="0">
                <a:solidFill>
                  <a:schemeClr val="bg1"/>
                </a:solidFill>
                <a:latin typeface="Verdana"/>
              </a:rPr>
              <a:t>          (</a:t>
            </a:r>
            <a:r>
              <a:rPr lang="en-GB" sz="900" dirty="0" err="1">
                <a:solidFill>
                  <a:schemeClr val="bg1"/>
                </a:solidFill>
                <a:latin typeface="Verdana"/>
              </a:rPr>
              <a:t>Periféria</a:t>
            </a:r>
            <a:r>
              <a:rPr lang="en-GB" sz="900" dirty="0">
                <a:solidFill>
                  <a:schemeClr val="bg1"/>
                </a:solidFill>
                <a:latin typeface="Verdana"/>
              </a:rPr>
              <a:t> </a:t>
            </a:r>
            <a:r>
              <a:rPr lang="en-GB" sz="900" dirty="0" err="1">
                <a:solidFill>
                  <a:schemeClr val="bg1"/>
                </a:solidFill>
                <a:latin typeface="Verdana"/>
              </a:rPr>
              <a:t>vezérlő</a:t>
            </a:r>
            <a:r>
              <a:rPr lang="en-GB" sz="900" dirty="0">
                <a:solidFill>
                  <a:schemeClr val="bg1"/>
                </a:solidFill>
                <a:latin typeface="Verdana"/>
              </a:rPr>
              <a:t>)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40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86" y="458925"/>
            <a:ext cx="9247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Industry analyst’s prediction from 2000 for how IA-64 will supplant IA-32 [211</a:t>
            </a:r>
            <a:r>
              <a:rPr kumimoji="0" lang="hu-HU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2" descr="f8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603" y="1057815"/>
            <a:ext cx="6192722" cy="4053294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1. AMD’s rise, fall and recovery (4)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087" y="5108039"/>
            <a:ext cx="89216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As the Figure shows, analysts expected IA64 to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penetrate Intel’s processor shipments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already in 2004.</a:t>
            </a:r>
          </a:p>
        </p:txBody>
      </p:sp>
    </p:spTree>
    <p:extLst>
      <p:ext uri="{BB962C8B-B14F-4D97-AF65-F5344CB8AC3E}">
        <p14:creationId xmlns:p14="http://schemas.microsoft.com/office/powerpoint/2010/main" val="266807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75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(6)</a:t>
            </a:r>
            <a:endParaRPr lang="en-US" sz="17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301" t="18337" r="7750" b="19656"/>
          <a:stretch/>
        </p:blipFill>
        <p:spPr>
          <a:xfrm>
            <a:off x="2769749" y="1562717"/>
            <a:ext cx="2464231" cy="310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486" y="458925"/>
            <a:ext cx="767229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b) Use of IF for interconnecting different dies within a package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Example: Zen-based EPYC server processor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240" y="6485301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EPYC Launch event presentation, June 20 2017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8608" y="4764501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</p:spTree>
    <p:extLst>
      <p:ext uri="{BB962C8B-B14F-4D97-AF65-F5344CB8AC3E}">
        <p14:creationId xmlns:p14="http://schemas.microsoft.com/office/powerpoint/2010/main" val="162609420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(7)</a:t>
            </a:r>
            <a:endParaRPr lang="en-GB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7052443" cy="671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c) Use of IF for interconnecting two sockets of a 2S server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Example: Zen-based EPYC server processor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[21]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00" t="20840" r="4737" b="36120"/>
          <a:stretch/>
        </p:blipFill>
        <p:spPr>
          <a:xfrm>
            <a:off x="2772075" y="1793578"/>
            <a:ext cx="3955983" cy="2213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50132" y="4148483"/>
            <a:ext cx="22180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2x4 dies are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8-core Zeppelin dies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89681" y="1447093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24888" y="1435861"/>
            <a:ext cx="102438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Socket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438" y="6350548"/>
            <a:ext cx="6144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Revealed in AMD's EPYC Launch event presentation, June 20 2017</a:t>
            </a:r>
          </a:p>
        </p:txBody>
      </p:sp>
    </p:spTree>
    <p:extLst>
      <p:ext uri="{BB962C8B-B14F-4D97-AF65-F5344CB8AC3E}">
        <p14:creationId xmlns:p14="http://schemas.microsoft.com/office/powerpoint/2010/main" val="36570109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659" name="Text Box 75"/>
          <p:cNvSpPr txBox="1">
            <a:spLocks noChangeArrowheads="1"/>
          </p:cNvSpPr>
          <p:nvPr/>
        </p:nvSpPr>
        <p:spPr bwMode="auto">
          <a:xfrm>
            <a:off x="57486" y="458925"/>
            <a:ext cx="395653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 systems used in buses</a:t>
            </a:r>
          </a:p>
        </p:txBody>
      </p:sp>
      <p:sp>
        <p:nvSpPr>
          <p:cNvPr id="147469" name="Rectangle 10"/>
          <p:cNvSpPr>
            <a:spLocks noChangeArrowheads="1"/>
          </p:cNvSpPr>
          <p:nvPr/>
        </p:nvSpPr>
        <p:spPr bwMode="auto">
          <a:xfrm>
            <a:off x="-11113" y="-1588"/>
            <a:ext cx="9144001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1700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(8)</a:t>
            </a:r>
            <a:endParaRPr kumimoji="0" lang="en-US" altLang="en-US" sz="1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41440" y="869395"/>
            <a:ext cx="9039226" cy="5889975"/>
          </a:xfrm>
          <a:prstGeom prst="roundRect">
            <a:avLst/>
          </a:prstGeom>
          <a:solidFill>
            <a:srgbClr val="DDF2FF"/>
          </a:solidFill>
          <a:ln>
            <a:solidFill>
              <a:srgbClr val="86A4A7"/>
            </a:solidFill>
          </a:ln>
        </p:spPr>
        <p:txBody>
          <a:bodyPr wrap="square" rtlCol="0" anchor="ctr"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6" name="Rectangle 4"/>
          <p:cNvSpPr>
            <a:spLocks noChangeArrowheads="1"/>
          </p:cNvSpPr>
          <p:nvPr/>
        </p:nvSpPr>
        <p:spPr bwMode="auto">
          <a:xfrm>
            <a:off x="1201738" y="3666605"/>
            <a:ext cx="7826375" cy="1692000"/>
          </a:xfrm>
          <a:prstGeom prst="roundRect">
            <a:avLst/>
          </a:prstGeom>
          <a:solidFill>
            <a:srgbClr val="EAF5F6"/>
          </a:solidFill>
          <a:ln w="15875" algn="ctr">
            <a:solidFill>
              <a:srgbClr val="86A4A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7" name="Text Box 10"/>
          <p:cNvSpPr txBox="1">
            <a:spLocks noChangeArrowheads="1"/>
          </p:cNvSpPr>
          <p:nvPr/>
        </p:nvSpPr>
        <p:spPr bwMode="auto">
          <a:xfrm>
            <a:off x="1270000" y="6029120"/>
            <a:ext cx="736600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LVDS:       Low Voltage Differential Signaling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LVTTL:     Low Voltage TTL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(D)RSL:    (Differential) Rambus Signaling Level       SSTL: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Stub Series Terminated Logic          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CM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Common Mode Voltage      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        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V</a:t>
            </a:r>
            <a:r>
              <a:rPr kumimoji="0" lang="hu-HU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REF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: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 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  Reference Voltage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8" name="Text Box 34"/>
          <p:cNvSpPr txBox="1">
            <a:spLocks noChangeArrowheads="1"/>
          </p:cNvSpPr>
          <p:nvPr/>
        </p:nvSpPr>
        <p:spPr bwMode="auto">
          <a:xfrm>
            <a:off x="1633538" y="4443130"/>
            <a:ext cx="1246187" cy="93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LVTTL (3.3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SDRAM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HI 1.5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9" name="Text Box 35"/>
          <p:cNvSpPr txBox="1">
            <a:spLocks noChangeArrowheads="1"/>
          </p:cNvSpPr>
          <p:nvPr/>
        </p:nvSpPr>
        <p:spPr bwMode="auto">
          <a:xfrm>
            <a:off x="1633538" y="3998630"/>
            <a:ext cx="1112837" cy="53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TTL (5 V)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FPM/EDO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0" name="Text Box 36"/>
          <p:cNvSpPr txBox="1">
            <a:spLocks noChangeArrowheads="1"/>
          </p:cNvSpPr>
          <p:nvPr/>
        </p:nvSpPr>
        <p:spPr bwMode="auto">
          <a:xfrm>
            <a:off x="4078288" y="4000217"/>
            <a:ext cx="156051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SSTL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SSTL2 (DDR)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SSTL1.8 (DDR2)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SSTL1.5 (DDR3)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RSL</a:t>
            </a: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(RDRAM)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FSB</a:t>
            </a:r>
          </a:p>
        </p:txBody>
      </p:sp>
      <p:sp>
        <p:nvSpPr>
          <p:cNvPr id="81" name="Text Box 38"/>
          <p:cNvSpPr txBox="1">
            <a:spLocks noChangeArrowheads="1"/>
          </p:cNvSpPr>
          <p:nvPr/>
        </p:nvSpPr>
        <p:spPr bwMode="auto">
          <a:xfrm>
            <a:off x="6951663" y="3998630"/>
            <a:ext cx="1624012" cy="941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LVDS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PCie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QPI, DMI, ESI</a:t>
            </a: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FB-DIMMs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86" name="Text Box 58"/>
          <p:cNvSpPr txBox="1">
            <a:spLocks noChangeArrowheads="1"/>
          </p:cNvSpPr>
          <p:nvPr/>
        </p:nvSpPr>
        <p:spPr bwMode="auto">
          <a:xfrm>
            <a:off x="3652838" y="5322605"/>
            <a:ext cx="2160587" cy="3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Smaller voltage 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87" name="Group 66"/>
          <p:cNvGrpSpPr>
            <a:grpSpLocks/>
          </p:cNvGrpSpPr>
          <p:nvPr/>
        </p:nvGrpSpPr>
        <p:grpSpPr bwMode="auto">
          <a:xfrm>
            <a:off x="1201738" y="5767182"/>
            <a:ext cx="7532687" cy="117475"/>
            <a:chOff x="718" y="3352"/>
            <a:chExt cx="4776" cy="92"/>
          </a:xfrm>
        </p:grpSpPr>
        <p:sp>
          <p:nvSpPr>
            <p:cNvPr id="88" name="Freeform 67"/>
            <p:cNvSpPr>
              <a:spLocks/>
            </p:cNvSpPr>
            <p:nvPr/>
          </p:nvSpPr>
          <p:spPr bwMode="auto">
            <a:xfrm>
              <a:off x="718" y="3370"/>
              <a:ext cx="4776" cy="59"/>
            </a:xfrm>
            <a:custGeom>
              <a:avLst/>
              <a:gdLst>
                <a:gd name="T0" fmla="*/ 0 w 2994"/>
                <a:gd name="T1" fmla="*/ 2 h 90"/>
                <a:gd name="T2" fmla="*/ 114120 w 2994"/>
                <a:gd name="T3" fmla="*/ 3 h 90"/>
                <a:gd name="T4" fmla="*/ 125541 w 2994"/>
                <a:gd name="T5" fmla="*/ 2 h 90"/>
                <a:gd name="T6" fmla="*/ 114120 w 2994"/>
                <a:gd name="T7" fmla="*/ 0 h 90"/>
                <a:gd name="T8" fmla="*/ 0 w 2994"/>
                <a:gd name="T9" fmla="*/ 2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89" name="Line 68"/>
            <p:cNvSpPr>
              <a:spLocks noChangeShapeType="1"/>
            </p:cNvSpPr>
            <p:nvPr/>
          </p:nvSpPr>
          <p:spPr bwMode="auto">
            <a:xfrm flipH="1">
              <a:off x="4920" y="3396"/>
              <a:ext cx="544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90" name="Line 69"/>
            <p:cNvSpPr>
              <a:spLocks noChangeShapeType="1"/>
            </p:cNvSpPr>
            <p:nvPr/>
          </p:nvSpPr>
          <p:spPr bwMode="auto">
            <a:xfrm flipH="1" flipV="1">
              <a:off x="4911" y="3352"/>
              <a:ext cx="545" cy="4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</p:grpSp>
      <p:sp>
        <p:nvSpPr>
          <p:cNvPr id="91" name="Text Box 71"/>
          <p:cNvSpPr txBox="1">
            <a:spLocks noChangeArrowheads="1"/>
          </p:cNvSpPr>
          <p:nvPr/>
        </p:nvSpPr>
        <p:spPr bwMode="auto">
          <a:xfrm>
            <a:off x="6959600" y="4843180"/>
            <a:ext cx="1039067" cy="517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DRSL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XDR (data)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1163638" y="1166530"/>
            <a:ext cx="7864475" cy="2478087"/>
          </a:xfrm>
          <a:prstGeom prst="roundRect">
            <a:avLst/>
          </a:prstGeom>
          <a:solidFill>
            <a:srgbClr val="EEEEEE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  <p:sp>
        <p:nvSpPr>
          <p:cNvPr id="93" name="Text Box 6"/>
          <p:cNvSpPr txBox="1">
            <a:spLocks noChangeArrowheads="1"/>
          </p:cNvSpPr>
          <p:nvPr/>
        </p:nvSpPr>
        <p:spPr bwMode="auto">
          <a:xfrm>
            <a:off x="4332288" y="1171292"/>
            <a:ext cx="73289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Signals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3805238" y="1930117"/>
            <a:ext cx="18161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Voltage referenced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7" name="Text Box 8"/>
          <p:cNvSpPr txBox="1">
            <a:spLocks noChangeArrowheads="1"/>
          </p:cNvSpPr>
          <p:nvPr/>
        </p:nvSpPr>
        <p:spPr bwMode="auto">
          <a:xfrm>
            <a:off x="1652588" y="1945992"/>
            <a:ext cx="130016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Single ended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8" name="Text Box 9"/>
          <p:cNvSpPr txBox="1">
            <a:spLocks noChangeArrowheads="1"/>
          </p:cNvSpPr>
          <p:nvPr/>
        </p:nvSpPr>
        <p:spPr bwMode="auto">
          <a:xfrm>
            <a:off x="6815138" y="1930117"/>
            <a:ext cx="1157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Differential</a:t>
            </a:r>
            <a:endParaRPr kumimoji="0" lang="en-US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grpSp>
        <p:nvGrpSpPr>
          <p:cNvPr id="99" name="Group 11"/>
          <p:cNvGrpSpPr>
            <a:grpSpLocks/>
          </p:cNvGrpSpPr>
          <p:nvPr/>
        </p:nvGrpSpPr>
        <p:grpSpPr bwMode="auto">
          <a:xfrm>
            <a:off x="1228725" y="2309530"/>
            <a:ext cx="2066925" cy="1068387"/>
            <a:chOff x="480" y="1277"/>
            <a:chExt cx="1296" cy="691"/>
          </a:xfrm>
        </p:grpSpPr>
        <p:sp>
          <p:nvSpPr>
            <p:cNvPr id="100" name="AutoShape 12"/>
            <p:cNvSpPr>
              <a:spLocks noChangeAspect="1" noChangeArrowheads="1"/>
            </p:cNvSpPr>
            <p:nvPr/>
          </p:nvSpPr>
          <p:spPr bwMode="auto">
            <a:xfrm>
              <a:off x="480" y="1277"/>
              <a:ext cx="1296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01" name="Line 13"/>
            <p:cNvSpPr>
              <a:spLocks noChangeShapeType="1"/>
            </p:cNvSpPr>
            <p:nvPr/>
          </p:nvSpPr>
          <p:spPr bwMode="auto">
            <a:xfrm>
              <a:off x="610" y="1277"/>
              <a:ext cx="0" cy="6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2" name="Line 14"/>
            <p:cNvSpPr>
              <a:spLocks noChangeShapeType="1"/>
            </p:cNvSpPr>
            <p:nvPr/>
          </p:nvSpPr>
          <p:spPr bwMode="auto">
            <a:xfrm>
              <a:off x="566" y="1882"/>
              <a:ext cx="108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3" name="Line 15"/>
            <p:cNvSpPr>
              <a:spLocks noChangeShapeType="1"/>
            </p:cNvSpPr>
            <p:nvPr/>
          </p:nvSpPr>
          <p:spPr bwMode="auto">
            <a:xfrm>
              <a:off x="610" y="1882"/>
              <a:ext cx="17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4" name="Line 16"/>
            <p:cNvSpPr>
              <a:spLocks noChangeShapeType="1"/>
            </p:cNvSpPr>
            <p:nvPr/>
          </p:nvSpPr>
          <p:spPr bwMode="auto">
            <a:xfrm>
              <a:off x="955" y="1407"/>
              <a:ext cx="30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5" name="Line 17"/>
            <p:cNvSpPr>
              <a:spLocks noChangeShapeType="1"/>
            </p:cNvSpPr>
            <p:nvPr/>
          </p:nvSpPr>
          <p:spPr bwMode="auto">
            <a:xfrm>
              <a:off x="1430" y="1882"/>
              <a:ext cx="173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06" name="Line 18"/>
            <p:cNvSpPr>
              <a:spLocks noChangeShapeType="1"/>
            </p:cNvSpPr>
            <p:nvPr/>
          </p:nvSpPr>
          <p:spPr bwMode="auto">
            <a:xfrm flipV="1">
              <a:off x="782" y="1407"/>
              <a:ext cx="173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0" name="Line 19"/>
            <p:cNvSpPr>
              <a:spLocks noChangeShapeType="1"/>
            </p:cNvSpPr>
            <p:nvPr/>
          </p:nvSpPr>
          <p:spPr bwMode="auto">
            <a:xfrm>
              <a:off x="1258" y="1407"/>
              <a:ext cx="172" cy="47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1" name="Text Box 20"/>
            <p:cNvSpPr txBox="1">
              <a:spLocks noChangeArrowheads="1"/>
            </p:cNvSpPr>
            <p:nvPr/>
          </p:nvSpPr>
          <p:spPr bwMode="auto">
            <a:xfrm>
              <a:off x="1646" y="1838"/>
              <a:ext cx="130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12" name="AutoShape 21"/>
          <p:cNvSpPr>
            <a:spLocks noChangeAspect="1" noChangeArrowheads="1"/>
          </p:cNvSpPr>
          <p:nvPr/>
        </p:nvSpPr>
        <p:spPr bwMode="auto">
          <a:xfrm>
            <a:off x="3721100" y="2265080"/>
            <a:ext cx="2449513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13" name="Group 22"/>
          <p:cNvGrpSpPr>
            <a:grpSpLocks/>
          </p:cNvGrpSpPr>
          <p:nvPr/>
        </p:nvGrpSpPr>
        <p:grpSpPr bwMode="auto">
          <a:xfrm>
            <a:off x="3873500" y="2265080"/>
            <a:ext cx="2144713" cy="1114425"/>
            <a:chOff x="2208" y="1248"/>
            <a:chExt cx="1344" cy="721"/>
          </a:xfrm>
        </p:grpSpPr>
        <p:sp>
          <p:nvSpPr>
            <p:cNvPr id="114" name="Line 23"/>
            <p:cNvSpPr>
              <a:spLocks noChangeShapeType="1"/>
            </p:cNvSpPr>
            <p:nvPr/>
          </p:nvSpPr>
          <p:spPr bwMode="auto">
            <a:xfrm>
              <a:off x="2256" y="1248"/>
              <a:ext cx="1" cy="67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5" name="Line 24"/>
            <p:cNvSpPr>
              <a:spLocks noChangeShapeType="1"/>
            </p:cNvSpPr>
            <p:nvPr/>
          </p:nvSpPr>
          <p:spPr bwMode="auto">
            <a:xfrm>
              <a:off x="2208" y="1879"/>
              <a:ext cx="120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6" name="Line 25"/>
            <p:cNvSpPr>
              <a:spLocks noChangeShapeType="1"/>
            </p:cNvSpPr>
            <p:nvPr/>
          </p:nvSpPr>
          <p:spPr bwMode="auto">
            <a:xfrm flipV="1">
              <a:off x="2256" y="1632"/>
              <a:ext cx="98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7" name="Line 26"/>
            <p:cNvSpPr>
              <a:spLocks noChangeShapeType="1"/>
            </p:cNvSpPr>
            <p:nvPr/>
          </p:nvSpPr>
          <p:spPr bwMode="auto">
            <a:xfrm>
              <a:off x="2256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8" name="Line 27"/>
            <p:cNvSpPr>
              <a:spLocks noChangeShapeType="1"/>
            </p:cNvSpPr>
            <p:nvPr/>
          </p:nvSpPr>
          <p:spPr bwMode="auto">
            <a:xfrm>
              <a:off x="2640" y="1473"/>
              <a:ext cx="336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19" name="Line 28"/>
            <p:cNvSpPr>
              <a:spLocks noChangeShapeType="1"/>
            </p:cNvSpPr>
            <p:nvPr/>
          </p:nvSpPr>
          <p:spPr bwMode="auto">
            <a:xfrm>
              <a:off x="3168" y="1789"/>
              <a:ext cx="192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0" name="Line 29"/>
            <p:cNvSpPr>
              <a:spLocks noChangeShapeType="1"/>
            </p:cNvSpPr>
            <p:nvPr/>
          </p:nvSpPr>
          <p:spPr bwMode="auto">
            <a:xfrm flipV="1">
              <a:off x="2448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1" name="Line 30"/>
            <p:cNvSpPr>
              <a:spLocks noChangeShapeType="1"/>
            </p:cNvSpPr>
            <p:nvPr/>
          </p:nvSpPr>
          <p:spPr bwMode="auto">
            <a:xfrm>
              <a:off x="2976" y="1473"/>
              <a:ext cx="192" cy="3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2" name="Text Box 31"/>
            <p:cNvSpPr txBox="1">
              <a:spLocks noChangeArrowheads="1"/>
            </p:cNvSpPr>
            <p:nvPr/>
          </p:nvSpPr>
          <p:spPr bwMode="auto">
            <a:xfrm>
              <a:off x="3408" y="1834"/>
              <a:ext cx="144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3" name="Text Box 32"/>
            <p:cNvSpPr txBox="1">
              <a:spLocks noChangeArrowheads="1"/>
            </p:cNvSpPr>
            <p:nvPr/>
          </p:nvSpPr>
          <p:spPr bwMode="auto">
            <a:xfrm>
              <a:off x="3168" y="1563"/>
              <a:ext cx="303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en-US" alt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RE</a:t>
              </a:r>
              <a:r>
                <a:rPr kumimoji="0" lang="hu-HU" alt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F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sp>
        <p:nvSpPr>
          <p:cNvPr id="124" name="Text Box 33"/>
          <p:cNvSpPr txBox="1">
            <a:spLocks noChangeArrowheads="1"/>
          </p:cNvSpPr>
          <p:nvPr/>
        </p:nvSpPr>
        <p:spPr bwMode="auto">
          <a:xfrm>
            <a:off x="1617663" y="3963705"/>
            <a:ext cx="18415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5" name="Text Box 37"/>
          <p:cNvSpPr txBox="1">
            <a:spLocks noChangeArrowheads="1"/>
          </p:cNvSpPr>
          <p:nvPr/>
        </p:nvSpPr>
        <p:spPr bwMode="auto">
          <a:xfrm>
            <a:off x="6494463" y="4038317"/>
            <a:ext cx="1841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grpSp>
        <p:nvGrpSpPr>
          <p:cNvPr id="126" name="Group 39"/>
          <p:cNvGrpSpPr>
            <a:grpSpLocks/>
          </p:cNvGrpSpPr>
          <p:nvPr/>
        </p:nvGrpSpPr>
        <p:grpSpPr bwMode="auto">
          <a:xfrm>
            <a:off x="6294438" y="2190467"/>
            <a:ext cx="2733675" cy="1336675"/>
            <a:chOff x="3792" y="1200"/>
            <a:chExt cx="1714" cy="864"/>
          </a:xfrm>
        </p:grpSpPr>
        <p:sp>
          <p:nvSpPr>
            <p:cNvPr id="127" name="AutoShape 40"/>
            <p:cNvSpPr>
              <a:spLocks noChangeAspect="1" noChangeArrowheads="1"/>
            </p:cNvSpPr>
            <p:nvPr/>
          </p:nvSpPr>
          <p:spPr bwMode="auto">
            <a:xfrm>
              <a:off x="3840" y="1200"/>
              <a:ext cx="1632" cy="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28" name="Line 41"/>
            <p:cNvSpPr>
              <a:spLocks noChangeShapeType="1"/>
            </p:cNvSpPr>
            <p:nvPr/>
          </p:nvSpPr>
          <p:spPr bwMode="auto">
            <a:xfrm flipH="1">
              <a:off x="3984" y="1248"/>
              <a:ext cx="0" cy="6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29" name="Line 42"/>
            <p:cNvSpPr>
              <a:spLocks noChangeShapeType="1"/>
            </p:cNvSpPr>
            <p:nvPr/>
          </p:nvSpPr>
          <p:spPr bwMode="auto">
            <a:xfrm>
              <a:off x="3942" y="1871"/>
              <a:ext cx="127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0" name="Line 43"/>
            <p:cNvSpPr>
              <a:spLocks noChangeShapeType="1"/>
            </p:cNvSpPr>
            <p:nvPr/>
          </p:nvSpPr>
          <p:spPr bwMode="auto">
            <a:xfrm flipV="1">
              <a:off x="3920" y="1621"/>
              <a:ext cx="1224" cy="0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1" name="Line 44"/>
            <p:cNvSpPr>
              <a:spLocks noChangeShapeType="1"/>
            </p:cNvSpPr>
            <p:nvPr/>
          </p:nvSpPr>
          <p:spPr bwMode="auto">
            <a:xfrm>
              <a:off x="3993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2" name="Line 45"/>
            <p:cNvSpPr>
              <a:spLocks noChangeShapeType="1"/>
            </p:cNvSpPr>
            <p:nvPr/>
          </p:nvSpPr>
          <p:spPr bwMode="auto">
            <a:xfrm>
              <a:off x="4401" y="1487"/>
              <a:ext cx="35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3" name="Line 46"/>
            <p:cNvSpPr>
              <a:spLocks noChangeShapeType="1"/>
            </p:cNvSpPr>
            <p:nvPr/>
          </p:nvSpPr>
          <p:spPr bwMode="auto">
            <a:xfrm>
              <a:off x="4962" y="1728"/>
              <a:ext cx="204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39" name="Line 47"/>
            <p:cNvSpPr>
              <a:spLocks noChangeShapeType="1"/>
            </p:cNvSpPr>
            <p:nvPr/>
          </p:nvSpPr>
          <p:spPr bwMode="auto">
            <a:xfrm flipV="1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0" name="Line 48"/>
            <p:cNvSpPr>
              <a:spLocks noChangeShapeType="1"/>
            </p:cNvSpPr>
            <p:nvPr/>
          </p:nvSpPr>
          <p:spPr bwMode="auto">
            <a:xfrm>
              <a:off x="4752" y="1488"/>
              <a:ext cx="192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1" name="Text Box 49"/>
            <p:cNvSpPr txBox="1">
              <a:spLocks noChangeArrowheads="1"/>
            </p:cNvSpPr>
            <p:nvPr/>
          </p:nvSpPr>
          <p:spPr bwMode="auto">
            <a:xfrm>
              <a:off x="5217" y="1911"/>
              <a:ext cx="153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t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2" name="Text Box 50"/>
            <p:cNvSpPr txBox="1">
              <a:spLocks noChangeArrowheads="1"/>
            </p:cNvSpPr>
            <p:nvPr/>
          </p:nvSpPr>
          <p:spPr bwMode="auto">
            <a:xfrm>
              <a:off x="3806" y="1355"/>
              <a:ext cx="32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S+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3" name="Line 51"/>
            <p:cNvSpPr>
              <a:spLocks noChangeShapeType="1"/>
            </p:cNvSpPr>
            <p:nvPr/>
          </p:nvSpPr>
          <p:spPr bwMode="auto">
            <a:xfrm rot="10800000">
              <a:off x="3984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4" name="Line 52"/>
            <p:cNvSpPr>
              <a:spLocks noChangeShapeType="1"/>
            </p:cNvSpPr>
            <p:nvPr/>
          </p:nvSpPr>
          <p:spPr bwMode="auto">
            <a:xfrm rot="10800000">
              <a:off x="4401" y="1728"/>
              <a:ext cx="35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5" name="Line 53"/>
            <p:cNvSpPr>
              <a:spLocks noChangeShapeType="1"/>
            </p:cNvSpPr>
            <p:nvPr/>
          </p:nvSpPr>
          <p:spPr bwMode="auto">
            <a:xfrm rot="10800000">
              <a:off x="4962" y="1487"/>
              <a:ext cx="204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6" name="Line 54"/>
            <p:cNvSpPr>
              <a:spLocks noChangeShapeType="1"/>
            </p:cNvSpPr>
            <p:nvPr/>
          </p:nvSpPr>
          <p:spPr bwMode="auto">
            <a:xfrm rot="10800000" flipV="1">
              <a:off x="4752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7" name="Line 55"/>
            <p:cNvSpPr>
              <a:spLocks noChangeShapeType="1"/>
            </p:cNvSpPr>
            <p:nvPr/>
          </p:nvSpPr>
          <p:spPr bwMode="auto">
            <a:xfrm rot="10800000">
              <a:off x="4176" y="1488"/>
              <a:ext cx="240" cy="2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48" name="Text Box 56"/>
            <p:cNvSpPr txBox="1">
              <a:spLocks noChangeArrowheads="1"/>
            </p:cNvSpPr>
            <p:nvPr/>
          </p:nvSpPr>
          <p:spPr bwMode="auto">
            <a:xfrm>
              <a:off x="3792" y="1622"/>
              <a:ext cx="322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S-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  <p:sp>
          <p:nvSpPr>
            <p:cNvPr id="149" name="Text Box 57"/>
            <p:cNvSpPr txBox="1">
              <a:spLocks noChangeArrowheads="1"/>
            </p:cNvSpPr>
            <p:nvPr/>
          </p:nvSpPr>
          <p:spPr bwMode="auto">
            <a:xfrm>
              <a:off x="5222" y="1555"/>
              <a:ext cx="284" cy="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V</a:t>
              </a:r>
              <a:r>
                <a:rPr kumimoji="0" lang="hu-HU" altLang="en-US" sz="12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Arial" charset="0"/>
                </a:rPr>
                <a:t>CM</a:t>
              </a:r>
              <a:endParaRPr kumimoji="0" lang="en-US" altLang="en-US" sz="12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endParaRPr>
            </a:p>
          </p:txBody>
        </p:sp>
      </p:grpSp>
      <p:sp>
        <p:nvSpPr>
          <p:cNvPr id="150" name="Line 59"/>
          <p:cNvSpPr>
            <a:spLocks noChangeShapeType="1"/>
          </p:cNvSpPr>
          <p:nvPr/>
        </p:nvSpPr>
        <p:spPr bwMode="auto">
          <a:xfrm>
            <a:off x="4738688" y="1445930"/>
            <a:ext cx="0" cy="43815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1" name="Line 60"/>
          <p:cNvSpPr>
            <a:spLocks noChangeShapeType="1"/>
          </p:cNvSpPr>
          <p:nvPr/>
        </p:nvSpPr>
        <p:spPr bwMode="auto">
          <a:xfrm flipH="1">
            <a:off x="2211388" y="1447517"/>
            <a:ext cx="2516187" cy="441325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2" name="Line 61"/>
          <p:cNvSpPr>
            <a:spLocks noChangeShapeType="1"/>
          </p:cNvSpPr>
          <p:nvPr/>
        </p:nvSpPr>
        <p:spPr bwMode="auto">
          <a:xfrm>
            <a:off x="4738688" y="1447517"/>
            <a:ext cx="2622550" cy="4064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53" name="Oval 62"/>
          <p:cNvSpPr>
            <a:spLocks noChangeArrowheads="1"/>
          </p:cNvSpPr>
          <p:nvPr/>
        </p:nvSpPr>
        <p:spPr bwMode="auto">
          <a:xfrm>
            <a:off x="2189163" y="185391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4" name="Oval 63"/>
          <p:cNvSpPr>
            <a:spLocks noChangeArrowheads="1"/>
          </p:cNvSpPr>
          <p:nvPr/>
        </p:nvSpPr>
        <p:spPr bwMode="auto">
          <a:xfrm>
            <a:off x="4711700" y="1857092"/>
            <a:ext cx="55563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5" name="Oval 64"/>
          <p:cNvSpPr>
            <a:spLocks noChangeArrowheads="1"/>
          </p:cNvSpPr>
          <p:nvPr/>
        </p:nvSpPr>
        <p:spPr bwMode="auto">
          <a:xfrm>
            <a:off x="7367588" y="1847567"/>
            <a:ext cx="55562" cy="55563"/>
          </a:xfrm>
          <a:prstGeom prst="ellipse">
            <a:avLst/>
          </a:prstGeom>
          <a:noFill/>
          <a:ln w="6350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6" name="Text Box 65"/>
          <p:cNvSpPr txBox="1">
            <a:spLocks noChangeArrowheads="1"/>
          </p:cNvSpPr>
          <p:nvPr/>
        </p:nvSpPr>
        <p:spPr bwMode="auto">
          <a:xfrm>
            <a:off x="57150" y="2238092"/>
            <a:ext cx="10731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Typ.voltage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swings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157" name="Text Box 70"/>
          <p:cNvSpPr txBox="1">
            <a:spLocks noChangeArrowheads="1"/>
          </p:cNvSpPr>
          <p:nvPr/>
        </p:nvSpPr>
        <p:spPr bwMode="auto">
          <a:xfrm>
            <a:off x="4100513" y="3704942"/>
            <a:ext cx="1019831" cy="286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600-800 mV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8" name="Text Box 72"/>
          <p:cNvSpPr txBox="1">
            <a:spLocks noChangeArrowheads="1"/>
          </p:cNvSpPr>
          <p:nvPr/>
        </p:nvSpPr>
        <p:spPr bwMode="auto">
          <a:xfrm>
            <a:off x="6792913" y="3701767"/>
            <a:ext cx="1509712" cy="304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200-300 mV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59" name="Text Box 73"/>
          <p:cNvSpPr txBox="1">
            <a:spLocks noChangeArrowheads="1"/>
          </p:cNvSpPr>
          <p:nvPr/>
        </p:nvSpPr>
        <p:spPr bwMode="auto">
          <a:xfrm>
            <a:off x="1776413" y="3679542"/>
            <a:ext cx="9207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3.3-5 V   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60" name="Text Box 74"/>
          <p:cNvSpPr txBox="1">
            <a:spLocks noChangeArrowheads="1"/>
          </p:cNvSpPr>
          <p:nvPr/>
        </p:nvSpPr>
        <p:spPr bwMode="auto">
          <a:xfrm>
            <a:off x="112713" y="4004980"/>
            <a:ext cx="89535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Signaling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system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Arial" charset="0"/>
              </a:rPr>
              <a:t> used in</a:t>
            </a:r>
          </a:p>
        </p:txBody>
      </p:sp>
    </p:spTree>
    <p:extLst>
      <p:ext uri="{BB962C8B-B14F-4D97-AF65-F5344CB8AC3E}">
        <p14:creationId xmlns:p14="http://schemas.microsoft.com/office/powerpoint/2010/main" val="2757325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6" grpId="0" animBg="1"/>
      <p:bldP spid="77" grpId="0"/>
      <p:bldP spid="78" grpId="0"/>
      <p:bldP spid="79" grpId="0"/>
      <p:bldP spid="80" grpId="0"/>
      <p:bldP spid="81" grpId="0"/>
      <p:bldP spid="86" grpId="0"/>
      <p:bldP spid="91" grpId="0"/>
      <p:bldP spid="92" grpId="0" animBg="1"/>
      <p:bldP spid="93" grpId="0"/>
      <p:bldP spid="94" grpId="0"/>
      <p:bldP spid="97" grpId="0"/>
      <p:bldP spid="98" grpId="0"/>
      <p:bldP spid="112" grpId="0"/>
      <p:bldP spid="124" grpId="0"/>
      <p:bldP spid="125" grpId="0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/>
      <p:bldP spid="157" grpId="0"/>
      <p:bldP spid="158" grpId="0"/>
      <p:bldP spid="159" grpId="0"/>
      <p:bldP spid="16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(9)</a:t>
            </a:r>
            <a:endParaRPr lang="en-US" sz="1700" spc="-9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2329"/>
          <a:stretch/>
        </p:blipFill>
        <p:spPr>
          <a:xfrm>
            <a:off x="3301465" y="570600"/>
            <a:ext cx="5540089" cy="6176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686" y="458925"/>
            <a:ext cx="32117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Example: Interconnecting 1.gen. dies by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single-ended data lanes and differential clock lanes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[87]</a:t>
            </a:r>
          </a:p>
        </p:txBody>
      </p:sp>
      <p:sp>
        <p:nvSpPr>
          <p:cNvPr id="3" name="Oval 2"/>
          <p:cNvSpPr/>
          <p:nvPr/>
        </p:nvSpPr>
        <p:spPr bwMode="auto">
          <a:xfrm>
            <a:off x="5467149" y="1809551"/>
            <a:ext cx="1482290" cy="481263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73026" y="2358188"/>
            <a:ext cx="13260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Differential lanes 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5236143" y="2369323"/>
            <a:ext cx="1838426" cy="749262"/>
          </a:xfrm>
          <a:prstGeom prst="ellipse">
            <a:avLst/>
          </a:prstGeom>
          <a:noFill/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0068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4169" y="2691432"/>
            <a:ext cx="9054611" cy="3684495"/>
            <a:chOff x="24169" y="1479176"/>
            <a:chExt cx="9054611" cy="3684495"/>
          </a:xfrm>
        </p:grpSpPr>
        <p:grpSp>
          <p:nvGrpSpPr>
            <p:cNvPr id="6" name="Group 5"/>
            <p:cNvGrpSpPr/>
            <p:nvPr/>
          </p:nvGrpSpPr>
          <p:grpSpPr>
            <a:xfrm>
              <a:off x="24169" y="1479176"/>
              <a:ext cx="9054611" cy="3684495"/>
              <a:chOff x="24169" y="1479176"/>
              <a:chExt cx="9054611" cy="36844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l="2632" t="29988" r="8625" b="5803"/>
              <a:stretch/>
            </p:blipFill>
            <p:spPr>
              <a:xfrm>
                <a:off x="24169" y="1479176"/>
                <a:ext cx="9054611" cy="3684495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24170" y="2286006"/>
                <a:ext cx="2678690" cy="2877664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l="2632" t="70294" r="71115" b="5803"/>
              <a:stretch/>
            </p:blipFill>
            <p:spPr>
              <a:xfrm>
                <a:off x="7048025" y="2303935"/>
                <a:ext cx="2030755" cy="2859735"/>
              </a:xfrm>
              <a:prstGeom prst="rect">
                <a:avLst/>
              </a:prstGeom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74816" y="2433919"/>
              <a:ext cx="2629951" cy="7899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Power management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Security and Encryption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Quality of Service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92464" y="2447369"/>
              <a:ext cx="2009076" cy="16517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Coherent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advanced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HyperTransport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bus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Low latency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standardized 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        interfaces</a:t>
              </a: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(10)</a:t>
            </a:r>
            <a:endParaRPr lang="en-US" sz="1700" dirty="0"/>
          </a:p>
        </p:txBody>
      </p:sp>
      <p:sp>
        <p:nvSpPr>
          <p:cNvPr id="14" name="TextBox 13"/>
          <p:cNvSpPr txBox="1"/>
          <p:nvPr/>
        </p:nvSpPr>
        <p:spPr>
          <a:xfrm>
            <a:off x="3133161" y="6470058"/>
            <a:ext cx="36329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AMD's Infinity Fabric [19]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2770087"/>
            <a:ext cx="2904565" cy="180191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486" y="458925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Control Fabric -1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315" y="2112296"/>
            <a:ext cx="21589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as indicated below.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-20526" y="869149"/>
            <a:ext cx="9144000" cy="121239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486" y="881633"/>
            <a:ext cx="6593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Fabric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is responsible for the system wide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6717" y="1168503"/>
            <a:ext cx="2940805" cy="882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Power management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Security and Encryption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Quality of Service,</a:t>
            </a:r>
          </a:p>
        </p:txBody>
      </p:sp>
    </p:spTree>
    <p:extLst>
      <p:ext uri="{BB962C8B-B14F-4D97-AF65-F5344CB8AC3E}">
        <p14:creationId xmlns:p14="http://schemas.microsoft.com/office/powerpoint/2010/main" val="348074420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(11)</a:t>
            </a:r>
            <a:endParaRPr lang="en-US" sz="1700" dirty="0"/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367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Scalable Control Fabric -2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-10506" y="938811"/>
            <a:ext cx="9144000" cy="189617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529" y="991361"/>
            <a:ext cx="8539132" cy="115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Scalable Control Fabric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incorporates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central control elements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and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remote embedded elements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dispersed in all blocks of the SoC.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remote embedded elements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mainly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sensors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monitoring temperature,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speed and voltage.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5900" y="2167331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data acquired is fed into the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central control element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allows to optimize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  power management in a closed control loop, as seen in the following Figure.   </a:t>
            </a:r>
          </a:p>
        </p:txBody>
      </p:sp>
    </p:spTree>
    <p:extLst>
      <p:ext uri="{BB962C8B-B14F-4D97-AF65-F5344CB8AC3E}">
        <p14:creationId xmlns:p14="http://schemas.microsoft.com/office/powerpoint/2010/main" val="4082995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486" y="458925"/>
            <a:ext cx="7638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Principle of the operation of Infinity System’s Control Fabric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40540" y="1064847"/>
            <a:ext cx="2699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Control algorithms for AVFS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25907" y="4773706"/>
            <a:ext cx="38940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system may be customized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choosing the proper balance between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performance and power consumption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49588" y="1069330"/>
            <a:ext cx="2675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Over 1000 sensors per CCX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3.2.1 Overview of the The Infinity Fabric (12)</a:t>
            </a:r>
            <a:endParaRPr lang="en-US" dirty="0"/>
          </a:p>
        </p:txBody>
      </p:sp>
      <p:pic>
        <p:nvPicPr>
          <p:cNvPr id="13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38409" y="1573307"/>
            <a:ext cx="6332292" cy="3083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91200" y="3090041"/>
            <a:ext cx="32161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Central Control Element</a:t>
            </a:r>
          </a:p>
        </p:txBody>
      </p:sp>
    </p:spTree>
    <p:extLst>
      <p:ext uri="{BB962C8B-B14F-4D97-AF65-F5344CB8AC3E}">
        <p14:creationId xmlns:p14="http://schemas.microsoft.com/office/powerpoint/2010/main" val="10289705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28147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 eaLnBrk="1" hangingPunct="1">
              <a:spcBef>
                <a:spcPct val="0"/>
              </a:spcBef>
              <a:buNone/>
              <a:defRPr/>
            </a:pPr>
            <a:r>
              <a:rPr lang="en-US" altLang="en-US" sz="1900" dirty="0">
                <a:solidFill>
                  <a:srgbClr val="FFFFFF"/>
                </a:solidFill>
                <a:latin typeface="Verdana" pitchFamily="34" charset="0"/>
              </a:rPr>
              <a:t>3.3 AMD’s MCM 2D and 3D V-cache packaging techniques</a:t>
            </a:r>
            <a:endParaRPr lang="en-US" altLang="en-US" sz="1900" dirty="0">
              <a:solidFill>
                <a:srgbClr val="FFFFFF"/>
              </a:solidFill>
              <a:latin typeface="Verdana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42006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AMD’s MCM 2D and 3D V-cache packaging techniques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486" y="458925"/>
            <a:ext cx="6895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defRPr/>
            </a:pPr>
            <a:r>
              <a:rPr lang="en-US" altLang="en-US" dirty="0">
                <a:solidFill>
                  <a:srgbClr val="2D2D8A"/>
                </a:solidFill>
              </a:rPr>
              <a:t>3.3 AMD’s MCM 2D and 3D V-cache packaging techniques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07889" y="782092"/>
            <a:ext cx="914400" cy="37468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Overview of packaging technologies used by Intel and AMD</a:t>
            </a:r>
          </a:p>
        </p:txBody>
      </p:sp>
      <p:sp>
        <p:nvSpPr>
          <p:cNvPr id="34" name="Rounded Rectangle 33"/>
          <p:cNvSpPr/>
          <p:nvPr/>
        </p:nvSpPr>
        <p:spPr bwMode="auto">
          <a:xfrm>
            <a:off x="12436" y="1282262"/>
            <a:ext cx="9144000" cy="5575738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3729" y="2969553"/>
            <a:ext cx="26516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are tiled side-by-side,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interconnected and packaged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257134" y="2980284"/>
            <a:ext cx="271099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Dies are stacked,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525126" y="3742673"/>
            <a:ext cx="2521819" cy="924026"/>
            <a:chOff x="813890" y="3570972"/>
            <a:chExt cx="2521819" cy="924026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2"/>
            <a:srcRect l="58361" t="24623" r="10347" b="54993"/>
            <a:stretch/>
          </p:blipFill>
          <p:spPr>
            <a:xfrm>
              <a:off x="813890" y="3570972"/>
              <a:ext cx="2521819" cy="924026"/>
            </a:xfrm>
            <a:prstGeom prst="rect">
              <a:avLst/>
            </a:prstGeom>
          </p:spPr>
        </p:pic>
        <p:sp>
          <p:nvSpPr>
            <p:cNvPr id="53" name="Oval 52"/>
            <p:cNvSpPr/>
            <p:nvPr/>
          </p:nvSpPr>
          <p:spPr bwMode="auto">
            <a:xfrm>
              <a:off x="2454442" y="4186182"/>
              <a:ext cx="401107" cy="242259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3478480" y="3915924"/>
            <a:ext cx="2521819" cy="883921"/>
            <a:chOff x="5355417" y="3744223"/>
            <a:chExt cx="2521819" cy="88392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2"/>
            <a:srcRect l="58361" t="44193" r="10347" b="36308"/>
            <a:stretch/>
          </p:blipFill>
          <p:spPr>
            <a:xfrm>
              <a:off x="5355417" y="3744223"/>
              <a:ext cx="2521819" cy="883921"/>
            </a:xfrm>
            <a:prstGeom prst="rect">
              <a:avLst/>
            </a:prstGeom>
          </p:spPr>
        </p:pic>
        <p:sp>
          <p:nvSpPr>
            <p:cNvPr id="57" name="Oval 56"/>
            <p:cNvSpPr/>
            <p:nvPr/>
          </p:nvSpPr>
          <p:spPr bwMode="auto">
            <a:xfrm>
              <a:off x="6840834" y="4231831"/>
              <a:ext cx="252788" cy="240303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046208" y="3461996"/>
            <a:ext cx="3065151" cy="1456198"/>
            <a:chOff x="5757453" y="2682663"/>
            <a:chExt cx="3065151" cy="1456198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3"/>
            <a:srcRect r="13879" b="21940"/>
            <a:stretch/>
          </p:blipFill>
          <p:spPr>
            <a:xfrm>
              <a:off x="5757453" y="2682663"/>
              <a:ext cx="2866784" cy="1420360"/>
            </a:xfrm>
            <a:prstGeom prst="rect">
              <a:avLst/>
            </a:prstGeom>
          </p:spPr>
        </p:pic>
        <p:sp>
          <p:nvSpPr>
            <p:cNvPr id="60" name="Rounded Rectangle 59"/>
            <p:cNvSpPr/>
            <p:nvPr/>
          </p:nvSpPr>
          <p:spPr bwMode="auto">
            <a:xfrm>
              <a:off x="5942066" y="2812864"/>
              <a:ext cx="861979" cy="394215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1" name="Rounded Rectangle 60"/>
            <p:cNvSpPr/>
            <p:nvPr/>
          </p:nvSpPr>
          <p:spPr bwMode="auto">
            <a:xfrm>
              <a:off x="8509819" y="3543057"/>
              <a:ext cx="186589" cy="48381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2" name="Rounded Rectangle 61"/>
            <p:cNvSpPr/>
            <p:nvPr/>
          </p:nvSpPr>
          <p:spPr bwMode="auto">
            <a:xfrm>
              <a:off x="8295233" y="2812863"/>
              <a:ext cx="401175" cy="323727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3" name="Rounded Rectangle 62"/>
            <p:cNvSpPr/>
            <p:nvPr/>
          </p:nvSpPr>
          <p:spPr bwMode="auto">
            <a:xfrm>
              <a:off x="8578922" y="3041329"/>
              <a:ext cx="243682" cy="11647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  <p:sp>
          <p:nvSpPr>
            <p:cNvPr id="64" name="Rounded Rectangle 63"/>
            <p:cNvSpPr/>
            <p:nvPr/>
          </p:nvSpPr>
          <p:spPr bwMode="auto">
            <a:xfrm>
              <a:off x="5811133" y="4026867"/>
              <a:ext cx="483727" cy="111994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6002784" y="2969054"/>
            <a:ext cx="279916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Tiled and stacked dies 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interconnected and packaged</a:t>
            </a:r>
          </a:p>
        </p:txBody>
      </p:sp>
      <p:sp>
        <p:nvSpPr>
          <p:cNvPr id="66" name="Text Box 4"/>
          <p:cNvSpPr txBox="1">
            <a:spLocks noChangeArrowheads="1"/>
          </p:cNvSpPr>
          <p:nvPr/>
        </p:nvSpPr>
        <p:spPr bwMode="auto">
          <a:xfrm>
            <a:off x="223227" y="2300635"/>
            <a:ext cx="296509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(Horizontal die placement)</a:t>
            </a:r>
          </a:p>
        </p:txBody>
      </p:sp>
      <p:sp>
        <p:nvSpPr>
          <p:cNvPr id="67" name="Text Box 4"/>
          <p:cNvSpPr txBox="1">
            <a:spLocks noChangeArrowheads="1"/>
          </p:cNvSpPr>
          <p:nvPr/>
        </p:nvSpPr>
        <p:spPr bwMode="auto">
          <a:xfrm>
            <a:off x="3104730" y="2297196"/>
            <a:ext cx="3065059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3D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(Vertical die placement)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295035" y="2297579"/>
            <a:ext cx="2667717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Both 2D and 3D packaging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(Horizontal and vertical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die placement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1556452" y="1525311"/>
            <a:ext cx="5950439" cy="640292"/>
            <a:chOff x="1556452" y="1525311"/>
            <a:chExt cx="5950439" cy="640292"/>
          </a:xfrm>
        </p:grpSpPr>
        <p:sp>
          <p:nvSpPr>
            <p:cNvPr id="70" name="Text Box 9"/>
            <p:cNvSpPr txBox="1">
              <a:spLocks noChangeArrowheads="1"/>
            </p:cNvSpPr>
            <p:nvPr/>
          </p:nvSpPr>
          <p:spPr bwMode="auto">
            <a:xfrm>
              <a:off x="2711354" y="1525311"/>
              <a:ext cx="3834704" cy="29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3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Alternatives for in-package integration</a:t>
              </a:r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 flipH="1">
              <a:off x="1578143" y="1908136"/>
              <a:ext cx="3059730" cy="205056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4630005" y="1907549"/>
              <a:ext cx="2853636" cy="217334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3" name="Oval 13"/>
            <p:cNvSpPr>
              <a:spLocks noChangeArrowheads="1"/>
            </p:cNvSpPr>
            <p:nvPr/>
          </p:nvSpPr>
          <p:spPr bwMode="auto">
            <a:xfrm>
              <a:off x="7441804" y="2089357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 flipH="1">
              <a:off x="4630005" y="1907549"/>
              <a:ext cx="7868" cy="234869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5" name="Oval 13"/>
            <p:cNvSpPr>
              <a:spLocks noChangeArrowheads="1"/>
            </p:cNvSpPr>
            <p:nvPr/>
          </p:nvSpPr>
          <p:spPr bwMode="auto">
            <a:xfrm>
              <a:off x="4594545" y="2105278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Oval 13"/>
            <p:cNvSpPr>
              <a:spLocks noChangeArrowheads="1"/>
            </p:cNvSpPr>
            <p:nvPr/>
          </p:nvSpPr>
          <p:spPr bwMode="auto">
            <a:xfrm>
              <a:off x="1556452" y="2082429"/>
              <a:ext cx="65087" cy="6032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bg2"/>
                </a:buClr>
                <a:buSzPct val="75000"/>
                <a:buFont typeface="Wingdings" pitchFamily="2" charset="2"/>
                <a:buChar char="p"/>
                <a:defRPr sz="2800"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5000"/>
                <a:buFont typeface="Wingdings" pitchFamily="2" charset="2"/>
                <a:buChar char="p"/>
                <a:defRPr sz="2000"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bg2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alt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77" name="TextBox 76"/>
          <p:cNvSpPr txBox="1"/>
          <p:nvPr/>
        </p:nvSpPr>
        <p:spPr>
          <a:xfrm>
            <a:off x="-37388" y="4905874"/>
            <a:ext cx="218342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Intel’s recent technologies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373151" y="6443461"/>
            <a:ext cx="3257623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Sources of the Figures: [18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7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], [18</a:t>
            </a:r>
            <a:r>
              <a:rPr kumimoji="0" 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8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926744" y="6432888"/>
            <a:ext cx="263668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Stacked: Egymásra helyezett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527277" y="6450561"/>
            <a:ext cx="239706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Tiled: Egymás mellé helyezett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106904" y="5158100"/>
            <a:ext cx="67518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EMIB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042605" y="5158100"/>
            <a:ext cx="923651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Foveros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795432" y="5198268"/>
            <a:ext cx="167385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Foveros + EMIB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-44105" y="5494286"/>
            <a:ext cx="220065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AMD’s recent technologies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67807" y="5801475"/>
            <a:ext cx="18165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(Multi-chip Module)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382672" y="5793973"/>
            <a:ext cx="21643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3D V-Cache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(L3 stacked over proc. die)</a:t>
            </a:r>
          </a:p>
        </p:txBody>
      </p:sp>
    </p:spTree>
    <p:extLst>
      <p:ext uri="{BB962C8B-B14F-4D97-AF65-F5344CB8AC3E}">
        <p14:creationId xmlns:p14="http://schemas.microsoft.com/office/powerpoint/2010/main" val="317910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47" grpId="0"/>
      <p:bldP spid="48" grpId="0"/>
      <p:bldP spid="65" grpId="0"/>
      <p:bldP spid="66" grpId="0"/>
      <p:bldP spid="67" grpId="0"/>
      <p:bldP spid="68" grpId="0"/>
      <p:bldP spid="77" grpId="0"/>
      <p:bldP spid="78" grpId="0"/>
      <p:bldP spid="79" grpId="0"/>
      <p:bldP spid="80" grpId="0"/>
      <p:bldP spid="82" grpId="0"/>
      <p:bldP spid="83" grpId="0"/>
      <p:bldP spid="84" grpId="0"/>
      <p:bldP spid="85" grpId="0"/>
      <p:bldP spid="86" grpId="0"/>
      <p:bldP spid="87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AMD’s MCM 2D and 3D V-cache packaging techniques (2)</a:t>
            </a:r>
            <a:endParaRPr lang="en-US" sz="1700" dirty="0"/>
          </a:p>
        </p:txBody>
      </p:sp>
      <p:sp>
        <p:nvSpPr>
          <p:cNvPr id="6" name="TextBox 5"/>
          <p:cNvSpPr txBox="1"/>
          <p:nvPr/>
        </p:nvSpPr>
        <p:spPr>
          <a:xfrm>
            <a:off x="57486" y="458925"/>
            <a:ext cx="6018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MCM packaging to encase multiple dies-1 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10509" y="881779"/>
            <a:ext cx="9144000" cy="720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7184" y="2243514"/>
            <a:ext cx="8607973" cy="56274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Thus only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some illustrations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can be presented of how the MCM technology is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used by AMD for implementing Zen processors.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7615" y="1658739"/>
            <a:ext cx="8744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At the time being, however,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 details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are available about the implementation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technique used by AMD for their MCM technology.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0362" y="935427"/>
            <a:ext cx="8360541" cy="6096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(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Multi-Chip Module)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packaging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a kind of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packaging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, as indicated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   in the preceding Figure.</a:t>
            </a:r>
          </a:p>
        </p:txBody>
      </p:sp>
    </p:spTree>
    <p:extLst>
      <p:ext uri="{BB962C8B-B14F-4D97-AF65-F5344CB8AC3E}">
        <p14:creationId xmlns:p14="http://schemas.microsoft.com/office/powerpoint/2010/main" val="15680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9" name="Picture 10" descr="itaniumfailed_cropped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1704978"/>
            <a:ext cx="83439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486" y="458925"/>
            <a:ext cx="5631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 reception of the first IA-64 processors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486" y="792915"/>
            <a:ext cx="9421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 contrast, due to two years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delay in shipping (2001)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and </a:t>
            </a:r>
            <a:r>
              <a:rPr kumimoji="0" lang="en-US" sz="1600" b="0" i="0" u="none" strike="noStrike" kern="1200" cap="none" spc="-70" normalizeH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worse-than-expected performance,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sales expectations of IA64 processors radically flattened in time, as the next Figure shows</a:t>
            </a:r>
            <a:r>
              <a:rPr kumimoji="0" lang="en-US" sz="1600" b="0" i="0" u="none" strike="noStrike" kern="1200" cap="none" spc="-6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56300" y="6291265"/>
            <a:ext cx="5530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Sales expectations of the Itanium lines [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/>
              <a:t>1. AMD’s rise, fall and recovery (5)</a:t>
            </a:r>
          </a:p>
        </p:txBody>
      </p:sp>
    </p:spTree>
    <p:extLst>
      <p:ext uri="{BB962C8B-B14F-4D97-AF65-F5344CB8AC3E}">
        <p14:creationId xmlns:p14="http://schemas.microsoft.com/office/powerpoint/2010/main" val="263116716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AMD’s MCM 2D and 3D V-cache packaging techniques (3)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57486" y="880596"/>
            <a:ext cx="92494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Figure below shows how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MCM (Multi-Chip Module) technology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is used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encase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 multiple dies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into a package in AMD’s Zen 2-based 64-core EPYC server processor.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363" y="458925"/>
            <a:ext cx="6099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AMD’s MCM packaging to encase multiple dies -2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2181" y="1934076"/>
            <a:ext cx="3499743" cy="36768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7087" y="5918935"/>
            <a:ext cx="9719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Figure: AMD Zen 2-based 64-core EPYC server processor (Source: hothardware. com)    </a:t>
            </a:r>
          </a:p>
        </p:txBody>
      </p:sp>
    </p:spTree>
    <p:extLst>
      <p:ext uri="{BB962C8B-B14F-4D97-AF65-F5344CB8AC3E}">
        <p14:creationId xmlns:p14="http://schemas.microsoft.com/office/powerpoint/2010/main" val="18935670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AMD’s MCM 2D and 3D V-cache packaging techniques (4)</a:t>
            </a:r>
            <a:endParaRPr lang="en-US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049" t="15714" r="50894" b="44743"/>
          <a:stretch/>
        </p:blipFill>
        <p:spPr>
          <a:xfrm>
            <a:off x="352471" y="1171074"/>
            <a:ext cx="5432155" cy="3059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9207" t="15750" r="10337" b="48274"/>
          <a:stretch/>
        </p:blipFill>
        <p:spPr>
          <a:xfrm>
            <a:off x="3136876" y="4003040"/>
            <a:ext cx="5352600" cy="2783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486" y="458925"/>
            <a:ext cx="622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Examples of Zen 2-based processor packages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[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122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93274" y="2079057"/>
            <a:ext cx="684515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(1/2)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7549" y="5147919"/>
            <a:ext cx="6222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(4/8)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3646" y="5050057"/>
            <a:ext cx="6222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(2/4/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6/8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675" y="4157397"/>
            <a:ext cx="914400" cy="39347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(No need for MCM packaging)</a:t>
            </a:r>
          </a:p>
        </p:txBody>
      </p:sp>
    </p:spTree>
    <p:extLst>
      <p:ext uri="{BB962C8B-B14F-4D97-AF65-F5344CB8AC3E}">
        <p14:creationId xmlns:p14="http://schemas.microsoft.com/office/powerpoint/2010/main" val="15903822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AMD’s MCM 2D and 3D V-cache packaging techniques (5)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280" t="24907" r="34923" b="36187"/>
          <a:stretch/>
        </p:blipFill>
        <p:spPr>
          <a:xfrm>
            <a:off x="114627" y="1343908"/>
            <a:ext cx="8959573" cy="31728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58925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multi-die packaging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roadmap</a:t>
            </a:r>
            <a:r>
              <a:rPr kumimoji="0" lang="en-GB" sz="1800" b="0" i="0" u="none" strike="noStrike" kern="1200" cap="none" spc="-10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presented in 08/2021 [212]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22332" y="4621790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38288" y="4566751"/>
            <a:ext cx="914400" cy="5833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2-based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72035" y="4572007"/>
            <a:ext cx="914400" cy="5833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processors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99891" y="1442441"/>
            <a:ext cx="914400" cy="34432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3D V-Cache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-5675" y="5362267"/>
            <a:ext cx="9144000" cy="72000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899" y="5433852"/>
            <a:ext cx="8922426" cy="42791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Chiplet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is AMD’s designation for multiple dies used as components of an MCM processor,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this terminology was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introduced along with  Zen 2-based processors.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4627" y="6432332"/>
            <a:ext cx="90404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-7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HBM: High Bandwidth Memory (3D-stacked, large (e.g. 32 GB), high-bandwidth (e.g. ≈500 GB/s) memory </a:t>
            </a:r>
          </a:p>
        </p:txBody>
      </p:sp>
    </p:spTree>
    <p:extLst>
      <p:ext uri="{BB962C8B-B14F-4D97-AF65-F5344CB8AC3E}">
        <p14:creationId xmlns:p14="http://schemas.microsoft.com/office/powerpoint/2010/main" val="17669253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AMD’s MCM 2D and 3D V-cache packaging techniques (6)</a:t>
            </a:r>
            <a:endParaRPr lang="en-GB" sz="17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8082"/>
            <a:ext cx="9144000" cy="3484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486" y="469876"/>
            <a:ext cx="6954454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3D V-Cache technology, as announced in 2021 [213]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925" y="5454729"/>
            <a:ext cx="9144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the above Figure, a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64 MB L3 cache die 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stacked vertically </a:t>
            </a:r>
            <a:r>
              <a:rPr kumimoji="0" lang="en-GB" sz="1600" b="0" i="0" u="none" strike="noStrike" kern="1200" cap="none" spc="-4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atop a Zen 3 base die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(called CCD), providing altogether 96 MB shared L3 cache for 8 cores.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3395" y="865985"/>
            <a:ext cx="9109075" cy="710567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486" y="861848"/>
            <a:ext cx="914400" cy="599088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3D V-Cache technology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is a kind of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3D technology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used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to stack L3 dies on top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a base die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used to increase L3 size, as shown in the Figure below.  </a:t>
            </a:r>
          </a:p>
        </p:txBody>
      </p:sp>
    </p:spTree>
    <p:extLst>
      <p:ext uri="{BB962C8B-B14F-4D97-AF65-F5344CB8AC3E}">
        <p14:creationId xmlns:p14="http://schemas.microsoft.com/office/powerpoint/2010/main" val="25708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FFFFFF"/>
                </a:solidFill>
                <a:latin typeface="Verdana" pitchFamily="34" charset="0"/>
                <a:cs typeface="Arial" charset="0"/>
              </a:rPr>
              <a:t>3.3 AMD’s MCM 2D and 3D V-cache packaging techniques (7)</a:t>
            </a:r>
            <a:endParaRPr lang="en-US" dirty="0"/>
          </a:p>
        </p:txBody>
      </p:sp>
      <p:pic>
        <p:nvPicPr>
          <p:cNvPr id="2050" name="Picture 2" descr="https://cdn.mos.cms.futurecdn.net/XF3MiZV8LAsPQxj4jRq5TQ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3350" y="1043038"/>
            <a:ext cx="8909477" cy="43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898" y="5507418"/>
            <a:ext cx="8928102" cy="124547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64 MB 3D V-Cache comprises </a:t>
            </a:r>
            <a:r>
              <a:rPr kumimoji="0" lang="en-US" sz="1600" b="0" i="0" u="none" strike="noStrike" kern="1200" cap="none" spc="-2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eight 8 MB L3 "segments" with 1024 contact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points per segment.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2x 4x 8 K contact points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provide a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bandwidth of more than 2 TB/s.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The contact points will be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cooper-bonded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to the base die.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178" y="458925"/>
            <a:ext cx="6880882" cy="42466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AMD’s first implementation of the 3D V-Cache technology in 2022 -1 [215]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-3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(</a:t>
            </a:r>
            <a:r>
              <a:rPr kumimoji="0" lang="en-US" sz="20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Zen 3-based </a:t>
            </a:r>
            <a:r>
              <a:rPr kumimoji="0" lang="en-US" sz="2000" b="0" i="0" u="none" strike="noStrike" kern="1200" cap="none" spc="-4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Ryzen 7 5800X3D gaming DT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processor, 2022)</a:t>
            </a:r>
            <a:endParaRPr kumimoji="0" lang="en-GB" sz="2000" b="0" i="0" u="none" strike="noStrike" kern="1200" cap="none" spc="-30" normalizeH="0" baseline="0" noProof="0" dirty="0">
              <a:ln>
                <a:noFill/>
              </a:ln>
              <a:solidFill>
                <a:srgbClr val="2D2D8A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15807" y="1831866"/>
            <a:ext cx="11156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64 MB L3</a:t>
            </a:r>
          </a:p>
        </p:txBody>
      </p:sp>
      <p:sp>
        <p:nvSpPr>
          <p:cNvPr id="5" name="TextBox 4"/>
          <p:cNvSpPr txBox="1"/>
          <p:nvPr/>
        </p:nvSpPr>
        <p:spPr>
          <a:xfrm rot="21154170">
            <a:off x="4887315" y="4824240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32 MB on-die L3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031168" y="3203625"/>
            <a:ext cx="1085570" cy="938193"/>
          </a:xfrm>
          <a:prstGeom prst="straightConnector1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481328" y="2824291"/>
            <a:ext cx="9969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4 cores</a:t>
            </a:r>
          </a:p>
        </p:txBody>
      </p:sp>
    </p:spTree>
    <p:extLst>
      <p:ext uri="{BB962C8B-B14F-4D97-AF65-F5344CB8AC3E}">
        <p14:creationId xmlns:p14="http://schemas.microsoft.com/office/powerpoint/2010/main" val="161869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577515" y="1776468"/>
            <a:ext cx="7955297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rPr>
              <a:t>4. The Zen 2 family </a:t>
            </a: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480798" y="2537499"/>
            <a:ext cx="7994650" cy="468000"/>
            <a:chOff x="699" y="1634"/>
            <a:chExt cx="4448" cy="300"/>
          </a:xfrm>
        </p:grpSpPr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951" y="1638"/>
              <a:ext cx="4196" cy="296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4.</a:t>
              </a: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1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Introduction to the Zen 2 family</a:t>
              </a:r>
            </a:p>
          </p:txBody>
        </p:sp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699" y="1634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0"/>
          <p:cNvGrpSpPr>
            <a:grpSpLocks/>
          </p:cNvGrpSpPr>
          <p:nvPr/>
        </p:nvGrpSpPr>
        <p:grpSpPr bwMode="auto">
          <a:xfrm>
            <a:off x="480798" y="3131514"/>
            <a:ext cx="7994650" cy="468314"/>
            <a:chOff x="699" y="1540"/>
            <a:chExt cx="4448" cy="295"/>
          </a:xfrm>
        </p:grpSpPr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>
              <a:off x="951" y="1540"/>
              <a:ext cx="4196" cy="295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4.2 Basic dies of the Zen 2 family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Arial" charset="0"/>
              </a:endParaRP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699" y="1573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>
            <a:off x="472549" y="3672097"/>
            <a:ext cx="7997825" cy="469721"/>
            <a:chOff x="699" y="1652"/>
            <a:chExt cx="4448" cy="546"/>
          </a:xfrm>
        </p:grpSpPr>
        <p:sp>
          <p:nvSpPr>
            <p:cNvPr id="16" name="AutoShape 8"/>
            <p:cNvSpPr>
              <a:spLocks noChangeArrowheads="1"/>
            </p:cNvSpPr>
            <p:nvPr/>
          </p:nvSpPr>
          <p:spPr bwMode="auto">
            <a:xfrm>
              <a:off x="951" y="1654"/>
              <a:ext cx="4196" cy="544"/>
            </a:xfrm>
            <a:prstGeom prst="roundRect">
              <a:avLst>
                <a:gd name="adj" fmla="val 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defTabSz="914400" eaLnBrk="1" hangingPunct="1">
                <a:spcBef>
                  <a:spcPct val="0"/>
                </a:spcBef>
                <a:buNone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4.3</a:t>
              </a:r>
              <a:r>
                <a:rPr kumimoji="0" lang="en-US" altLang="en-US" sz="1900" b="0" i="0" u="none" strike="noStrike" kern="1200" cap="none" spc="-7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</a:rPr>
                <a:t> </a:t>
              </a:r>
              <a:r>
                <a:rPr lang="en-US" altLang="en-US" sz="1900" spc="-70" dirty="0">
                  <a:solidFill>
                    <a:srgbClr val="FFFFFF"/>
                  </a:solidFill>
                  <a:latin typeface="Verdana" pitchFamily="34" charset="0"/>
                  <a:cs typeface="Arial" charset="0"/>
                </a:rPr>
                <a:t>The modular, lego-like design approach of the Zen 2 family</a:t>
              </a:r>
            </a:p>
          </p:txBody>
        </p:sp>
        <p:sp>
          <p:nvSpPr>
            <p:cNvPr id="17" name="Text Box 9"/>
            <p:cNvSpPr txBox="1">
              <a:spLocks noChangeArrowheads="1"/>
            </p:cNvSpPr>
            <p:nvPr/>
          </p:nvSpPr>
          <p:spPr bwMode="auto">
            <a:xfrm>
              <a:off x="699" y="1652"/>
              <a:ext cx="24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hu-HU" alt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 pitchFamily="34" charset="0"/>
                  <a:ea typeface="+mn-ea"/>
                  <a:cs typeface="+mn-cs"/>
                </a:rPr>
                <a:t> </a:t>
              </a:r>
              <a:endPara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0701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871538" y="2028147"/>
            <a:ext cx="7404100" cy="50400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4.1 Introduction to the Zen 2 family</a:t>
            </a:r>
            <a:endParaRPr kumimoji="0" lang="en-US" altLang="en-US" sz="1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itchFamily="34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7478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 Introduction to the Zen 2 family (1)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150" y="458925"/>
            <a:ext cx="423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4.1 Introduction to the Zen 2 family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150" y="784973"/>
            <a:ext cx="90058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The Zen 2 family is AMD’s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complete redesign of the original Zen architecture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, introduced</a:t>
            </a:r>
          </a:p>
          <a:p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  in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</a:t>
            </a:r>
            <a:r>
              <a:rPr lang="en-US" sz="1600" spc="-30" dirty="0">
                <a:latin typeface="Verdana" panose="020B0604030504040204" pitchFamily="34" charset="0"/>
                <a:ea typeface="Verdana" panose="020B0604030504040204" pitchFamily="34" charset="0"/>
              </a:rPr>
              <a:t> (as shown in the Figure below).  </a:t>
            </a:r>
          </a:p>
        </p:txBody>
      </p:sp>
      <p:pic>
        <p:nvPicPr>
          <p:cNvPr id="6" name="Picture 2" descr="Ryzen 7000 Tech Day - Keynote 22.jpeg (8400×2362)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" b="7785"/>
          <a:stretch/>
        </p:blipFill>
        <p:spPr bwMode="auto">
          <a:xfrm>
            <a:off x="214356" y="1516639"/>
            <a:ext cx="8713754" cy="3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12605" y="4090704"/>
            <a:ext cx="8712000" cy="43200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8" name="Right Brace 7"/>
          <p:cNvSpPr/>
          <p:nvPr/>
        </p:nvSpPr>
        <p:spPr bwMode="auto">
          <a:xfrm rot="5400000">
            <a:off x="5141080" y="2362719"/>
            <a:ext cx="252000" cy="4896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 rot="5400000">
            <a:off x="1699344" y="4306719"/>
            <a:ext cx="252000" cy="1008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7299" y="4961926"/>
            <a:ext cx="2500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a) Homogeneous multi-die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5983" y="4992496"/>
            <a:ext cx="18315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b) Hybrid multi-die</a:t>
            </a:r>
          </a:p>
        </p:txBody>
      </p:sp>
      <p:sp>
        <p:nvSpPr>
          <p:cNvPr id="12" name="Right Brace 11"/>
          <p:cNvSpPr/>
          <p:nvPr/>
        </p:nvSpPr>
        <p:spPr bwMode="auto">
          <a:xfrm rot="5400000">
            <a:off x="4269878" y="2164734"/>
            <a:ext cx="252000" cy="6480000"/>
          </a:xfrm>
          <a:prstGeom prst="rightBrac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3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99779" y="5538271"/>
            <a:ext cx="2413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-30" dirty="0">
                <a:latin typeface="Verdana" panose="020B0604030504040204" pitchFamily="34" charset="0"/>
                <a:ea typeface="Verdana" panose="020B0604030504040204" pitchFamily="34" charset="0"/>
              </a:rPr>
              <a:t>Both are modular designs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08497" y="4140579"/>
            <a:ext cx="10717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2017/2018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2162" y="4169905"/>
            <a:ext cx="1099275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2019-2020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61267" y="4115124"/>
            <a:ext cx="10717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2020-2021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45853" y="4130305"/>
            <a:ext cx="1071768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2022-2023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1684E7-3A00-A8B6-ECCD-D93BB892CDF2}"/>
              </a:ext>
            </a:extLst>
          </p:cNvPr>
          <p:cNvSpPr/>
          <p:nvPr/>
        </p:nvSpPr>
        <p:spPr>
          <a:xfrm>
            <a:off x="2819080" y="1516638"/>
            <a:ext cx="1566903" cy="3060000"/>
          </a:xfrm>
          <a:prstGeom prst="roundRect">
            <a:avLst/>
          </a:prstGeom>
          <a:ln w="28575">
            <a:solidFill>
              <a:srgbClr val="FF0000"/>
            </a:solidFill>
            <a:prstDash val="sysDash"/>
          </a:ln>
        </p:spPr>
        <p:txBody>
          <a:bodyPr wrap="square" rtlCol="0" anchor="ctr">
            <a:spAutoFit/>
          </a:bodyPr>
          <a:lstStyle/>
          <a:p>
            <a:pPr marL="285750" indent="-285750" algn="ctr" fontAlgn="base">
              <a:buFont typeface="Arial" panose="020B0604020202020204" pitchFamily="34" charset="0"/>
              <a:buChar char="•"/>
            </a:pPr>
            <a:endParaRPr lang="hu-HU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18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12" grpId="0" animBg="1"/>
      <p:bldP spid="13" grpId="0"/>
      <p:bldP spid="15" grpId="0"/>
      <p:bldP spid="16" grpId="0"/>
      <p:bldP spid="17" grpId="0"/>
      <p:bldP spid="18" grpId="0"/>
      <p:bldP spid="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 Introduction to the Zen 2 family (2)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126" t="23098" r="47165" b="41871"/>
          <a:stretch/>
        </p:blipFill>
        <p:spPr>
          <a:xfrm>
            <a:off x="849506" y="1437868"/>
            <a:ext cx="7444988" cy="36036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150" y="656930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spc="-3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486" y="458925"/>
            <a:ext cx="93062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 possible inspiration for AMD for conceiving the Zen 2 family – the toy system</a:t>
            </a:r>
          </a:p>
          <a:p>
            <a:r>
              <a:rPr lang="en-US" spc="-30" dirty="0">
                <a:solidFill>
                  <a:schemeClr val="accent6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based on lego blocks </a:t>
            </a:r>
          </a:p>
        </p:txBody>
      </p:sp>
    </p:spTree>
    <p:extLst>
      <p:ext uri="{BB962C8B-B14F-4D97-AF65-F5344CB8AC3E}">
        <p14:creationId xmlns:p14="http://schemas.microsoft.com/office/powerpoint/2010/main" val="402003105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4.1 Introduction to the Zen 2 family (3)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486" y="463560"/>
            <a:ext cx="8401018" cy="6848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2D2D8A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Principle of AMD’s modular, hybrid multi-die layout of the Zen 2 line (2019)</a:t>
            </a:r>
          </a:p>
          <a:p>
            <a:pPr marL="285750" lvl="0" indent="-285750" defTabSz="914400">
              <a:buFont typeface="Arial" panose="020B0604020202020204" pitchFamily="34" charset="0"/>
              <a:buChar char="•"/>
              <a:defRPr/>
            </a:pP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design serves as a </a:t>
            </a: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foundation</a:t>
            </a:r>
            <a:r>
              <a:rPr kumimoji="0" lang="en-US" sz="1800" b="0" i="0" u="none" strike="noStrike" kern="1200" cap="none" spc="-6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pc="-6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 all subsequent Zen generations. </a:t>
            </a:r>
            <a:endParaRPr kumimoji="0" lang="en-US" sz="1800" b="0" i="0" u="none" strike="noStrike" kern="1200" cap="none" spc="-60" normalizeH="0" baseline="0" noProof="0" dirty="0">
              <a:ln>
                <a:noFill/>
              </a:ln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83" b="20743"/>
          <a:stretch/>
        </p:blipFill>
        <p:spPr>
          <a:xfrm>
            <a:off x="0" y="2041551"/>
            <a:ext cx="9144000" cy="29304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5674" y="1185037"/>
            <a:ext cx="9144000" cy="636960"/>
          </a:xfrm>
          <a:prstGeom prst="roundRect">
            <a:avLst/>
          </a:prstGeom>
          <a:solidFill>
            <a:srgbClr val="DDEEFF"/>
          </a:solidFill>
          <a:ln w="15875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486" y="1209930"/>
            <a:ext cx="9488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this case,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gaming DT-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HEDT-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server processors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are composed of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three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1600" b="0" i="0" u="none" strike="noStrike" kern="1200" cap="none" spc="-12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different die types;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compute dies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called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CCDs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and 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two additional IO dies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as seen below.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191579"/>
            <a:ext cx="9144000" cy="1476000"/>
          </a:xfrm>
          <a:prstGeom prst="roundRect">
            <a:avLst/>
          </a:prstGeom>
          <a:solidFill>
            <a:srgbClr val="EEEEEE"/>
          </a:solidFill>
          <a:ln w="19050" cap="flat" cmpd="sng" algn="ctr">
            <a:solidFill>
              <a:srgbClr val="86A4A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400" dirty="0">
              <a:solidFill>
                <a:srgbClr val="000000"/>
              </a:solidFill>
              <a:latin typeface="Verdana" pitchFamily="34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088" y="5191579"/>
            <a:ext cx="928792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In particular,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server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processors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(Rome) as well as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HEDT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processors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(not shown in the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Figure) consist of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to 8 CCD dies, and one Server IO die</a:t>
            </a:r>
            <a:r>
              <a:rPr lang="en-US" sz="1600" spc="-5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whereas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gaming DT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processors (Matisse) include </a:t>
            </a:r>
            <a:r>
              <a:rPr lang="en-US" sz="1600" spc="-3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up to two CCD dies and one Client IO die</a:t>
            </a:r>
            <a:r>
              <a:rPr lang="en-US" sz="1600" spc="-3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kumimoji="0" lang="en-US" sz="1600" b="0" i="0" u="none" strike="noStrike" kern="1200" cap="none" spc="-3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APU processors </a:t>
            </a:r>
            <a:r>
              <a:rPr kumimoji="0" lang="en-US" sz="1600" b="0" i="0" u="none" strike="noStrike" kern="1200" cap="none" spc="-5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(client processors with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 a GPU) are an exception to this approach again, </a:t>
            </a:r>
          </a:p>
          <a:p>
            <a:pPr lvl="0">
              <a:defRPr/>
            </a:pP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    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they are implemented </a:t>
            </a:r>
            <a:r>
              <a:rPr lang="en-US" sz="1600" spc="-5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monolithically</a:t>
            </a:r>
            <a:r>
              <a:rPr lang="en-US" sz="1600" spc="-50" dirty="0">
                <a:latin typeface="Verdana" panose="020B0604030504040204" pitchFamily="34" charset="0"/>
                <a:ea typeface="Verdana" panose="020B0604030504040204" pitchFamily="34" charset="0"/>
              </a:rPr>
              <a:t> (on a single die), representing the </a:t>
            </a:r>
            <a:r>
              <a:rPr lang="en-US" sz="1600" spc="-5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fourth die type</a:t>
            </a:r>
            <a:r>
              <a:rPr kumimoji="0" lang="en-US" sz="1600" b="0" i="0" u="none" strike="noStrike" kern="1200" cap="none" spc="-30" normalizeH="0" baseline="0" noProof="0" dirty="0">
                <a:ln>
                  <a:noFill/>
                </a:ln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8185E6-1014-265C-749E-9BF81B90A5F6}"/>
              </a:ext>
            </a:extLst>
          </p:cNvPr>
          <p:cNvSpPr txBox="1"/>
          <p:nvPr/>
        </p:nvSpPr>
        <p:spPr>
          <a:xfrm>
            <a:off x="7542075" y="3831934"/>
            <a:ext cx="1143646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(Gaming DT)</a:t>
            </a:r>
            <a:endParaRPr lang="hu-HU" sz="12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740870-B626-F350-3FDA-994F34964F52}"/>
              </a:ext>
            </a:extLst>
          </p:cNvPr>
          <p:cNvSpPr txBox="1"/>
          <p:nvPr/>
        </p:nvSpPr>
        <p:spPr>
          <a:xfrm>
            <a:off x="8096489" y="2795384"/>
            <a:ext cx="804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-3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(Server)</a:t>
            </a:r>
            <a:endParaRPr lang="hu-HU" sz="1200" spc="-30" dirty="0" err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9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marL="285750" indent="-285750" fontAlgn="base">
          <a:buFont typeface="Arial" panose="020B0604020202020204" pitchFamily="34" charset="0"/>
          <a:buChar char="•"/>
          <a:defRPr sz="1600" dirty="0"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spc="-30" dirty="0" err="1" smtClean="0">
            <a:latin typeface="Verdana" panose="020B0604030504040204" pitchFamily="34" charset="0"/>
            <a:ea typeface="Verdana" panose="020B0604030504040204" pitchFamily="34" charset="0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600" dirty="0"/>
        </a:defPPr>
      </a:lstStyle>
    </a:tx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5875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993300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cs typeface="Times New Roman" pitchFamily="18" charset="0"/>
          </a:defRPr>
        </a:defPPr>
      </a:lstStyle>
    </a:lnDef>
    <a:txDef>
      <a:spPr>
        <a:noFill/>
      </a:spPr>
      <a:bodyPr wrap="none" rtlCol="0">
        <a:spAutoFit/>
      </a:bodyPr>
      <a:lstStyle>
        <a:defPPr fontAlgn="base">
          <a:defRPr sz="1600" dirty="0" smtClean="0">
            <a:latin typeface="+mj-lt"/>
          </a:defRPr>
        </a:defPPr>
      </a:lstStyle>
    </a:tx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F57F55E438109E48B6391729A5612895" ma:contentTypeVersion="12" ma:contentTypeDescription="Új dokumentum létrehozása." ma:contentTypeScope="" ma:versionID="3d23fc7d60c1c6abbe57e4a025422ad4">
  <xsd:schema xmlns:xsd="http://www.w3.org/2001/XMLSchema" xmlns:xs="http://www.w3.org/2001/XMLSchema" xmlns:p="http://schemas.microsoft.com/office/2006/metadata/properties" xmlns:ns3="f743888c-3ec0-442a-bfd6-6c7a23bdab96" targetNamespace="http://schemas.microsoft.com/office/2006/metadata/properties" ma:root="true" ma:fieldsID="89bbec87ab5bd328f9817bde3a4cb9c4" ns3:_="">
    <xsd:import namespace="f743888c-3ec0-442a-bfd6-6c7a23bdab9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43888c-3ec0-442a-bfd6-6c7a23bdab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19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AFDFCA-A450-4EDF-ADFC-87266235A5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83CC89-A0A9-417E-9064-F9A132F30DAF}">
  <ds:schemaRefs>
    <ds:schemaRef ds:uri="http://schemas.microsoft.com/office/2006/metadata/properties"/>
    <ds:schemaRef ds:uri="http://www.w3.org/XML/1998/namespace"/>
    <ds:schemaRef ds:uri="f743888c-3ec0-442a-bfd6-6c7a23bdab96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purl.org/dc/terms/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B343D7F-674F-4A3E-89E2-8B1E5F3ABC1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43888c-3ec0-442a-bfd6-6c7a23bdab9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63363</TotalTime>
  <Words>37169</Words>
  <Application>Microsoft Office PowerPoint</Application>
  <PresentationFormat>Diavetítés a képernyőre (4:3 oldalarány)</PresentationFormat>
  <Paragraphs>5345</Paragraphs>
  <Slides>342</Slides>
  <Notes>44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13</vt:i4>
      </vt:variant>
      <vt:variant>
        <vt:lpstr>Téma</vt:lpstr>
      </vt:variant>
      <vt:variant>
        <vt:i4>3</vt:i4>
      </vt:variant>
      <vt:variant>
        <vt:lpstr>Diacímek</vt:lpstr>
      </vt:variant>
      <vt:variant>
        <vt:i4>342</vt:i4>
      </vt:variant>
    </vt:vector>
  </HeadingPairs>
  <TitlesOfParts>
    <vt:vector size="358" baseType="lpstr">
      <vt:lpstr>Arial</vt:lpstr>
      <vt:lpstr>Arial Narrow</vt:lpstr>
      <vt:lpstr>Bahnschrift SemiBold</vt:lpstr>
      <vt:lpstr>Bahnschrift SemiCondensed</vt:lpstr>
      <vt:lpstr>Calibri</vt:lpstr>
      <vt:lpstr>Fira Sans</vt:lpstr>
      <vt:lpstr>Inter</vt:lpstr>
      <vt:lpstr>Mulish</vt:lpstr>
      <vt:lpstr>Symbol</vt:lpstr>
      <vt:lpstr>Times New Roman</vt:lpstr>
      <vt:lpstr>TPU-Title</vt:lpstr>
      <vt:lpstr>Verdana</vt:lpstr>
      <vt:lpstr>Wingdings</vt:lpstr>
      <vt:lpstr>2_Default Design</vt:lpstr>
      <vt:lpstr>3_Default Design</vt:lpstr>
      <vt:lpstr>4_Default Design</vt:lpstr>
      <vt:lpstr>PowerPoint-bemutató</vt:lpstr>
      <vt:lpstr>Preface</vt:lpstr>
      <vt:lpstr>PowerPoint-bemutató</vt:lpstr>
      <vt:lpstr>PowerPoint-bemutató</vt:lpstr>
      <vt:lpstr>1. AMD’s rise, fall and recovery (1)</vt:lpstr>
      <vt:lpstr>1. AMD’s rise, fall and recovery (2)</vt:lpstr>
      <vt:lpstr>1. AMD’s rise, fall and recovery (3)</vt:lpstr>
      <vt:lpstr>1. AMD’s rise, fall and recovery (4)</vt:lpstr>
      <vt:lpstr>1. AMD’s rise, fall and recovery (5)</vt:lpstr>
      <vt:lpstr>1. AMD’s rise, fall and recovery (6)</vt:lpstr>
      <vt:lpstr>1. AMD’s rise, fall and recovery (7)</vt:lpstr>
      <vt:lpstr>PowerPoint-bemutató</vt:lpstr>
      <vt:lpstr>1. AMD’s rise, fall and recovery (9)</vt:lpstr>
      <vt:lpstr>1. AMD’s rise, fall and recovery (10)</vt:lpstr>
      <vt:lpstr>1. AMD’s rise, fall and recovery (11)</vt:lpstr>
      <vt:lpstr>1. AMD’s rise, fall and recovery (12)</vt:lpstr>
      <vt:lpstr>1. AMD’s rise, fall and recovery (13)</vt:lpstr>
      <vt:lpstr>1. AMD’s rise, fall and recovery (14)</vt:lpstr>
      <vt:lpstr>1. AMD’s rise, fall and recovery (15)</vt:lpstr>
      <vt:lpstr>1. AMD’s rise, fall and recovery (16)</vt:lpstr>
      <vt:lpstr>1. AMD’s rise, fall and recovery (17)</vt:lpstr>
      <vt:lpstr>1. AMD’s rise, fall and recovery (18)</vt:lpstr>
      <vt:lpstr>1. AMD’s rise, fall and recovery (19)</vt:lpstr>
      <vt:lpstr>1. AMD’s rise, fall and recovery (20)</vt:lpstr>
      <vt:lpstr>1. AMD’s rise, fall and recovery (21)</vt:lpstr>
      <vt:lpstr>1. AMD’s rise, fall and recovery (22)</vt:lpstr>
      <vt:lpstr>1. AMD’s rise, fall and recovery (23)</vt:lpstr>
      <vt:lpstr>1. AMD’s rise, fall and recovery (24)</vt:lpstr>
      <vt:lpstr>1. AMD’s rise, fall and recovery (25)</vt:lpstr>
      <vt:lpstr>1. AMD’s rise, fall and recovery (26)</vt:lpstr>
      <vt:lpstr>1. AMD’s rise, fall and recovery (27)</vt:lpstr>
      <vt:lpstr>1. AMD’s rise, fall and recovery (28)</vt:lpstr>
      <vt:lpstr>1. AMD’s rise, fall and recovery (29)</vt:lpstr>
      <vt:lpstr>PowerPoint-bemutató</vt:lpstr>
      <vt:lpstr>2. Introduction to AMD’s Zen families (0)</vt:lpstr>
      <vt:lpstr>2. Introduction to AMD’s Zen families (0)</vt:lpstr>
      <vt:lpstr>2. Introduction to AMD’s Zen families (1)</vt:lpstr>
      <vt:lpstr>2. Introduction to AMD’s Zen families (2)</vt:lpstr>
      <vt:lpstr>2. Introduction to AMD’s Zen families (3)</vt:lpstr>
      <vt:lpstr>2. Introduction to AMD’s Zen families (4)</vt:lpstr>
      <vt:lpstr>2. Introduction to AMD’s Zen families (5)</vt:lpstr>
      <vt:lpstr>2. Introduction to AMD’s Zen families (6)</vt:lpstr>
      <vt:lpstr>2. Introduction to AMD’s Zen families (7)</vt:lpstr>
      <vt:lpstr>2. Introduction to AMD’s Zen families (8)</vt:lpstr>
      <vt:lpstr>2. Introduction to AMD’s Zen families (9)</vt:lpstr>
      <vt:lpstr>2. Introduction to AMD’s Zen families (10)</vt:lpstr>
      <vt:lpstr>2. Introduction to AMD’s Zen families (11)</vt:lpstr>
      <vt:lpstr>PowerPoint-bemutató</vt:lpstr>
      <vt:lpstr>PowerPoint-bemutató</vt:lpstr>
      <vt:lpstr>3.1 The multi-die approach – a general view (1)</vt:lpstr>
      <vt:lpstr>3.1 The multi-die approach – a general view (2)</vt:lpstr>
      <vt:lpstr>3.1 The multi-die approach – a general view (3)</vt:lpstr>
      <vt:lpstr>3.1 The multi-die approach – a general view (4)</vt:lpstr>
      <vt:lpstr>3.1 The multi-die approach – a general view (5)</vt:lpstr>
      <vt:lpstr>3.1 The multi-die approach – a general view (6)</vt:lpstr>
      <vt:lpstr>3.1 The multi-die approach – a general view (7)</vt:lpstr>
      <vt:lpstr>3.1 The multi-die approach – a general view (8)</vt:lpstr>
      <vt:lpstr>3.1 The multi-die approach – a general view (9)</vt:lpstr>
      <vt:lpstr>3.1 The multi-die approach – a general view (10)</vt:lpstr>
      <vt:lpstr>3.1 The multi-die approach – a general view (11)</vt:lpstr>
      <vt:lpstr>3.1 The multi-die approach – a general view (12)</vt:lpstr>
      <vt:lpstr>3.1 The multi-die approach – a general view (13)</vt:lpstr>
      <vt:lpstr>3.1 The multi-die approach – a general view (14)</vt:lpstr>
      <vt:lpstr>3.1 The multi-die approach – a general view (15)</vt:lpstr>
      <vt:lpstr>3.1 The multi-die approach – a general view (16)</vt:lpstr>
      <vt:lpstr>3.1 The multi-die approach – a general view (17)</vt:lpstr>
      <vt:lpstr>3.1 The multi-die approach – a general view (18)</vt:lpstr>
      <vt:lpstr>3.1 The multi-die approach – a general view (19)</vt:lpstr>
      <vt:lpstr>3.1 The multi-die approach – a general view (20)</vt:lpstr>
      <vt:lpstr>3.1 The multi-die approach – a general view (21)</vt:lpstr>
      <vt:lpstr>3.1 The multi-die approach – a general view (22)</vt:lpstr>
      <vt:lpstr>3.1 The multi-die approach – a general view (23)</vt:lpstr>
      <vt:lpstr>PowerPoint-bemutató</vt:lpstr>
      <vt:lpstr>PowerPoint-bemutató</vt:lpstr>
      <vt:lpstr>3.2.1 Overview of the The Infinity Fabric (1)</vt:lpstr>
      <vt:lpstr>3.2.1 Overview of the The Infinity Fabric (2)</vt:lpstr>
      <vt:lpstr>3.2.1 Overview of the The Infinity Fabric (3)</vt:lpstr>
      <vt:lpstr>3.2.1 Overview of the The Infinity Fabric (4)</vt:lpstr>
      <vt:lpstr>3.2.1 Overview of the The Infinity Fabric (5)</vt:lpstr>
      <vt:lpstr>3.2.1 Overview of the The Infinity Fabric (6)</vt:lpstr>
      <vt:lpstr>3.2.1 Overview of the The Infinity Fabric (7)</vt:lpstr>
      <vt:lpstr>PowerPoint-bemutató</vt:lpstr>
      <vt:lpstr>3.2.1 Overview of the The Infinity Fabric (9)</vt:lpstr>
      <vt:lpstr>3.2.1 Overview of the The Infinity Fabric (10)</vt:lpstr>
      <vt:lpstr>3.2.1 Overview of the The Infinity Fabric (11)</vt:lpstr>
      <vt:lpstr>3.2.1 Overview of the The Infinity Fabric (12)</vt:lpstr>
      <vt:lpstr>PowerPoint-bemutató</vt:lpstr>
      <vt:lpstr>3.3 AMD’s MCM 2D and 3D V-cache packaging techniques (1)</vt:lpstr>
      <vt:lpstr>3.3 AMD’s MCM 2D and 3D V-cache packaging techniques (2)</vt:lpstr>
      <vt:lpstr>3.3 AMD’s MCM 2D and 3D V-cache packaging techniques (3)</vt:lpstr>
      <vt:lpstr>3.3 AMD’s MCM 2D and 3D V-cache packaging techniques (4)</vt:lpstr>
      <vt:lpstr>3.3 AMD’s MCM 2D and 3D V-cache packaging techniques (5)</vt:lpstr>
      <vt:lpstr>3.3 AMD’s MCM 2D and 3D V-cache packaging techniques (6)</vt:lpstr>
      <vt:lpstr>3.3 AMD’s MCM 2D and 3D V-cache packaging techniques (7)</vt:lpstr>
      <vt:lpstr>PowerPoint-bemutató</vt:lpstr>
      <vt:lpstr>PowerPoint-bemutató</vt:lpstr>
      <vt:lpstr>4.1 Introduction to the Zen 2 family (1)</vt:lpstr>
      <vt:lpstr>4.1 Introduction to the Zen 2 family (2)</vt:lpstr>
      <vt:lpstr>4.1 Introduction to the Zen 2 family (3)</vt:lpstr>
      <vt:lpstr>4.1 Introduction to the Zen 2 family (4)</vt:lpstr>
      <vt:lpstr>PowerPoint-bemutató</vt:lpstr>
      <vt:lpstr>4.2 Basic dies of the Zen 2 family (1)</vt:lpstr>
      <vt:lpstr>4.2 Basic dies of the Zen 2 family (2)</vt:lpstr>
      <vt:lpstr>4.2 Basic dies of the Zen 2 family (3)</vt:lpstr>
      <vt:lpstr>4.2 Basic dies of the Zen 2 family (4)</vt:lpstr>
      <vt:lpstr>4.2 Basic dies of the Zen 2 family (5)</vt:lpstr>
      <vt:lpstr>4.2 Basic dies of the Zen 2 family (6)</vt:lpstr>
      <vt:lpstr>4.2 Basic dies of the Zen 2 family (7)</vt:lpstr>
      <vt:lpstr>4.2 Basic dies of the Zen 2 family (8)</vt:lpstr>
      <vt:lpstr>4.2 Basic dies of the Zen 2 family (9)</vt:lpstr>
      <vt:lpstr>4.2 Basic dies of the Zen 2 family (10)</vt:lpstr>
      <vt:lpstr>4.2 Basic dies of the Zen 2 family (11)</vt:lpstr>
      <vt:lpstr>4.2 Basic dies of the Zen 2 family (12)</vt:lpstr>
      <vt:lpstr>4.2 Basic dies of the Zen 2 family (13)</vt:lpstr>
      <vt:lpstr>4.2 Basic dies of the Zen 2 family (14)</vt:lpstr>
      <vt:lpstr>PowerPoint-bemutató</vt:lpstr>
      <vt:lpstr>4.3 The modular, lego-like design approach introduced in the Zen 2 family (1)</vt:lpstr>
      <vt:lpstr>4.3 The modular, lego-like design approach introduced in the Zen 2 family (2)</vt:lpstr>
      <vt:lpstr>4.3 The modular, lego-like design approach introduced in the Zen 2 family (3)</vt:lpstr>
      <vt:lpstr>4.3 The modular, lego-like design approach introduced in the Zen 2 family (4)</vt:lpstr>
      <vt:lpstr>4.3 The modular, lego-like design approach introduced in the Zen 2 family (5)</vt:lpstr>
      <vt:lpstr>4.3 The modular, lego-like design approach introduced in the Zen 2 family (6)</vt:lpstr>
      <vt:lpstr>4.3 The modular, lego-like design approach introduced in the Zen 2 family (7)</vt:lpstr>
      <vt:lpstr>4.3 The modular, lego-like design approach introduced in the Zen 2 family (8)</vt:lpstr>
      <vt:lpstr>4.3 The modular, lego-like design approach introduced in the Zen 2 family (9)</vt:lpstr>
      <vt:lpstr>4.3 The modular, lego-like design approach introduced in the Zen 2 family (10)</vt:lpstr>
      <vt:lpstr>PowerPoint-bemutató</vt:lpstr>
      <vt:lpstr>5. Evolution of the Zen families (1)</vt:lpstr>
      <vt:lpstr>PowerPoint-bemutató</vt:lpstr>
      <vt:lpstr>PowerPoint-bemutató</vt:lpstr>
      <vt:lpstr>5.1.1 How have Zen cores evolved? (1)</vt:lpstr>
      <vt:lpstr>5.1.1 How have Zen cores evolved? (2)</vt:lpstr>
      <vt:lpstr>5.1.1 How have Zen cores evolved? (3)</vt:lpstr>
      <vt:lpstr>5.1.1 How have Zen cores evolved? (4)</vt:lpstr>
      <vt:lpstr>5.1.1 How have Zen cores evolved? (5)</vt:lpstr>
      <vt:lpstr>5.1.1 How have Zen cores evolved? (6)</vt:lpstr>
      <vt:lpstr>5.1.1 How have Zen cores evolved? (7)</vt:lpstr>
      <vt:lpstr>5.1.1 How have Zen cores evolved? (8)</vt:lpstr>
      <vt:lpstr>5.1.1 How have Zen cores evolved? (9)</vt:lpstr>
      <vt:lpstr>5.1.1 How have Zen cores evolved? (10)</vt:lpstr>
      <vt:lpstr>5.1.1 How have Zen cores evolved? (11)</vt:lpstr>
      <vt:lpstr>5.1.1 How have Zen cores evolved? (12)</vt:lpstr>
      <vt:lpstr>5.1.1 How have Zen cores evolved? (13)</vt:lpstr>
      <vt:lpstr>5.1.1 How have Zen cores evolved? (14)</vt:lpstr>
      <vt:lpstr>5.1.1 How have Zen cores evolved? (15)</vt:lpstr>
      <vt:lpstr>PowerPoint-bemutató</vt:lpstr>
      <vt:lpstr>5.1.2 How have CCX core blocks and CCD dies evolved? (1)</vt:lpstr>
      <vt:lpstr>5.1.2 How have CCX core blocks and CCD dies evolved? (2)</vt:lpstr>
      <vt:lpstr>5.1.2 How have CCX core blocks and CCD dies evolved? (3)</vt:lpstr>
      <vt:lpstr>5.1.2 How have CCX core blocks and CCD dies evolved? (4)</vt:lpstr>
      <vt:lpstr>5.1.2 How have CCX core blocks and CCD dies evolved? (5)</vt:lpstr>
      <vt:lpstr>5.1.2 How have CCX core blocks and CCD dies evolved? (6)</vt:lpstr>
      <vt:lpstr>5.1.2 How have CCX core blocks and CCD dies evolved? (7)</vt:lpstr>
      <vt:lpstr>5.1.2 How have CCX core blocks and CCD dies evolved? (8)</vt:lpstr>
      <vt:lpstr>5.1.2 How have CCX core blocks and CCD dies evolved? (9)</vt:lpstr>
      <vt:lpstr>5.1.2 How have CCX core blocks and CCD dies evolved? (10)</vt:lpstr>
      <vt:lpstr>5.1.2 How have CCX core blocks and CCD dies evolved? (11)</vt:lpstr>
      <vt:lpstr>5.1.2 How have CCX core blocks and CCD dies evolved? (12)</vt:lpstr>
      <vt:lpstr>5.1.2 How have CCX core blocks and CCD dies evolved? (13)</vt:lpstr>
      <vt:lpstr>5.1.2 How have CCX core blocks and CCD dies evolved? (14)</vt:lpstr>
      <vt:lpstr>5.1.2 How have CCX core blocks and CCD dies evolved? (15)</vt:lpstr>
      <vt:lpstr>5.1.2 How have CCX core blocks and CCD dies evolved? (16)</vt:lpstr>
      <vt:lpstr>5.1.2 How have CCX core blocks and CCD dies evolved? (17)</vt:lpstr>
      <vt:lpstr>PowerPoint-bemutató</vt:lpstr>
      <vt:lpstr>5.1.3 How have memory and PCIe connectivity evolved? (1)</vt:lpstr>
      <vt:lpstr>5.1.3 How have memory and PCIe connectivity evolved? (2)</vt:lpstr>
      <vt:lpstr>5.1.3 How have memory and PCIe connectivity evolved? (3)</vt:lpstr>
      <vt:lpstr>5.1.3 How have memory and PCIe connectivity evolved? (4)</vt:lpstr>
      <vt:lpstr>5.1.3 How have memory and PCIe connectivity evolved? (5)</vt:lpstr>
      <vt:lpstr>5.1.3 How have memory and PCIe connectivity evolved? (6)</vt:lpstr>
      <vt:lpstr>5.1.3 How have memory and PCIe connectivity evolved? (7)</vt:lpstr>
      <vt:lpstr>5.1.3 How have memory and PCIe connectivity evolved? (8)</vt:lpstr>
      <vt:lpstr>PowerPoint-bemutató</vt:lpstr>
      <vt:lpstr>PowerPoint-bemutató</vt:lpstr>
      <vt:lpstr>5.2.1 Evolution of graphics in APU lines (1)</vt:lpstr>
      <vt:lpstr>5.2.1 Evolution of graphics in APU lines (2)</vt:lpstr>
      <vt:lpstr>5.2.1 Evolution of graphics in APU lines (3)</vt:lpstr>
      <vt:lpstr>PowerPoint-bemutató</vt:lpstr>
      <vt:lpstr>5.2.2 Inclusion of graphics in Zen 4-based gaming DT processors (1)</vt:lpstr>
      <vt:lpstr>5.2.2 Inclusion of graphics in Zen 4-based gaming DT processors (2)</vt:lpstr>
      <vt:lpstr>5.2.2 Inclusion of graphics in Zen 4-based gaming DT processors (3)</vt:lpstr>
      <vt:lpstr>PowerPoint-bemutató</vt:lpstr>
      <vt:lpstr>5.2.3 Introduction of the 3D V-Cache technology in gaming DT processors (1) </vt:lpstr>
      <vt:lpstr>5.2.3 Introduction of the 3D V-Cache technology in gaming DT processors (2) </vt:lpstr>
      <vt:lpstr>5.2.3 Introduction of the 3D V-Cache technology in gaming DT processors (3) </vt:lpstr>
      <vt:lpstr>5.2.3 Introduction of the 3D V-Cache technology in gaming DT processors (4) </vt:lpstr>
      <vt:lpstr>5.2.3 Introduction of the 3D V-Cache technology in gaming DT processors (5) </vt:lpstr>
      <vt:lpstr>5.2.3 Introduction of the 3D V-Cache technology in gaming DT processors (6) </vt:lpstr>
      <vt:lpstr>PowerPoint-bemutató</vt:lpstr>
      <vt:lpstr>5.2.4 Raising the number of memory channels in Zen 4-based EPYC server processors (1)</vt:lpstr>
      <vt:lpstr>5.2.4 Raising the number of memory channels in Zen 4-based EPYC server processors (2)</vt:lpstr>
      <vt:lpstr>5.2.4 Raising the number of memory channels in Zen 4-based EPYC server processors (3)</vt:lpstr>
      <vt:lpstr>5.2.4 Raising the number of memory channels in Zen 4-based EPYC server processors (4)</vt:lpstr>
      <vt:lpstr>5.2.4 Raising the number of memory channels in Zen 4-based EPYC server processors (5)</vt:lpstr>
      <vt:lpstr>5.2.4 Raising the number of memory channels in Zen 4-based EPYC server processors (6)</vt:lpstr>
      <vt:lpstr>PowerPoint-bemutató</vt:lpstr>
      <vt:lpstr>5.2.5 Power management enhancements in Zen 3-based APU processors (1)</vt:lpstr>
      <vt:lpstr>5.2.5 Power management enhancements in Zen 3-based APU processors (2)</vt:lpstr>
      <vt:lpstr>5.2.5 Power management enhancements in Zen 3-based APU processors (3)</vt:lpstr>
      <vt:lpstr>5.2.5 Power management enhancements in Zen 3-based APU processors (4)</vt:lpstr>
      <vt:lpstr>5.2.5 Power management enhancements in Zen 3-based APU processors (5)</vt:lpstr>
      <vt:lpstr>5.2.5 Power management enhancements in Zen 3-based APU processors (6)</vt:lpstr>
      <vt:lpstr>5.2.5 Power management enhancements in Zen 3-based APU processors (7)</vt:lpstr>
      <vt:lpstr>PowerPoint-bemutató</vt:lpstr>
      <vt:lpstr>6. Case example: The Zen 4-based Ryzen 7000X gaming DT line (1)</vt:lpstr>
      <vt:lpstr>6. Case example: The Zen 4-based Ryzen 7000X gaming DT line (2)</vt:lpstr>
      <vt:lpstr>6. Case example: The Zen 4-based Ryzen 7000X gaming DT line (3)</vt:lpstr>
      <vt:lpstr>6. Case example: The Zen 4-based Ryzen 7000X gaming DT line (4)</vt:lpstr>
      <vt:lpstr>6. Case example: The Zen 4-based Ryzen 7000X gaming DT line (5)</vt:lpstr>
      <vt:lpstr>6. Case example: The Zen 4-based Ryzen 7000X gaming DT line (6)</vt:lpstr>
      <vt:lpstr>6. Case example: The Zen 4-based Ryzen 7000X gaming DT line (7)</vt:lpstr>
      <vt:lpstr>6. Case example: The Zen 4-based Ryzen 7000X gaming DT line (8)</vt:lpstr>
      <vt:lpstr>6. Case example: The Zen 4-based Ryzen 7000X gaming DT line (9)</vt:lpstr>
      <vt:lpstr>6. Case example: The Zen 4-based Ryzen 7000X gaming DT line (10)</vt:lpstr>
      <vt:lpstr>6. Case example: The Zen 4-based Ryzen 7000X gaming DT line (11)</vt:lpstr>
      <vt:lpstr>6. Case example: The Zen 4-based Ryzen 7000X gaming DT line (12)</vt:lpstr>
      <vt:lpstr>6. Case example: The Zen 4-based Ryzen 7000X gaming DT line (13)</vt:lpstr>
      <vt:lpstr>6. Case example: The Zen 4-based Ryzen 7000X gaming DT line (14)</vt:lpstr>
      <vt:lpstr>6. Case example: The Zen 4-based Ryzen 7000X gaming DT line (15)</vt:lpstr>
      <vt:lpstr>6. Case example: The Zen 4-based Ryzen 7000X gaming DT line (16)</vt:lpstr>
      <vt:lpstr>6. Case example: The Zen 4-based Ryzen 7000X gaming DT line (17)</vt:lpstr>
      <vt:lpstr>6. Case example: The Zen 4-based Ryzen 7000X gaming DT line (18)</vt:lpstr>
      <vt:lpstr>6. Case example: The Zen 4-based Ryzen 7000X gaming DT line (19)</vt:lpstr>
      <vt:lpstr>6. Case example: The Zen 4-based Ryzen 7000X gaming DT line (20)</vt:lpstr>
      <vt:lpstr>6. Case example: The Zen 4-based Ryzen 7000X gaming DT line (21)</vt:lpstr>
      <vt:lpstr>6. Case example: The Zen 4-based Ryzen 7000X gaming DT line (22)</vt:lpstr>
      <vt:lpstr>6. Case example: The Zen 4-based Ryzen 7000X gaming DT line (23)</vt:lpstr>
      <vt:lpstr>6. Case example: The Zen 4-based Ryzen 7000X gaming DT line (24)</vt:lpstr>
      <vt:lpstr>PowerPoint-bemutató</vt:lpstr>
      <vt:lpstr>7. Overview of AMD’s Zen lines (1)</vt:lpstr>
      <vt:lpstr>7. Overview of AMD’s Zen lines (2)</vt:lpstr>
      <vt:lpstr>7. Overview of AMD’s Zen lines (3)</vt:lpstr>
      <vt:lpstr>7. Overview of AMD’s Zen lines (4)</vt:lpstr>
      <vt:lpstr>7. Overview of AMD’s Zen lines (5)</vt:lpstr>
      <vt:lpstr>7. Overview of AMD’s Zen lines (6)</vt:lpstr>
      <vt:lpstr>7. Overview of AMD’s Zen lines (7)</vt:lpstr>
      <vt:lpstr>7. Overview of AMD’s Zen lines (8)</vt:lpstr>
      <vt:lpstr>7. Overview of AMD’s Zen lines (9)</vt:lpstr>
      <vt:lpstr>7. Overview of AMD’s Zen lines (10)</vt:lpstr>
      <vt:lpstr>7. Overview of AMD’s Zen lines (11)</vt:lpstr>
      <vt:lpstr>7. Overview of AMD’s Zen lines (12)</vt:lpstr>
      <vt:lpstr>PowerPoint-bemutató</vt:lpstr>
      <vt:lpstr>Annex 1: Implementation of the Infinity Fabric (1)</vt:lpstr>
      <vt:lpstr>Annex 1: Implementation of the Infinity Fabric (2)</vt:lpstr>
      <vt:lpstr>Annex 1: Implementation of the Infinity Fabric (3)</vt:lpstr>
      <vt:lpstr>Annex 1: Implementation of the Infinity Fabric (4)</vt:lpstr>
      <vt:lpstr>PowerPoint-bemutató</vt:lpstr>
      <vt:lpstr>Annex 1: Implementation of the Infinity Fabric (6)</vt:lpstr>
      <vt:lpstr>Annex 1: Implementation of the Infinity Fabric (7)</vt:lpstr>
      <vt:lpstr>Annex 1: Implementation of the Infinity Fabric (8)</vt:lpstr>
      <vt:lpstr>Annex 1: Implementation of the Infinity Fabric (9)</vt:lpstr>
      <vt:lpstr>Annex 1: Implementation of the Infinity Fabric (10)</vt:lpstr>
      <vt:lpstr>Annex 1: Implementation of the Infinity Fabric (11)</vt:lpstr>
      <vt:lpstr>Annex 1: Implementation of the Infinity Fabric (12)</vt:lpstr>
      <vt:lpstr>Annex 1: Implementation of the Infinity Fabric (13)</vt:lpstr>
      <vt:lpstr>PowerPoint-bemutató</vt:lpstr>
      <vt:lpstr>PowerPoint-bemutató</vt:lpstr>
      <vt:lpstr>Annex 2a: Zen 2-based CCDs (CPU Compute Dies) (1)</vt:lpstr>
      <vt:lpstr>Annex 2a: Zen 2-based CCDs (CPU Compute Dies) (2)</vt:lpstr>
      <vt:lpstr>Annex 2a: Zen 2-based CCDs (CPU Compute Dies) (3)</vt:lpstr>
      <vt:lpstr>Annex 2a: Zen 2-based CCDs (CPU Compute Dies) (4)</vt:lpstr>
      <vt:lpstr>Annex 2a: Zen 2-based CCDs (CPU Compute Dies) (5)</vt:lpstr>
      <vt:lpstr>PowerPoint-bemutató</vt:lpstr>
      <vt:lpstr>Annex 2b: Zen 2-based cIODs (client IO Dies) (1)</vt:lpstr>
      <vt:lpstr>Annex 2b: Zen 2-based cIODs (client IO Dies) (2)</vt:lpstr>
      <vt:lpstr>Annex 2b: Zen 2-based cIODs (client IO Dies) (3)</vt:lpstr>
      <vt:lpstr>Annex 2b: Zen 2-based cIODs (client IO Dies) (4)</vt:lpstr>
      <vt:lpstr>Annex 2b: Zen 2-based cIODs (client IO Dies) (5)</vt:lpstr>
      <vt:lpstr>Annex 2b: Zen 2-based cIODs (client IO Dies) (6)</vt:lpstr>
      <vt:lpstr>Annex 2b: Zen 2-based cIODs (client IO Dies) (7)</vt:lpstr>
      <vt:lpstr>Annex 2b: Zen 2-based cIODs (client IO Dies) (8)</vt:lpstr>
      <vt:lpstr>Annex 2b: Zen 2-based cIODs (client IO Dies) (9)</vt:lpstr>
      <vt:lpstr>Annex 2b: Zen 2-based cIODs (client IO Dies) (10)</vt:lpstr>
      <vt:lpstr>PowerPoint-bemutató</vt:lpstr>
      <vt:lpstr>Annex 2c: IODs (IO dies for HEDTs and servers) (1)</vt:lpstr>
      <vt:lpstr>Annex 2c: IODs (IO dies for HEDTs and servers) (2)</vt:lpstr>
      <vt:lpstr>Annex 2c: IODs (IO dies for HEDTs and servers) (3)</vt:lpstr>
      <vt:lpstr>Annex 2c: IODs (IO dies for HEDTs and servers) (4)</vt:lpstr>
      <vt:lpstr>Annex 2c: IODs (IO dies for HEDTs and servers) (5)</vt:lpstr>
      <vt:lpstr>Annex 2c: IODs (IO dies for HEDTs and servers) (6)</vt:lpstr>
      <vt:lpstr>Annex 2c: IODs (IO dies for HEDTs and servers) (7)</vt:lpstr>
      <vt:lpstr>Annex 2c: IODs (IO dies for HEDTs and servers) (8)</vt:lpstr>
      <vt:lpstr>Annex 2c: IODs (IO dies for HEDTs and servers) (9)</vt:lpstr>
      <vt:lpstr>Annex 2c: IODs (IO dies for HEDTs and servers) (10)</vt:lpstr>
      <vt:lpstr>PowerPoint-bemutató</vt:lpstr>
      <vt:lpstr>Annex 2d: Zen 2-based APUs (Accelerated Processing Units) (1)</vt:lpstr>
      <vt:lpstr>Annex 2d: Zen 2-based APUs (Accelerated Processing Units) (2)</vt:lpstr>
      <vt:lpstr>Annex 2d: Zen 2-based APUs (Accelerated Processing Units) (3)</vt:lpstr>
      <vt:lpstr>Annex 2d: Zen 2-based APUs (Accelerated Processing Units) (4)</vt:lpstr>
      <vt:lpstr>Annex 2d: Zen 2-based APUs (Accelerated Processing Units) (5)</vt:lpstr>
      <vt:lpstr>Annex 2d: Zen 2-based APUs (Accelerated Processing Units) (6)</vt:lpstr>
      <vt:lpstr>Annex 2d: Zen 2-based APUs (Accelerated Processing Units) (7)</vt:lpstr>
      <vt:lpstr>Annex 2d: Zen 2-based APUs (Accelerated Processing Units) (8)</vt:lpstr>
      <vt:lpstr>Annex 2d: Zen 2-based APUs (Accelerated Processing Units) (9)</vt:lpstr>
      <vt:lpstr>PowerPoint-bemutató</vt:lpstr>
      <vt:lpstr>Annex 3: Main features of Zen lines (1)</vt:lpstr>
      <vt:lpstr>PowerPoint-bemutató</vt:lpstr>
      <vt:lpstr>Annex 3: Main features of Zen lines (2)</vt:lpstr>
      <vt:lpstr>Annex 3: Main features of Zen lines (3)</vt:lpstr>
      <vt:lpstr>Annex 3: Main features of Zen lines (4)</vt:lpstr>
      <vt:lpstr>Annex 3: Main features of Zen lines (5)</vt:lpstr>
      <vt:lpstr>Annex 3: Main features of Zen lines (6)</vt:lpstr>
      <vt:lpstr>Annex 3: Main features of Zen lines (7)</vt:lpstr>
      <vt:lpstr>Annex 3: Main features of Zen lines (8)</vt:lpstr>
      <vt:lpstr>PowerPoint-bemutató</vt:lpstr>
      <vt:lpstr>8. References (1)</vt:lpstr>
      <vt:lpstr>8. References (2)</vt:lpstr>
      <vt:lpstr>8. References (3)</vt:lpstr>
      <vt:lpstr>8. References (4)</vt:lpstr>
      <vt:lpstr>8. References (5)</vt:lpstr>
      <vt:lpstr>8. References (6)</vt:lpstr>
      <vt:lpstr>8. References (7)</vt:lpstr>
      <vt:lpstr>8. References (8)</vt:lpstr>
      <vt:lpstr>8. References (9)</vt:lpstr>
      <vt:lpstr>8. References (10)</vt:lpstr>
      <vt:lpstr>8. References (11)</vt:lpstr>
      <vt:lpstr>8. References (12)</vt:lpstr>
      <vt:lpstr>8. References (13)</vt:lpstr>
      <vt:lpstr>8. References (14)</vt:lpstr>
      <vt:lpstr>8. References (15)</vt:lpstr>
      <vt:lpstr>8. References (16)</vt:lpstr>
      <vt:lpstr>8. References (17)</vt:lpstr>
      <vt:lpstr>8. References (18)</vt:lpstr>
      <vt:lpstr>8. References (19)</vt:lpstr>
      <vt:lpstr>8. References (20)</vt:lpstr>
      <vt:lpstr>8. References (21)</vt:lpstr>
      <vt:lpstr>8. References (22)</vt:lpstr>
      <vt:lpstr>8. References (23)</vt:lpstr>
      <vt:lpstr>8. References (24)</vt:lpstr>
      <vt:lpstr>8. References (25)</vt:lpstr>
      <vt:lpstr>8. References (26)</vt:lpstr>
      <vt:lpstr>8. References (27)</vt:lpstr>
      <vt:lpstr>8. References (28)</vt:lpstr>
      <vt:lpstr>8. References (29)</vt:lpstr>
      <vt:lpstr>8. References (30)</vt:lpstr>
      <vt:lpstr>8. References (31)</vt:lpstr>
      <vt:lpstr>8. References (32)</vt:lpstr>
      <vt:lpstr>8. References (33)</vt:lpstr>
      <vt:lpstr>8. References (34)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Prof. Dr. Sima Dezső</dc:creator>
  <cp:lastModifiedBy>NIK</cp:lastModifiedBy>
  <cp:revision>994</cp:revision>
  <cp:lastPrinted>2023-05-09T06:17:35Z</cp:lastPrinted>
  <dcterms:created xsi:type="dcterms:W3CDTF">2023-04-11T11:44:53Z</dcterms:created>
  <dcterms:modified xsi:type="dcterms:W3CDTF">2023-12-05T13:06:37Z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0x010100F57F55E438109E48B6391729A5612895</vt:lpwstr>
  </property>
</Properties>
</file>